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65" r:id="rId3"/>
    <p:sldId id="397" r:id="rId4"/>
    <p:sldId id="366" r:id="rId5"/>
    <p:sldId id="368" r:id="rId6"/>
    <p:sldId id="372" r:id="rId7"/>
    <p:sldId id="369" r:id="rId8"/>
    <p:sldId id="395" r:id="rId9"/>
    <p:sldId id="370" r:id="rId10"/>
    <p:sldId id="371" r:id="rId11"/>
    <p:sldId id="373" r:id="rId12"/>
    <p:sldId id="367" r:id="rId13"/>
    <p:sldId id="374" r:id="rId14"/>
    <p:sldId id="377" r:id="rId15"/>
    <p:sldId id="378" r:id="rId16"/>
    <p:sldId id="381" r:id="rId17"/>
    <p:sldId id="379" r:id="rId18"/>
    <p:sldId id="376" r:id="rId19"/>
    <p:sldId id="383" r:id="rId20"/>
    <p:sldId id="391" r:id="rId21"/>
    <p:sldId id="398" r:id="rId22"/>
    <p:sldId id="390" r:id="rId23"/>
    <p:sldId id="399" r:id="rId24"/>
    <p:sldId id="382" r:id="rId25"/>
    <p:sldId id="400" r:id="rId26"/>
    <p:sldId id="375" r:id="rId27"/>
    <p:sldId id="396" r:id="rId28"/>
    <p:sldId id="389" r:id="rId29"/>
    <p:sldId id="401" r:id="rId30"/>
    <p:sldId id="393" r:id="rId31"/>
    <p:sldId id="392" r:id="rId3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19">
          <p15:clr>
            <a:srgbClr val="A4A3A4"/>
          </p15:clr>
        </p15:guide>
        <p15:guide id="2" orient="horz" pos="147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3756">
          <p15:clr>
            <a:srgbClr val="A4A3A4"/>
          </p15:clr>
        </p15:guide>
        <p15:guide id="5" pos="339">
          <p15:clr>
            <a:srgbClr val="A4A3A4"/>
          </p15:clr>
        </p15:guide>
        <p15:guide id="6" pos="56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9E7"/>
    <a:srgbClr val="EFEFED"/>
    <a:srgbClr val="DFDFDD"/>
    <a:srgbClr val="D5D2CA"/>
    <a:srgbClr val="000000"/>
    <a:srgbClr val="3F9C35"/>
    <a:srgbClr val="FFFFFF"/>
    <a:srgbClr val="34B233"/>
    <a:srgbClr val="292929"/>
    <a:srgbClr val="0051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034E78-7F5D-4C2E-B375-FC64B27BC917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Stijl, donker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Stijl, donker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8603FDC-E32A-4AB5-989C-0864C3EAD2B8}" styleName="Stijl, thema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344D84-9AFB-497E-A393-DC336BA19D2E}" styleName="Stijl, gemiddeld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Stijl, gemiddeld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ijl, gemiddeld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Stijl, gemiddeld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234" y="108"/>
      </p:cViewPr>
      <p:guideLst>
        <p:guide orient="horz" pos="1219"/>
        <p:guide orient="horz" pos="147"/>
        <p:guide orient="horz"/>
        <p:guide orient="horz" pos="3756"/>
        <p:guide pos="339"/>
        <p:guide pos="56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79729-220E-442C-BA4E-A8F422426E64}" type="datetimeFigureOut">
              <a:rPr lang="en-GB" smtClean="0"/>
              <a:t>27/05/2015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E2C97-D1CA-4361-BC7A-7F99547A857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03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3" y="230188"/>
            <a:ext cx="8442796" cy="839787"/>
          </a:xfrm>
        </p:spPr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76508" y="3307559"/>
            <a:ext cx="264795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ijdelijke aanduiding voor afbeelding 24"/>
          <p:cNvSpPr>
            <a:spLocks noGrp="1" noChangeAspect="1"/>
          </p:cNvSpPr>
          <p:nvPr>
            <p:ph type="pic" sz="quarter" idx="19"/>
          </p:nvPr>
        </p:nvSpPr>
        <p:spPr bwMode="auto">
          <a:xfrm>
            <a:off x="6308818" y="3307559"/>
            <a:ext cx="264795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auto">
          <a:xfrm>
            <a:off x="4714655" y="3307559"/>
            <a:ext cx="264795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  <a:extLst/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3120492" y="3307559"/>
            <a:ext cx="264795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485775" y="1616400"/>
            <a:ext cx="8447088" cy="371475"/>
          </a:xfrm>
          <a:prstGeom prst="rect">
            <a:avLst/>
          </a:prstGeom>
          <a:noFill/>
          <a:ln>
            <a:noFill/>
          </a:ln>
          <a:extLst/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78633" y="2262386"/>
            <a:ext cx="8447087" cy="371475"/>
          </a:xfrm>
          <a:prstGeom prst="rect">
            <a:avLst/>
          </a:prstGeom>
          <a:noFill/>
          <a:ln>
            <a:noFill/>
          </a:ln>
          <a:extLst/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Auteursnaam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39833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rectangula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38" y="230188"/>
            <a:ext cx="3276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3900006" y="226800"/>
            <a:ext cx="5040000" cy="57358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95302" y="1840012"/>
            <a:ext cx="3276600" cy="4122638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modelstijlen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07234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7"/>
            <a:ext cx="8442796" cy="838800"/>
          </a:xfrm>
        </p:spPr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37619" y="1933314"/>
            <a:ext cx="2639660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3418212" y="1933314"/>
            <a:ext cx="2639660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8"/>
          </p:nvPr>
        </p:nvSpPr>
        <p:spPr>
          <a:xfrm>
            <a:off x="6298805" y="1933314"/>
            <a:ext cx="2639660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9"/>
          </p:nvPr>
        </p:nvSpPr>
        <p:spPr>
          <a:xfrm>
            <a:off x="490538" y="4610101"/>
            <a:ext cx="2752725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</a:t>
            </a:r>
            <a:endParaRPr lang="en-GB" dirty="0"/>
          </a:p>
        </p:txBody>
      </p:sp>
      <p:sp>
        <p:nvSpPr>
          <p:cNvPr id="8" name="Tijdelijke aanduiding voor tekst 6"/>
          <p:cNvSpPr>
            <a:spLocks noGrp="1"/>
          </p:cNvSpPr>
          <p:nvPr>
            <p:ph type="body" sz="quarter" idx="20"/>
          </p:nvPr>
        </p:nvSpPr>
        <p:spPr>
          <a:xfrm>
            <a:off x="3366170" y="4610101"/>
            <a:ext cx="2752725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</a:t>
            </a:r>
            <a:endParaRPr lang="en-GB" dirty="0"/>
          </a:p>
        </p:txBody>
      </p:sp>
      <p:sp>
        <p:nvSpPr>
          <p:cNvPr id="9" name="Tijdelijke aanduiding voor tekst 6"/>
          <p:cNvSpPr>
            <a:spLocks noGrp="1"/>
          </p:cNvSpPr>
          <p:nvPr>
            <p:ph type="body" sz="quarter" idx="21"/>
          </p:nvPr>
        </p:nvSpPr>
        <p:spPr>
          <a:xfrm>
            <a:off x="6241802" y="4610101"/>
            <a:ext cx="2752725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</a:t>
            </a:r>
            <a:endParaRPr lang="en-GB" dirty="0"/>
          </a:p>
        </p:txBody>
      </p:sp>
      <p:sp>
        <p:nvSpPr>
          <p:cNvPr id="10" name="Tijdelijke aanduiding voor tekst 6"/>
          <p:cNvSpPr>
            <a:spLocks noGrp="1"/>
          </p:cNvSpPr>
          <p:nvPr>
            <p:ph type="body" sz="quarter" idx="22"/>
          </p:nvPr>
        </p:nvSpPr>
        <p:spPr>
          <a:xfrm>
            <a:off x="490538" y="4985219"/>
            <a:ext cx="2752725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</a:t>
            </a:r>
            <a:endParaRPr lang="en-GB" dirty="0"/>
          </a:p>
        </p:txBody>
      </p:sp>
      <p:sp>
        <p:nvSpPr>
          <p:cNvPr id="11" name="Tijdelijke aanduiding voor tekst 6"/>
          <p:cNvSpPr>
            <a:spLocks noGrp="1"/>
          </p:cNvSpPr>
          <p:nvPr>
            <p:ph type="body" sz="quarter" idx="23"/>
          </p:nvPr>
        </p:nvSpPr>
        <p:spPr>
          <a:xfrm>
            <a:off x="3365675" y="4985219"/>
            <a:ext cx="2752725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</a:t>
            </a:r>
            <a:endParaRPr lang="en-GB" dirty="0"/>
          </a:p>
        </p:txBody>
      </p:sp>
      <p:sp>
        <p:nvSpPr>
          <p:cNvPr id="12" name="Tijdelijke aanduiding voor tekst 6"/>
          <p:cNvSpPr>
            <a:spLocks noGrp="1"/>
          </p:cNvSpPr>
          <p:nvPr>
            <p:ph type="body" sz="quarter" idx="24"/>
          </p:nvPr>
        </p:nvSpPr>
        <p:spPr>
          <a:xfrm>
            <a:off x="6241802" y="4985219"/>
            <a:ext cx="2752725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03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 with 2 squar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7"/>
            <a:ext cx="8442796" cy="838800"/>
          </a:xfrm>
        </p:spPr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36399" y="1929600"/>
            <a:ext cx="4104000" cy="4027383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826161" y="1929600"/>
            <a:ext cx="4104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432627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36400" y="1402557"/>
            <a:ext cx="8402400" cy="45529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7"/>
            <a:ext cx="8442796" cy="838800"/>
          </a:xfrm>
        </p:spPr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8015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ectangula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/>
          </p:cNvSpPr>
          <p:nvPr>
            <p:ph type="pic" sz="quarter" idx="16"/>
          </p:nvPr>
        </p:nvSpPr>
        <p:spPr>
          <a:xfrm>
            <a:off x="536400" y="233362"/>
            <a:ext cx="4011352" cy="57204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afbeelding 24"/>
          <p:cNvSpPr>
            <a:spLocks noGrp="1"/>
          </p:cNvSpPr>
          <p:nvPr>
            <p:ph type="pic" sz="quarter" idx="17"/>
          </p:nvPr>
        </p:nvSpPr>
        <p:spPr>
          <a:xfrm>
            <a:off x="4827265" y="233362"/>
            <a:ext cx="4104000" cy="571955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704470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eeldvu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gray">
          <a:xfrm>
            <a:off x="0" y="0"/>
            <a:ext cx="9143999" cy="685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 bwMode="white">
          <a:xfrm>
            <a:off x="491642" y="230188"/>
            <a:ext cx="8442796" cy="840125"/>
          </a:xfrm>
          <a:noFill/>
          <a:ln>
            <a:gradFill>
              <a:gsLst>
                <a:gs pos="0">
                  <a:schemeClr val="bg1"/>
                </a:gs>
                <a:gs pos="1000">
                  <a:schemeClr val="bg1">
                    <a:alpha val="0"/>
                  </a:schemeClr>
                </a:gs>
                <a:gs pos="99000">
                  <a:srgbClr val="FFFFFF">
                    <a:alpha val="0"/>
                  </a:srgbClr>
                </a:gs>
                <a:gs pos="100000">
                  <a:schemeClr val="bg1"/>
                </a:gs>
              </a:gsLst>
              <a:lin ang="5400000" scaled="0"/>
            </a:gra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628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58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3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437321" y="1752600"/>
            <a:ext cx="8601903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1377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200" y="230187"/>
            <a:ext cx="8442796" cy="8388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0"/>
          </p:nvPr>
        </p:nvSpPr>
        <p:spPr>
          <a:xfrm>
            <a:off x="538163" y="1933575"/>
            <a:ext cx="8398089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9337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200" y="230188"/>
            <a:ext cx="3276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3887699" y="224477"/>
            <a:ext cx="504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95301" y="1835250"/>
            <a:ext cx="3276600" cy="41274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modelstijlen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03450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39787"/>
          </a:xfrm>
        </p:spPr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8521188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modelstijlen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 smtClean="0"/>
          </a:p>
          <a:p>
            <a:pPr lvl="1"/>
            <a:r>
              <a:rPr lang="en-GB" dirty="0" err="1" smtClean="0"/>
              <a:t>Tweede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Derde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Vierde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4"/>
            <a:r>
              <a:rPr lang="en-GB" dirty="0" err="1" smtClean="0"/>
              <a:t>Vijfde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301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200" y="230188"/>
            <a:ext cx="3276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95301" y="1835250"/>
            <a:ext cx="3276600" cy="36576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modelstijlen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 smtClean="0"/>
          </a:p>
        </p:txBody>
      </p:sp>
      <p:sp>
        <p:nvSpPr>
          <p:cNvPr id="12" name="Tijdelijke aanduiding voor afbeelding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3044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 smtClean="0"/>
              <a:t>Klik op het pictogram als u een logo wilt toevoegen</a:t>
            </a:r>
            <a:endParaRPr lang="nl-NL" noProof="0" dirty="0"/>
          </a:p>
        </p:txBody>
      </p:sp>
      <p:sp>
        <p:nvSpPr>
          <p:cNvPr id="13" name="Tijdelijke aanduiding voor afbeelding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4591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 smtClean="0"/>
              <a:t>Klik op het pictogram als u een logo wilt toevoegen</a:t>
            </a:r>
            <a:endParaRPr lang="nl-NL" noProof="0" dirty="0"/>
          </a:p>
        </p:txBody>
      </p:sp>
      <p:sp>
        <p:nvSpPr>
          <p:cNvPr id="14" name="Tijdelijke aanduiding voor afbeelding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6138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 smtClean="0"/>
              <a:t>Klik op het pictogram als u een logo wilt toevoegen</a:t>
            </a:r>
            <a:endParaRPr lang="nl-NL" noProof="0" dirty="0"/>
          </a:p>
        </p:txBody>
      </p:sp>
      <p:sp>
        <p:nvSpPr>
          <p:cNvPr id="15" name="Tijdelijke aanduiding voor afbeelding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7685112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 smtClean="0"/>
              <a:t>Klik op het pictogram als u een logo wilt toevoegen</a:t>
            </a:r>
            <a:endParaRPr lang="nl-NL" noProof="0" dirty="0"/>
          </a:p>
        </p:txBody>
      </p:sp>
      <p:sp>
        <p:nvSpPr>
          <p:cNvPr id="1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3887699" y="224477"/>
            <a:ext cx="504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911264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modelstijlen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 smtClean="0"/>
          </a:p>
          <a:p>
            <a:pPr lvl="1"/>
            <a:r>
              <a:rPr lang="en-GB" dirty="0" err="1" smtClean="0"/>
              <a:t>Tweede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Derde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  <p:sp>
        <p:nvSpPr>
          <p:cNvPr id="4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4793357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modelstijlen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 smtClean="0"/>
          </a:p>
          <a:p>
            <a:pPr lvl="1"/>
            <a:r>
              <a:rPr lang="en-GB" dirty="0" err="1" smtClean="0"/>
              <a:t>Tweede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Derde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70493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modelstijlen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 smtClean="0"/>
          </a:p>
          <a:p>
            <a:pPr lvl="1"/>
            <a:r>
              <a:rPr lang="en-GB" dirty="0" err="1" smtClean="0"/>
              <a:t>Tweede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Derde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826161" y="1929600"/>
            <a:ext cx="4104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295017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modelstijlen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 smtClean="0"/>
          </a:p>
          <a:p>
            <a:pPr lvl="1"/>
            <a:r>
              <a:rPr lang="en-GB" dirty="0" err="1" smtClean="0"/>
              <a:t>Tweede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Derde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  <p:sp>
        <p:nvSpPr>
          <p:cNvPr id="6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4791075" y="1752600"/>
            <a:ext cx="4140000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5406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modelstijlen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 smtClean="0"/>
          </a:p>
          <a:p>
            <a:pPr lvl="1"/>
            <a:r>
              <a:rPr lang="en-GB" dirty="0" err="1" smtClean="0"/>
              <a:t>Tweede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Derde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1"/>
          </p:nvPr>
        </p:nvSpPr>
        <p:spPr>
          <a:xfrm>
            <a:off x="4791075" y="1933575"/>
            <a:ext cx="4140000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8394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8" name="Tijdelijke aanduiding voor SmartArt 7"/>
          <p:cNvSpPr>
            <a:spLocks noGrp="1"/>
          </p:cNvSpPr>
          <p:nvPr>
            <p:ph type="dgm" sz="quarter" idx="10"/>
          </p:nvPr>
        </p:nvSpPr>
        <p:spPr>
          <a:xfrm>
            <a:off x="538163" y="1828800"/>
            <a:ext cx="8404225" cy="4133850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0759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5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3044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 smtClean="0"/>
              <a:t>Klik op het pictogram als u een logo wilt toevoegen</a:t>
            </a:r>
            <a:endParaRPr lang="nl-NL" noProof="0" dirty="0"/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76508" y="3307559"/>
            <a:ext cx="264795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20"/>
          </p:nvPr>
        </p:nvSpPr>
        <p:spPr bwMode="auto">
          <a:xfrm>
            <a:off x="6308818" y="3307559"/>
            <a:ext cx="264795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ijdelijke aanduiding voor afbeelding 24"/>
          <p:cNvSpPr>
            <a:spLocks noGrp="1" noChangeAspect="1"/>
          </p:cNvSpPr>
          <p:nvPr>
            <p:ph type="pic" sz="quarter" idx="21"/>
          </p:nvPr>
        </p:nvSpPr>
        <p:spPr bwMode="auto">
          <a:xfrm>
            <a:off x="4714655" y="3307559"/>
            <a:ext cx="264795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  <a:extLst/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3120492" y="3307559"/>
            <a:ext cx="264795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491642" y="230187"/>
            <a:ext cx="8442796" cy="838800"/>
          </a:xfrm>
        </p:spPr>
        <p:txBody>
          <a:bodyPr/>
          <a:lstStyle/>
          <a:p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/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485775" y="1616400"/>
            <a:ext cx="8447088" cy="371475"/>
          </a:xfrm>
          <a:prstGeom prst="rect">
            <a:avLst/>
          </a:prstGeom>
          <a:noFill/>
          <a:ln>
            <a:noFill/>
          </a:ln>
          <a:extLst/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76251" y="2262386"/>
            <a:ext cx="8447087" cy="371475"/>
          </a:xfrm>
          <a:prstGeom prst="rect">
            <a:avLst/>
          </a:prstGeom>
          <a:noFill/>
          <a:ln>
            <a:noFill/>
          </a:ln>
          <a:extLst/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Auteursnaam</a:t>
            </a: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6" name="Tijdelijke aanduiding voor afbeelding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4591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 smtClean="0"/>
              <a:t>Klik op het pictogram als u een logo wilt toevoegen</a:t>
            </a:r>
            <a:endParaRPr lang="nl-NL" noProof="0" dirty="0"/>
          </a:p>
        </p:txBody>
      </p:sp>
      <p:sp>
        <p:nvSpPr>
          <p:cNvPr id="17" name="Tijdelijke aanduiding voor afbeelding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6138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 smtClean="0"/>
              <a:t>Klik op het pictogram als u een logo wilt toevoegen</a:t>
            </a:r>
            <a:endParaRPr lang="nl-NL" noProof="0" dirty="0"/>
          </a:p>
        </p:txBody>
      </p:sp>
      <p:sp>
        <p:nvSpPr>
          <p:cNvPr id="18" name="Tijdelijke aanduiding voor afbeelding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7685112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 smtClean="0"/>
              <a:t>Klik op het pictogram als u een logo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864516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>
          <a:blip r:embed="rId2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91642" y="230188"/>
            <a:ext cx="8442796" cy="839787"/>
          </a:xfrm>
          <a:prstGeom prst="rect">
            <a:avLst/>
          </a:prstGeom>
          <a:noFill/>
          <a:ln w="0">
            <a:gradFill>
              <a:gsLst>
                <a:gs pos="0">
                  <a:schemeClr val="tx1"/>
                </a:gs>
                <a:gs pos="1000">
                  <a:schemeClr val="tx1">
                    <a:alpha val="0"/>
                  </a:schemeClr>
                </a:gs>
                <a:gs pos="99000">
                  <a:srgbClr val="005172">
                    <a:alpha val="0"/>
                  </a:srgbClr>
                </a:gs>
                <a:gs pos="100000">
                  <a:schemeClr val="tx1"/>
                </a:gs>
              </a:gsLst>
              <a:lin ang="5400000" scaled="0"/>
            </a:gradFill>
          </a:ln>
          <a:extLst/>
        </p:spPr>
        <p:txBody>
          <a:bodyPr vert="horz" wrap="square" lIns="18000" tIns="0" rIns="91440" bIns="324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stijl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 smtClean="0"/>
          </a:p>
        </p:txBody>
      </p:sp>
      <p:sp>
        <p:nvSpPr>
          <p:cNvPr id="1028" name="Tijdelijke aanduiding voor tekst 23"/>
          <p:cNvSpPr>
            <a:spLocks noGrp="1"/>
          </p:cNvSpPr>
          <p:nvPr>
            <p:ph type="body" idx="1"/>
          </p:nvPr>
        </p:nvSpPr>
        <p:spPr bwMode="auto">
          <a:xfrm>
            <a:off x="421200" y="1843200"/>
            <a:ext cx="8521188" cy="40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Klik</a:t>
            </a:r>
            <a:r>
              <a:rPr lang="en-GB" dirty="0" smtClean="0"/>
              <a:t> </a:t>
            </a:r>
            <a:r>
              <a:rPr lang="en-GB" dirty="0" err="1" smtClean="0"/>
              <a:t>om</a:t>
            </a:r>
            <a:r>
              <a:rPr lang="en-GB" dirty="0" smtClean="0"/>
              <a:t> de </a:t>
            </a:r>
            <a:r>
              <a:rPr lang="en-GB" dirty="0" err="1" smtClean="0"/>
              <a:t>modelstijlen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bewerken</a:t>
            </a:r>
            <a:endParaRPr lang="en-GB" dirty="0" smtClean="0"/>
          </a:p>
          <a:p>
            <a:pPr lvl="1"/>
            <a:r>
              <a:rPr lang="en-GB" dirty="0" err="1" smtClean="0"/>
              <a:t>Tweede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Derde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Vierde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4"/>
            <a:r>
              <a:rPr lang="en-GB" dirty="0" err="1" smtClean="0"/>
              <a:t>Vijfde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4"/>
            <a:endParaRPr lang="en-GB" dirty="0" smtClean="0"/>
          </a:p>
        </p:txBody>
      </p:sp>
      <p:pic>
        <p:nvPicPr>
          <p:cNvPr id="2" name="Picture 1"/>
          <p:cNvPicPr>
            <a:picLocks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7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68" r:id="rId8"/>
    <p:sldLayoutId id="2147483664" r:id="rId9"/>
    <p:sldLayoutId id="2147483653" r:id="rId10"/>
    <p:sldLayoutId id="2147483655" r:id="rId11"/>
    <p:sldLayoutId id="2147483656" r:id="rId12"/>
    <p:sldLayoutId id="2147483657" r:id="rId13"/>
    <p:sldLayoutId id="2147483659" r:id="rId14"/>
    <p:sldLayoutId id="2147483660" r:id="rId15"/>
    <p:sldLayoutId id="2147483661" r:id="rId16"/>
    <p:sldLayoutId id="2147483663" r:id="rId17"/>
    <p:sldLayoutId id="2147483665" r:id="rId18"/>
    <p:sldLayoutId id="2147483654" r:id="rId19"/>
    <p:sldLayoutId id="2147483666" r:id="rId20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ts val="4000"/>
        </a:lnSpc>
        <a:spcBef>
          <a:spcPct val="0"/>
        </a:spcBef>
        <a:spcAft>
          <a:spcPct val="0"/>
        </a:spcAft>
        <a:defRPr sz="3000" kern="1200">
          <a:solidFill>
            <a:schemeClr val="bg2"/>
          </a:solidFill>
          <a:latin typeface="Verdana" pitchFamily="34" charset="0"/>
          <a:ea typeface="+mj-ea"/>
          <a:cs typeface="+mj-cs"/>
        </a:defRPr>
      </a:lvl1pPr>
      <a:lvl2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252413" indent="-252413" algn="l" rtl="0" fontAlgn="base">
        <a:lnSpc>
          <a:spcPts val="2500"/>
        </a:lnSpc>
        <a:spcBef>
          <a:spcPts val="1200"/>
        </a:spcBef>
        <a:spcAft>
          <a:spcPct val="0"/>
        </a:spcAft>
        <a:buClr>
          <a:schemeClr val="bg2"/>
        </a:buClr>
        <a:buSzPct val="140000"/>
        <a:buFont typeface="Wingdings" pitchFamily="2" charset="2"/>
        <a:buChar char="§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1pPr>
      <a:lvl2pPr marL="982663" indent="-285750" algn="l" rtl="0" fontAlgn="base">
        <a:lnSpc>
          <a:spcPts val="2500"/>
        </a:lnSpc>
        <a:spcBef>
          <a:spcPts val="1000"/>
        </a:spcBef>
        <a:spcAft>
          <a:spcPct val="0"/>
        </a:spcAft>
        <a:buClr>
          <a:schemeClr val="bg2"/>
        </a:buClr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2pPr>
      <a:lvl3pPr marL="1879600" indent="-319088" algn="l" rtl="0" fontAlgn="base">
        <a:lnSpc>
          <a:spcPts val="2500"/>
        </a:lnSpc>
        <a:spcBef>
          <a:spcPts val="1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3pPr>
      <a:lvl4pPr marL="2692400" indent="-360363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 baseline="0">
          <a:solidFill>
            <a:schemeClr val="bg2"/>
          </a:solidFill>
          <a:latin typeface="Verdana" pitchFamily="34" charset="0"/>
          <a:ea typeface="+mn-ea"/>
          <a:cs typeface="+mn-cs"/>
        </a:defRPr>
      </a:lvl4pPr>
      <a:lvl5pPr marL="3405188" indent="-352425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3" y="230188"/>
            <a:ext cx="8442796" cy="1353086"/>
          </a:xfrm>
        </p:spPr>
        <p:txBody>
          <a:bodyPr/>
          <a:lstStyle/>
          <a:p>
            <a:r>
              <a:rPr lang="en-GB" sz="2800" i="1" dirty="0" smtClean="0"/>
              <a:t>Adding functionality to a growth model;</a:t>
            </a:r>
            <a:br>
              <a:rPr lang="en-GB" sz="2800" i="1" dirty="0" smtClean="0"/>
            </a:br>
            <a:r>
              <a:rPr lang="en-GB" sz="2800" i="1" dirty="0" smtClean="0"/>
              <a:t>A tutorial on queries in </a:t>
            </a:r>
            <a:r>
              <a:rPr lang="en-GB" sz="2800" i="1" dirty="0" err="1" smtClean="0"/>
              <a:t>GroImp</a:t>
            </a:r>
            <a:endParaRPr lang="en-GB" sz="2800" i="1" dirty="0"/>
          </a:p>
        </p:txBody>
      </p:sp>
      <p:pic>
        <p:nvPicPr>
          <p:cNvPr id="16" name="Picture Placeholder 15"/>
          <p:cNvPicPr>
            <a:picLocks noGrp="1" noChangeAspect="1"/>
          </p:cNvPicPr>
          <p:nvPr>
            <p:ph type="pic" sz="quarter" idx="19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0" r="11710"/>
          <a:stretch>
            <a:fillRect/>
          </a:stretch>
        </p:blipFill>
        <p:spPr/>
      </p:pic>
      <p:pic>
        <p:nvPicPr>
          <p:cNvPr id="19" name="Picture Placeholder 18"/>
          <p:cNvPicPr>
            <a:picLocks noGrp="1" noChangeAspect="1"/>
          </p:cNvPicPr>
          <p:nvPr>
            <p:ph type="pic" sz="quarter" idx="16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6" b="6936"/>
          <a:stretch>
            <a:fillRect/>
          </a:stretch>
        </p:blipFill>
        <p:spPr/>
      </p:pic>
      <p:pic>
        <p:nvPicPr>
          <p:cNvPr id="12" name="Picture Placeholder 11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6" b="6936"/>
          <a:stretch>
            <a:fillRect/>
          </a:stretch>
        </p:blipFill>
        <p:spPr/>
      </p:pic>
      <p:sp>
        <p:nvSpPr>
          <p:cNvPr id="4" name="Tijdelijke aanduiding voor tekst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i="1" dirty="0" smtClean="0"/>
              <a:t>Basic </a:t>
            </a:r>
            <a:r>
              <a:rPr lang="en-GB" i="1" dirty="0" err="1" smtClean="0"/>
              <a:t>plant.gsz</a:t>
            </a:r>
            <a:endParaRPr lang="en-GB" i="1" dirty="0"/>
          </a:p>
          <a:p>
            <a:endParaRPr lang="en-GB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i="1" dirty="0" smtClean="0"/>
              <a:t>Adding function using queries</a:t>
            </a:r>
            <a:br>
              <a:rPr lang="en-GB" i="1" dirty="0" smtClean="0"/>
            </a:br>
            <a:endParaRPr lang="en-GB" i="1" dirty="0"/>
          </a:p>
        </p:txBody>
      </p:sp>
      <p:sp>
        <p:nvSpPr>
          <p:cNvPr id="27" name="Tijdelijke aanduiding voor tekst 4"/>
          <p:cNvSpPr txBox="1">
            <a:spLocks/>
          </p:cNvSpPr>
          <p:nvPr/>
        </p:nvSpPr>
        <p:spPr bwMode="auto">
          <a:xfrm>
            <a:off x="478632" y="2881511"/>
            <a:ext cx="8447087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45720" rIns="9000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lnSpc>
                <a:spcPts val="25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140000"/>
              <a:buFont typeface="Wingdings" pitchFamily="2" charset="2"/>
              <a:buNone/>
              <a:defRPr sz="22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1pPr>
            <a:lvl2pPr marL="982663" indent="-285750" algn="l" rtl="0" fontAlgn="base">
              <a:lnSpc>
                <a:spcPts val="2500"/>
              </a:lnSpc>
              <a:spcBef>
                <a:spcPts val="10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Verdana" pitchFamily="34" charset="0"/>
              <a:buChar char="●"/>
              <a:defRPr sz="22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2pPr>
            <a:lvl3pPr marL="1879600" indent="-319088" algn="l" rtl="0" fontAlgn="base">
              <a:lnSpc>
                <a:spcPts val="2500"/>
              </a:lnSpc>
              <a:spcBef>
                <a:spcPts val="1000"/>
              </a:spcBef>
              <a:spcAft>
                <a:spcPct val="0"/>
              </a:spcAft>
              <a:buSzPct val="115000"/>
              <a:buFont typeface="Verdana" pitchFamily="34" charset="0"/>
              <a:buChar char="●"/>
              <a:defRPr sz="22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3pPr>
            <a:lvl4pPr marL="2692400" indent="-360363" algn="l" rtl="0" fontAlgn="base">
              <a:lnSpc>
                <a:spcPts val="25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Verdana" pitchFamily="34" charset="0"/>
              <a:buChar char="●"/>
              <a:defRPr sz="2200" kern="1200" baseline="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4pPr>
            <a:lvl5pPr marL="3405188" indent="-352425" algn="l" rtl="0" fontAlgn="base">
              <a:lnSpc>
                <a:spcPts val="25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Verdana" pitchFamily="34" charset="0"/>
              <a:buChar char="●"/>
              <a:defRPr sz="22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i="1" dirty="0" smtClean="0"/>
              <a:t/>
            </a:r>
            <a:br>
              <a:rPr lang="en-GB" i="1" dirty="0" smtClean="0"/>
            </a:br>
            <a:endParaRPr lang="en-GB" i="1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" r="123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838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>
                <a:latin typeface="Cambria" panose="02040503050406030204" pitchFamily="18" charset="0"/>
              </a:rPr>
              <a:t>Testing the result of Leaf Plasticity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562976" cy="474345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Plantbase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GB" dirty="0"/>
              <a:t>...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output()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(“cumulative abs = “ +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sumabs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(“mean pet length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“ +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pet);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(“mean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ratio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“ +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407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>
                <a:latin typeface="Cambria" panose="02040503050406030204" pitchFamily="18" charset="0"/>
              </a:rPr>
              <a:t>Testing the result of Leaf Plasticity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562976" cy="474345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Run two 60 day simulations, one with and one without plasticity, and compare the output.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				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cumulative abs = </a:t>
            </a:r>
            <a:r>
              <a:rPr lang="en-GB" dirty="0" smtClean="0"/>
              <a:t>15204		cumulative </a:t>
            </a:r>
            <a:r>
              <a:rPr lang="en-GB" dirty="0"/>
              <a:t>abs = </a:t>
            </a:r>
            <a:r>
              <a:rPr lang="en-GB" dirty="0" smtClean="0"/>
              <a:t>16156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mean pet length = </a:t>
            </a:r>
            <a:r>
              <a:rPr lang="en-GB" dirty="0" smtClean="0"/>
              <a:t>0.089		mean </a:t>
            </a:r>
            <a:r>
              <a:rPr lang="en-GB" dirty="0"/>
              <a:t>pet length = </a:t>
            </a:r>
            <a:r>
              <a:rPr lang="en-GB" dirty="0" smtClean="0"/>
              <a:t>0.109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l/w ratio = </a:t>
            </a:r>
            <a:r>
              <a:rPr lang="en-GB" dirty="0" smtClean="0"/>
              <a:t>2.024			l/w </a:t>
            </a:r>
            <a:r>
              <a:rPr lang="en-GB" dirty="0"/>
              <a:t>ratio = </a:t>
            </a:r>
            <a:r>
              <a:rPr lang="en-GB" dirty="0" smtClean="0"/>
              <a:t>2.22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2051" name="Picture 3" descr="M:\Presentations\Anger Tutorial\w plasticit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812" y="2281239"/>
            <a:ext cx="2024063" cy="20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:\Presentations\Anger Tutorial\wo plasticit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294" y="2281636"/>
            <a:ext cx="2107406" cy="205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50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Branching plant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248651" cy="4743450"/>
          </a:xfrm>
        </p:spPr>
        <p:txBody>
          <a:bodyPr/>
          <a:lstStyle/>
          <a:p>
            <a:pPr marL="0" indent="0">
              <a:buNone/>
            </a:pP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Parameters.rgg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MaxOrder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1;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static double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wmax_I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0.2;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122" name="Picture 2" descr="M:\Presentations\Anger Tutorial\wo pipe model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41" r="16231"/>
          <a:stretch/>
        </p:blipFill>
        <p:spPr bwMode="auto">
          <a:xfrm>
            <a:off x="5005389" y="1038225"/>
            <a:ext cx="3492000" cy="569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10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Pipe model</a:t>
            </a:r>
            <a:endParaRPr lang="en-GB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jdelijke aanduiding voor tekst 4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95299" y="1371600"/>
                <a:ext cx="8248651" cy="474345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800" b="0" i="1" smtClean="0">
                          <a:latin typeface="Cambria Math"/>
                          <a:cs typeface="Courier New" panose="02070309020205020404" pitchFamily="49" charset="0"/>
                        </a:rPr>
                        <m:t>𝐴𝑟𝑒</m:t>
                      </m:r>
                      <m:sSub>
                        <m:sSubPr>
                          <m:ctrlPr>
                            <a:rPr lang="en-GB" sz="1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sSubPr>
                        <m:e>
                          <m:r>
                            <a:rPr lang="en-GB" sz="18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𝑎</m:t>
                          </m:r>
                        </m:e>
                        <m:sub>
                          <m:r>
                            <a:rPr lang="en-GB" sz="18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1</m:t>
                          </m:r>
                        </m:sub>
                      </m:sSub>
                      <m:r>
                        <a:rPr lang="en-GB" sz="1800" b="0" i="1" smtClean="0">
                          <a:latin typeface="Cambria Math"/>
                          <a:cs typeface="Courier New" panose="02070309020205020404" pitchFamily="49" charset="0"/>
                        </a:rPr>
                        <m:t>=</m:t>
                      </m:r>
                      <m:r>
                        <a:rPr lang="en-GB" sz="1800" b="0" i="1" smtClean="0">
                          <a:latin typeface="Cambria Math"/>
                          <a:cs typeface="Courier New" panose="02070309020205020404" pitchFamily="49" charset="0"/>
                        </a:rPr>
                        <m:t>𝐴𝑟𝑒</m:t>
                      </m:r>
                      <m:sSub>
                        <m:sSubPr>
                          <m:ctrlPr>
                            <a:rPr lang="en-GB" sz="1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sSubPr>
                        <m:e>
                          <m:r>
                            <a:rPr lang="en-GB" sz="18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𝑎</m:t>
                          </m:r>
                        </m:e>
                        <m:sub>
                          <m:r>
                            <a:rPr lang="en-GB" sz="18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2</m:t>
                          </m:r>
                        </m:sub>
                      </m:sSub>
                      <m:r>
                        <a:rPr lang="en-GB" sz="1800" b="0" i="1" smtClean="0">
                          <a:latin typeface="Cambria Math"/>
                          <a:cs typeface="Courier New" panose="02070309020205020404" pitchFamily="49" charset="0"/>
                        </a:rPr>
                        <m:t>+</m:t>
                      </m:r>
                      <m:r>
                        <a:rPr lang="en-GB" sz="1800" b="0" i="1" smtClean="0">
                          <a:latin typeface="Cambria Math"/>
                          <a:cs typeface="Courier New" panose="02070309020205020404" pitchFamily="49" charset="0"/>
                        </a:rPr>
                        <m:t>𝐴𝑟𝑒</m:t>
                      </m:r>
                      <m:sSub>
                        <m:sSubPr>
                          <m:ctrlPr>
                            <a:rPr lang="en-GB" sz="1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sSubPr>
                        <m:e>
                          <m:r>
                            <a:rPr lang="en-GB" sz="18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𝑎</m:t>
                          </m:r>
                        </m:e>
                        <m:sub>
                          <m:r>
                            <a:rPr lang="en-GB" sz="1800" b="0" i="1" smtClean="0">
                              <a:latin typeface="Cambria Math"/>
                              <a:cs typeface="Courier New" panose="02070309020205020404" pitchFamily="49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8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5" name="Tijdelijke aanduiding voor tekst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95299" y="1371600"/>
                <a:ext cx="8248651" cy="474345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D:\J de Vries\Pictures\pipe mode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45" y="1752599"/>
            <a:ext cx="3598262" cy="409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72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Pipe model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248651" cy="474345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Each internode needs information from other internodes upwards in the plant architecture.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Internode rank</a:t>
            </a:r>
          </a:p>
        </p:txBody>
      </p:sp>
      <p:pic>
        <p:nvPicPr>
          <p:cNvPr id="5122" name="Picture 2" descr="M:\Presentations\Anger Tutorial\Internode ran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2264569"/>
            <a:ext cx="4014314" cy="370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28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Graph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248651" cy="474345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Panels -&gt; 2D -&gt; Graph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Nodes</a:t>
            </a:r>
          </a:p>
          <a:p>
            <a:pPr marL="0" indent="0">
              <a:buNone/>
            </a:pPr>
            <a:r>
              <a:rPr lang="en-GB" dirty="0" smtClean="0"/>
              <a:t>Edges</a:t>
            </a:r>
            <a:endParaRPr lang="en-GB" dirty="0"/>
          </a:p>
        </p:txBody>
      </p:sp>
      <p:pic>
        <p:nvPicPr>
          <p:cNvPr id="6146" name="Picture 2" descr="M:\Presentations\Anger Tutorial\Graph over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113" y="2005011"/>
            <a:ext cx="6205537" cy="475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5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Graph – </a:t>
            </a:r>
            <a:r>
              <a:rPr lang="en-GB" dirty="0" err="1" smtClean="0">
                <a:latin typeface="Cambria" panose="02040503050406030204" pitchFamily="18" charset="0"/>
              </a:rPr>
              <a:t>Develop.rgg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248651" cy="474345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m:Meristem, 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m.newPhytomerAllowed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()) ==&gt; 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i:Internode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.(length=0)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l:Leaf ]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if(m.order+1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MaxOrder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( </a:t>
            </a: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 RL() RH()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am:Meristem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] 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RH(137.5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.(rank++)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282" y="2152650"/>
            <a:ext cx="3898718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66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Graph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248651" cy="4743450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  <p:pic>
        <p:nvPicPr>
          <p:cNvPr id="7171" name="Picture 3" descr="M:\Presentations\Anger Tutorial\Graph Pipe mod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1028" y="0"/>
            <a:ext cx="1180824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52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Edge notations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248651" cy="474345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Edge type:			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Number of Edges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--&gt;	Any Edge			()+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1-n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	Successor Edge		()*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0-n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+&gt;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Branch Edge			()?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0-1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(){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a}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Direction:			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a-b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Any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direction		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(){a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,}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a-n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&lt;--&gt;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Both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directions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--&gt;	Deeper into the graph (Away from the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RGGRoot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&lt;--	Back up the graph (Towards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the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RGGRoot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71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Constructing queries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648701" cy="474345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Model.rgg</a:t>
            </a: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findMeristems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l:Leaf, m:Meristem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isSelected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(l)) ::&gt;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Shader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 = RED;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m.length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0.05;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m.S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S;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5229221"/>
            <a:ext cx="4429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Verdana" pitchFamily="34" charset="0"/>
              </a:rPr>
              <a:t>Remember: A query returns all </a:t>
            </a:r>
            <a:br>
              <a:rPr lang="en-GB" sz="2000" dirty="0" smtClean="0">
                <a:latin typeface="Verdana" pitchFamily="34" charset="0"/>
              </a:rPr>
            </a:br>
            <a:r>
              <a:rPr lang="en-GB" sz="2000" dirty="0" smtClean="0">
                <a:latin typeface="Verdana" pitchFamily="34" charset="0"/>
              </a:rPr>
              <a:t>instances of the specified pattern</a:t>
            </a:r>
          </a:p>
        </p:txBody>
      </p:sp>
      <p:pic>
        <p:nvPicPr>
          <p:cNvPr id="2050" name="Picture 2" descr="M:\Presentations\Anger Tutorial\selectAll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5" b="-12681"/>
          <a:stretch/>
        </p:blipFill>
        <p:spPr bwMode="auto">
          <a:xfrm>
            <a:off x="5316351" y="3007129"/>
            <a:ext cx="3827649" cy="444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04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What is a query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534401" cy="474345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 query specifies a pattern and at run-time it finds all instances of that pattern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m:Meristem ==&gt; Internode [Leaf] m;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m:Meristem, 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m.rank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&gt;Flowering) ==&gt; Flower;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m:Meristem,(*p:Plantbase*),(p.flower) ==&gt; Flower;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 smtClean="0"/>
              <a:t>Plantbase</a:t>
            </a:r>
            <a:r>
              <a:rPr lang="en-GB" dirty="0" smtClean="0"/>
              <a:t> is marked as </a:t>
            </a:r>
            <a:r>
              <a:rPr lang="en-GB" i="1" dirty="0" smtClean="0"/>
              <a:t>context</a:t>
            </a:r>
            <a:r>
              <a:rPr lang="en-GB" dirty="0" smtClean="0"/>
              <a:t>, meaning it is not altered by the code but must be present for the rule to match.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790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Constructing queries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648701" cy="4743450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 all Meristems above the selected leaf, including its own axillary meristem</a:t>
            </a:r>
          </a:p>
          <a:p>
            <a:pPr marL="342900" indent="-342900">
              <a:buAutoNum type="arabicPeriod"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 all meristems above the selected leaf, excluding its own axillary meristem</a:t>
            </a:r>
          </a:p>
          <a:p>
            <a:pPr marL="342900" indent="-342900">
              <a:buFont typeface="Wingdings" pitchFamily="2" charset="2"/>
              <a:buAutoNum type="arabicPeriod"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Find only the axillary meristem</a:t>
            </a:r>
            <a:b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of the next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leaf</a:t>
            </a:r>
          </a:p>
          <a:p>
            <a:pPr marL="342900" indent="-342900">
              <a:buAutoNum type="arabicPeriod"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 only the apical meristem</a:t>
            </a:r>
          </a:p>
        </p:txBody>
      </p:sp>
      <p:pic>
        <p:nvPicPr>
          <p:cNvPr id="3074" name="Picture 2" descr="M:\Presentations\Anger Tutorial\selectAbov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31" b="-10531"/>
          <a:stretch/>
        </p:blipFill>
        <p:spPr bwMode="auto">
          <a:xfrm>
            <a:off x="5316351" y="2883303"/>
            <a:ext cx="3827649" cy="444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7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Constructing queries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648701" cy="4743450"/>
          </a:xfrm>
        </p:spPr>
        <p:txBody>
          <a:bodyPr/>
          <a:lstStyle/>
          <a:p>
            <a:pPr marL="342900" indent="-342900">
              <a:buFont typeface="Wingdings" pitchFamily="2" charset="2"/>
              <a:buAutoNum type="arabicPeriod"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 all Meristems above the selected leaf, including its own axillary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meristem</a:t>
            </a:r>
            <a:b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l:Leaf &lt;+ (--&gt;)+ m:Meristem, 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isSelected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(l)) ::&gt;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Wingdings" pitchFamily="2" charset="2"/>
              <a:buAutoNum type="arabicPeriod"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Find all meristems above the selected leaf, excluding its own axillary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meristem</a:t>
            </a:r>
            <a:b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l:Leaf &lt;+ &gt; (--&gt;)+ m:Meristem, 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isSelected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(l)) ::&gt; </a:t>
            </a:r>
          </a:p>
          <a:p>
            <a:pPr marL="342900" indent="-342900">
              <a:buFont typeface="Wingdings" pitchFamily="2" charset="2"/>
              <a:buAutoNum type="arabicPeriod"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AutoNum type="arabicPeriod"/>
            </a:pP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74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Constructing queries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648701" cy="4743450"/>
          </a:xfrm>
        </p:spPr>
        <p:txBody>
          <a:bodyPr/>
          <a:lstStyle/>
          <a:p>
            <a:pPr marL="342900" indent="-342900">
              <a:buFont typeface="+mj-lt"/>
              <a:buAutoNum type="arabicPeriod" startAt="3"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Find only the axillary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meristem of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the next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leaf</a:t>
            </a:r>
            <a:b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l:Leaf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&lt;+ (&gt;){2} +&gt; (&gt;)+ m:Meristem, 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isSelected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(l)) ::&gt; </a:t>
            </a: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720" y="2571750"/>
            <a:ext cx="4990705" cy="4093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82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Constructing queries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648701" cy="4743450"/>
          </a:xfrm>
        </p:spPr>
        <p:txBody>
          <a:bodyPr/>
          <a:lstStyle/>
          <a:p>
            <a:pPr marL="342900" indent="-342900">
              <a:buFont typeface="+mj-lt"/>
              <a:buAutoNum type="arabicPeriod" startAt="4"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Find only the apical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meristem</a:t>
            </a: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Selected leaf is of order 0;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l:Leaf &lt;+ (&gt;)+ m:Meristem, (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isSelected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(l)) </a:t>
            </a:r>
          </a:p>
          <a:p>
            <a:pPr marL="0" indent="0">
              <a:buNone/>
            </a:pP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Selected leaf is of order </a:t>
            </a: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l:Leaf &lt;+ </a:t>
            </a: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(&lt;)* &lt;+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(&gt;)+ m:Meristem, 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isSelected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l:Leaf, m:Meristem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isSelected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(l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)&amp;&amp;</a:t>
            </a: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l.ID==m.ID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GB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m.order</a:t>
            </a: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==0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98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Pipe model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248651" cy="474345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internode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extends Organ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crossArea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PipeModel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NrB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count((*this ...... Internode*)) +1;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crossArea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NrB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InitRadius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**2;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radius =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crossArea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an edge pattern that finds all branches upwards in the architecture.</a:t>
            </a:r>
            <a:endParaRPr lang="en-GB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ight Brace 1"/>
          <p:cNvSpPr/>
          <p:nvPr/>
        </p:nvSpPr>
        <p:spPr>
          <a:xfrm rot="16200000">
            <a:off x="5355432" y="2807491"/>
            <a:ext cx="252413" cy="714376"/>
          </a:xfrm>
          <a:prstGeom prst="rightBrace">
            <a:avLst/>
          </a:prstGeom>
          <a:ln w="158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876802" y="2715307"/>
            <a:ext cx="139064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400" dirty="0" smtClean="0">
                <a:latin typeface="Verdana" pitchFamily="34" charset="0"/>
              </a:rPr>
              <a:t>Edge pattern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0" y="2133600"/>
            <a:ext cx="16097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400" dirty="0" smtClean="0">
                <a:latin typeface="Verdana" pitchFamily="34" charset="0"/>
              </a:rPr>
              <a:t>Apical Meristem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662862" y="2456765"/>
            <a:ext cx="223838" cy="834121"/>
          </a:xfrm>
          <a:prstGeom prst="straightConnector1">
            <a:avLst/>
          </a:prstGeom>
          <a:ln w="1587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1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Graph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248651" cy="4743450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  <p:pic>
        <p:nvPicPr>
          <p:cNvPr id="7171" name="Picture 3" descr="M:\Presentations\Anger Tutorial\Graph Pipe mod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1028" y="0"/>
            <a:ext cx="1180824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4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Branching plant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248651" cy="474345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count((*this (--&gt;)* +&gt; (&gt;){2} Internode*))</a:t>
            </a: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8" name="Picture 4" descr="M:\Presentations\Anger Tutorial\wo pipe mod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074883"/>
            <a:ext cx="4119563" cy="4783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M:\Presentations\Anger Tutorial\w pipe mode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9" y="2074883"/>
            <a:ext cx="4119562" cy="4783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0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648701" cy="4743450"/>
          </a:xfrm>
        </p:spPr>
        <p:txBody>
          <a:bodyPr/>
          <a:lstStyle/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45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implementing queries in </a:t>
            </a:r>
            <a:r>
              <a:rPr lang="en-GB" dirty="0" err="1" smtClean="0">
                <a:latin typeface="Cambria" panose="02040503050406030204" pitchFamily="18" charset="0"/>
              </a:rPr>
              <a:t>Modules.rgg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648701" cy="474345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Modules.rgg</a:t>
            </a: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Leaf extends Organ {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findMeristem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 &lt;+ (&gt;)+ m:Meristem ::&gt; {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Shader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 =  RED;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m.length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0.05;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m.S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S;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65714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Aggregate methods - Object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648701" cy="474345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Some aggregate methods take a sequence of objects (nodes) as input and return a single object.</a:t>
            </a:r>
          </a:p>
          <a:p>
            <a:pPr marL="0" indent="0">
              <a:buNone/>
            </a:pP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first()		the first object in the sequence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last()			the last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object in the sequence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empty()		returns true if the sequence is empty</a:t>
            </a:r>
          </a:p>
          <a:p>
            <a:pPr marL="0" indent="0">
              <a:buNone/>
            </a:pP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selectWhere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buNone/>
            </a:pP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selectWhereMin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		</a:t>
            </a:r>
          </a:p>
          <a:p>
            <a:pPr marL="0" indent="0">
              <a:buNone/>
            </a:pP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selectWhereMax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		</a:t>
            </a:r>
          </a:p>
          <a:p>
            <a:pPr marL="0" indent="0">
              <a:buNone/>
            </a:pP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selectRandomly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		</a:t>
            </a: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90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Basic </a:t>
            </a:r>
            <a:r>
              <a:rPr lang="en-GB" dirty="0" err="1" smtClean="0">
                <a:latin typeface="Cambria" panose="02040503050406030204" pitchFamily="18" charset="0"/>
              </a:rPr>
              <a:t>plant.gsz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534401" cy="474345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Simple growth model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 smtClean="0"/>
              <a:t>Plantbase</a:t>
            </a:r>
            <a:r>
              <a:rPr lang="en-GB" dirty="0" smtClean="0"/>
              <a:t>, Meristem, Leaf, Internode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Light model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Direct and Diffuse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Light interception by the plant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PAR, red, </a:t>
            </a:r>
            <a:r>
              <a:rPr lang="en-GB" dirty="0" err="1" smtClean="0"/>
              <a:t>farred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03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Aggregate methods - Object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648701" cy="474345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selectWhere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((*...*),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Logical_Statement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	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selectWhere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((*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a:A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*),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a.rank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==1)</a:t>
            </a: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selectWhereMax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((*...*),value),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selectWhereMin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selectWhereMax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((*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a:A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*),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a.rank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selectRandomly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((*...*),probability)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selectRandomly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((*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a:A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*),1)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selectRandomly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((*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a:A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*),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a.rank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selectRandomly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((*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a:A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a.order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&gt;0)*),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a.rank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85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implementing queries in </a:t>
            </a:r>
            <a:r>
              <a:rPr lang="en-GB" dirty="0" err="1" smtClean="0">
                <a:latin typeface="Cambria" panose="02040503050406030204" pitchFamily="18" charset="0"/>
              </a:rPr>
              <a:t>Modules.rgg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648701" cy="474345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Modules.rgg</a:t>
            </a: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Leaf extends Organ {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findMeristem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Meristem m = last((*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 &lt;+ (&lt;--)* (&gt;)+ M:Meristem,			(M.ID==ID)*));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Shader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 =  RED;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m.length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0.05;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m.S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S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00625" y="2029510"/>
            <a:ext cx="35623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dirty="0" smtClean="0">
                <a:latin typeface="Verdana" pitchFamily="34" charset="0"/>
              </a:rPr>
              <a:t>Note the [ bracket is now a {</a:t>
            </a:r>
          </a:p>
        </p:txBody>
      </p:sp>
      <p:cxnSp>
        <p:nvCxnSpPr>
          <p:cNvPr id="6" name="Straight Arrow Connector 5"/>
          <p:cNvCxnSpPr>
            <a:stCxn id="2" idx="1"/>
          </p:cNvCxnSpPr>
          <p:nvPr/>
        </p:nvCxnSpPr>
        <p:spPr>
          <a:xfrm flipH="1">
            <a:off x="3238500" y="2191093"/>
            <a:ext cx="1762125" cy="333032"/>
          </a:xfrm>
          <a:prstGeom prst="straightConnector1">
            <a:avLst/>
          </a:prstGeom>
          <a:ln w="1587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70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Leaf plasticity – </a:t>
            </a:r>
            <a:r>
              <a:rPr lang="en-GB" dirty="0" err="1" smtClean="0">
                <a:latin typeface="Cambria" panose="02040503050406030204" pitchFamily="18" charset="0"/>
              </a:rPr>
              <a:t>Modules.rgg</a:t>
            </a:r>
            <a:endParaRPr lang="en-GB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jdelijke aanduiding voor tekst 4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95299" y="1371600"/>
                <a:ext cx="8248651" cy="474345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 smtClean="0"/>
                  <a:t>Petiole length dependent on red/</a:t>
                </a:r>
                <a:r>
                  <a:rPr lang="en-GB" dirty="0" err="1" smtClean="0"/>
                  <a:t>farred</a:t>
                </a:r>
                <a:r>
                  <a:rPr lang="en-GB" dirty="0" smtClean="0"/>
                  <a:t> ratio (</a:t>
                </a:r>
                <a:r>
                  <a:rPr lang="en-GB" dirty="0" err="1" smtClean="0"/>
                  <a:t>rfr</a:t>
                </a:r>
                <a:r>
                  <a:rPr lang="en-GB" dirty="0" smtClean="0"/>
                  <a:t>)</a:t>
                </a:r>
              </a:p>
              <a:p>
                <a:pPr marL="696913" lvl="1" indent="0">
                  <a:buNone/>
                </a:pPr>
                <a:endParaRPr lang="en-GB" dirty="0" smtClean="0"/>
              </a:p>
              <a:p>
                <a:pPr marL="696913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𝑦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𝑎</m:t>
                      </m:r>
                      <m:r>
                        <a:rPr lang="en-GB" i="1"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i="1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module Leaf extends Organ {</a:t>
                </a:r>
                <a:endParaRPr lang="en-GB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void Plasticity() {</a:t>
                </a:r>
              </a:p>
              <a:p>
                <a:pPr marL="0" indent="0">
                  <a:buNone/>
                </a:pPr>
                <a:r>
                  <a:rPr lang="en-GB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</a:t>
                </a: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 a = 0.2;</a:t>
                </a:r>
              </a:p>
              <a:p>
                <a:pPr marL="0" indent="0">
                  <a:buNone/>
                </a:pP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double x = </a:t>
                </a:r>
                <a:r>
                  <a:rPr lang="en-GB" sz="1800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Math.max</a:t>
                </a: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(0.1,rfr);</a:t>
                </a:r>
              </a:p>
              <a:p>
                <a:pPr marL="0" indent="0">
                  <a:buNone/>
                </a:pPr>
                <a:r>
                  <a:rPr lang="en-GB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</a:t>
                </a: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 k = 0.4;</a:t>
                </a:r>
              </a:p>
              <a:p>
                <a:pPr marL="0" indent="0">
                  <a:buNone/>
                </a:pPr>
                <a:r>
                  <a:rPr lang="en-GB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</a:t>
                </a:r>
                <a:r>
                  <a:rPr lang="en-GB" sz="1800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fPet</a:t>
                </a:r>
                <a:r>
                  <a:rPr lang="en-GB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= </a:t>
                </a:r>
                <a:r>
                  <a:rPr lang="en-GB" sz="1800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Math.max</a:t>
                </a: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GB" sz="1800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fPet</a:t>
                </a: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a*x**-k);</a:t>
                </a:r>
              </a:p>
              <a:p>
                <a:pPr marL="0" indent="0">
                  <a:buNone/>
                </a:pP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}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 smtClean="0"/>
              </a:p>
            </p:txBody>
          </p:sp>
        </mc:Choice>
        <mc:Fallback xmlns="">
          <p:sp>
            <p:nvSpPr>
              <p:cNvPr id="5" name="Tijdelijke aanduiding voor tekst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95299" y="1371600"/>
                <a:ext cx="8248651" cy="4743450"/>
              </a:xfrm>
              <a:blipFill rotWithShape="1">
                <a:blip r:embed="rId2"/>
                <a:stretch>
                  <a:fillRect l="-887" t="-10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1882775"/>
            <a:ext cx="3543301" cy="212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88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Leaf plasticity</a:t>
            </a:r>
            <a:endParaRPr lang="en-GB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jdelijke aanduiding voor tekst 4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95299" y="1371600"/>
                <a:ext cx="8248651" cy="474345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 smtClean="0"/>
                  <a:t>Length/width ratio dependent on red/</a:t>
                </a:r>
                <a:r>
                  <a:rPr lang="en-GB" dirty="0" err="1" smtClean="0"/>
                  <a:t>farred</a:t>
                </a:r>
                <a:r>
                  <a:rPr lang="en-GB" dirty="0" smtClean="0"/>
                  <a:t> ratio (</a:t>
                </a:r>
                <a:r>
                  <a:rPr lang="en-GB" dirty="0" err="1" smtClean="0"/>
                  <a:t>rfr</a:t>
                </a:r>
                <a:r>
                  <a:rPr lang="en-GB" dirty="0" smtClean="0"/>
                  <a:t>)</a:t>
                </a:r>
              </a:p>
              <a:p>
                <a:pPr marL="696913" lvl="1" indent="0">
                  <a:buNone/>
                </a:pPr>
                <a:endParaRPr lang="en-GB" dirty="0" smtClean="0"/>
              </a:p>
              <a:p>
                <a:pPr marL="696913" lvl="1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𝑦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𝑎</m:t>
                      </m:r>
                      <m:r>
                        <a:rPr lang="en-GB" i="1"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i="1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void Plasticity() {</a:t>
                </a:r>
              </a:p>
              <a:p>
                <a:pPr marL="0" indent="0">
                  <a:buNone/>
                </a:pPr>
                <a:r>
                  <a:rPr lang="en-GB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</a:t>
                </a: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...</a:t>
                </a:r>
              </a:p>
              <a:p>
                <a:pPr marL="0" indent="0">
                  <a:buNone/>
                </a:pPr>
                <a:r>
                  <a:rPr lang="en-GB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</a:t>
                </a: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LW = </a:t>
                </a:r>
                <a:r>
                  <a:rPr lang="en-GB" sz="1800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lwRatio</a:t>
                </a:r>
                <a:r>
                  <a:rPr lang="en-GB" sz="18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*x**-0.4;</a:t>
                </a:r>
              </a:p>
              <a:p>
                <a:pPr marL="0" indent="0">
                  <a:buNone/>
                </a:pPr>
                <a:r>
                  <a:rPr lang="en-GB" sz="18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}</a:t>
                </a:r>
                <a:endParaRPr lang="en-GB" sz="1800" dirty="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 smtClean="0"/>
              </a:p>
            </p:txBody>
          </p:sp>
        </mc:Choice>
        <mc:Fallback xmlns="">
          <p:sp>
            <p:nvSpPr>
              <p:cNvPr id="5" name="Tijdelijke aanduiding voor tekst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95299" y="1371600"/>
                <a:ext cx="8248651" cy="4743450"/>
              </a:xfrm>
              <a:blipFill rotWithShape="1">
                <a:blip r:embed="rId2"/>
                <a:stretch>
                  <a:fillRect l="-887" t="-10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674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Leaf plasticity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248651" cy="474345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Implement the Plasticity() method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update() {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Plasticity();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void update() {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//Plasticity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895725" y="3810772"/>
            <a:ext cx="43243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600" dirty="0" smtClean="0">
                <a:latin typeface="Verdana" pitchFamily="34" charset="0"/>
              </a:rPr>
              <a:t>To turn off leaf plasticity, simply add // to skip running the Plasticity() method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819276" y="4087771"/>
            <a:ext cx="2076449" cy="674729"/>
          </a:xfrm>
          <a:prstGeom prst="straightConnector1">
            <a:avLst/>
          </a:prstGeom>
          <a:ln w="1587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25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Testing the result of Leaf Plasticity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582026" cy="474345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Plantbase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ID 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sumabs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output() {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L = sum((*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l:Leaf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(l.ID==ID)*)[abs]);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sumabs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L;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793207" y="2010492"/>
            <a:ext cx="15716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400" dirty="0" smtClean="0">
                <a:latin typeface="Verdana" pitchFamily="34" charset="0"/>
              </a:rPr>
              <a:t>Iteration target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48028" y="2333657"/>
            <a:ext cx="0" cy="1000093"/>
          </a:xfrm>
          <a:prstGeom prst="straightConnector1">
            <a:avLst/>
          </a:prstGeom>
          <a:ln w="1587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Brace 10"/>
          <p:cNvSpPr/>
          <p:nvPr/>
        </p:nvSpPr>
        <p:spPr>
          <a:xfrm rot="16200000">
            <a:off x="5146480" y="1151512"/>
            <a:ext cx="515540" cy="3650458"/>
          </a:xfrm>
          <a:prstGeom prst="rightBrace">
            <a:avLst>
              <a:gd name="adj1" fmla="val 12577"/>
              <a:gd name="adj2" fmla="val 50000"/>
            </a:avLst>
          </a:prstGeom>
          <a:ln w="158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4383586" y="2333657"/>
            <a:ext cx="204132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400" dirty="0" smtClean="0">
                <a:latin typeface="Verdana" pitchFamily="34" charset="0"/>
              </a:rPr>
              <a:t>Iteration expression</a:t>
            </a:r>
          </a:p>
        </p:txBody>
      </p:sp>
      <p:sp>
        <p:nvSpPr>
          <p:cNvPr id="14" name="Right Brace 13"/>
          <p:cNvSpPr/>
          <p:nvPr/>
        </p:nvSpPr>
        <p:spPr>
          <a:xfrm rot="5400000">
            <a:off x="4827985" y="2427686"/>
            <a:ext cx="428625" cy="2926554"/>
          </a:xfrm>
          <a:prstGeom prst="rightBrace">
            <a:avLst/>
          </a:prstGeom>
          <a:ln w="158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3063477" y="4114802"/>
            <a:ext cx="3957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400" dirty="0" smtClean="0">
                <a:latin typeface="Verdana" pitchFamily="34" charset="0"/>
              </a:rPr>
              <a:t>Query - Finds all instances of Leaf whose value of ID matches the ID of </a:t>
            </a:r>
            <a:r>
              <a:rPr lang="en-GB" sz="1400" dirty="0" err="1" smtClean="0">
                <a:latin typeface="Verdana" pitchFamily="34" charset="0"/>
              </a:rPr>
              <a:t>Plantbase</a:t>
            </a:r>
            <a:endParaRPr lang="en-GB" sz="1400" dirty="0" smtClean="0">
              <a:latin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62850" y="4230218"/>
            <a:ext cx="7239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GB" sz="1400" dirty="0" smtClean="0">
                <a:latin typeface="Verdana" pitchFamily="34" charset="0"/>
              </a:rPr>
              <a:t>value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7021116" y="3676650"/>
            <a:ext cx="541734" cy="553568"/>
          </a:xfrm>
          <a:prstGeom prst="straightConnector1">
            <a:avLst/>
          </a:prstGeom>
          <a:ln w="15875"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88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3" grpId="0"/>
      <p:bldP spid="14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en-GB" dirty="0" smtClean="0">
                <a:latin typeface="Cambria" panose="02040503050406030204" pitchFamily="18" charset="0"/>
              </a:rPr>
              <a:t>Aggregate methods - values</a:t>
            </a:r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648701" cy="474345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query is a </a:t>
            </a:r>
            <a:r>
              <a:rPr lang="en-GB" sz="18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generator expression, </a:t>
            </a: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 aggregate method is a </a:t>
            </a:r>
            <a:r>
              <a:rPr lang="en-GB" sz="18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consumer expression </a:t>
            </a:r>
            <a:r>
              <a:rPr lang="en-GB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that takes a sequence of values as input and returns a single value.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sum()		sum of listed values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prod()		product of listed values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mean()		mean of listed values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count()	counts the number of listed values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max()		returns the highest listed value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min()		return the lowest listed value</a:t>
            </a:r>
          </a:p>
          <a:p>
            <a:pPr marL="0" indent="0">
              <a:buNone/>
            </a:pP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12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9345"/>
          </a:xfrm>
        </p:spPr>
        <p:txBody>
          <a:bodyPr/>
          <a:lstStyle/>
          <a:p>
            <a:r>
              <a:rPr lang="en-GB" dirty="0">
                <a:latin typeface="Cambria" panose="02040503050406030204" pitchFamily="18" charset="0"/>
              </a:rPr>
              <a:t>Testing the result of Leaf Plasticity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495299" y="1371600"/>
            <a:ext cx="8562976" cy="474345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Plantbase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GB" dirty="0" smtClean="0"/>
              <a:t>...</a:t>
            </a:r>
            <a:endParaRPr lang="en-GB" dirty="0"/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void output()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double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pet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mean((*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l:Leaf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(l.ID==ID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)*)[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PetLength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sum((*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l:Leaf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(l.ID==ID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)*)[length])/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sum((*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l:Leaf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(l.ID==ID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)*)[width]);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4426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geningen UR">
  <a:themeElements>
    <a:clrScheme name="Wageningen UR witte achtergrond">
      <a:dk1>
        <a:srgbClr val="005172"/>
      </a:dk1>
      <a:lt1>
        <a:srgbClr val="FFFFFF"/>
      </a:lt1>
      <a:dk2>
        <a:srgbClr val="34B233"/>
      </a:dk2>
      <a:lt2>
        <a:srgbClr val="005172"/>
      </a:lt2>
      <a:accent1>
        <a:srgbClr val="519FD7"/>
      </a:accent1>
      <a:accent2>
        <a:srgbClr val="A59D95"/>
      </a:accent2>
      <a:accent3>
        <a:srgbClr val="D5D2CA"/>
      </a:accent3>
      <a:accent4>
        <a:srgbClr val="FF7900"/>
      </a:accent4>
      <a:accent5>
        <a:srgbClr val="00549F"/>
      </a:accent5>
      <a:accent6>
        <a:srgbClr val="000000"/>
      </a:accent6>
      <a:hlink>
        <a:srgbClr val="00549F"/>
      </a:hlink>
      <a:folHlink>
        <a:srgbClr val="000000"/>
      </a:folHlink>
    </a:clrScheme>
    <a:fontScheme name="Wageningen U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ts val="1800"/>
          </a:lnSpc>
          <a:defRPr sz="1400" dirty="0" err="1" smtClean="0">
            <a:latin typeface="Verdan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517</Words>
  <Application>Microsoft Office PowerPoint</Application>
  <PresentationFormat>Bildschirmpräsentation (4:3)</PresentationFormat>
  <Paragraphs>227</Paragraphs>
  <Slides>31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9" baseType="lpstr">
      <vt:lpstr>Arial</vt:lpstr>
      <vt:lpstr>Calibri</vt:lpstr>
      <vt:lpstr>Cambria</vt:lpstr>
      <vt:lpstr>Cambria Math</vt:lpstr>
      <vt:lpstr>Courier New</vt:lpstr>
      <vt:lpstr>Verdana</vt:lpstr>
      <vt:lpstr>Wingdings</vt:lpstr>
      <vt:lpstr>Wageningen UR</vt:lpstr>
      <vt:lpstr>Adding functionality to a growth model; A tutorial on queries in GroImp</vt:lpstr>
      <vt:lpstr>What is a query</vt:lpstr>
      <vt:lpstr>Basic plant.gsz</vt:lpstr>
      <vt:lpstr>Leaf plasticity – Modules.rgg</vt:lpstr>
      <vt:lpstr>Leaf plasticity</vt:lpstr>
      <vt:lpstr>Leaf plasticity</vt:lpstr>
      <vt:lpstr>Testing the result of Leaf Plasticity</vt:lpstr>
      <vt:lpstr>Aggregate methods - values</vt:lpstr>
      <vt:lpstr>Testing the result of Leaf Plasticity</vt:lpstr>
      <vt:lpstr>Testing the result of Leaf Plasticity</vt:lpstr>
      <vt:lpstr>Testing the result of Leaf Plasticity</vt:lpstr>
      <vt:lpstr>Branching plant</vt:lpstr>
      <vt:lpstr>Pipe model</vt:lpstr>
      <vt:lpstr>Pipe model</vt:lpstr>
      <vt:lpstr>Graph</vt:lpstr>
      <vt:lpstr>Graph – Develop.rgg</vt:lpstr>
      <vt:lpstr>Graph</vt:lpstr>
      <vt:lpstr>Edge notations</vt:lpstr>
      <vt:lpstr>Constructing queries</vt:lpstr>
      <vt:lpstr>Constructing queries</vt:lpstr>
      <vt:lpstr>Constructing queries</vt:lpstr>
      <vt:lpstr>Constructing queries</vt:lpstr>
      <vt:lpstr>Constructing queries</vt:lpstr>
      <vt:lpstr>Pipe model</vt:lpstr>
      <vt:lpstr>Graph</vt:lpstr>
      <vt:lpstr>Branching plant</vt:lpstr>
      <vt:lpstr>PowerPoint-Präsentation</vt:lpstr>
      <vt:lpstr>implementing queries in Modules.rgg</vt:lpstr>
      <vt:lpstr>Aggregate methods - Object</vt:lpstr>
      <vt:lpstr>Aggregate methods - Object</vt:lpstr>
      <vt:lpstr>implementing queries in Modules.rgg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 Brinkman</dc:creator>
  <cp:lastModifiedBy>Kurth, Winfrid</cp:lastModifiedBy>
  <cp:revision>508</cp:revision>
  <dcterms:created xsi:type="dcterms:W3CDTF">2011-09-29T08:30:03Z</dcterms:created>
  <dcterms:modified xsi:type="dcterms:W3CDTF">2015-05-27T10:42:14Z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_Template">
    <vt:lpwstr>WHUK.pptx</vt:lpwstr>
  </property>
</Properties>
</file>