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8"/>
  </p:notesMasterIdLst>
  <p:sldIdLst>
    <p:sldId id="645" r:id="rId2"/>
    <p:sldId id="620" r:id="rId3"/>
    <p:sldId id="667" r:id="rId4"/>
    <p:sldId id="661" r:id="rId5"/>
    <p:sldId id="662" r:id="rId6"/>
    <p:sldId id="663" r:id="rId7"/>
    <p:sldId id="664" r:id="rId8"/>
    <p:sldId id="665" r:id="rId9"/>
    <p:sldId id="666" r:id="rId10"/>
    <p:sldId id="721" r:id="rId11"/>
    <p:sldId id="668" r:id="rId12"/>
    <p:sldId id="675" r:id="rId13"/>
    <p:sldId id="676" r:id="rId14"/>
    <p:sldId id="677" r:id="rId15"/>
    <p:sldId id="678" r:id="rId16"/>
    <p:sldId id="679" r:id="rId17"/>
    <p:sldId id="680" r:id="rId18"/>
    <p:sldId id="681" r:id="rId19"/>
    <p:sldId id="682" r:id="rId20"/>
    <p:sldId id="683" r:id="rId21"/>
    <p:sldId id="684" r:id="rId22"/>
    <p:sldId id="685" r:id="rId23"/>
    <p:sldId id="686" r:id="rId24"/>
    <p:sldId id="687" r:id="rId25"/>
    <p:sldId id="688" r:id="rId26"/>
    <p:sldId id="689" r:id="rId27"/>
    <p:sldId id="690" r:id="rId28"/>
    <p:sldId id="691" r:id="rId29"/>
    <p:sldId id="692" r:id="rId30"/>
    <p:sldId id="693" r:id="rId31"/>
    <p:sldId id="694" r:id="rId32"/>
    <p:sldId id="695" r:id="rId33"/>
    <p:sldId id="696" r:id="rId34"/>
    <p:sldId id="697" r:id="rId35"/>
    <p:sldId id="698" r:id="rId36"/>
    <p:sldId id="699" r:id="rId37"/>
    <p:sldId id="700" r:id="rId38"/>
    <p:sldId id="702" r:id="rId39"/>
    <p:sldId id="703" r:id="rId40"/>
    <p:sldId id="704" r:id="rId41"/>
    <p:sldId id="705" r:id="rId42"/>
    <p:sldId id="706" r:id="rId43"/>
    <p:sldId id="707" r:id="rId44"/>
    <p:sldId id="708" r:id="rId45"/>
    <p:sldId id="709" r:id="rId46"/>
    <p:sldId id="710" r:id="rId47"/>
    <p:sldId id="711" r:id="rId48"/>
    <p:sldId id="712" r:id="rId49"/>
    <p:sldId id="713" r:id="rId50"/>
    <p:sldId id="714" r:id="rId51"/>
    <p:sldId id="715" r:id="rId52"/>
    <p:sldId id="717" r:id="rId53"/>
    <p:sldId id="718" r:id="rId54"/>
    <p:sldId id="719" r:id="rId55"/>
    <p:sldId id="720" r:id="rId56"/>
    <p:sldId id="637" r:id="rId57"/>
  </p:sldIdLst>
  <p:sldSz cx="9144000" cy="6858000" type="screen4x3"/>
  <p:notesSz cx="6781800" cy="9880600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22" autoAdjust="0"/>
    <p:restoredTop sz="90929"/>
  </p:normalViewPr>
  <p:slideViewPr>
    <p:cSldViewPr>
      <p:cViewPr varScale="1">
        <p:scale>
          <a:sx n="97" d="100"/>
          <a:sy n="97" d="100"/>
        </p:scale>
        <p:origin x="522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8DF396A-0FA1-4919-9CF3-CDEA6ED5830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1889F8-95A2-4987-BCA8-1EB6FFABFF5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1750" y="0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E45E0F6E-98FE-44E9-A8DC-5D99B11F7D26}" type="datetimeFigureOut">
              <a:rPr lang="en-US"/>
              <a:pPr>
                <a:defRPr/>
              </a:pPr>
              <a:t>6/21/2026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578069FC-9D37-4787-9F72-F72AF3F9607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35075"/>
            <a:ext cx="4448175" cy="33353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0FE0A197-33B1-44D0-9A52-E6C2F621C6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7863" y="4754563"/>
            <a:ext cx="5426075" cy="38909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AB1B37-9148-4012-A1A8-2C88B7E9B61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385300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09F106-C87A-46B7-9E72-A6A25BFC8E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1750" y="9385300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366E45EF-DEA4-4741-B478-35EE7E9C21C5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3CA2424-B79E-4375-AAAA-BF8A6B033B6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B0F9973-4E16-4029-BAE7-257F3BC5B0B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1579568-FFF9-4FED-8124-19670C6BDF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CD9993-E643-4337-B0A1-6D15C684E92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844294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3CD9D20-74C1-43EF-AB34-58D9708FF00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EBE8CC0-5706-4FFA-9BE2-F3F78B0EFD6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C229B94-25B7-4779-A0B5-DEC1D630B63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756D1D-9F05-456D-88CE-BE6EB21A80C7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675999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9874E61-F7A6-462B-A6D3-46ADC577B49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C97DA08-1FB9-40AF-BEFB-406F6CC6380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45734D6-69EC-49B3-9C78-02827923CFF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719E54-1B10-4A71-9017-68017099445C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222265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67AE51E-5685-4DE8-8E9A-86335CF8E4F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B3DF8E1-63AB-4979-90F0-9572E655EC2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B956938-A62E-457C-A738-7F795682A74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FF7029-7411-4C87-8E9C-8EE83C8C0CA8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64054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E8D57DB-E965-47C8-B10B-3BBDB3CBB50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BD4654C-DD0E-451C-9EB5-A14C6792920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7EEA497-1702-46BE-A6F1-BE8BD01502A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EA435B-6166-4562-BFD8-266C8FCA5ECC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522292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6CF2223-8C6B-4A0C-9B90-D60EC42444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892BEA-9471-42A7-9A80-6DED79EBF48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EB736E3-CBED-4BD3-B440-A4C96837A7E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CF2165-3C33-46FB-A986-F25609F98768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232057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55E62ED0-C744-470A-B2AD-B0D72832600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C2938E63-591E-49B4-B568-1997357F03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BBC6A8C-C720-46AC-B02A-7AE5389D310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8CFF34-1452-4F57-86CE-093EC794B3B3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950184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DEC97CD-F56A-403B-B5A9-2C18D19E9DF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F9636FA-66CE-4A9F-892F-B0340C988BC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A595944-949A-4B21-958B-44F09D2C03E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B56854-A5EA-474A-9C77-26780274187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430350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6AB5F2C4-F805-4507-8A9F-04AB3F28959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DFE4D7C7-441E-4414-93F3-E25FCCA80E8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80DD904D-D5E5-4E67-9B2C-53F579E8CA5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A49CC7-21D8-4F8D-952B-34432F9A7F89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301465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603D8EB-45B1-4616-BCC1-C9C117F857B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B725988-5F6C-4A2D-B443-C7A91863DE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75E2EC9-6038-4CF4-BB9B-6E8D4DF67A5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0A3DBC-97E1-40D1-A781-0DACC023388F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83918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6DA9291-0A0A-474D-930E-F41F4589FDD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8E0D3BB-57F0-448F-B757-6EF1FB32CFA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B545C78-6356-49C2-8119-631366FF666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0D3CFF-9349-45C0-8B1C-6437E4F3CBE5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16011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D6A8BAC5-A946-43E3-A65A-9F05AA78301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Klicken Sie, um das Titelformat zu bearbeiten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ACE70D2-F780-4066-AD84-B418A5DC7B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Klicken Sie, um die Formate des Vorlagentextes zu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2C932E20-8102-4924-B275-5BBB1F8D972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190D031-89CA-4D9D-85C3-34F2ADB8530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B511174-D1D8-4552-9E60-C3B566312F4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2CADBF08-27F6-46BD-A3C4-3D9351CE01AF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3">
            <a:extLst>
              <a:ext uri="{FF2B5EF4-FFF2-40B4-BE49-F238E27FC236}">
                <a16:creationId xmlns:a16="http://schemas.microsoft.com/office/drawing/2014/main" id="{830B6E1C-AA98-43DD-8BCF-7201B5B50B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349500"/>
            <a:ext cx="8077200" cy="409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de-DE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Functional-Structural Plant Models</a:t>
            </a:r>
          </a:p>
          <a:p>
            <a:pPr marL="342900" indent="-342900" eaLnBrk="1" hangingPunct="1">
              <a:spcBef>
                <a:spcPct val="50000"/>
              </a:spcBef>
              <a:buFontTx/>
              <a:buChar char="-"/>
              <a:defRPr/>
            </a:pPr>
            <a:r>
              <a:rPr lang="en-US" altLang="de-DE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Summer semester 2026  -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endParaRPr lang="en-US" alt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n-US" altLang="de-DE" sz="2400" dirty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Winfried Kurth and Tim </a:t>
            </a:r>
            <a:r>
              <a:rPr lang="en-US" altLang="de-DE" sz="2400" dirty="0" err="1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Oberländer</a:t>
            </a:r>
            <a:endParaRPr lang="en-US" altLang="de-DE" sz="2400" dirty="0">
              <a:solidFill>
                <a:srgbClr val="009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endParaRPr lang="en-US" alt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n-US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University of Göttingen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n-US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Chair of Computer Graphics and Ecoinformatics</a:t>
            </a: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endParaRPr lang="de-DE" altLang="de-DE" sz="24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de-DE" altLang="de-DE" sz="2400" dirty="0">
                <a:solidFill>
                  <a:schemeClr val="accent2"/>
                </a:solidFill>
                <a:latin typeface="Arial" panose="020B0604020202020204" pitchFamily="34" charset="0"/>
              </a:rPr>
              <a:t>9</a:t>
            </a:r>
            <a:r>
              <a:rPr lang="de-DE" altLang="de-DE" sz="2400" baseline="30000" dirty="0">
                <a:solidFill>
                  <a:schemeClr val="accent2"/>
                </a:solidFill>
                <a:latin typeface="Arial" panose="020B0604020202020204" pitchFamily="34" charset="0"/>
              </a:rPr>
              <a:t>th</a:t>
            </a:r>
            <a:r>
              <a:rPr lang="de-DE" altLang="de-DE" sz="2400" dirty="0">
                <a:solidFill>
                  <a:schemeClr val="accent2"/>
                </a:solidFill>
                <a:latin typeface="Arial" panose="020B0604020202020204" pitchFamily="34" charset="0"/>
              </a:rPr>
              <a:t> </a:t>
            </a:r>
            <a:r>
              <a:rPr lang="en-US" altLang="de-DE" sz="2400" dirty="0">
                <a:solidFill>
                  <a:schemeClr val="accent2"/>
                </a:solidFill>
                <a:latin typeface="Arial" panose="020B0604020202020204" pitchFamily="34" charset="0"/>
              </a:rPr>
              <a:t>lecture</a:t>
            </a:r>
            <a:r>
              <a:rPr lang="de-DE" altLang="de-DE" sz="2400" dirty="0">
                <a:solidFill>
                  <a:schemeClr val="accent2"/>
                </a:solidFill>
                <a:latin typeface="Arial" panose="020B0604020202020204" pitchFamily="34" charset="0"/>
              </a:rPr>
              <a:t>: 25 June, 2026</a:t>
            </a:r>
          </a:p>
        </p:txBody>
      </p:sp>
      <p:pic>
        <p:nvPicPr>
          <p:cNvPr id="3075" name="Picture 6" descr="groimpstart">
            <a:extLst>
              <a:ext uri="{FF2B5EF4-FFF2-40B4-BE49-F238E27FC236}">
                <a16:creationId xmlns:a16="http://schemas.microsoft.com/office/drawing/2014/main" id="{388E355A-0460-4CD5-8659-91EEC40D0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457200"/>
            <a:ext cx="2052638" cy="157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7" descr="groimp500x500">
            <a:extLst>
              <a:ext uri="{FF2B5EF4-FFF2-40B4-BE49-F238E27FC236}">
                <a16:creationId xmlns:a16="http://schemas.microsoft.com/office/drawing/2014/main" id="{2E55538C-10CD-4EA8-A3FA-AAAB05A9DC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476250"/>
            <a:ext cx="792163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Slide Number Placeholder 2">
            <a:extLst>
              <a:ext uri="{FF2B5EF4-FFF2-40B4-BE49-F238E27FC236}">
                <a16:creationId xmlns:a16="http://schemas.microsoft.com/office/drawing/2014/main" id="{FA40A9DF-9CF3-40B0-8AE4-C80E1C5B6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BDEE413-1233-4908-BE60-4C07238B2A6A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1</a:t>
            </a:fld>
            <a:endParaRPr lang="de-DE" altLang="de-DE" sz="14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31" descr="kat36">
            <a:extLst>
              <a:ext uri="{FF2B5EF4-FFF2-40B4-BE49-F238E27FC236}">
                <a16:creationId xmlns:a16="http://schemas.microsoft.com/office/drawing/2014/main" id="{F6066B73-6F02-4A4B-8FC2-2D350064D5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49275"/>
            <a:ext cx="8566150" cy="620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Line 32">
            <a:extLst>
              <a:ext uri="{FF2B5EF4-FFF2-40B4-BE49-F238E27FC236}">
                <a16:creationId xmlns:a16="http://schemas.microsoft.com/office/drawing/2014/main" id="{E0AD0600-6522-4931-97B3-C17527031D8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2" name="Line 33">
            <a:extLst>
              <a:ext uri="{FF2B5EF4-FFF2-40B4-BE49-F238E27FC236}">
                <a16:creationId xmlns:a16="http://schemas.microsoft.com/office/drawing/2014/main" id="{8041CF47-2425-4D6A-909E-819FD4C13391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27653" name="AutoShape 34">
            <a:extLst>
              <a:ext uri="{FF2B5EF4-FFF2-40B4-BE49-F238E27FC236}">
                <a16:creationId xmlns:a16="http://schemas.microsoft.com/office/drawing/2014/main" id="{4C1C9B44-8180-4F2E-96F1-37FCE597A47A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7654" name="Slide Number Placeholder 2">
            <a:extLst>
              <a:ext uri="{FF2B5EF4-FFF2-40B4-BE49-F238E27FC236}">
                <a16:creationId xmlns:a16="http://schemas.microsoft.com/office/drawing/2014/main" id="{85CA2D27-0648-4B5B-BFB6-D79F0305B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35E9E58-D152-4729-8D5F-FCA24AAA654E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10</a:t>
            </a:fld>
            <a:endParaRPr lang="de-DE" altLang="de-DE" sz="14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5">
            <a:extLst>
              <a:ext uri="{FF2B5EF4-FFF2-40B4-BE49-F238E27FC236}">
                <a16:creationId xmlns:a16="http://schemas.microsoft.com/office/drawing/2014/main" id="{832A49C4-D8F3-4207-9B78-729C3CB9A3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1125538"/>
            <a:ext cx="5761037" cy="280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b="1" dirty="0">
                <a:solidFill>
                  <a:srgbClr val="FF0000"/>
                </a:solidFill>
                <a:latin typeface="Arial" panose="020B0604020202020204" pitchFamily="34" charset="0"/>
              </a:rPr>
              <a:t>Test the following examples: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2400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	</a:t>
            </a:r>
            <a:r>
              <a:rPr lang="en-US" altLang="de-DE" sz="2400" b="1" dirty="0">
                <a:solidFill>
                  <a:srgbClr val="009900"/>
                </a:solidFill>
                <a:latin typeface="Courier New" panose="02070309020205020404" pitchFamily="49" charset="0"/>
              </a:rPr>
              <a:t>sm09_e28.rgg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2400" b="1" dirty="0">
              <a:solidFill>
                <a:srgbClr val="0099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400" b="1" dirty="0">
                <a:solidFill>
                  <a:srgbClr val="009900"/>
                </a:solidFill>
                <a:latin typeface="Courier New" panose="02070309020205020404" pitchFamily="49" charset="0"/>
              </a:rPr>
              <a:t>	sm09_e29.rgg</a:t>
            </a:r>
            <a:endParaRPr lang="en-US" altLang="de-DE" sz="2400" b="1" dirty="0">
              <a:solidFill>
                <a:srgbClr val="0099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2400" dirty="0">
              <a:solidFill>
                <a:srgbClr val="0099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400" b="1" dirty="0">
                <a:solidFill>
                  <a:srgbClr val="009900"/>
                </a:solidFill>
                <a:latin typeface="Courier New" panose="02070309020205020404" pitchFamily="49" charset="0"/>
              </a:rPr>
              <a:t>	sm09_e30.rgg</a:t>
            </a:r>
          </a:p>
        </p:txBody>
      </p:sp>
      <p:sp>
        <p:nvSpPr>
          <p:cNvPr id="28675" name="Line 4">
            <a:extLst>
              <a:ext uri="{FF2B5EF4-FFF2-40B4-BE49-F238E27FC236}">
                <a16:creationId xmlns:a16="http://schemas.microsoft.com/office/drawing/2014/main" id="{4D199F55-78FF-49C6-8E2C-DC17844C200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76" name="Line 5">
            <a:extLst>
              <a:ext uri="{FF2B5EF4-FFF2-40B4-BE49-F238E27FC236}">
                <a16:creationId xmlns:a16="http://schemas.microsoft.com/office/drawing/2014/main" id="{B760872B-C5E8-4530-A215-844F23E96761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28677" name="AutoShape 6">
            <a:extLst>
              <a:ext uri="{FF2B5EF4-FFF2-40B4-BE49-F238E27FC236}">
                <a16:creationId xmlns:a16="http://schemas.microsoft.com/office/drawing/2014/main" id="{B61C401D-7741-4308-B753-5114DD178EE0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8678" name="Slide Number Placeholder 2">
            <a:extLst>
              <a:ext uri="{FF2B5EF4-FFF2-40B4-BE49-F238E27FC236}">
                <a16:creationId xmlns:a16="http://schemas.microsoft.com/office/drawing/2014/main" id="{BF09725C-966B-44C6-88D9-8847065E1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C5BF6C3-62DB-48FD-A7BD-9E321A5C0E45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11</a:t>
            </a:fld>
            <a:endParaRPr lang="de-DE" altLang="de-DE" sz="14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Line 2">
            <a:extLst>
              <a:ext uri="{FF2B5EF4-FFF2-40B4-BE49-F238E27FC236}">
                <a16:creationId xmlns:a16="http://schemas.microsoft.com/office/drawing/2014/main" id="{4229D2FF-D821-4E4A-BDE2-CD3A0D9A467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7" name="Line 3">
            <a:extLst>
              <a:ext uri="{FF2B5EF4-FFF2-40B4-BE49-F238E27FC236}">
                <a16:creationId xmlns:a16="http://schemas.microsoft.com/office/drawing/2014/main" id="{3394934A-DD04-4B80-AE92-B390089E880E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6148" name="AutoShape 4">
            <a:extLst>
              <a:ext uri="{FF2B5EF4-FFF2-40B4-BE49-F238E27FC236}">
                <a16:creationId xmlns:a16="http://schemas.microsoft.com/office/drawing/2014/main" id="{42B38D4A-6D90-4905-B055-B3F3B2BB06D8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149" name="Text Box 5">
            <a:extLst>
              <a:ext uri="{FF2B5EF4-FFF2-40B4-BE49-F238E27FC236}">
                <a16:creationId xmlns:a16="http://schemas.microsoft.com/office/drawing/2014/main" id="{DB70F1F3-960E-4DB0-99AE-67DCB8649F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2636838"/>
            <a:ext cx="18716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i="1">
                <a:solidFill>
                  <a:schemeClr val="accent2"/>
                </a:solidFill>
                <a:latin typeface="Arial" panose="020B0604020202020204" pitchFamily="34" charset="0"/>
              </a:rPr>
              <a:t>Imperative</a:t>
            </a:r>
          </a:p>
        </p:txBody>
      </p:sp>
      <p:sp>
        <p:nvSpPr>
          <p:cNvPr id="6150" name="Text Box 6">
            <a:extLst>
              <a:ext uri="{FF2B5EF4-FFF2-40B4-BE49-F238E27FC236}">
                <a16:creationId xmlns:a16="http://schemas.microsoft.com/office/drawing/2014/main" id="{74616E4C-2F31-4555-89B3-584F2C8EFF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2138" y="2636838"/>
            <a:ext cx="2447925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i="1">
                <a:solidFill>
                  <a:schemeClr val="accent2"/>
                </a:solidFill>
                <a:latin typeface="Arial" panose="020B0604020202020204" pitchFamily="34" charset="0"/>
              </a:rPr>
              <a:t>Object oriented</a:t>
            </a:r>
          </a:p>
        </p:txBody>
      </p:sp>
      <p:sp>
        <p:nvSpPr>
          <p:cNvPr id="6151" name="Text Box 7">
            <a:extLst>
              <a:ext uri="{FF2B5EF4-FFF2-40B4-BE49-F238E27FC236}">
                <a16:creationId xmlns:a16="http://schemas.microsoft.com/office/drawing/2014/main" id="{6B941997-64FA-4DB3-8827-1B287E443C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3663" y="2636838"/>
            <a:ext cx="1871662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i="1">
                <a:solidFill>
                  <a:schemeClr val="accent2"/>
                </a:solidFill>
                <a:latin typeface="Arial" panose="020B0604020202020204" pitchFamily="34" charset="0"/>
              </a:rPr>
              <a:t>Rule based</a:t>
            </a:r>
          </a:p>
        </p:txBody>
      </p:sp>
      <p:sp>
        <p:nvSpPr>
          <p:cNvPr id="6152" name="Text Box 8">
            <a:extLst>
              <a:ext uri="{FF2B5EF4-FFF2-40B4-BE49-F238E27FC236}">
                <a16:creationId xmlns:a16="http://schemas.microsoft.com/office/drawing/2014/main" id="{CCE17A64-8962-4191-A70C-C0FB1AA9AB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875" y="4292600"/>
            <a:ext cx="1223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>
                <a:latin typeface="Arial" panose="020B0604020202020204" pitchFamily="34" charset="0"/>
              </a:rPr>
              <a:t>Java</a:t>
            </a:r>
          </a:p>
        </p:txBody>
      </p:sp>
      <p:sp>
        <p:nvSpPr>
          <p:cNvPr id="6153" name="Text Box 9">
            <a:extLst>
              <a:ext uri="{FF2B5EF4-FFF2-40B4-BE49-F238E27FC236}">
                <a16:creationId xmlns:a16="http://schemas.microsoft.com/office/drawing/2014/main" id="{E76CE27B-BBFF-40D8-A5C3-B89A3E1F9D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7538" y="5876925"/>
            <a:ext cx="122396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de-DE" sz="2800">
                <a:solidFill>
                  <a:srgbClr val="CC0000"/>
                </a:solidFill>
                <a:latin typeface="Arial" panose="020B0604020202020204" pitchFamily="34" charset="0"/>
              </a:rPr>
              <a:t>XL</a:t>
            </a:r>
          </a:p>
        </p:txBody>
      </p:sp>
      <p:sp>
        <p:nvSpPr>
          <p:cNvPr id="6154" name="Line 10">
            <a:extLst>
              <a:ext uri="{FF2B5EF4-FFF2-40B4-BE49-F238E27FC236}">
                <a16:creationId xmlns:a16="http://schemas.microsoft.com/office/drawing/2014/main" id="{FD5E73F9-9116-4D3C-B8CC-20C0BC791741}"/>
              </a:ext>
            </a:extLst>
          </p:cNvPr>
          <p:cNvSpPr>
            <a:spLocks noChangeShapeType="1"/>
          </p:cNvSpPr>
          <p:nvPr/>
        </p:nvSpPr>
        <p:spPr bwMode="auto">
          <a:xfrm>
            <a:off x="1692275" y="3140075"/>
            <a:ext cx="1150938" cy="1081088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5" name="Line 11">
            <a:extLst>
              <a:ext uri="{FF2B5EF4-FFF2-40B4-BE49-F238E27FC236}">
                <a16:creationId xmlns:a16="http://schemas.microsoft.com/office/drawing/2014/main" id="{6FD17172-A5AF-4C86-896D-9F0C838F430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059113" y="3140075"/>
            <a:ext cx="1081087" cy="1081088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6" name="Line 12">
            <a:extLst>
              <a:ext uri="{FF2B5EF4-FFF2-40B4-BE49-F238E27FC236}">
                <a16:creationId xmlns:a16="http://schemas.microsoft.com/office/drawing/2014/main" id="{AB82E616-1B05-479F-967D-BCA26845CA2F}"/>
              </a:ext>
            </a:extLst>
          </p:cNvPr>
          <p:cNvSpPr>
            <a:spLocks noChangeShapeType="1"/>
          </p:cNvSpPr>
          <p:nvPr/>
        </p:nvSpPr>
        <p:spPr bwMode="auto">
          <a:xfrm>
            <a:off x="3348038" y="4724400"/>
            <a:ext cx="1150937" cy="1081088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7" name="Line 13">
            <a:extLst>
              <a:ext uri="{FF2B5EF4-FFF2-40B4-BE49-F238E27FC236}">
                <a16:creationId xmlns:a16="http://schemas.microsoft.com/office/drawing/2014/main" id="{2722F372-AAEC-48DA-9A3F-D3C3D9989BF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932363" y="3140075"/>
            <a:ext cx="2592387" cy="2665413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8" name="Text Box 14">
            <a:extLst>
              <a:ext uri="{FF2B5EF4-FFF2-40B4-BE49-F238E27FC236}">
                <a16:creationId xmlns:a16="http://schemas.microsoft.com/office/drawing/2014/main" id="{6F00F4FC-C84E-4A57-BAD6-887CB858BB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609600"/>
            <a:ext cx="7056438" cy="169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de-DE" b="1">
                <a:solidFill>
                  <a:srgbClr val="CC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The programming language XL</a:t>
            </a:r>
            <a:endParaRPr lang="en-US" altLang="de-DE" b="1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>
                <a:latin typeface="Arial" panose="020B0604020202020204" pitchFamily="34" charset="0"/>
                <a:cs typeface="Times New Roman" panose="02020603050405020304" pitchFamily="18" charset="0"/>
              </a:rPr>
              <a:t>„e</a:t>
            </a:r>
            <a:r>
              <a:rPr lang="en-US" altLang="de-DE" sz="2400">
                <a:solidFill>
                  <a:srgbClr val="CC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X</a:t>
            </a:r>
            <a:r>
              <a:rPr lang="en-US" altLang="de-DE" sz="2400">
                <a:latin typeface="Arial" panose="020B0604020202020204" pitchFamily="34" charset="0"/>
                <a:cs typeface="Times New Roman" panose="02020603050405020304" pitchFamily="18" charset="0"/>
              </a:rPr>
              <a:t>tended </a:t>
            </a:r>
            <a:r>
              <a:rPr lang="en-US" altLang="de-DE" sz="2400">
                <a:solidFill>
                  <a:srgbClr val="CC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L</a:t>
            </a:r>
            <a:r>
              <a:rPr lang="en-US" altLang="de-DE" sz="2400">
                <a:latin typeface="Arial" panose="020B0604020202020204" pitchFamily="34" charset="0"/>
                <a:cs typeface="Times New Roman" panose="02020603050405020304" pitchFamily="18" charset="0"/>
              </a:rPr>
              <a:t>-system language“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>
                <a:solidFill>
                  <a:srgbClr val="0099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 synthesis of three paradigms</a:t>
            </a:r>
            <a:endParaRPr lang="en-US" altLang="de-DE" sz="2400">
              <a:solidFill>
                <a:srgbClr val="009900"/>
              </a:solidFill>
              <a:latin typeface="Arial" panose="020B0604020202020204" pitchFamily="34" charset="0"/>
            </a:endParaRPr>
          </a:p>
        </p:txBody>
      </p:sp>
      <p:sp>
        <p:nvSpPr>
          <p:cNvPr id="6159" name="Slide Number Placeholder 1">
            <a:extLst>
              <a:ext uri="{FF2B5EF4-FFF2-40B4-BE49-F238E27FC236}">
                <a16:creationId xmlns:a16="http://schemas.microsoft.com/office/drawing/2014/main" id="{C9FA4448-C4BB-41A1-94B8-A0A437AF9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04778FA-8DF2-4AF8-8FF3-F27E350CC2F5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12</a:t>
            </a:fld>
            <a:endParaRPr lang="de-DE" altLang="de-DE" sz="14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>
            <a:extLst>
              <a:ext uri="{FF2B5EF4-FFF2-40B4-BE49-F238E27FC236}">
                <a16:creationId xmlns:a16="http://schemas.microsoft.com/office/drawing/2014/main" id="{5EEFE27D-60AB-4CF0-B1DE-93102901C6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295400"/>
            <a:ext cx="701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de-DE" altLang="de-DE" sz="2400"/>
          </a:p>
        </p:txBody>
      </p:sp>
      <p:sp>
        <p:nvSpPr>
          <p:cNvPr id="6147" name="Text Box 3">
            <a:extLst>
              <a:ext uri="{FF2B5EF4-FFF2-40B4-BE49-F238E27FC236}">
                <a16:creationId xmlns:a16="http://schemas.microsoft.com/office/drawing/2014/main" id="{B0FF5451-FAC4-48E8-AD2D-2D49107721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549275"/>
            <a:ext cx="8208963" cy="543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  <a:defRPr/>
            </a:pPr>
            <a:r>
              <a:rPr lang="en-US" altLang="de-DE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XL</a:t>
            </a:r>
          </a:p>
          <a:p>
            <a:pPr>
              <a:spcBef>
                <a:spcPct val="50000"/>
              </a:spcBef>
              <a:buFontTx/>
              <a:buNone/>
              <a:defRPr/>
            </a:pPr>
            <a:r>
              <a:rPr lang="en-US" altLang="de-DE" sz="2400" dirty="0">
                <a:latin typeface="Arial" panose="020B0604020202020204" pitchFamily="34" charset="0"/>
                <a:cs typeface="Times New Roman" panose="02020603050405020304" pitchFamily="18" charset="0"/>
              </a:rPr>
              <a:t>Language specification: </a:t>
            </a:r>
            <a:r>
              <a:rPr lang="en-US" altLang="de-DE" sz="2400" dirty="0" err="1">
                <a:latin typeface="Arial" panose="020B0604020202020204" pitchFamily="34" charset="0"/>
                <a:cs typeface="Times New Roman" panose="02020603050405020304" pitchFamily="18" charset="0"/>
              </a:rPr>
              <a:t>Kniemeyer</a:t>
            </a:r>
            <a:r>
              <a:rPr lang="en-US" altLang="de-DE" sz="2400" dirty="0">
                <a:latin typeface="Arial" panose="020B0604020202020204" pitchFamily="34" charset="0"/>
                <a:cs typeface="Times New Roman" panose="02020603050405020304" pitchFamily="18" charset="0"/>
              </a:rPr>
              <a:t> (2008)</a:t>
            </a:r>
          </a:p>
          <a:p>
            <a:pPr>
              <a:spcBef>
                <a:spcPct val="50000"/>
              </a:spcBef>
              <a:buFontTx/>
              <a:buNone/>
              <a:defRPr/>
            </a:pPr>
            <a:r>
              <a:rPr lang="en-US" altLang="de-DE" sz="2400" dirty="0">
                <a:latin typeface="Arial" panose="020B0604020202020204" pitchFamily="34" charset="0"/>
                <a:cs typeface="Times New Roman" panose="02020603050405020304" pitchFamily="18" charset="0"/>
              </a:rPr>
              <a:t>Dissertation:</a:t>
            </a:r>
          </a:p>
          <a:p>
            <a:pPr>
              <a:spcBef>
                <a:spcPct val="50000"/>
              </a:spcBef>
              <a:buFontTx/>
              <a:buNone/>
              <a:defRPr/>
            </a:pP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http://nbn-resolving.de/urn/resolver.pl?urn=urn:nbn:de:kobv:co1-opus-5937</a:t>
            </a:r>
            <a:endParaRPr lang="en-US" altLang="de-DE" sz="2000" i="1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  <a:buFontTx/>
              <a:buNone/>
              <a:defRPr/>
            </a:pPr>
            <a:endParaRPr lang="en-US" altLang="de-DE" sz="2000" i="1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spcBef>
                <a:spcPct val="50000"/>
              </a:spcBef>
              <a:buFont typeface="Symbol" panose="05050102010706020507" pitchFamily="18" charset="2"/>
              <a:buChar char="·"/>
              <a:defRPr/>
            </a:pPr>
            <a:r>
              <a:rPr lang="en-US" altLang="de-DE" sz="2400" dirty="0">
                <a:latin typeface="Arial" panose="020B0604020202020204" pitchFamily="34" charset="0"/>
                <a:cs typeface="Times New Roman" panose="02020603050405020304" pitchFamily="18" charset="0"/>
              </a:rPr>
              <a:t>extension of Java</a:t>
            </a:r>
          </a:p>
          <a:p>
            <a:pPr marL="342900" indent="-342900">
              <a:spcBef>
                <a:spcPct val="50000"/>
              </a:spcBef>
              <a:buFont typeface="Symbol" panose="05050102010706020507" pitchFamily="18" charset="2"/>
              <a:buChar char="·"/>
              <a:defRPr/>
            </a:pPr>
            <a:r>
              <a:rPr lang="en-US" altLang="de-DE" sz="2400" dirty="0">
                <a:latin typeface="Arial" panose="020B0604020202020204" pitchFamily="34" charset="0"/>
                <a:cs typeface="Times New Roman" panose="02020603050405020304" pitchFamily="18" charset="0"/>
              </a:rPr>
              <a:t>allows specification of L-Systems and RGG at the same time (graph grammars) in intuitively understandable    standard notation</a:t>
            </a:r>
          </a:p>
          <a:p>
            <a:pPr marL="342900" indent="-342900">
              <a:spcBef>
                <a:spcPct val="50000"/>
              </a:spcBef>
              <a:buFont typeface="Symbol" panose="05050102010706020507" pitchFamily="18" charset="2"/>
              <a:buChar char="·"/>
              <a:defRPr/>
            </a:pPr>
            <a:r>
              <a:rPr lang="en-US" altLang="de-DE" sz="2400" dirty="0">
                <a:latin typeface="Arial" panose="020B0604020202020204" pitchFamily="34" charset="0"/>
                <a:cs typeface="Times New Roman" panose="02020603050405020304" pitchFamily="18" charset="0"/>
              </a:rPr>
              <a:t>imperative blocks, similar to Java: { ... }</a:t>
            </a:r>
          </a:p>
          <a:p>
            <a:pPr marL="342900" indent="-342900">
              <a:spcBef>
                <a:spcPct val="50000"/>
              </a:spcBef>
              <a:buFont typeface="Symbol" panose="05050102010706020507" pitchFamily="18" charset="2"/>
              <a:buChar char="·"/>
              <a:defRPr/>
            </a:pPr>
            <a:r>
              <a:rPr lang="en-US" altLang="de-DE" sz="2400" dirty="0">
                <a:latin typeface="Arial" panose="020B0604020202020204" pitchFamily="34" charset="0"/>
                <a:cs typeface="Times New Roman" panose="02020603050405020304" pitchFamily="18" charset="0"/>
              </a:rPr>
              <a:t>rule-oriented blocks (RGG part):  [ ... ]</a:t>
            </a:r>
          </a:p>
        </p:txBody>
      </p:sp>
      <p:sp>
        <p:nvSpPr>
          <p:cNvPr id="7172" name="Line 4">
            <a:extLst>
              <a:ext uri="{FF2B5EF4-FFF2-40B4-BE49-F238E27FC236}">
                <a16:creationId xmlns:a16="http://schemas.microsoft.com/office/drawing/2014/main" id="{ECD679FD-7400-4921-A0E3-3C48BAE8FC6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3" name="Line 5">
            <a:extLst>
              <a:ext uri="{FF2B5EF4-FFF2-40B4-BE49-F238E27FC236}">
                <a16:creationId xmlns:a16="http://schemas.microsoft.com/office/drawing/2014/main" id="{4E3F23D2-83C0-47F2-9640-3A9C07C8C857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7174" name="AutoShape 6">
            <a:extLst>
              <a:ext uri="{FF2B5EF4-FFF2-40B4-BE49-F238E27FC236}">
                <a16:creationId xmlns:a16="http://schemas.microsoft.com/office/drawing/2014/main" id="{D81C2C07-A0B2-4947-BD56-E93C3FFE6BF4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175" name="Slide Number Placeholder 1">
            <a:extLst>
              <a:ext uri="{FF2B5EF4-FFF2-40B4-BE49-F238E27FC236}">
                <a16:creationId xmlns:a16="http://schemas.microsoft.com/office/drawing/2014/main" id="{9D4F869C-D86A-4733-96E2-5C879F2E5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B5A7BA1-2400-4876-B4FB-B7483AD62C6F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13</a:t>
            </a:fld>
            <a:endParaRPr lang="de-DE" altLang="de-DE" sz="1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Line 2">
            <a:extLst>
              <a:ext uri="{FF2B5EF4-FFF2-40B4-BE49-F238E27FC236}">
                <a16:creationId xmlns:a16="http://schemas.microsoft.com/office/drawing/2014/main" id="{0AB04516-9A80-4E67-9B71-06A6F2FA8BA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5" name="Line 3">
            <a:extLst>
              <a:ext uri="{FF2B5EF4-FFF2-40B4-BE49-F238E27FC236}">
                <a16:creationId xmlns:a16="http://schemas.microsoft.com/office/drawing/2014/main" id="{16692031-6F8C-4280-8F20-3BA5818738A0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8196" name="AutoShape 4">
            <a:extLst>
              <a:ext uri="{FF2B5EF4-FFF2-40B4-BE49-F238E27FC236}">
                <a16:creationId xmlns:a16="http://schemas.microsoft.com/office/drawing/2014/main" id="{D6808A6D-CFE0-49BB-8A1F-D85BE2AF3290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197" name="Text Box 5">
            <a:extLst>
              <a:ext uri="{FF2B5EF4-FFF2-40B4-BE49-F238E27FC236}">
                <a16:creationId xmlns:a16="http://schemas.microsoft.com/office/drawing/2014/main" id="{97EC86A2-2BB6-42F9-ACF0-C8B8F9B1F5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599" y="813199"/>
            <a:ext cx="6480175" cy="261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de-DE" b="1" dirty="0">
                <a:solidFill>
                  <a:srgbClr val="FF0000"/>
                </a:solidFill>
                <a:latin typeface="Arial" panose="020B0604020202020204" pitchFamily="34" charset="0"/>
              </a:rPr>
              <a:t>Features of the XL language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altLang="de-DE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800" dirty="0">
                <a:latin typeface="Arial" panose="020B0604020202020204" pitchFamily="34" charset="0"/>
              </a:rPr>
              <a:t>● nodes of the graphs are Java objects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800" dirty="0">
                <a:latin typeface="Arial" panose="020B0604020202020204" pitchFamily="34" charset="0"/>
              </a:rPr>
              <a:t>● also geometry objects</a:t>
            </a:r>
          </a:p>
        </p:txBody>
      </p:sp>
      <p:sp>
        <p:nvSpPr>
          <p:cNvPr id="8198" name="Slide Number Placeholder 1">
            <a:extLst>
              <a:ext uri="{FF2B5EF4-FFF2-40B4-BE49-F238E27FC236}">
                <a16:creationId xmlns:a16="http://schemas.microsoft.com/office/drawing/2014/main" id="{280AC963-A630-4793-A69D-0D05020F6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9948396-1C07-44FE-98A2-F79EC819F7E7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14</a:t>
            </a:fld>
            <a:endParaRPr lang="de-DE" altLang="de-DE" sz="14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Line 2">
            <a:extLst>
              <a:ext uri="{FF2B5EF4-FFF2-40B4-BE49-F238E27FC236}">
                <a16:creationId xmlns:a16="http://schemas.microsoft.com/office/drawing/2014/main" id="{C084E6BE-C9A6-4AA5-86E9-2CA6E162729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19" name="Line 3">
            <a:extLst>
              <a:ext uri="{FF2B5EF4-FFF2-40B4-BE49-F238E27FC236}">
                <a16:creationId xmlns:a16="http://schemas.microsoft.com/office/drawing/2014/main" id="{CE184F2F-A56C-4842-9F6C-6B1907D7DEEA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9220" name="AutoShape 4">
            <a:extLst>
              <a:ext uri="{FF2B5EF4-FFF2-40B4-BE49-F238E27FC236}">
                <a16:creationId xmlns:a16="http://schemas.microsoft.com/office/drawing/2014/main" id="{7D5564BC-FAB9-4327-B504-C219AD6E2EBF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221" name="Text Box 6">
            <a:extLst>
              <a:ext uri="{FF2B5EF4-FFF2-40B4-BE49-F238E27FC236}">
                <a16:creationId xmlns:a16="http://schemas.microsoft.com/office/drawing/2014/main" id="{F8A5D84D-F299-4DCA-B554-3B96C2543D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676275"/>
            <a:ext cx="7705725" cy="5524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de-DE" b="1" dirty="0">
                <a:solidFill>
                  <a:srgbClr val="FF0000"/>
                </a:solidFill>
                <a:latin typeface="Arial" panose="020B0604020202020204" pitchFamily="34" charset="0"/>
              </a:rPr>
              <a:t>Features of the XL language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● nodes of the graphs are Java objects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● also geometry objects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altLang="de-DE" sz="1400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800" dirty="0">
                <a:solidFill>
                  <a:schemeClr val="accent2"/>
                </a:solidFill>
                <a:latin typeface="Arial" panose="020B0604020202020204" pitchFamily="34" charset="0"/>
              </a:rPr>
              <a:t>Example: XL-program for the Koch curve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altLang="de-DE" sz="2800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de-DE" sz="2400" b="1" dirty="0">
                <a:latin typeface="Courier New" panose="02070309020205020404" pitchFamily="49" charset="0"/>
              </a:rPr>
              <a:t>public void derivation()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de-DE" sz="2400" b="1" dirty="0">
                <a:latin typeface="Courier New" panose="02070309020205020404" pitchFamily="49" charset="0"/>
              </a:rPr>
              <a:t>  [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de-DE" sz="2400" b="1" dirty="0">
                <a:latin typeface="Courier New" panose="02070309020205020404" pitchFamily="49" charset="0"/>
              </a:rPr>
              <a:t>  Axiom ==&gt; RU(90) F(10);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de-DE" sz="2400" b="1" dirty="0">
                <a:latin typeface="Courier New" panose="02070309020205020404" pitchFamily="49" charset="0"/>
              </a:rPr>
              <a:t>  F(x) ==&gt; F(x/3) RU(-60) F(x/3) RU(120)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de-DE" sz="2400" b="1" dirty="0">
                <a:latin typeface="Courier New" panose="02070309020205020404" pitchFamily="49" charset="0"/>
              </a:rPr>
              <a:t>           F(x/3) RU(-60) F(x/3);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de-DE" sz="2400" b="1" dirty="0">
                <a:latin typeface="Courier New" panose="02070309020205020404" pitchFamily="49" charset="0"/>
              </a:rPr>
              <a:t>  ]</a:t>
            </a:r>
            <a:endParaRPr lang="en-US" altLang="de-DE" sz="2400" dirty="0">
              <a:latin typeface="Arial" panose="020B0604020202020204" pitchFamily="34" charset="0"/>
            </a:endParaRPr>
          </a:p>
        </p:txBody>
      </p:sp>
      <p:sp>
        <p:nvSpPr>
          <p:cNvPr id="9222" name="Slide Number Placeholder 1">
            <a:extLst>
              <a:ext uri="{FF2B5EF4-FFF2-40B4-BE49-F238E27FC236}">
                <a16:creationId xmlns:a16="http://schemas.microsoft.com/office/drawing/2014/main" id="{EF7EFE30-2CCF-495B-9A7E-FA1EB6937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E2BC357-43AD-462F-AD9E-2DD608A6FA22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15</a:t>
            </a:fld>
            <a:endParaRPr lang="de-DE" altLang="de-DE" sz="14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Line 2">
            <a:extLst>
              <a:ext uri="{FF2B5EF4-FFF2-40B4-BE49-F238E27FC236}">
                <a16:creationId xmlns:a16="http://schemas.microsoft.com/office/drawing/2014/main" id="{F25D05EC-4FD7-489A-8ACC-1EF65608D5F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3" name="Line 3">
            <a:extLst>
              <a:ext uri="{FF2B5EF4-FFF2-40B4-BE49-F238E27FC236}">
                <a16:creationId xmlns:a16="http://schemas.microsoft.com/office/drawing/2014/main" id="{67ADB650-915D-45E6-B8EF-B472113DBA7C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0244" name="AutoShape 4">
            <a:extLst>
              <a:ext uri="{FF2B5EF4-FFF2-40B4-BE49-F238E27FC236}">
                <a16:creationId xmlns:a16="http://schemas.microsoft.com/office/drawing/2014/main" id="{00A4C779-8147-41C6-B7E8-F5F555523657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245" name="Text Box 6">
            <a:extLst>
              <a:ext uri="{FF2B5EF4-FFF2-40B4-BE49-F238E27FC236}">
                <a16:creationId xmlns:a16="http://schemas.microsoft.com/office/drawing/2014/main" id="{24759FCB-3B73-4F86-8E6E-145903ACBF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14" y="762000"/>
            <a:ext cx="8305795" cy="5847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de-DE" b="1" dirty="0">
                <a:solidFill>
                  <a:srgbClr val="FF0000"/>
                </a:solidFill>
                <a:latin typeface="Arial" panose="020B0604020202020204" pitchFamily="34" charset="0"/>
              </a:rPr>
              <a:t>Features of the XL language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● nodes of the graphs are Java objects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● also geometry objects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altLang="de-DE" sz="1600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800" dirty="0">
                <a:solidFill>
                  <a:schemeClr val="accent2"/>
                </a:solidFill>
                <a:latin typeface="Arial" panose="020B0604020202020204" pitchFamily="34" charset="0"/>
              </a:rPr>
              <a:t>Example: XL- Program for the Koch curve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de-DE" sz="2400" b="1" dirty="0">
              <a:latin typeface="Courier New" panose="02070309020205020404" pitchFamily="49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de-DE" sz="2000" b="1" dirty="0">
                <a:latin typeface="Courier New" panose="02070309020205020404" pitchFamily="49" charset="0"/>
              </a:rPr>
              <a:t>public void derivation()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de-DE" sz="2000" b="1" dirty="0">
                <a:latin typeface="Courier New" panose="02070309020205020404" pitchFamily="49" charset="0"/>
              </a:rPr>
              <a:t>  [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de-DE" sz="2000" b="1" dirty="0">
                <a:latin typeface="Courier New" panose="02070309020205020404" pitchFamily="49" charset="0"/>
              </a:rPr>
              <a:t>  Axiom ==&gt; RU(90) F(10);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de-DE" sz="2000" b="1" dirty="0">
                <a:latin typeface="Courier New" panose="02070309020205020404" pitchFamily="49" charset="0"/>
              </a:rPr>
              <a:t>  F(x) ==&gt; F(x/3) RU(-60) F(x/3) RU(120)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de-DE" sz="2000" b="1" dirty="0">
                <a:latin typeface="Courier New" panose="02070309020205020404" pitchFamily="49" charset="0"/>
              </a:rPr>
              <a:t>           F(x/3) RU(-60) F(x/3);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de-DE" sz="2000" b="1" dirty="0">
                <a:latin typeface="Courier New" panose="02070309020205020404" pitchFamily="49" charset="0"/>
              </a:rPr>
              <a:t>  ]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de-DE" sz="2000" b="1" dirty="0">
              <a:latin typeface="Courier New" panose="02070309020205020404" pitchFamily="49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de-DE" sz="2000" b="1" dirty="0">
                <a:latin typeface="Courier New" panose="02070309020205020404" pitchFamily="49" charset="0"/>
              </a:rPr>
              <a:t>      </a:t>
            </a:r>
            <a:r>
              <a:rPr lang="en-US" altLang="de-DE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Node of graph             Edge (type “successor”)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de-DE" sz="2000" dirty="0">
              <a:latin typeface="Arial" panose="020B0604020202020204" pitchFamily="34" charset="0"/>
            </a:endParaRPr>
          </a:p>
        </p:txBody>
      </p:sp>
      <p:sp>
        <p:nvSpPr>
          <p:cNvPr id="10246" name="Line 8">
            <a:extLst>
              <a:ext uri="{FF2B5EF4-FFF2-40B4-BE49-F238E27FC236}">
                <a16:creationId xmlns:a16="http://schemas.microsoft.com/office/drawing/2014/main" id="{05B855A3-479E-4241-AA7E-D8F8F6FC956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411760" y="5301208"/>
            <a:ext cx="72008" cy="576064"/>
          </a:xfrm>
          <a:prstGeom prst="line">
            <a:avLst/>
          </a:prstGeom>
          <a:ln w="412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47" name="Slide Number Placeholder 1">
            <a:extLst>
              <a:ext uri="{FF2B5EF4-FFF2-40B4-BE49-F238E27FC236}">
                <a16:creationId xmlns:a16="http://schemas.microsoft.com/office/drawing/2014/main" id="{80E0A2B0-0B59-4714-A21C-284D213A4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D40EAA6-12B3-4E46-8384-DE5DA4ED95EA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16</a:t>
            </a:fld>
            <a:endParaRPr lang="de-DE" altLang="de-DE" sz="1400"/>
          </a:p>
        </p:txBody>
      </p:sp>
      <p:sp>
        <p:nvSpPr>
          <p:cNvPr id="9" name="Line 8">
            <a:extLst>
              <a:ext uri="{FF2B5EF4-FFF2-40B4-BE49-F238E27FC236}">
                <a16:creationId xmlns:a16="http://schemas.microsoft.com/office/drawing/2014/main" id="{23EC09B3-A6FF-4131-BB52-BFFFB1032FF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347864" y="5232399"/>
            <a:ext cx="792088" cy="644871"/>
          </a:xfrm>
          <a:prstGeom prst="line">
            <a:avLst/>
          </a:prstGeom>
          <a:ln w="412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Line 2">
            <a:extLst>
              <a:ext uri="{FF2B5EF4-FFF2-40B4-BE49-F238E27FC236}">
                <a16:creationId xmlns:a16="http://schemas.microsoft.com/office/drawing/2014/main" id="{9F5C918E-5AEA-47E2-99F1-C900CAE24E9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67" name="Line 3">
            <a:extLst>
              <a:ext uri="{FF2B5EF4-FFF2-40B4-BE49-F238E27FC236}">
                <a16:creationId xmlns:a16="http://schemas.microsoft.com/office/drawing/2014/main" id="{DF356153-5265-4A81-A34D-ABEDA2496795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1268" name="AutoShape 4">
            <a:extLst>
              <a:ext uri="{FF2B5EF4-FFF2-40B4-BE49-F238E27FC236}">
                <a16:creationId xmlns:a16="http://schemas.microsoft.com/office/drawing/2014/main" id="{F5CB74F3-C75C-4648-9233-FDDA174D74BA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269" name="Text Box 5">
            <a:extLst>
              <a:ext uri="{FF2B5EF4-FFF2-40B4-BE49-F238E27FC236}">
                <a16:creationId xmlns:a16="http://schemas.microsoft.com/office/drawing/2014/main" id="{48A54B6A-5BD4-4323-B472-E6F9CAE6EB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599" y="809626"/>
            <a:ext cx="8567737" cy="529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de-DE" b="1" dirty="0">
                <a:solidFill>
                  <a:srgbClr val="FF0000"/>
                </a:solidFill>
                <a:latin typeface="Arial" panose="020B0604020202020204" pitchFamily="34" charset="0"/>
              </a:rPr>
              <a:t>Features of the XL language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● nodes of the graphs are Java objects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● also geometry objects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altLang="de-DE" sz="2200" dirty="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200" dirty="0">
                <a:latin typeface="Arial" panose="020B0604020202020204" pitchFamily="34" charset="0"/>
              </a:rPr>
              <a:t>   </a:t>
            </a:r>
            <a:r>
              <a:rPr lang="en-US" altLang="de-DE" sz="2800" b="1" dirty="0">
                <a:latin typeface="Arial" panose="020B0604020202020204" pitchFamily="34" charset="0"/>
              </a:rPr>
              <a:t>Special Nodes: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800" dirty="0">
                <a:latin typeface="Arial" panose="020B0604020202020204" pitchFamily="34" charset="0"/>
              </a:rPr>
              <a:t>   </a:t>
            </a:r>
            <a:r>
              <a:rPr lang="en-US" altLang="de-DE" sz="2800" dirty="0">
                <a:solidFill>
                  <a:schemeClr val="accent2"/>
                </a:solidFill>
                <a:latin typeface="Arial" panose="020B0604020202020204" pitchFamily="34" charset="0"/>
              </a:rPr>
              <a:t>Geometric objects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800" dirty="0">
                <a:latin typeface="Arial" panose="020B0604020202020204" pitchFamily="34" charset="0"/>
              </a:rPr>
              <a:t>         Box, Sphere, Cylinder, Cone, Frustum,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800" dirty="0">
                <a:latin typeface="Arial" panose="020B0604020202020204" pitchFamily="34" charset="0"/>
              </a:rPr>
              <a:t>         Parallelogram...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altLang="de-DE" sz="2200" dirty="0">
              <a:latin typeface="Arial" panose="020B0604020202020204" pitchFamily="34" charset="0"/>
            </a:endParaRPr>
          </a:p>
        </p:txBody>
      </p:sp>
      <p:sp>
        <p:nvSpPr>
          <p:cNvPr id="11270" name="Slide Number Placeholder 1">
            <a:extLst>
              <a:ext uri="{FF2B5EF4-FFF2-40B4-BE49-F238E27FC236}">
                <a16:creationId xmlns:a16="http://schemas.microsoft.com/office/drawing/2014/main" id="{FEC75759-9504-48C9-AF03-E579D2A45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1895826-F950-4BD9-8C52-7E74E96E27EC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17</a:t>
            </a:fld>
            <a:endParaRPr lang="de-DE" altLang="de-DE" sz="14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2">
            <a:extLst>
              <a:ext uri="{FF2B5EF4-FFF2-40B4-BE49-F238E27FC236}">
                <a16:creationId xmlns:a16="http://schemas.microsoft.com/office/drawing/2014/main" id="{8CC9EE2C-CEC8-46BD-8437-4256E74E904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1" name="Line 3">
            <a:extLst>
              <a:ext uri="{FF2B5EF4-FFF2-40B4-BE49-F238E27FC236}">
                <a16:creationId xmlns:a16="http://schemas.microsoft.com/office/drawing/2014/main" id="{212FB8DD-A046-46DD-91B8-7B56E9469370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2292" name="AutoShape 4">
            <a:extLst>
              <a:ext uri="{FF2B5EF4-FFF2-40B4-BE49-F238E27FC236}">
                <a16:creationId xmlns:a16="http://schemas.microsoft.com/office/drawing/2014/main" id="{0B7A3331-A62F-4CFD-8C13-87026B0E7E47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293" name="Text Box 5">
            <a:extLst>
              <a:ext uri="{FF2B5EF4-FFF2-40B4-BE49-F238E27FC236}">
                <a16:creationId xmlns:a16="http://schemas.microsoft.com/office/drawing/2014/main" id="{AB3B594A-7E89-49D8-AAD9-655FAF0EC4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5658" y="548879"/>
            <a:ext cx="8382000" cy="5955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de-DE" b="1" dirty="0">
                <a:solidFill>
                  <a:srgbClr val="FF0000"/>
                </a:solidFill>
                <a:latin typeface="Arial" panose="020B0604020202020204" pitchFamily="34" charset="0"/>
              </a:rPr>
              <a:t>Features of the XL language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000" dirty="0">
                <a:latin typeface="Arial" panose="020B0604020202020204" pitchFamily="34" charset="0"/>
              </a:rPr>
              <a:t>● nodes of the graphs are Java objects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000" dirty="0">
                <a:latin typeface="Arial" panose="020B0604020202020204" pitchFamily="34" charset="0"/>
              </a:rPr>
              <a:t>● also geometry objects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000" dirty="0">
                <a:latin typeface="Arial" panose="020B0604020202020204" pitchFamily="34" charset="0"/>
              </a:rPr>
              <a:t>   </a:t>
            </a:r>
            <a:r>
              <a:rPr lang="en-US" altLang="de-DE" sz="2400" b="1" dirty="0">
                <a:latin typeface="Arial" panose="020B0604020202020204" pitchFamily="34" charset="0"/>
              </a:rPr>
              <a:t>Special Nodes: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   </a:t>
            </a:r>
            <a:r>
              <a:rPr lang="en-US" altLang="de-DE" sz="2400" dirty="0">
                <a:solidFill>
                  <a:schemeClr val="accent2"/>
                </a:solidFill>
                <a:latin typeface="Arial" panose="020B0604020202020204" pitchFamily="34" charset="0"/>
              </a:rPr>
              <a:t>Geometric objects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         Box, Sphere, Cylinder, Cone, Frustum,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         Parallelogram...</a:t>
            </a:r>
          </a:p>
          <a:p>
            <a:pPr>
              <a:spcBef>
                <a:spcPts val="0"/>
              </a:spcBef>
              <a:buFontTx/>
              <a:buNone/>
            </a:pPr>
            <a:endParaRPr lang="en-US" altLang="de-DE" sz="800" dirty="0">
              <a:latin typeface="Arial" panose="020B0604020202020204" pitchFamily="34" charset="0"/>
            </a:endParaRPr>
          </a:p>
          <a:p>
            <a:pPr>
              <a:spcBef>
                <a:spcPts val="6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Access to </a:t>
            </a:r>
            <a:r>
              <a:rPr lang="en-US" altLang="de-DE" sz="2400" dirty="0">
                <a:solidFill>
                  <a:schemeClr val="accent2"/>
                </a:solidFill>
                <a:latin typeface="Arial" panose="020B0604020202020204" pitchFamily="34" charset="0"/>
              </a:rPr>
              <a:t>attributes</a:t>
            </a:r>
            <a:r>
              <a:rPr lang="en-US" altLang="de-DE" sz="2400" dirty="0">
                <a:latin typeface="Arial" panose="020B0604020202020204" pitchFamily="34" charset="0"/>
              </a:rPr>
              <a:t> via the parameter list: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		</a:t>
            </a:r>
            <a:r>
              <a:rPr lang="en-US" altLang="de-DE" sz="2400" b="1" dirty="0">
                <a:latin typeface="Courier New" panose="02070309020205020404" pitchFamily="49" charset="0"/>
              </a:rPr>
              <a:t>Box(x, y, z)    </a:t>
            </a:r>
            <a:r>
              <a:rPr lang="en-US" altLang="de-DE" sz="2400" dirty="0">
                <a:latin typeface="Arial" panose="020B0604020202020204" pitchFamily="34" charset="0"/>
              </a:rPr>
              <a:t>(length, width, height)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              or with special functions: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      		</a:t>
            </a:r>
            <a:r>
              <a:rPr lang="en-US" altLang="de-DE" sz="2400" b="1" dirty="0">
                <a:latin typeface="Courier New" panose="02070309020205020404" pitchFamily="49" charset="0"/>
              </a:rPr>
              <a:t>Box(...).(</a:t>
            </a:r>
            <a:r>
              <a:rPr lang="en-US" altLang="de-DE" sz="2400" b="1" dirty="0" err="1">
                <a:latin typeface="Courier New" panose="02070309020205020404" pitchFamily="49" charset="0"/>
              </a:rPr>
              <a:t>setColor</a:t>
            </a:r>
            <a:r>
              <a:rPr lang="en-US" altLang="de-DE" sz="2400" b="1" dirty="0">
                <a:latin typeface="Courier New" panose="02070309020205020404" pitchFamily="49" charset="0"/>
              </a:rPr>
              <a:t>(0x007700)) </a:t>
            </a:r>
            <a:r>
              <a:rPr lang="en-US" altLang="de-DE" sz="2400" dirty="0">
                <a:latin typeface="Arial" panose="020B0604020202020204" pitchFamily="34" charset="0"/>
              </a:rPr>
              <a:t>(color)</a:t>
            </a:r>
            <a:endParaRPr lang="en-US" altLang="de-DE" sz="2200" b="1" dirty="0">
              <a:latin typeface="Courier New" panose="02070309020205020404" pitchFamily="49" charset="0"/>
            </a:endParaRPr>
          </a:p>
        </p:txBody>
      </p:sp>
      <p:sp>
        <p:nvSpPr>
          <p:cNvPr id="12294" name="Slide Number Placeholder 1">
            <a:extLst>
              <a:ext uri="{FF2B5EF4-FFF2-40B4-BE49-F238E27FC236}">
                <a16:creationId xmlns:a16="http://schemas.microsoft.com/office/drawing/2014/main" id="{2320BCDB-F706-49BE-AFB6-A6F4C3801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AAEC294-F3EE-4366-82C9-671D4619188A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18</a:t>
            </a:fld>
            <a:endParaRPr lang="de-DE" altLang="de-DE" sz="1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>
            <a:extLst>
              <a:ext uri="{FF2B5EF4-FFF2-40B4-BE49-F238E27FC236}">
                <a16:creationId xmlns:a16="http://schemas.microsoft.com/office/drawing/2014/main" id="{B5C8A09F-77A2-4A79-8C22-A634C860F9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419100"/>
            <a:ext cx="5975350" cy="1138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de-DE" b="1" dirty="0">
                <a:solidFill>
                  <a:srgbClr val="FF0000"/>
                </a:solidFill>
                <a:latin typeface="Arial" panose="020B0604020202020204" pitchFamily="34" charset="0"/>
              </a:rPr>
              <a:t>Access to node attributes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Example:   </a:t>
            </a:r>
            <a:r>
              <a:rPr lang="en-US" altLang="de-DE" sz="2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sm09_e26.rgg</a:t>
            </a:r>
          </a:p>
        </p:txBody>
      </p:sp>
      <p:sp>
        <p:nvSpPr>
          <p:cNvPr id="13315" name="Text Box 3">
            <a:extLst>
              <a:ext uri="{FF2B5EF4-FFF2-40B4-BE49-F238E27FC236}">
                <a16:creationId xmlns:a16="http://schemas.microsoft.com/office/drawing/2014/main" id="{A6243359-5878-4211-88CE-0C8DA8CF96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2625" y="1628775"/>
            <a:ext cx="8137525" cy="483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module Bud() extends Sphere(0.1) {{ </a:t>
            </a:r>
            <a:r>
              <a:rPr lang="en-US" altLang="de-DE" sz="1400" b="1" dirty="0" err="1">
                <a:latin typeface="Courier New" panose="02070309020205020404" pitchFamily="49" charset="0"/>
              </a:rPr>
              <a:t>setShader</a:t>
            </a:r>
            <a:r>
              <a:rPr lang="en-US" altLang="de-DE" sz="1400" b="1" dirty="0">
                <a:latin typeface="Courier New" panose="02070309020205020404" pitchFamily="49" charset="0"/>
              </a:rPr>
              <a:t>(RED); }};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module Internode() extends F(1) {{ </a:t>
            </a:r>
            <a:r>
              <a:rPr lang="en-US" altLang="de-DE" sz="1400" b="1" dirty="0" err="1">
                <a:latin typeface="Courier New" panose="02070309020205020404" pitchFamily="49" charset="0"/>
              </a:rPr>
              <a:t>setShader</a:t>
            </a:r>
            <a:r>
              <a:rPr lang="en-US" altLang="de-DE" sz="1400" b="1" dirty="0">
                <a:latin typeface="Courier New" panose="02070309020205020404" pitchFamily="49" charset="0"/>
              </a:rPr>
              <a:t>(GREEN); </a:t>
            </a:r>
            <a:r>
              <a:rPr lang="en-US" altLang="de-DE" sz="1400" b="1" dirty="0" err="1">
                <a:latin typeface="Courier New" panose="02070309020205020404" pitchFamily="49" charset="0"/>
              </a:rPr>
              <a:t>setScale</a:t>
            </a:r>
            <a:r>
              <a:rPr lang="en-US" altLang="de-DE" sz="1400" b="1" dirty="0">
                <a:latin typeface="Courier New" panose="02070309020205020404" pitchFamily="49" charset="0"/>
              </a:rPr>
              <a:t>(1); }};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de-DE" sz="1400" b="1" dirty="0">
              <a:latin typeface="Courier New" panose="02070309020205020404" pitchFamily="49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protected void </a:t>
            </a:r>
            <a:r>
              <a:rPr lang="en-US" altLang="de-DE" sz="1400" b="1" dirty="0" err="1">
                <a:latin typeface="Courier New" panose="02070309020205020404" pitchFamily="49" charset="0"/>
              </a:rPr>
              <a:t>init</a:t>
            </a:r>
            <a:r>
              <a:rPr lang="en-US" altLang="de-DE" sz="1400" b="1" dirty="0">
                <a:latin typeface="Courier New" panose="02070309020205020404" pitchFamily="49" charset="0"/>
              </a:rPr>
              <a:t>()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[ Axiom ==&gt; Internode() Bud();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]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de-DE" sz="1400" b="1" dirty="0">
              <a:latin typeface="Courier New" panose="02070309020205020404" pitchFamily="49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public void run1()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[ i:Internode ::&gt; </a:t>
            </a:r>
            <a:r>
              <a:rPr lang="en-US" altLang="de-DE" sz="1400" b="1" dirty="0" err="1">
                <a:latin typeface="Courier New" panose="02070309020205020404" pitchFamily="49" charset="0"/>
              </a:rPr>
              <a:t>i</a:t>
            </a:r>
            <a:r>
              <a:rPr lang="en-US" altLang="de-DE" sz="1400" b="1" dirty="0">
                <a:latin typeface="Courier New" panose="02070309020205020404" pitchFamily="49" charset="0"/>
              </a:rPr>
              <a:t>[length] = </a:t>
            </a:r>
            <a:r>
              <a:rPr lang="en-US" altLang="de-DE" sz="1400" b="1" dirty="0" err="1">
                <a:latin typeface="Courier New" panose="02070309020205020404" pitchFamily="49" charset="0"/>
              </a:rPr>
              <a:t>i</a:t>
            </a:r>
            <a:r>
              <a:rPr lang="en-US" altLang="de-DE" sz="1400" b="1" dirty="0">
                <a:latin typeface="Courier New" panose="02070309020205020404" pitchFamily="49" charset="0"/>
              </a:rPr>
              <a:t>[length] + 0.1;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]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de-DE" sz="1400" b="1" dirty="0">
              <a:latin typeface="Courier New" panose="02070309020205020404" pitchFamily="49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public void run2()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[ i:Internode ::&gt; </a:t>
            </a:r>
            <a:r>
              <a:rPr lang="en-US" altLang="de-DE" sz="1400" b="1" dirty="0" err="1">
                <a:latin typeface="Courier New" panose="02070309020205020404" pitchFamily="49" charset="0"/>
              </a:rPr>
              <a:t>i.length</a:t>
            </a:r>
            <a:r>
              <a:rPr lang="en-US" altLang="de-DE" sz="1400" b="1" dirty="0">
                <a:latin typeface="Courier New" panose="02070309020205020404" pitchFamily="49" charset="0"/>
              </a:rPr>
              <a:t> = </a:t>
            </a:r>
            <a:r>
              <a:rPr lang="en-US" altLang="de-DE" sz="1400" b="1" dirty="0" err="1">
                <a:latin typeface="Courier New" panose="02070309020205020404" pitchFamily="49" charset="0"/>
              </a:rPr>
              <a:t>i.length</a:t>
            </a:r>
            <a:r>
              <a:rPr lang="en-US" altLang="de-DE" sz="1400" b="1" dirty="0">
                <a:latin typeface="Courier New" panose="02070309020205020404" pitchFamily="49" charset="0"/>
              </a:rPr>
              <a:t> + 0.1;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]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de-DE" sz="1400" b="1" dirty="0">
              <a:latin typeface="Courier New" panose="02070309020205020404" pitchFamily="49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public void run3()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[ i:Internode ::&gt; </a:t>
            </a:r>
            <a:r>
              <a:rPr lang="en-US" altLang="de-DE" sz="1400" b="1" dirty="0" err="1">
                <a:latin typeface="Courier New" panose="02070309020205020404" pitchFamily="49" charset="0"/>
              </a:rPr>
              <a:t>i</a:t>
            </a:r>
            <a:r>
              <a:rPr lang="en-US" altLang="de-DE" sz="1400" b="1" dirty="0">
                <a:latin typeface="Courier New" panose="02070309020205020404" pitchFamily="49" charset="0"/>
              </a:rPr>
              <a:t>[scale] += 0.1;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]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de-DE" sz="1400" b="1" dirty="0">
              <a:latin typeface="Courier New" panose="02070309020205020404" pitchFamily="49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public void run4()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[ i:Internode ::&gt; </a:t>
            </a:r>
            <a:r>
              <a:rPr lang="en-US" altLang="de-DE" sz="1400" b="1" dirty="0" err="1">
                <a:latin typeface="Courier New" panose="02070309020205020404" pitchFamily="49" charset="0"/>
              </a:rPr>
              <a:t>i.setScale</a:t>
            </a:r>
            <a:r>
              <a:rPr lang="en-US" altLang="de-DE" sz="1400" b="1" dirty="0">
                <a:latin typeface="Courier New" panose="02070309020205020404" pitchFamily="49" charset="0"/>
              </a:rPr>
              <a:t>(1);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de-DE" sz="1400" b="1" dirty="0">
                <a:latin typeface="Courier New" panose="02070309020205020404" pitchFamily="49" charset="0"/>
              </a:rPr>
              <a:t>]</a:t>
            </a:r>
          </a:p>
        </p:txBody>
      </p:sp>
      <p:sp>
        <p:nvSpPr>
          <p:cNvPr id="13316" name="Line 2">
            <a:extLst>
              <a:ext uri="{FF2B5EF4-FFF2-40B4-BE49-F238E27FC236}">
                <a16:creationId xmlns:a16="http://schemas.microsoft.com/office/drawing/2014/main" id="{A1AEC1B4-3F75-48CB-AD62-C9BF91A9035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17" name="Line 3">
            <a:extLst>
              <a:ext uri="{FF2B5EF4-FFF2-40B4-BE49-F238E27FC236}">
                <a16:creationId xmlns:a16="http://schemas.microsoft.com/office/drawing/2014/main" id="{606C5BB0-CE21-4B3A-A74F-772320B92AC6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3318" name="AutoShape 4">
            <a:extLst>
              <a:ext uri="{FF2B5EF4-FFF2-40B4-BE49-F238E27FC236}">
                <a16:creationId xmlns:a16="http://schemas.microsoft.com/office/drawing/2014/main" id="{794C355A-87A4-4CCE-804F-109C8A618187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319" name="Slide Number Placeholder 1">
            <a:extLst>
              <a:ext uri="{FF2B5EF4-FFF2-40B4-BE49-F238E27FC236}">
                <a16:creationId xmlns:a16="http://schemas.microsoft.com/office/drawing/2014/main" id="{5A245DB7-BE85-4D68-A443-9956CCBF2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F476150-451E-43DE-94B4-004F9E3806A0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19</a:t>
            </a:fld>
            <a:endParaRPr lang="de-DE" altLang="de-DE" sz="1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>
            <a:extLst>
              <a:ext uri="{FF2B5EF4-FFF2-40B4-BE49-F238E27FC236}">
                <a16:creationId xmlns:a16="http://schemas.microsoft.com/office/drawing/2014/main" id="{4D2C1A8D-1912-4438-BB47-984B78CCE9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76250"/>
            <a:ext cx="8208963" cy="5370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From our last lecture</a:t>
            </a:r>
            <a:r>
              <a:rPr lang="en-US" altLang="de-DE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: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de-DE" altLang="de-DE" sz="12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de-DE" altLang="de-DE" sz="2400" dirty="0">
                <a:latin typeface="Arial" panose="020B0604020202020204" pitchFamily="34" charset="0"/>
              </a:rPr>
              <a:t> </a:t>
            </a:r>
            <a:r>
              <a:rPr lang="en-US" altLang="de-DE" sz="2800" dirty="0">
                <a:latin typeface="Arial" panose="020B0604020202020204" pitchFamily="34" charset="0"/>
              </a:rPr>
              <a:t>more rule types: SPO rules, update rules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de-DE" sz="2800" dirty="0">
                <a:latin typeface="Arial" panose="020B0604020202020204" pitchFamily="34" charset="0"/>
              </a:rPr>
              <a:t> notation of graphs in XL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de-DE" sz="2800" dirty="0">
                <a:latin typeface="Arial" panose="020B0604020202020204" pitchFamily="34" charset="0"/>
              </a:rPr>
              <a:t> the current graph in </a:t>
            </a:r>
            <a:r>
              <a:rPr lang="en-US" altLang="de-DE" sz="2800" dirty="0" err="1">
                <a:latin typeface="Arial" panose="020B0604020202020204" pitchFamily="34" charset="0"/>
              </a:rPr>
              <a:t>GroIMP</a:t>
            </a:r>
            <a:r>
              <a:rPr lang="de-DE" altLang="de-DE" sz="2800" dirty="0">
                <a:latin typeface="Arial" panose="020B0604020202020204" pitchFamily="34" charset="0"/>
              </a:rPr>
              <a:t>    </a:t>
            </a:r>
          </a:p>
          <a:p>
            <a:pPr eaLnBrk="1" hangingPunct="1">
              <a:spcBef>
                <a:spcPct val="50000"/>
              </a:spcBef>
              <a:buNone/>
            </a:pPr>
            <a:endParaRPr lang="de-DE" altLang="de-DE" sz="10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r>
              <a:rPr lang="de-DE" altLang="de-DE" sz="2400" dirty="0" err="1">
                <a:solidFill>
                  <a:srgbClr val="009900"/>
                </a:solidFill>
                <a:latin typeface="Arial" panose="020B0604020202020204" pitchFamily="34" charset="0"/>
              </a:rPr>
              <a:t>Example</a:t>
            </a:r>
            <a:r>
              <a:rPr lang="de-DE" altLang="de-DE" sz="2400" dirty="0">
                <a:solidFill>
                  <a:srgbClr val="00990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2400" dirty="0" err="1">
                <a:solidFill>
                  <a:srgbClr val="009900"/>
                </a:solidFill>
                <a:latin typeface="Arial" panose="020B0604020202020204" pitchFamily="34" charset="0"/>
              </a:rPr>
              <a:t>models</a:t>
            </a:r>
            <a:r>
              <a:rPr lang="de-DE" altLang="de-DE" sz="2400" dirty="0">
                <a:solidFill>
                  <a:srgbClr val="009900"/>
                </a:solidFill>
                <a:latin typeface="Arial" panose="020B0604020202020204" pitchFamily="34" charset="0"/>
              </a:rPr>
              <a:t>:</a:t>
            </a:r>
          </a:p>
          <a:p>
            <a:pPr eaLnBrk="1" hangingPunct="1">
              <a:spcBef>
                <a:spcPts val="600"/>
              </a:spcBef>
              <a:buNone/>
            </a:pPr>
            <a:r>
              <a:rPr lang="de-DE" altLang="de-DE" sz="2400" b="1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sm09_e27.rgg</a:t>
            </a:r>
          </a:p>
          <a:p>
            <a:pPr eaLnBrk="1" hangingPunct="1">
              <a:spcBef>
                <a:spcPts val="600"/>
              </a:spcBef>
              <a:buNone/>
            </a:pPr>
            <a:r>
              <a:rPr lang="de-DE" altLang="de-DE" sz="2400" b="1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sm09_e25.rgg</a:t>
            </a:r>
          </a:p>
          <a:p>
            <a:pPr eaLnBrk="1" hangingPunct="1">
              <a:spcBef>
                <a:spcPts val="600"/>
              </a:spcBef>
              <a:buNone/>
            </a:pPr>
            <a:r>
              <a:rPr lang="de-DE" altLang="de-DE" sz="2400" b="1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sm09_e16.rgg</a:t>
            </a:r>
          </a:p>
          <a:p>
            <a:pPr eaLnBrk="1" hangingPunct="1">
              <a:spcBef>
                <a:spcPts val="600"/>
              </a:spcBef>
              <a:buNone/>
            </a:pPr>
            <a:r>
              <a:rPr lang="de-DE" altLang="de-DE" sz="2400" b="1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sm09_e18.rgg</a:t>
            </a:r>
          </a:p>
        </p:txBody>
      </p:sp>
      <p:sp>
        <p:nvSpPr>
          <p:cNvPr id="4099" name="Slide Number Placeholder 1">
            <a:extLst>
              <a:ext uri="{FF2B5EF4-FFF2-40B4-BE49-F238E27FC236}">
                <a16:creationId xmlns:a16="http://schemas.microsoft.com/office/drawing/2014/main" id="{84FBCE72-38EA-4931-A451-5A13828BC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2C2C2AA-F88F-4561-811B-5DD6CFA42841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2</a:t>
            </a:fld>
            <a:endParaRPr lang="de-DE" altLang="de-DE" sz="14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Line 2">
            <a:extLst>
              <a:ext uri="{FF2B5EF4-FFF2-40B4-BE49-F238E27FC236}">
                <a16:creationId xmlns:a16="http://schemas.microsoft.com/office/drawing/2014/main" id="{B2DDBBF4-CBBB-44BF-83FB-9F239614E93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39" name="Line 3">
            <a:extLst>
              <a:ext uri="{FF2B5EF4-FFF2-40B4-BE49-F238E27FC236}">
                <a16:creationId xmlns:a16="http://schemas.microsoft.com/office/drawing/2014/main" id="{2253D1C1-5D96-4AC7-B863-80A94CBE11B2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4340" name="AutoShape 4">
            <a:extLst>
              <a:ext uri="{FF2B5EF4-FFF2-40B4-BE49-F238E27FC236}">
                <a16:creationId xmlns:a16="http://schemas.microsoft.com/office/drawing/2014/main" id="{D3E3D28C-4730-4A2D-8912-09D3AAC58745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341" name="Text Box 5">
            <a:extLst>
              <a:ext uri="{FF2B5EF4-FFF2-40B4-BE49-F238E27FC236}">
                <a16:creationId xmlns:a16="http://schemas.microsoft.com/office/drawing/2014/main" id="{722982C3-DFDD-46C6-915A-358625B343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476250"/>
            <a:ext cx="7561263" cy="5653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de-DE" b="1" dirty="0">
                <a:solidFill>
                  <a:srgbClr val="FF0000"/>
                </a:solidFill>
                <a:latin typeface="Arial" panose="020B0604020202020204" pitchFamily="34" charset="0"/>
              </a:rPr>
              <a:t>Features of the XL language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000" dirty="0">
                <a:latin typeface="Arial" panose="020B0604020202020204" pitchFamily="34" charset="0"/>
              </a:rPr>
              <a:t>● nodes of the graphs are Java objects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000" dirty="0">
                <a:latin typeface="Arial" panose="020B0604020202020204" pitchFamily="34" charset="0"/>
              </a:rPr>
              <a:t>● also geometry objects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000" dirty="0">
                <a:latin typeface="Arial" panose="020B0604020202020204" pitchFamily="34" charset="0"/>
              </a:rPr>
              <a:t>   </a:t>
            </a:r>
            <a:r>
              <a:rPr lang="en-US" altLang="de-DE" sz="2400" b="1" dirty="0">
                <a:latin typeface="Arial" panose="020B0604020202020204" pitchFamily="34" charset="0"/>
              </a:rPr>
              <a:t>Special Nodes: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   </a:t>
            </a:r>
            <a:r>
              <a:rPr lang="en-US" altLang="de-DE" sz="2400" dirty="0">
                <a:solidFill>
                  <a:schemeClr val="accent2"/>
                </a:solidFill>
                <a:latin typeface="Arial" panose="020B0604020202020204" pitchFamily="34" charset="0"/>
              </a:rPr>
              <a:t>Geometric objects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         Box, Sphere, Cylinder, Cone, Frustum,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         Parallelogram...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200" dirty="0">
                <a:latin typeface="Arial" panose="020B0604020202020204" pitchFamily="34" charset="0"/>
              </a:rPr>
              <a:t>   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200" dirty="0">
                <a:solidFill>
                  <a:schemeClr val="accent2"/>
                </a:solidFill>
                <a:latin typeface="Arial" panose="020B0604020202020204" pitchFamily="34" charset="0"/>
              </a:rPr>
              <a:t>   Transformation nodes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200" dirty="0">
                <a:latin typeface="Arial" panose="020B0604020202020204" pitchFamily="34" charset="0"/>
              </a:rPr>
              <a:t>         </a:t>
            </a:r>
            <a:r>
              <a:rPr lang="en-US" altLang="de-DE" sz="1800" b="1" dirty="0">
                <a:latin typeface="Courier New" panose="02070309020205020404" pitchFamily="49" charset="0"/>
              </a:rPr>
              <a:t>Translate(x, y, z)</a:t>
            </a:r>
            <a:r>
              <a:rPr lang="en-US" altLang="de-DE" sz="2200" dirty="0">
                <a:latin typeface="Arial" panose="020B0604020202020204" pitchFamily="34" charset="0"/>
              </a:rPr>
              <a:t>, </a:t>
            </a:r>
            <a:r>
              <a:rPr lang="en-US" altLang="de-DE" sz="1800" b="1" dirty="0">
                <a:latin typeface="Courier New" panose="02070309020205020404" pitchFamily="49" charset="0"/>
              </a:rPr>
              <a:t>Scale(cx, cy, </a:t>
            </a:r>
            <a:r>
              <a:rPr lang="en-US" altLang="de-DE" sz="1800" b="1" dirty="0" err="1">
                <a:latin typeface="Courier New" panose="02070309020205020404" pitchFamily="49" charset="0"/>
              </a:rPr>
              <a:t>cz</a:t>
            </a:r>
            <a:r>
              <a:rPr lang="en-US" altLang="de-DE" sz="1800" b="1" dirty="0">
                <a:latin typeface="Courier New" panose="02070309020205020404" pitchFamily="49" charset="0"/>
              </a:rPr>
              <a:t>)</a:t>
            </a:r>
            <a:r>
              <a:rPr lang="en-US" altLang="de-DE" sz="2200" dirty="0">
                <a:latin typeface="Arial" panose="020B0604020202020204" pitchFamily="34" charset="0"/>
              </a:rPr>
              <a:t>, </a:t>
            </a:r>
            <a:r>
              <a:rPr lang="en-US" altLang="de-DE" sz="1800" b="1" dirty="0">
                <a:latin typeface="Courier New" panose="02070309020205020404" pitchFamily="49" charset="0"/>
              </a:rPr>
              <a:t>Scale(c)</a:t>
            </a:r>
            <a:r>
              <a:rPr lang="en-US" altLang="de-DE" sz="2200" dirty="0">
                <a:latin typeface="Arial" panose="020B0604020202020204" pitchFamily="34" charset="0"/>
              </a:rPr>
              <a:t>, </a:t>
            </a:r>
          </a:p>
          <a:p>
            <a:pPr>
              <a:buFontTx/>
              <a:buNone/>
            </a:pPr>
            <a:r>
              <a:rPr lang="en-US" altLang="de-DE" sz="2200" dirty="0">
                <a:latin typeface="Arial" panose="020B0604020202020204" pitchFamily="34" charset="0"/>
              </a:rPr>
              <a:t>         </a:t>
            </a:r>
            <a:r>
              <a:rPr lang="en-US" altLang="de-DE" sz="1800" b="1" dirty="0">
                <a:latin typeface="Courier New" panose="02070309020205020404" pitchFamily="49" charset="0"/>
              </a:rPr>
              <a:t>Rotate(a, b, c)</a:t>
            </a:r>
            <a:r>
              <a:rPr lang="en-US" altLang="de-DE" sz="2200" dirty="0">
                <a:latin typeface="Arial" panose="020B0604020202020204" pitchFamily="34" charset="0"/>
              </a:rPr>
              <a:t>, </a:t>
            </a:r>
            <a:r>
              <a:rPr lang="en-US" altLang="de-DE" sz="1800" b="1" dirty="0">
                <a:latin typeface="Courier New" panose="02070309020205020404" pitchFamily="49" charset="0"/>
              </a:rPr>
              <a:t>RU(a)</a:t>
            </a:r>
            <a:r>
              <a:rPr lang="en-US" altLang="de-DE" sz="2200" dirty="0">
                <a:latin typeface="Arial" panose="020B0604020202020204" pitchFamily="34" charset="0"/>
              </a:rPr>
              <a:t>, </a:t>
            </a:r>
            <a:r>
              <a:rPr lang="en-US" altLang="de-DE" sz="1800" b="1" dirty="0">
                <a:latin typeface="Courier New" panose="02070309020205020404" pitchFamily="49" charset="0"/>
              </a:rPr>
              <a:t>RL(a)</a:t>
            </a:r>
            <a:r>
              <a:rPr lang="en-US" altLang="de-DE" sz="2200" dirty="0">
                <a:latin typeface="Arial" panose="020B0604020202020204" pitchFamily="34" charset="0"/>
              </a:rPr>
              <a:t>, </a:t>
            </a:r>
            <a:r>
              <a:rPr lang="en-US" altLang="de-DE" sz="1800" b="1" dirty="0">
                <a:latin typeface="Courier New" panose="02070309020205020404" pitchFamily="49" charset="0"/>
              </a:rPr>
              <a:t>RH(a)</a:t>
            </a:r>
            <a:r>
              <a:rPr lang="en-US" altLang="de-DE" sz="2200" dirty="0">
                <a:latin typeface="Arial" panose="020B0604020202020204" pitchFamily="34" charset="0"/>
              </a:rPr>
              <a:t>, </a:t>
            </a:r>
            <a:r>
              <a:rPr lang="en-US" altLang="de-DE" sz="1800" b="1" dirty="0">
                <a:latin typeface="Courier New" panose="02070309020205020404" pitchFamily="49" charset="0"/>
              </a:rPr>
              <a:t>RV(c)</a:t>
            </a:r>
            <a:r>
              <a:rPr lang="en-US" altLang="de-DE" sz="2200" dirty="0">
                <a:latin typeface="Arial" panose="020B0604020202020204" pitchFamily="34" charset="0"/>
              </a:rPr>
              <a:t>, </a:t>
            </a:r>
            <a:r>
              <a:rPr lang="en-US" altLang="de-DE" sz="1800" b="1" dirty="0">
                <a:latin typeface="Courier New" panose="02070309020205020404" pitchFamily="49" charset="0"/>
              </a:rPr>
              <a:t>RG</a:t>
            </a:r>
            <a:r>
              <a:rPr lang="en-US" altLang="de-DE" sz="2200" dirty="0">
                <a:latin typeface="Arial" panose="020B0604020202020204" pitchFamily="34" charset="0"/>
              </a:rPr>
              <a:t>, ...</a:t>
            </a:r>
          </a:p>
        </p:txBody>
      </p:sp>
      <p:sp>
        <p:nvSpPr>
          <p:cNvPr id="14342" name="Slide Number Placeholder 1">
            <a:extLst>
              <a:ext uri="{FF2B5EF4-FFF2-40B4-BE49-F238E27FC236}">
                <a16:creationId xmlns:a16="http://schemas.microsoft.com/office/drawing/2014/main" id="{762F51C3-2702-46B7-A657-ABAF15177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6CCA337-A1DF-446C-BFAF-2548EBC93139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20</a:t>
            </a:fld>
            <a:endParaRPr lang="de-DE" altLang="de-DE" sz="14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Line 2">
            <a:extLst>
              <a:ext uri="{FF2B5EF4-FFF2-40B4-BE49-F238E27FC236}">
                <a16:creationId xmlns:a16="http://schemas.microsoft.com/office/drawing/2014/main" id="{AA991B43-B8D9-4F19-92A9-67833B541A5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3" name="Line 3">
            <a:extLst>
              <a:ext uri="{FF2B5EF4-FFF2-40B4-BE49-F238E27FC236}">
                <a16:creationId xmlns:a16="http://schemas.microsoft.com/office/drawing/2014/main" id="{7A58A85E-A127-4A33-862D-80D23455E236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5364" name="AutoShape 4">
            <a:extLst>
              <a:ext uri="{FF2B5EF4-FFF2-40B4-BE49-F238E27FC236}">
                <a16:creationId xmlns:a16="http://schemas.microsoft.com/office/drawing/2014/main" id="{9690782D-62EC-447A-A283-A7089D3A3B82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365" name="Text Box 5">
            <a:extLst>
              <a:ext uri="{FF2B5EF4-FFF2-40B4-BE49-F238E27FC236}">
                <a16:creationId xmlns:a16="http://schemas.microsoft.com/office/drawing/2014/main" id="{7CB1A5A1-4339-4E08-8ECD-4D80533B45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509877"/>
            <a:ext cx="7561262" cy="6161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de-DE" b="1" dirty="0">
                <a:solidFill>
                  <a:srgbClr val="FF0000"/>
                </a:solidFill>
                <a:latin typeface="Arial" panose="020B0604020202020204" pitchFamily="34" charset="0"/>
              </a:rPr>
              <a:t>Features of the XL language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000" dirty="0">
                <a:latin typeface="Arial" panose="020B0604020202020204" pitchFamily="34" charset="0"/>
              </a:rPr>
              <a:t>● nodes of the graphs are Java objects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000" dirty="0">
                <a:latin typeface="Arial" panose="020B0604020202020204" pitchFamily="34" charset="0"/>
              </a:rPr>
              <a:t>● also geometry objects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000" dirty="0">
                <a:latin typeface="Arial" panose="020B0604020202020204" pitchFamily="34" charset="0"/>
              </a:rPr>
              <a:t>   </a:t>
            </a:r>
            <a:r>
              <a:rPr lang="en-US" altLang="de-DE" sz="2400" b="1" dirty="0">
                <a:latin typeface="Arial" panose="020B0604020202020204" pitchFamily="34" charset="0"/>
              </a:rPr>
              <a:t>Special Nodes: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   </a:t>
            </a:r>
            <a:r>
              <a:rPr lang="en-US" altLang="de-DE" sz="2400" dirty="0">
                <a:solidFill>
                  <a:schemeClr val="accent2"/>
                </a:solidFill>
                <a:latin typeface="Arial" panose="020B0604020202020204" pitchFamily="34" charset="0"/>
              </a:rPr>
              <a:t>Geometric objects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         Box, Sphere, Cylinder, Cone, Frustum,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         Parallelogram...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200" dirty="0">
                <a:latin typeface="Arial" panose="020B0604020202020204" pitchFamily="34" charset="0"/>
              </a:rPr>
              <a:t>   </a:t>
            </a:r>
            <a:r>
              <a:rPr lang="en-US" altLang="de-DE" sz="2200" dirty="0">
                <a:solidFill>
                  <a:schemeClr val="accent2"/>
                </a:solidFill>
                <a:latin typeface="Arial" panose="020B0604020202020204" pitchFamily="34" charset="0"/>
              </a:rPr>
              <a:t>Transformation nodes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200" dirty="0">
                <a:latin typeface="Arial" panose="020B0604020202020204" pitchFamily="34" charset="0"/>
              </a:rPr>
              <a:t>         </a:t>
            </a:r>
            <a:r>
              <a:rPr lang="en-US" altLang="de-DE" sz="1800" b="1" dirty="0">
                <a:latin typeface="Courier New" panose="02070309020205020404" pitchFamily="49" charset="0"/>
              </a:rPr>
              <a:t>Translate(x, y, z)</a:t>
            </a:r>
            <a:r>
              <a:rPr lang="en-US" altLang="de-DE" sz="2200" dirty="0">
                <a:latin typeface="Arial" panose="020B0604020202020204" pitchFamily="34" charset="0"/>
              </a:rPr>
              <a:t>, </a:t>
            </a:r>
            <a:r>
              <a:rPr lang="en-US" altLang="de-DE" sz="1800" b="1" dirty="0">
                <a:latin typeface="Courier New" panose="02070309020205020404" pitchFamily="49" charset="0"/>
              </a:rPr>
              <a:t>Scale(cx, cy, </a:t>
            </a:r>
            <a:r>
              <a:rPr lang="en-US" altLang="de-DE" sz="1800" b="1" dirty="0" err="1">
                <a:latin typeface="Courier New" panose="02070309020205020404" pitchFamily="49" charset="0"/>
              </a:rPr>
              <a:t>cz</a:t>
            </a:r>
            <a:r>
              <a:rPr lang="en-US" altLang="de-DE" sz="1800" b="1" dirty="0">
                <a:latin typeface="Courier New" panose="02070309020205020404" pitchFamily="49" charset="0"/>
              </a:rPr>
              <a:t>)</a:t>
            </a:r>
            <a:r>
              <a:rPr lang="en-US" altLang="de-DE" sz="2200" dirty="0">
                <a:latin typeface="Arial" panose="020B0604020202020204" pitchFamily="34" charset="0"/>
              </a:rPr>
              <a:t>, </a:t>
            </a:r>
            <a:r>
              <a:rPr lang="en-US" altLang="de-DE" sz="1800" b="1" dirty="0">
                <a:latin typeface="Courier New" panose="02070309020205020404" pitchFamily="49" charset="0"/>
              </a:rPr>
              <a:t>Scale(c)</a:t>
            </a:r>
            <a:r>
              <a:rPr lang="en-US" altLang="de-DE" sz="2200" dirty="0">
                <a:latin typeface="Arial" panose="020B0604020202020204" pitchFamily="34" charset="0"/>
              </a:rPr>
              <a:t>, </a:t>
            </a:r>
          </a:p>
          <a:p>
            <a:pPr>
              <a:buFontTx/>
              <a:buNone/>
            </a:pPr>
            <a:r>
              <a:rPr lang="en-US" altLang="de-DE" sz="2200" dirty="0">
                <a:latin typeface="Arial" panose="020B0604020202020204" pitchFamily="34" charset="0"/>
              </a:rPr>
              <a:t>         </a:t>
            </a:r>
            <a:r>
              <a:rPr lang="en-US" altLang="de-DE" sz="1800" b="1" dirty="0">
                <a:latin typeface="Courier New" panose="02070309020205020404" pitchFamily="49" charset="0"/>
              </a:rPr>
              <a:t>Rotate(a, b, c)</a:t>
            </a:r>
            <a:r>
              <a:rPr lang="en-US" altLang="de-DE" sz="2200" dirty="0">
                <a:latin typeface="Arial" panose="020B0604020202020204" pitchFamily="34" charset="0"/>
              </a:rPr>
              <a:t>, </a:t>
            </a:r>
            <a:r>
              <a:rPr lang="en-US" altLang="de-DE" sz="1800" b="1" dirty="0">
                <a:latin typeface="Courier New" panose="02070309020205020404" pitchFamily="49" charset="0"/>
              </a:rPr>
              <a:t>RU(a)</a:t>
            </a:r>
            <a:r>
              <a:rPr lang="en-US" altLang="de-DE" sz="2200" dirty="0">
                <a:latin typeface="Arial" panose="020B0604020202020204" pitchFamily="34" charset="0"/>
              </a:rPr>
              <a:t>, </a:t>
            </a:r>
            <a:r>
              <a:rPr lang="en-US" altLang="de-DE" sz="1800" b="1" dirty="0">
                <a:latin typeface="Courier New" panose="02070309020205020404" pitchFamily="49" charset="0"/>
              </a:rPr>
              <a:t>RL(a)</a:t>
            </a:r>
            <a:r>
              <a:rPr lang="en-US" altLang="de-DE" sz="2200" dirty="0">
                <a:latin typeface="Arial" panose="020B0604020202020204" pitchFamily="34" charset="0"/>
              </a:rPr>
              <a:t>, </a:t>
            </a:r>
            <a:r>
              <a:rPr lang="en-US" altLang="de-DE" sz="1800" b="1" dirty="0">
                <a:latin typeface="Courier New" panose="02070309020205020404" pitchFamily="49" charset="0"/>
              </a:rPr>
              <a:t>RH(a)</a:t>
            </a:r>
            <a:r>
              <a:rPr lang="en-US" altLang="de-DE" sz="2200" dirty="0">
                <a:latin typeface="Arial" panose="020B0604020202020204" pitchFamily="34" charset="0"/>
              </a:rPr>
              <a:t>, </a:t>
            </a:r>
            <a:r>
              <a:rPr lang="en-US" altLang="de-DE" sz="1800" b="1" dirty="0">
                <a:latin typeface="Courier New" panose="02070309020205020404" pitchFamily="49" charset="0"/>
              </a:rPr>
              <a:t>RV(c)</a:t>
            </a:r>
            <a:r>
              <a:rPr lang="en-US" altLang="de-DE" sz="2200" dirty="0">
                <a:latin typeface="Arial" panose="020B0604020202020204" pitchFamily="34" charset="0"/>
              </a:rPr>
              <a:t>, </a:t>
            </a:r>
            <a:r>
              <a:rPr lang="en-US" altLang="de-DE" sz="1800" b="1" dirty="0">
                <a:latin typeface="Courier New" panose="02070309020205020404" pitchFamily="49" charset="0"/>
              </a:rPr>
              <a:t>RG</a:t>
            </a:r>
            <a:r>
              <a:rPr lang="en-US" altLang="de-DE" sz="2200" dirty="0">
                <a:latin typeface="Arial" panose="020B0604020202020204" pitchFamily="34" charset="0"/>
              </a:rPr>
              <a:t>, ...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200" dirty="0">
                <a:latin typeface="Arial" panose="020B0604020202020204" pitchFamily="34" charset="0"/>
              </a:rPr>
              <a:t>   </a:t>
            </a:r>
            <a:r>
              <a:rPr lang="en-US" altLang="de-DE" sz="2200" dirty="0">
                <a:solidFill>
                  <a:schemeClr val="accent2"/>
                </a:solidFill>
                <a:latin typeface="Arial" panose="020B0604020202020204" pitchFamily="34" charset="0"/>
              </a:rPr>
              <a:t>Light sources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200" dirty="0">
                <a:latin typeface="Arial" panose="020B0604020202020204" pitchFamily="34" charset="0"/>
              </a:rPr>
              <a:t>         </a:t>
            </a:r>
            <a:r>
              <a:rPr lang="en-US" altLang="de-DE" sz="2200" dirty="0" err="1">
                <a:latin typeface="Arial" panose="020B0604020202020204" pitchFamily="34" charset="0"/>
              </a:rPr>
              <a:t>PointLight</a:t>
            </a:r>
            <a:r>
              <a:rPr lang="en-US" altLang="de-DE" sz="2200" dirty="0">
                <a:latin typeface="Arial" panose="020B0604020202020204" pitchFamily="34" charset="0"/>
              </a:rPr>
              <a:t>, </a:t>
            </a:r>
            <a:r>
              <a:rPr lang="en-US" altLang="de-DE" sz="2200" dirty="0" err="1">
                <a:latin typeface="Arial" panose="020B0604020202020204" pitchFamily="34" charset="0"/>
              </a:rPr>
              <a:t>DirectionalLight</a:t>
            </a:r>
            <a:r>
              <a:rPr lang="en-US" altLang="de-DE" sz="2200" dirty="0">
                <a:latin typeface="Arial" panose="020B0604020202020204" pitchFamily="34" charset="0"/>
              </a:rPr>
              <a:t>, </a:t>
            </a:r>
            <a:r>
              <a:rPr lang="en-US" altLang="de-DE" sz="2200" dirty="0" err="1">
                <a:latin typeface="Arial" panose="020B0604020202020204" pitchFamily="34" charset="0"/>
              </a:rPr>
              <a:t>SpotLight</a:t>
            </a:r>
            <a:r>
              <a:rPr lang="en-US" altLang="de-DE" sz="2200" dirty="0">
                <a:latin typeface="Arial" panose="020B0604020202020204" pitchFamily="34" charset="0"/>
              </a:rPr>
              <a:t>, </a:t>
            </a:r>
            <a:r>
              <a:rPr lang="en-US" altLang="de-DE" sz="2200" dirty="0" err="1">
                <a:latin typeface="Arial" panose="020B0604020202020204" pitchFamily="34" charset="0"/>
              </a:rPr>
              <a:t>AmbientLight</a:t>
            </a:r>
            <a:endParaRPr lang="en-US" altLang="de-DE" sz="2200" dirty="0">
              <a:latin typeface="Arial" panose="020B0604020202020204" pitchFamily="34" charset="0"/>
            </a:endParaRPr>
          </a:p>
        </p:txBody>
      </p:sp>
      <p:sp>
        <p:nvSpPr>
          <p:cNvPr id="15366" name="Slide Number Placeholder 1">
            <a:extLst>
              <a:ext uri="{FF2B5EF4-FFF2-40B4-BE49-F238E27FC236}">
                <a16:creationId xmlns:a16="http://schemas.microsoft.com/office/drawing/2014/main" id="{B55871D0-C8FB-41E7-8B74-D55BB7BF3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FD6CA2D-44EF-495C-AA62-6B2017C27A00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21</a:t>
            </a:fld>
            <a:endParaRPr lang="de-DE" altLang="de-DE" sz="14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Line 2">
            <a:extLst>
              <a:ext uri="{FF2B5EF4-FFF2-40B4-BE49-F238E27FC236}">
                <a16:creationId xmlns:a16="http://schemas.microsoft.com/office/drawing/2014/main" id="{B8BBB7FE-8521-442C-A757-550825919F6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87" name="Line 3">
            <a:extLst>
              <a:ext uri="{FF2B5EF4-FFF2-40B4-BE49-F238E27FC236}">
                <a16:creationId xmlns:a16="http://schemas.microsoft.com/office/drawing/2014/main" id="{CF761769-CA5B-4F7D-9227-EEDBDAA4A9A1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6388" name="AutoShape 4">
            <a:extLst>
              <a:ext uri="{FF2B5EF4-FFF2-40B4-BE49-F238E27FC236}">
                <a16:creationId xmlns:a16="http://schemas.microsoft.com/office/drawing/2014/main" id="{9567AFAE-99F4-4C8F-A388-246734A2A05F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6389" name="Text Box 5">
            <a:extLst>
              <a:ext uri="{FF2B5EF4-FFF2-40B4-BE49-F238E27FC236}">
                <a16:creationId xmlns:a16="http://schemas.microsoft.com/office/drawing/2014/main" id="{A56C4D9F-8999-4046-B009-DFFD41961F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762000"/>
            <a:ext cx="8065268" cy="273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de-DE" b="1" dirty="0">
                <a:solidFill>
                  <a:srgbClr val="FF0000"/>
                </a:solidFill>
                <a:latin typeface="Arial" panose="020B0604020202020204" pitchFamily="34" charset="0"/>
              </a:rPr>
              <a:t>Features of the XL language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800" dirty="0">
                <a:latin typeface="Arial" panose="020B0604020202020204" pitchFamily="34" charset="0"/>
              </a:rPr>
              <a:t>● nodes of the graphs are Java objects, also geometry objects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800" dirty="0">
                <a:latin typeface="Arial" panose="020B0604020202020204" pitchFamily="34" charset="0"/>
              </a:rPr>
              <a:t>● rules organized in blocks [...], control of the application through control structures</a:t>
            </a:r>
          </a:p>
        </p:txBody>
      </p:sp>
      <p:sp>
        <p:nvSpPr>
          <p:cNvPr id="16390" name="Slide Number Placeholder 1">
            <a:extLst>
              <a:ext uri="{FF2B5EF4-FFF2-40B4-BE49-F238E27FC236}">
                <a16:creationId xmlns:a16="http://schemas.microsoft.com/office/drawing/2014/main" id="{B920B98A-B91B-4D5A-8795-5626DFFE5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390B366-7B1E-403E-A407-EDEEF2120E89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22</a:t>
            </a:fld>
            <a:endParaRPr lang="de-DE" altLang="de-DE" sz="14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Line 2">
            <a:extLst>
              <a:ext uri="{FF2B5EF4-FFF2-40B4-BE49-F238E27FC236}">
                <a16:creationId xmlns:a16="http://schemas.microsoft.com/office/drawing/2014/main" id="{70C6D84F-EA92-427A-9349-76204F2C92E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84213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11" name="Line 3">
            <a:extLst>
              <a:ext uri="{FF2B5EF4-FFF2-40B4-BE49-F238E27FC236}">
                <a16:creationId xmlns:a16="http://schemas.microsoft.com/office/drawing/2014/main" id="{08438DDB-190E-4180-B379-75E718B5FAAB}"/>
              </a:ext>
            </a:extLst>
          </p:cNvPr>
          <p:cNvSpPr>
            <a:spLocks noChangeShapeType="1"/>
          </p:cNvSpPr>
          <p:nvPr/>
        </p:nvSpPr>
        <p:spPr bwMode="auto">
          <a:xfrm>
            <a:off x="250825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7412" name="AutoShape 4">
            <a:extLst>
              <a:ext uri="{FF2B5EF4-FFF2-40B4-BE49-F238E27FC236}">
                <a16:creationId xmlns:a16="http://schemas.microsoft.com/office/drawing/2014/main" id="{800596EA-8118-443C-8A0B-3091D4341D76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265112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413" name="Text Box 5">
            <a:extLst>
              <a:ext uri="{FF2B5EF4-FFF2-40B4-BE49-F238E27FC236}">
                <a16:creationId xmlns:a16="http://schemas.microsoft.com/office/drawing/2014/main" id="{A57CF942-CDBD-4365-9999-AFDBA17FB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424" y="595313"/>
            <a:ext cx="7380288" cy="580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de-DE" b="1" dirty="0">
                <a:solidFill>
                  <a:srgbClr val="FF0000"/>
                </a:solidFill>
                <a:latin typeface="Arial" panose="020B0604020202020204" pitchFamily="34" charset="0"/>
              </a:rPr>
              <a:t>Features of the XL language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● nodes of the graphs are Java objects, also geometry objects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● </a:t>
            </a:r>
            <a:r>
              <a:rPr lang="en-US" altLang="de-DE" sz="2400" dirty="0">
                <a:solidFill>
                  <a:schemeClr val="accent2"/>
                </a:solidFill>
                <a:latin typeface="Arial" panose="020B0604020202020204" pitchFamily="34" charset="0"/>
              </a:rPr>
              <a:t>rules organized in blocks [...], control of the application through control structures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GB" altLang="de-DE" sz="1000" dirty="0">
              <a:solidFill>
                <a:schemeClr val="accent2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en-GB" altLang="de-DE" sz="2400" dirty="0">
                <a:solidFill>
                  <a:schemeClr val="accent2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Example:</a:t>
            </a:r>
            <a:r>
              <a:rPr lang="en-GB" altLang="de-DE" sz="2400" dirty="0">
                <a:latin typeface="Arial" panose="020B0604020202020204" pitchFamily="34" charset="0"/>
                <a:cs typeface="Times New Roman" panose="02020603050405020304" pitchFamily="18" charset="0"/>
              </a:rPr>
              <a:t> Rules for the stochastic tree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GB" altLang="de-DE" sz="2400" b="1" dirty="0">
                <a:latin typeface="Courier New" panose="02070309020205020404" pitchFamily="49" charset="0"/>
                <a:cs typeface="Times New Roman" panose="02020603050405020304" pitchFamily="18" charset="0"/>
              </a:rPr>
              <a:t>Axiom ==&gt; L(100) D(5) A;</a:t>
            </a:r>
            <a:endParaRPr lang="de-DE" altLang="de-DE" sz="2400" b="1" dirty="0">
              <a:latin typeface="Courier New" panose="02070309020205020404" pitchFamily="49" charset="0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it-IT" altLang="de-DE" sz="2400" b="1" dirty="0">
                <a:latin typeface="Courier New" panose="02070309020205020404" pitchFamily="49" charset="0"/>
                <a:cs typeface="Times New Roman" panose="02020603050405020304" pitchFamily="18" charset="0"/>
              </a:rPr>
              <a:t>A ==&gt; F0 </a:t>
            </a:r>
            <a:r>
              <a:rPr lang="it-IT" altLang="de-DE" sz="2400" b="1" dirty="0" err="1">
                <a:latin typeface="Courier New" panose="02070309020205020404" pitchFamily="49" charset="0"/>
                <a:cs typeface="Times New Roman" panose="02020603050405020304" pitchFamily="18" charset="0"/>
              </a:rPr>
              <a:t>LMul</a:t>
            </a:r>
            <a:r>
              <a:rPr lang="it-IT" altLang="de-DE" sz="2400" b="1" dirty="0">
                <a:latin typeface="Courier New" panose="02070309020205020404" pitchFamily="49" charset="0"/>
                <a:cs typeface="Times New Roman" panose="02020603050405020304" pitchFamily="18" charset="0"/>
              </a:rPr>
              <a:t>(0.7) </a:t>
            </a:r>
            <a:r>
              <a:rPr lang="it-IT" altLang="de-DE" sz="2400" b="1" dirty="0" err="1">
                <a:latin typeface="Courier New" panose="02070309020205020404" pitchFamily="49" charset="0"/>
                <a:cs typeface="Times New Roman" panose="02020603050405020304" pitchFamily="18" charset="0"/>
              </a:rPr>
              <a:t>DMul</a:t>
            </a:r>
            <a:r>
              <a:rPr lang="it-IT" altLang="de-DE" sz="2400" b="1" dirty="0">
                <a:latin typeface="Courier New" panose="02070309020205020404" pitchFamily="49" charset="0"/>
                <a:cs typeface="Times New Roman" panose="02020603050405020304" pitchFamily="18" charset="0"/>
              </a:rPr>
              <a:t>(0.7)</a:t>
            </a:r>
            <a:endParaRPr lang="de-DE" altLang="de-DE" sz="2400" b="1" dirty="0">
              <a:latin typeface="Courier New" panose="02070309020205020404" pitchFamily="49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de-DE" sz="2400" b="1" dirty="0">
                <a:latin typeface="Courier New" panose="02070309020205020404" pitchFamily="49" charset="0"/>
                <a:cs typeface="Times New Roman" panose="02020603050405020304" pitchFamily="18" charset="0"/>
              </a:rPr>
              <a:t>  </a:t>
            </a:r>
            <a:r>
              <a:rPr lang="en-GB" altLang="de-DE" sz="2400" b="1" dirty="0">
                <a:solidFill>
                  <a:srgbClr val="CC3300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if (</a:t>
            </a:r>
            <a:r>
              <a:rPr lang="en-GB" altLang="de-DE" sz="2400" b="1" dirty="0">
                <a:latin typeface="Courier New" panose="02070309020205020404" pitchFamily="49" charset="0"/>
                <a:cs typeface="Times New Roman" panose="02020603050405020304" pitchFamily="18" charset="0"/>
              </a:rPr>
              <a:t>probability(0.5)</a:t>
            </a:r>
            <a:r>
              <a:rPr lang="en-GB" altLang="de-DE" sz="2400" b="1" dirty="0">
                <a:solidFill>
                  <a:srgbClr val="CC3300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)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GB" altLang="de-DE" sz="2400" b="1" dirty="0">
                <a:solidFill>
                  <a:srgbClr val="CC3300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   ( </a:t>
            </a:r>
            <a:r>
              <a:rPr lang="en-GB" altLang="de-DE" sz="2400" b="1" dirty="0">
                <a:latin typeface="Courier New" panose="02070309020205020404" pitchFamily="49" charset="0"/>
                <a:cs typeface="Times New Roman" panose="02020603050405020304" pitchFamily="18" charset="0"/>
              </a:rPr>
              <a:t>[ RU(50) A ] [ RU(-10) A ]</a:t>
            </a:r>
            <a:r>
              <a:rPr lang="en-GB" altLang="de-DE" sz="2400" b="1" dirty="0">
                <a:solidFill>
                  <a:srgbClr val="CC3300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 )</a:t>
            </a:r>
            <a:endParaRPr lang="de-DE" altLang="de-DE" sz="2400" b="1" dirty="0">
              <a:solidFill>
                <a:srgbClr val="CC3300"/>
              </a:solidFill>
              <a:latin typeface="Courier New" panose="02070309020205020404" pitchFamily="49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GB" altLang="de-DE" sz="2400" b="1" dirty="0">
                <a:solidFill>
                  <a:srgbClr val="CC3300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  else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GB" altLang="de-DE" sz="2400" b="1" dirty="0">
                <a:solidFill>
                  <a:srgbClr val="CC3300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   ( </a:t>
            </a:r>
            <a:r>
              <a:rPr lang="en-GB" altLang="de-DE" sz="2400" b="1" dirty="0">
                <a:latin typeface="Courier New" panose="02070309020205020404" pitchFamily="49" charset="0"/>
                <a:cs typeface="Times New Roman" panose="02020603050405020304" pitchFamily="18" charset="0"/>
              </a:rPr>
              <a:t>[ RU(-50) A ] [ RU(10) A ]</a:t>
            </a:r>
            <a:r>
              <a:rPr lang="en-GB" altLang="de-DE" sz="2400" b="1" dirty="0">
                <a:solidFill>
                  <a:srgbClr val="CC3300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 );</a:t>
            </a:r>
            <a:endParaRPr lang="de-DE" altLang="de-DE" sz="2400" b="1" dirty="0">
              <a:latin typeface="Courier New" panose="02070309020205020404" pitchFamily="49" charset="0"/>
            </a:endParaRPr>
          </a:p>
        </p:txBody>
      </p:sp>
      <p:pic>
        <p:nvPicPr>
          <p:cNvPr id="17414" name="Picture 7" descr="zwiestoch12">
            <a:extLst>
              <a:ext uri="{FF2B5EF4-FFF2-40B4-BE49-F238E27FC236}">
                <a16:creationId xmlns:a16="http://schemas.microsoft.com/office/drawing/2014/main" id="{4AE15534-F869-4F69-A9AA-69EC8A5809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8900" y="4005263"/>
            <a:ext cx="2670175" cy="243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5" name="Slide Number Placeholder 1">
            <a:extLst>
              <a:ext uri="{FF2B5EF4-FFF2-40B4-BE49-F238E27FC236}">
                <a16:creationId xmlns:a16="http://schemas.microsoft.com/office/drawing/2014/main" id="{728D29EA-35BB-42CD-A93A-4AE924D2C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5902F2F-9EF0-4E1A-9D84-FF2014D4CA4A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23</a:t>
            </a:fld>
            <a:endParaRPr lang="de-DE" altLang="de-DE" sz="14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Line 2">
            <a:extLst>
              <a:ext uri="{FF2B5EF4-FFF2-40B4-BE49-F238E27FC236}">
                <a16:creationId xmlns:a16="http://schemas.microsoft.com/office/drawing/2014/main" id="{85F82648-D34B-4062-B99A-7FF147D283F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35" name="Line 3">
            <a:extLst>
              <a:ext uri="{FF2B5EF4-FFF2-40B4-BE49-F238E27FC236}">
                <a16:creationId xmlns:a16="http://schemas.microsoft.com/office/drawing/2014/main" id="{D4507A39-2584-4A26-8668-4DBF752DC3F7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8436" name="AutoShape 4">
            <a:extLst>
              <a:ext uri="{FF2B5EF4-FFF2-40B4-BE49-F238E27FC236}">
                <a16:creationId xmlns:a16="http://schemas.microsoft.com/office/drawing/2014/main" id="{10794622-2F7F-4758-917F-07C2042804CB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437" name="Text Box 5">
            <a:extLst>
              <a:ext uri="{FF2B5EF4-FFF2-40B4-BE49-F238E27FC236}">
                <a16:creationId xmlns:a16="http://schemas.microsoft.com/office/drawing/2014/main" id="{0BBA74EB-C1E8-4F87-B3B8-00C9F23B54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184" y="595313"/>
            <a:ext cx="8532812" cy="2986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de-DE" b="1" dirty="0">
                <a:solidFill>
                  <a:srgbClr val="FF0000"/>
                </a:solidFill>
                <a:latin typeface="Arial" panose="020B0604020202020204" pitchFamily="34" charset="0"/>
              </a:rPr>
              <a:t>Features of the XL language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● nodes of the graphs are Java objects, also geometry objects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● rules organized in blocks [...], control of the application through control structures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● </a:t>
            </a:r>
            <a:r>
              <a:rPr lang="en-US" altLang="de-DE" sz="2400" dirty="0">
                <a:solidFill>
                  <a:schemeClr val="accent2"/>
                </a:solidFill>
                <a:latin typeface="Arial" panose="020B0604020202020204" pitchFamily="34" charset="0"/>
              </a:rPr>
              <a:t>parallel application of the rules</a:t>
            </a:r>
          </a:p>
        </p:txBody>
      </p:sp>
      <p:sp>
        <p:nvSpPr>
          <p:cNvPr id="18438" name="Slide Number Placeholder 1">
            <a:extLst>
              <a:ext uri="{FF2B5EF4-FFF2-40B4-BE49-F238E27FC236}">
                <a16:creationId xmlns:a16="http://schemas.microsoft.com/office/drawing/2014/main" id="{BDEA1BBC-6F45-421E-8B62-6D0CC05B2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A65BBAE-7584-417B-A78B-AD844E6942E0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24</a:t>
            </a:fld>
            <a:endParaRPr lang="de-DE" altLang="de-DE" sz="14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Line 2">
            <a:extLst>
              <a:ext uri="{FF2B5EF4-FFF2-40B4-BE49-F238E27FC236}">
                <a16:creationId xmlns:a16="http://schemas.microsoft.com/office/drawing/2014/main" id="{14ACE5A7-1F05-400A-ACD7-723ED59CC9B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59" name="Line 3">
            <a:extLst>
              <a:ext uri="{FF2B5EF4-FFF2-40B4-BE49-F238E27FC236}">
                <a16:creationId xmlns:a16="http://schemas.microsoft.com/office/drawing/2014/main" id="{DEFD5980-19BD-4D70-B1A4-B3243357A6EA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9460" name="AutoShape 4">
            <a:extLst>
              <a:ext uri="{FF2B5EF4-FFF2-40B4-BE49-F238E27FC236}">
                <a16:creationId xmlns:a16="http://schemas.microsoft.com/office/drawing/2014/main" id="{F78D58B4-4456-4DB0-A99B-D3420F74CDD3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461" name="Text Box 5">
            <a:extLst>
              <a:ext uri="{FF2B5EF4-FFF2-40B4-BE49-F238E27FC236}">
                <a16:creationId xmlns:a16="http://schemas.microsoft.com/office/drawing/2014/main" id="{79F0C357-19BB-41B5-BAF5-CB85D46CD4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311" y="595313"/>
            <a:ext cx="8532812" cy="3446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de-DE" b="1" dirty="0">
                <a:solidFill>
                  <a:srgbClr val="FF0000"/>
                </a:solidFill>
                <a:latin typeface="Arial" panose="020B0604020202020204" pitchFamily="34" charset="0"/>
              </a:rPr>
              <a:t>Features of the XL language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● nodes of the graphs are Java objects, also geometry objects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● rules organized in blocks [...], control of the application through control structures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● </a:t>
            </a:r>
            <a:r>
              <a:rPr lang="en-US" altLang="de-DE" sz="2400" dirty="0">
                <a:solidFill>
                  <a:schemeClr val="accent2"/>
                </a:solidFill>
                <a:latin typeface="Arial" panose="020B0604020202020204" pitchFamily="34" charset="0"/>
              </a:rPr>
              <a:t>parallel application of the rules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000" dirty="0">
                <a:latin typeface="Arial" panose="020B0604020202020204" pitchFamily="34" charset="0"/>
              </a:rPr>
              <a:t>   (can be modified: sequential mode can be set, more on this later…)</a:t>
            </a:r>
            <a:endParaRPr lang="en-US" altLang="de-DE" sz="2200" dirty="0">
              <a:latin typeface="Arial" panose="020B0604020202020204" pitchFamily="34" charset="0"/>
            </a:endParaRPr>
          </a:p>
        </p:txBody>
      </p:sp>
      <p:sp>
        <p:nvSpPr>
          <p:cNvPr id="19462" name="Slide Number Placeholder 1">
            <a:extLst>
              <a:ext uri="{FF2B5EF4-FFF2-40B4-BE49-F238E27FC236}">
                <a16:creationId xmlns:a16="http://schemas.microsoft.com/office/drawing/2014/main" id="{78A014F4-2200-45A8-AC75-08DF405DB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C8FD2F7-9EF7-43D0-923C-5EDE01743DF3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25</a:t>
            </a:fld>
            <a:endParaRPr lang="de-DE" altLang="de-DE" sz="14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Line 2">
            <a:extLst>
              <a:ext uri="{FF2B5EF4-FFF2-40B4-BE49-F238E27FC236}">
                <a16:creationId xmlns:a16="http://schemas.microsoft.com/office/drawing/2014/main" id="{0CF5CC53-E821-4006-897D-333D47BADE1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83" name="Line 3">
            <a:extLst>
              <a:ext uri="{FF2B5EF4-FFF2-40B4-BE49-F238E27FC236}">
                <a16:creationId xmlns:a16="http://schemas.microsoft.com/office/drawing/2014/main" id="{43965257-5080-4619-A6B4-AB46CB192B1C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20484" name="AutoShape 4">
            <a:extLst>
              <a:ext uri="{FF2B5EF4-FFF2-40B4-BE49-F238E27FC236}">
                <a16:creationId xmlns:a16="http://schemas.microsoft.com/office/drawing/2014/main" id="{D1CC5F99-7F71-4DBD-A6E2-4D4E8A489FC2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485" name="Text Box 5">
            <a:extLst>
              <a:ext uri="{FF2B5EF4-FFF2-40B4-BE49-F238E27FC236}">
                <a16:creationId xmlns:a16="http://schemas.microsoft.com/office/drawing/2014/main" id="{6C777D76-FB24-41A4-85D9-4778E47D2A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599" y="595313"/>
            <a:ext cx="8532813" cy="5755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de-DE" b="1" dirty="0">
                <a:solidFill>
                  <a:srgbClr val="FF0000"/>
                </a:solidFill>
                <a:latin typeface="Arial" panose="020B0604020202020204" pitchFamily="34" charset="0"/>
              </a:rPr>
              <a:t>Features of the XL language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● nodes of the graphs are Java objects, also geometry objects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● rules organized in blocks [...], control of the application through control structures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● parallel application of the rules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● </a:t>
            </a:r>
            <a:r>
              <a:rPr lang="en-US" altLang="de-DE" sz="2400" dirty="0">
                <a:solidFill>
                  <a:schemeClr val="accent2"/>
                </a:solidFill>
                <a:latin typeface="Arial" panose="020B0604020202020204" pitchFamily="34" charset="0"/>
              </a:rPr>
              <a:t>parallel execution of assignments possible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altLang="de-DE" sz="800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dirty="0">
                <a:solidFill>
                  <a:schemeClr val="accent2"/>
                </a:solidFill>
                <a:latin typeface="Arial" panose="020B0604020202020204" pitchFamily="34" charset="0"/>
              </a:rPr>
              <a:t>	Special assignment operator := besides the normal =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dirty="0">
                <a:solidFill>
                  <a:schemeClr val="accent2"/>
                </a:solidFill>
                <a:latin typeface="Arial" panose="020B0604020202020204" pitchFamily="34" charset="0"/>
              </a:rPr>
              <a:t>	Quasi-parallel assignment to the variables x und y: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      x := f(x, y);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de-DE" sz="2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      y := g(</a:t>
            </a:r>
            <a:r>
              <a:rPr lang="en-US" altLang="de-DE" sz="2400" b="1" dirty="0">
                <a:solidFill>
                  <a:srgbClr val="CC3300"/>
                </a:solidFill>
                <a:latin typeface="Courier New" panose="02070309020205020404" pitchFamily="49" charset="0"/>
              </a:rPr>
              <a:t>x</a:t>
            </a:r>
            <a:r>
              <a:rPr lang="en-US" altLang="de-DE" sz="2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, y);</a:t>
            </a:r>
          </a:p>
        </p:txBody>
      </p:sp>
      <p:sp>
        <p:nvSpPr>
          <p:cNvPr id="20486" name="Slide Number Placeholder 1">
            <a:extLst>
              <a:ext uri="{FF2B5EF4-FFF2-40B4-BE49-F238E27FC236}">
                <a16:creationId xmlns:a16="http://schemas.microsoft.com/office/drawing/2014/main" id="{F2873D65-246A-4885-BA8C-9548DD1D1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DBA6F2C-7FE1-4DB3-B85C-81B607C1D2A0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26</a:t>
            </a:fld>
            <a:endParaRPr lang="de-DE" altLang="de-DE" sz="14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Line 2">
            <a:extLst>
              <a:ext uri="{FF2B5EF4-FFF2-40B4-BE49-F238E27FC236}">
                <a16:creationId xmlns:a16="http://schemas.microsoft.com/office/drawing/2014/main" id="{23AD7F2C-DE0A-40C8-A054-79BD038C1B7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07" name="Line 3">
            <a:extLst>
              <a:ext uri="{FF2B5EF4-FFF2-40B4-BE49-F238E27FC236}">
                <a16:creationId xmlns:a16="http://schemas.microsoft.com/office/drawing/2014/main" id="{C2E997AC-9BDA-4701-B4C5-9BEFFFE236C8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21508" name="AutoShape 4">
            <a:extLst>
              <a:ext uri="{FF2B5EF4-FFF2-40B4-BE49-F238E27FC236}">
                <a16:creationId xmlns:a16="http://schemas.microsoft.com/office/drawing/2014/main" id="{8EEE64F3-B2AB-44DE-AFB1-1F90A23D872C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1509" name="Text Box 5">
            <a:extLst>
              <a:ext uri="{FF2B5EF4-FFF2-40B4-BE49-F238E27FC236}">
                <a16:creationId xmlns:a16="http://schemas.microsoft.com/office/drawing/2014/main" id="{2383772E-A569-4F1A-972F-E2FB3AEBAD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429" y="595313"/>
            <a:ext cx="8305800" cy="409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de-DE" b="1" dirty="0">
                <a:solidFill>
                  <a:srgbClr val="FF0000"/>
                </a:solidFill>
                <a:latin typeface="Arial" panose="020B0604020202020204" pitchFamily="34" charset="0"/>
              </a:rPr>
              <a:t>Features of the XL language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● nodes of the graphs are Java objects, also geometry objects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● rules organized in blocks [...], control of the application through control structures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● parallel application of the rules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● parallel execution of assignments possible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● </a:t>
            </a:r>
            <a:r>
              <a:rPr lang="en-US" altLang="de-DE" sz="2400" dirty="0">
                <a:solidFill>
                  <a:schemeClr val="accent2"/>
                </a:solidFill>
                <a:latin typeface="Arial" panose="020B0604020202020204" pitchFamily="34" charset="0"/>
              </a:rPr>
              <a:t>operator overloading (e.g. "+" for numbers as for vectors)</a:t>
            </a:r>
          </a:p>
        </p:txBody>
      </p:sp>
      <p:sp>
        <p:nvSpPr>
          <p:cNvPr id="21510" name="Slide Number Placeholder 1">
            <a:extLst>
              <a:ext uri="{FF2B5EF4-FFF2-40B4-BE49-F238E27FC236}">
                <a16:creationId xmlns:a16="http://schemas.microsoft.com/office/drawing/2014/main" id="{A513C2E9-729F-4024-99C6-4E5C8D976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7B91FDB-0090-41A5-B985-41266149E4E1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27</a:t>
            </a:fld>
            <a:endParaRPr lang="de-DE" altLang="de-DE" sz="14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Line 2">
            <a:extLst>
              <a:ext uri="{FF2B5EF4-FFF2-40B4-BE49-F238E27FC236}">
                <a16:creationId xmlns:a16="http://schemas.microsoft.com/office/drawing/2014/main" id="{C426F264-5777-4097-9C71-1C06898B8F8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1" name="Line 3">
            <a:extLst>
              <a:ext uri="{FF2B5EF4-FFF2-40B4-BE49-F238E27FC236}">
                <a16:creationId xmlns:a16="http://schemas.microsoft.com/office/drawing/2014/main" id="{CD3F6F7F-F7B1-4FB0-8DE1-8D8281B1C45E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22532" name="AutoShape 4">
            <a:extLst>
              <a:ext uri="{FF2B5EF4-FFF2-40B4-BE49-F238E27FC236}">
                <a16:creationId xmlns:a16="http://schemas.microsoft.com/office/drawing/2014/main" id="{F0E2DAB5-111D-4F97-B70D-4BA00CD7D076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533" name="Text Box 5">
            <a:extLst>
              <a:ext uri="{FF2B5EF4-FFF2-40B4-BE49-F238E27FC236}">
                <a16:creationId xmlns:a16="http://schemas.microsoft.com/office/drawing/2014/main" id="{6ABACB47-6555-4E56-A8C9-CEB9B6A341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573" y="595313"/>
            <a:ext cx="8532813" cy="5018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de-DE" b="1" dirty="0">
                <a:solidFill>
                  <a:srgbClr val="FF0000"/>
                </a:solidFill>
                <a:latin typeface="Arial" panose="020B0604020202020204" pitchFamily="34" charset="0"/>
              </a:rPr>
              <a:t>Features of the XL language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● nodes of the graphs are Java objects, also geometry objects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● rules organized in blocks [...], control of the application through control structures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● parallel application of the rules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● parallel execution of assignments possible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● </a:t>
            </a:r>
            <a:r>
              <a:rPr lang="en-US" altLang="de-DE" sz="2400" dirty="0">
                <a:solidFill>
                  <a:schemeClr val="tx2"/>
                </a:solidFill>
                <a:latin typeface="Arial" panose="020B0604020202020204" pitchFamily="34" charset="0"/>
              </a:rPr>
              <a:t>operator overloading (e.g. "+" for numbers as for vectors)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● </a:t>
            </a:r>
            <a:r>
              <a:rPr lang="en-US" altLang="de-DE" sz="2400" dirty="0">
                <a:solidFill>
                  <a:schemeClr val="accent2"/>
                </a:solidFill>
                <a:latin typeface="Arial" panose="020B0604020202020204" pitchFamily="34" charset="0"/>
              </a:rPr>
              <a:t>set-valued expressions (more precisely: producers instead of sets)</a:t>
            </a:r>
          </a:p>
        </p:txBody>
      </p:sp>
      <p:sp>
        <p:nvSpPr>
          <p:cNvPr id="22534" name="Slide Number Placeholder 1">
            <a:extLst>
              <a:ext uri="{FF2B5EF4-FFF2-40B4-BE49-F238E27FC236}">
                <a16:creationId xmlns:a16="http://schemas.microsoft.com/office/drawing/2014/main" id="{AD6A2193-62F3-4BE3-A278-92599752A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FA1CF11-2A69-4BD7-A5C2-CDCD2DB3763D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28</a:t>
            </a:fld>
            <a:endParaRPr lang="de-DE" altLang="de-DE" sz="14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Line 2">
            <a:extLst>
              <a:ext uri="{FF2B5EF4-FFF2-40B4-BE49-F238E27FC236}">
                <a16:creationId xmlns:a16="http://schemas.microsoft.com/office/drawing/2014/main" id="{B17EE350-4A74-489B-BB30-219755CD70B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55" name="Line 3">
            <a:extLst>
              <a:ext uri="{FF2B5EF4-FFF2-40B4-BE49-F238E27FC236}">
                <a16:creationId xmlns:a16="http://schemas.microsoft.com/office/drawing/2014/main" id="{8665F026-C147-4B40-8AD9-91B414A09A7B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23556" name="AutoShape 4">
            <a:extLst>
              <a:ext uri="{FF2B5EF4-FFF2-40B4-BE49-F238E27FC236}">
                <a16:creationId xmlns:a16="http://schemas.microsoft.com/office/drawing/2014/main" id="{B8D6BCEA-C283-4B25-AC2C-9DD7178801EC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557" name="Text Box 5">
            <a:extLst>
              <a:ext uri="{FF2B5EF4-FFF2-40B4-BE49-F238E27FC236}">
                <a16:creationId xmlns:a16="http://schemas.microsoft.com/office/drawing/2014/main" id="{E6279847-881B-4ED0-B416-6DF3C4B91A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599" y="554865"/>
            <a:ext cx="8532812" cy="552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de-DE" b="1" dirty="0">
                <a:solidFill>
                  <a:srgbClr val="FF0000"/>
                </a:solidFill>
                <a:latin typeface="Arial" panose="020B0604020202020204" pitchFamily="34" charset="0"/>
              </a:rPr>
              <a:t>Features of the XL language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● nodes of the graphs are Java objects, also geometry objects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● rules organized in blocks [...], control of the application through control structures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● parallel application of the rules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● parallel execution of assignments possible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● </a:t>
            </a:r>
            <a:r>
              <a:rPr lang="en-US" altLang="de-DE" sz="2400" dirty="0">
                <a:solidFill>
                  <a:schemeClr val="tx2"/>
                </a:solidFill>
                <a:latin typeface="Arial" panose="020B0604020202020204" pitchFamily="34" charset="0"/>
              </a:rPr>
              <a:t>operator overloading (e.g. "+" for numbers as for vectors)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● set-valued expressions (more precisely: producers instead of sets)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● </a:t>
            </a:r>
            <a:r>
              <a:rPr lang="en-US" altLang="de-DE" sz="2400" dirty="0">
                <a:solidFill>
                  <a:schemeClr val="accent2"/>
                </a:solidFill>
                <a:latin typeface="Arial" panose="020B0604020202020204" pitchFamily="34" charset="0"/>
              </a:rPr>
              <a:t>graph queries to analyze the actual structure</a:t>
            </a:r>
          </a:p>
        </p:txBody>
      </p:sp>
      <p:sp>
        <p:nvSpPr>
          <p:cNvPr id="23558" name="Slide Number Placeholder 1">
            <a:extLst>
              <a:ext uri="{FF2B5EF4-FFF2-40B4-BE49-F238E27FC236}">
                <a16:creationId xmlns:a16="http://schemas.microsoft.com/office/drawing/2014/main" id="{59654BB5-D03D-443F-AE9B-F8B18B342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37AC747-AAF4-4BE2-BE78-E0749C17848D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29</a:t>
            </a:fld>
            <a:endParaRPr lang="de-DE" altLang="de-DE" sz="1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3">
            <a:extLst>
              <a:ext uri="{FF2B5EF4-FFF2-40B4-BE49-F238E27FC236}">
                <a16:creationId xmlns:a16="http://schemas.microsoft.com/office/drawing/2014/main" id="{FC1DFCB9-7EBA-47BA-9556-52923943C6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548680"/>
            <a:ext cx="8496944" cy="4462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de-DE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In the following: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altLang="de-DE" sz="2800" dirty="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en-US" altLang="de-DE" sz="2800" dirty="0">
                <a:latin typeface="Arial" panose="020B0604020202020204" pitchFamily="34" charset="0"/>
              </a:rPr>
              <a:t> Derived relations, particularly the transitive closure</a:t>
            </a:r>
          </a:p>
          <a:p>
            <a:pPr>
              <a:spcBef>
                <a:spcPct val="50000"/>
              </a:spcBef>
            </a:pPr>
            <a:r>
              <a:rPr lang="en-US" altLang="de-DE" sz="2400" dirty="0">
                <a:latin typeface="Arial" panose="020B0604020202020204" pitchFamily="34" charset="0"/>
              </a:rPr>
              <a:t> </a:t>
            </a:r>
            <a:r>
              <a:rPr lang="en-US" altLang="de-DE" sz="2800" dirty="0">
                <a:latin typeface="Arial" panose="020B0604020202020204" pitchFamily="34" charset="0"/>
              </a:rPr>
              <a:t>The XL language: Overview</a:t>
            </a:r>
          </a:p>
          <a:p>
            <a:pPr>
              <a:spcBef>
                <a:spcPct val="50000"/>
              </a:spcBef>
            </a:pPr>
            <a:r>
              <a:rPr lang="en-US" altLang="de-DE" sz="2800" dirty="0">
                <a:latin typeface="Arial" panose="020B0604020202020204" pitchFamily="34" charset="0"/>
              </a:rPr>
              <a:t> Queries in the graph</a:t>
            </a:r>
          </a:p>
          <a:p>
            <a:pPr>
              <a:spcBef>
                <a:spcPct val="50000"/>
              </a:spcBef>
            </a:pPr>
            <a:r>
              <a:rPr lang="en-US" altLang="de-DE" sz="2800" dirty="0">
                <a:latin typeface="Arial" panose="020B0604020202020204" pitchFamily="34" charset="0"/>
              </a:rPr>
              <a:t> The </a:t>
            </a:r>
            <a:r>
              <a:rPr lang="en-US" altLang="de-DE" sz="2800" dirty="0" err="1">
                <a:latin typeface="Arial" panose="020B0604020202020204" pitchFamily="34" charset="0"/>
              </a:rPr>
              <a:t>GroIMP</a:t>
            </a:r>
            <a:r>
              <a:rPr lang="en-US" altLang="de-DE" sz="2800" dirty="0">
                <a:latin typeface="Arial" panose="020B0604020202020204" pitchFamily="34" charset="0"/>
              </a:rPr>
              <a:t> software: Overview</a:t>
            </a:r>
          </a:p>
          <a:p>
            <a:pPr>
              <a:spcBef>
                <a:spcPct val="50000"/>
              </a:spcBef>
            </a:pPr>
            <a:r>
              <a:rPr lang="en-US" altLang="de-DE" sz="2800" dirty="0">
                <a:latin typeface="Arial" panose="020B0604020202020204" pitchFamily="34" charset="0"/>
              </a:rPr>
              <a:t> A first model for shadow</a:t>
            </a:r>
          </a:p>
        </p:txBody>
      </p:sp>
      <p:sp>
        <p:nvSpPr>
          <p:cNvPr id="5123" name="Slide Number Placeholder 1">
            <a:extLst>
              <a:ext uri="{FF2B5EF4-FFF2-40B4-BE49-F238E27FC236}">
                <a16:creationId xmlns:a16="http://schemas.microsoft.com/office/drawing/2014/main" id="{4C0BC449-2398-4A4F-A632-4C85A7729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7DF8CA2-3723-4AA3-95C5-CA01263DD8BC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3</a:t>
            </a:fld>
            <a:endParaRPr lang="de-DE" altLang="de-DE" sz="14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Line 2">
            <a:extLst>
              <a:ext uri="{FF2B5EF4-FFF2-40B4-BE49-F238E27FC236}">
                <a16:creationId xmlns:a16="http://schemas.microsoft.com/office/drawing/2014/main" id="{E9ADDB8A-5EF5-48EB-ABCE-402856906D9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79" name="Line 3">
            <a:extLst>
              <a:ext uri="{FF2B5EF4-FFF2-40B4-BE49-F238E27FC236}">
                <a16:creationId xmlns:a16="http://schemas.microsoft.com/office/drawing/2014/main" id="{5E766A35-98AA-456F-A5BE-47AA2F8D70E8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24580" name="AutoShape 4">
            <a:extLst>
              <a:ext uri="{FF2B5EF4-FFF2-40B4-BE49-F238E27FC236}">
                <a16:creationId xmlns:a16="http://schemas.microsoft.com/office/drawing/2014/main" id="{9FF0AADA-C9C5-4D3D-A9A2-C0234B89F429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4581" name="Text Box 6">
            <a:extLst>
              <a:ext uri="{FF2B5EF4-FFF2-40B4-BE49-F238E27FC236}">
                <a16:creationId xmlns:a16="http://schemas.microsoft.com/office/drawing/2014/main" id="{317E8B96-86FF-4CD8-8CDB-EEDD13FF85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00" y="474663"/>
            <a:ext cx="8604250" cy="3170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de-DE" b="1">
                <a:solidFill>
                  <a:srgbClr val="FF0000"/>
                </a:solidFill>
                <a:latin typeface="Arial" panose="020B0604020202020204" pitchFamily="34" charset="0"/>
              </a:rPr>
              <a:t>Example for a graph query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>
                <a:latin typeface="Arial" panose="020B0604020202020204" pitchFamily="34" charset="0"/>
              </a:rPr>
              <a:t>Binary tree, growth shall start only if there is enough distance to the other </a:t>
            </a:r>
            <a:r>
              <a:rPr lang="en-US" altLang="de-DE" sz="2400" b="1">
                <a:latin typeface="Courier New" panose="02070309020205020404" pitchFamily="49" charset="0"/>
              </a:rPr>
              <a:t>F</a:t>
            </a:r>
            <a:r>
              <a:rPr lang="en-US" altLang="de-DE" sz="2400" b="1">
                <a:latin typeface="Arial" panose="020B0604020202020204" pitchFamily="34" charset="0"/>
              </a:rPr>
              <a:t> </a:t>
            </a:r>
            <a:r>
              <a:rPr lang="en-US" altLang="de-DE" sz="2400">
                <a:latin typeface="Arial" panose="020B0604020202020204" pitchFamily="34" charset="0"/>
              </a:rPr>
              <a:t>objects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de-DE" sz="1800" b="1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de-DE" sz="1800" b="1">
                <a:latin typeface="Courier New" panose="02070309020205020404" pitchFamily="49" charset="0"/>
                <a:cs typeface="Courier New" panose="02070309020205020404" pitchFamily="49" charset="0"/>
              </a:rPr>
              <a:t>Axiom ==&gt; F(100) [ RU(-30) A(70) ] RU(30) A(100);</a:t>
            </a:r>
            <a:endParaRPr lang="en-US" altLang="de-DE" sz="180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de-DE" sz="1800" b="1">
                <a:latin typeface="Courier New" panose="02070309020205020404" pitchFamily="49" charset="0"/>
                <a:cs typeface="Courier New" panose="02070309020205020404" pitchFamily="49" charset="0"/>
              </a:rPr>
              <a:t>a:A(s) ==&gt; if ( forall(distance(a,</a:t>
            </a:r>
            <a:r>
              <a:rPr lang="en-US" altLang="de-DE" sz="1800" b="1">
                <a:solidFill>
                  <a:srgbClr val="CC3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(* F *)</a:t>
            </a:r>
            <a:r>
              <a:rPr lang="en-US" altLang="de-DE" sz="1800" b="1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altLang="de-DE" sz="1800" b="1">
                <a:solidFill>
                  <a:srgbClr val="CC33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de-DE" sz="1800" b="1">
                <a:latin typeface="Courier New" panose="02070309020205020404" pitchFamily="49" charset="0"/>
                <a:cs typeface="Courier New" panose="02070309020205020404" pitchFamily="49" charset="0"/>
              </a:rPr>
              <a:t>&gt; 60) )</a:t>
            </a:r>
            <a:endParaRPr lang="en-US" altLang="de-DE" sz="180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de-DE" sz="1800" b="1">
                <a:latin typeface="Courier New" panose="02070309020205020404" pitchFamily="49" charset="0"/>
                <a:cs typeface="Courier New" panose="02070309020205020404" pitchFamily="49" charset="0"/>
              </a:rPr>
              <a:t>           ( RH(180) F(s) [ RU(-30) A(70) ] RU(30) A(100) )</a:t>
            </a:r>
            <a:r>
              <a:rPr lang="en-US" altLang="de-DE" sz="1800">
                <a:latin typeface="Arial" panose="020B0604020202020204" pitchFamily="34" charset="0"/>
              </a:rPr>
              <a:t> 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de-DE" sz="18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de-DE" sz="1800">
                <a:latin typeface="Arial" panose="020B0604020202020204" pitchFamily="34" charset="0"/>
              </a:rPr>
              <a:t>    without the “if” condition                                        with the “if” condition</a:t>
            </a:r>
          </a:p>
        </p:txBody>
      </p:sp>
      <p:pic>
        <p:nvPicPr>
          <p:cNvPr id="24582" name="Picture 7" descr="dicho_n_7">
            <a:extLst>
              <a:ext uri="{FF2B5EF4-FFF2-40B4-BE49-F238E27FC236}">
                <a16:creationId xmlns:a16="http://schemas.microsoft.com/office/drawing/2014/main" id="{62449B03-7308-4A27-B6EC-6E66558953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3933825"/>
            <a:ext cx="3673475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Picture 8" descr="dicho_d_7">
            <a:extLst>
              <a:ext uri="{FF2B5EF4-FFF2-40B4-BE49-F238E27FC236}">
                <a16:creationId xmlns:a16="http://schemas.microsoft.com/office/drawing/2014/main" id="{A89A4332-8AE3-489B-9CEE-B19A5A0CE0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3895725"/>
            <a:ext cx="3816350" cy="288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4" name="Slide Number Placeholder 1">
            <a:extLst>
              <a:ext uri="{FF2B5EF4-FFF2-40B4-BE49-F238E27FC236}">
                <a16:creationId xmlns:a16="http://schemas.microsoft.com/office/drawing/2014/main" id="{E47C55BA-197C-4992-B3E1-170B68B26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4F9DA01-8FE4-4488-8610-F22E1BF5FB76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30</a:t>
            </a:fld>
            <a:endParaRPr lang="de-DE" altLang="de-DE" sz="14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2">
            <a:extLst>
              <a:ext uri="{FF2B5EF4-FFF2-40B4-BE49-F238E27FC236}">
                <a16:creationId xmlns:a16="http://schemas.microsoft.com/office/drawing/2014/main" id="{403E9D1D-A2CB-4612-A46E-80F6562207A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3" name="Line 3">
            <a:extLst>
              <a:ext uri="{FF2B5EF4-FFF2-40B4-BE49-F238E27FC236}">
                <a16:creationId xmlns:a16="http://schemas.microsoft.com/office/drawing/2014/main" id="{31F4A23C-1CC1-4644-B077-0CB82DC8F4BC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25604" name="AutoShape 4">
            <a:extLst>
              <a:ext uri="{FF2B5EF4-FFF2-40B4-BE49-F238E27FC236}">
                <a16:creationId xmlns:a16="http://schemas.microsoft.com/office/drawing/2014/main" id="{48756D7C-3DD3-4508-A208-C0A50DD12F2D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5605" name="Text Box 5">
            <a:extLst>
              <a:ext uri="{FF2B5EF4-FFF2-40B4-BE49-F238E27FC236}">
                <a16:creationId xmlns:a16="http://schemas.microsoft.com/office/drawing/2014/main" id="{3236D8CA-965F-4BE2-9439-C52D48386B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923" y="632918"/>
            <a:ext cx="8532812" cy="4894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de-DE" b="1" dirty="0">
                <a:solidFill>
                  <a:srgbClr val="FF0000"/>
                </a:solidFill>
                <a:latin typeface="Arial" panose="020B0604020202020204" pitchFamily="34" charset="0"/>
              </a:rPr>
              <a:t>Features of the XL language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000" dirty="0">
                <a:latin typeface="Arial" panose="020B0604020202020204" pitchFamily="34" charset="0"/>
              </a:rPr>
              <a:t>● nodes of the graphs are Java objects, also geometry objects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000" dirty="0">
                <a:latin typeface="Arial" panose="020B0604020202020204" pitchFamily="34" charset="0"/>
              </a:rPr>
              <a:t>● rules organized in blocks [...], control of the application through control structures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000" dirty="0">
                <a:latin typeface="Arial" panose="020B0604020202020204" pitchFamily="34" charset="0"/>
              </a:rPr>
              <a:t>● parallel application of the rules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000" dirty="0">
                <a:latin typeface="Arial" panose="020B0604020202020204" pitchFamily="34" charset="0"/>
              </a:rPr>
              <a:t>● parallel execution of assignments possible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000" dirty="0">
                <a:latin typeface="Arial" panose="020B0604020202020204" pitchFamily="34" charset="0"/>
              </a:rPr>
              <a:t>● </a:t>
            </a:r>
            <a:r>
              <a:rPr lang="en-US" altLang="de-DE" sz="2000" dirty="0">
                <a:solidFill>
                  <a:schemeClr val="tx2"/>
                </a:solidFill>
                <a:latin typeface="Arial" panose="020B0604020202020204" pitchFamily="34" charset="0"/>
              </a:rPr>
              <a:t>operator overloading (e.g. "+" for numbers as for vectors)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000" dirty="0">
                <a:latin typeface="Arial" panose="020B0604020202020204" pitchFamily="34" charset="0"/>
              </a:rPr>
              <a:t>● set-valued expressions (more precisely: producers instead of sets)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000" dirty="0">
                <a:latin typeface="Arial" panose="020B0604020202020204" pitchFamily="34" charset="0"/>
              </a:rPr>
              <a:t>● graph queries to analyze the actual structure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000" dirty="0">
                <a:latin typeface="Arial" panose="020B0604020202020204" pitchFamily="34" charset="0"/>
              </a:rPr>
              <a:t>● </a:t>
            </a:r>
            <a:r>
              <a:rPr lang="en-US" altLang="de-DE" sz="2000" dirty="0">
                <a:solidFill>
                  <a:schemeClr val="accent2"/>
                </a:solidFill>
                <a:latin typeface="Arial" panose="020B0604020202020204" pitchFamily="34" charset="0"/>
              </a:rPr>
              <a:t>aggregating operators (e.g., “sum”, “mean”, “empty”, “</a:t>
            </a:r>
            <a:r>
              <a:rPr lang="en-US" altLang="de-DE" sz="2000" dirty="0" err="1">
                <a:solidFill>
                  <a:schemeClr val="accent2"/>
                </a:solidFill>
                <a:latin typeface="Arial" panose="020B0604020202020204" pitchFamily="34" charset="0"/>
              </a:rPr>
              <a:t>forall</a:t>
            </a:r>
            <a:r>
              <a:rPr lang="en-US" altLang="de-DE" sz="2000" dirty="0">
                <a:solidFill>
                  <a:schemeClr val="accent2"/>
                </a:solidFill>
                <a:latin typeface="Arial" panose="020B0604020202020204" pitchFamily="34" charset="0"/>
              </a:rPr>
              <a:t>”,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de-DE" sz="2000" dirty="0">
                <a:solidFill>
                  <a:schemeClr val="accent2"/>
                </a:solidFill>
                <a:latin typeface="Arial" panose="020B0604020202020204" pitchFamily="34" charset="0"/>
              </a:rPr>
              <a:t>   “</a:t>
            </a:r>
            <a:r>
              <a:rPr lang="en-US" altLang="de-DE" sz="2000" dirty="0" err="1">
                <a:solidFill>
                  <a:schemeClr val="accent2"/>
                </a:solidFill>
                <a:latin typeface="Arial" panose="020B0604020202020204" pitchFamily="34" charset="0"/>
              </a:rPr>
              <a:t>selectWhereMin</a:t>
            </a:r>
            <a:r>
              <a:rPr lang="en-US" altLang="de-DE" sz="2000" dirty="0">
                <a:solidFill>
                  <a:schemeClr val="accent2"/>
                </a:solidFill>
                <a:latin typeface="Arial" panose="020B0604020202020204" pitchFamily="34" charset="0"/>
              </a:rPr>
              <a:t>”)</a:t>
            </a:r>
          </a:p>
        </p:txBody>
      </p:sp>
      <p:sp>
        <p:nvSpPr>
          <p:cNvPr id="25606" name="Slide Number Placeholder 1">
            <a:extLst>
              <a:ext uri="{FF2B5EF4-FFF2-40B4-BE49-F238E27FC236}">
                <a16:creationId xmlns:a16="http://schemas.microsoft.com/office/drawing/2014/main" id="{86F01213-8999-43C7-8240-7119FE5D0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EB36D9D-DCC4-4EEC-9758-F565B29CF91F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31</a:t>
            </a:fld>
            <a:endParaRPr lang="de-DE" altLang="de-DE" sz="140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Line 3">
            <a:extLst>
              <a:ext uri="{FF2B5EF4-FFF2-40B4-BE49-F238E27FC236}">
                <a16:creationId xmlns:a16="http://schemas.microsoft.com/office/drawing/2014/main" id="{2F6C7E8F-010E-4A54-960C-15231D0E680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27" name="Line 4">
            <a:extLst>
              <a:ext uri="{FF2B5EF4-FFF2-40B4-BE49-F238E27FC236}">
                <a16:creationId xmlns:a16="http://schemas.microsoft.com/office/drawing/2014/main" id="{1C95AB17-E7A0-43E9-A004-6A034C7D9BED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26628" name="AutoShape 5">
            <a:extLst>
              <a:ext uri="{FF2B5EF4-FFF2-40B4-BE49-F238E27FC236}">
                <a16:creationId xmlns:a16="http://schemas.microsoft.com/office/drawing/2014/main" id="{91826FA9-1B5E-41DF-90FB-972700753FE6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6629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7ABE4E97-6510-4B42-A9E6-84C6CFE5A2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00" y="620713"/>
            <a:ext cx="8494713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0" name="Slide Number Placeholder 1">
            <a:extLst>
              <a:ext uri="{FF2B5EF4-FFF2-40B4-BE49-F238E27FC236}">
                <a16:creationId xmlns:a16="http://schemas.microsoft.com/office/drawing/2014/main" id="{A5F0A8D3-C98C-459A-8FB9-74A10E799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9060005-2A9B-426F-A36E-667C686751A7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32</a:t>
            </a:fld>
            <a:endParaRPr lang="de-DE" altLang="de-DE" sz="140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>
            <a:extLst>
              <a:ext uri="{FF2B5EF4-FFF2-40B4-BE49-F238E27FC236}">
                <a16:creationId xmlns:a16="http://schemas.microsoft.com/office/drawing/2014/main" id="{0995E70F-DDDC-4954-AEAD-7262D8B9B0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599" y="631990"/>
            <a:ext cx="8351837" cy="3386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3600" b="1" dirty="0">
                <a:solidFill>
                  <a:srgbClr val="FF0000"/>
                </a:solidFill>
                <a:latin typeface="Arial" panose="020B0604020202020204" pitchFamily="34" charset="0"/>
              </a:rPr>
              <a:t>Queries and aggregating operators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dirty="0">
                <a:latin typeface="Arial" panose="020B0604020202020204" pitchFamily="34" charset="0"/>
              </a:rPr>
              <a:t>provide possibilities to connect structure and function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dirty="0">
                <a:solidFill>
                  <a:srgbClr val="009900"/>
                </a:solidFill>
                <a:latin typeface="Arial" panose="020B0604020202020204" pitchFamily="34" charset="0"/>
              </a:rPr>
              <a:t>Example:</a:t>
            </a:r>
            <a:r>
              <a:rPr lang="en-US" altLang="de-DE" sz="2800" dirty="0">
                <a:latin typeface="Arial" panose="020B0604020202020204" pitchFamily="34" charset="0"/>
              </a:rPr>
              <a:t> search for all leaves which are successors of node </a:t>
            </a:r>
            <a:r>
              <a:rPr lang="en-US" altLang="de-DE" sz="2800" b="1" dirty="0">
                <a:latin typeface="Courier New" panose="02070309020205020404" pitchFamily="49" charset="0"/>
              </a:rPr>
              <a:t>c</a:t>
            </a:r>
            <a:r>
              <a:rPr lang="en-US" altLang="de-DE" sz="2800" dirty="0">
                <a:latin typeface="Arial" panose="020B0604020202020204" pitchFamily="34" charset="0"/>
              </a:rPr>
              <a:t> and sum up their surface areas</a:t>
            </a:r>
          </a:p>
        </p:txBody>
      </p:sp>
      <p:pic>
        <p:nvPicPr>
          <p:cNvPr id="27651" name="Picture 3" descr="leafabfr03">
            <a:extLst>
              <a:ext uri="{FF2B5EF4-FFF2-40B4-BE49-F238E27FC236}">
                <a16:creationId xmlns:a16="http://schemas.microsoft.com/office/drawing/2014/main" id="{4BA2B4D4-6E42-4F7B-9E50-01D1387210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494368"/>
            <a:ext cx="5638800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Text Box 6">
            <a:extLst>
              <a:ext uri="{FF2B5EF4-FFF2-40B4-BE49-F238E27FC236}">
                <a16:creationId xmlns:a16="http://schemas.microsoft.com/office/drawing/2014/main" id="{CC25ED73-EAD3-44BB-BFEB-9B26337546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352" y="4053217"/>
            <a:ext cx="10810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de-DE" sz="2000">
                <a:solidFill>
                  <a:srgbClr val="CC3300"/>
                </a:solidFill>
                <a:latin typeface="Arial" panose="020B0604020202020204" pitchFamily="34" charset="0"/>
              </a:rPr>
              <a:t>query</a:t>
            </a:r>
          </a:p>
        </p:txBody>
      </p:sp>
      <p:sp>
        <p:nvSpPr>
          <p:cNvPr id="27653" name="Line 7">
            <a:extLst>
              <a:ext uri="{FF2B5EF4-FFF2-40B4-BE49-F238E27FC236}">
                <a16:creationId xmlns:a16="http://schemas.microsoft.com/office/drawing/2014/main" id="{43965503-FF3D-441E-92AC-F359A963336A}"/>
              </a:ext>
            </a:extLst>
          </p:cNvPr>
          <p:cNvSpPr>
            <a:spLocks noChangeShapeType="1"/>
          </p:cNvSpPr>
          <p:nvPr/>
        </p:nvSpPr>
        <p:spPr bwMode="auto">
          <a:xfrm>
            <a:off x="2411165" y="4269117"/>
            <a:ext cx="865187" cy="0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4" name="Line 8">
            <a:extLst>
              <a:ext uri="{FF2B5EF4-FFF2-40B4-BE49-F238E27FC236}">
                <a16:creationId xmlns:a16="http://schemas.microsoft.com/office/drawing/2014/main" id="{A19ACB5E-4D32-4FE8-88B1-867CA7A5922E}"/>
              </a:ext>
            </a:extLst>
          </p:cNvPr>
          <p:cNvSpPr>
            <a:spLocks noChangeShapeType="1"/>
          </p:cNvSpPr>
          <p:nvPr/>
        </p:nvSpPr>
        <p:spPr bwMode="auto">
          <a:xfrm>
            <a:off x="4139952" y="4269117"/>
            <a:ext cx="1512888" cy="0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5" name="Line 9">
            <a:extLst>
              <a:ext uri="{FF2B5EF4-FFF2-40B4-BE49-F238E27FC236}">
                <a16:creationId xmlns:a16="http://schemas.microsoft.com/office/drawing/2014/main" id="{1C372A5E-F4C7-4B93-8C74-D2DAA5F417E0}"/>
              </a:ext>
            </a:extLst>
          </p:cNvPr>
          <p:cNvSpPr>
            <a:spLocks noChangeShapeType="1"/>
          </p:cNvSpPr>
          <p:nvPr/>
        </p:nvSpPr>
        <p:spPr bwMode="auto">
          <a:xfrm>
            <a:off x="2411165" y="4269117"/>
            <a:ext cx="0" cy="217488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6" name="Line 10">
            <a:extLst>
              <a:ext uri="{FF2B5EF4-FFF2-40B4-BE49-F238E27FC236}">
                <a16:creationId xmlns:a16="http://schemas.microsoft.com/office/drawing/2014/main" id="{B54C190C-E974-4644-B44F-A02562A0B4BD}"/>
              </a:ext>
            </a:extLst>
          </p:cNvPr>
          <p:cNvSpPr>
            <a:spLocks noChangeShapeType="1"/>
          </p:cNvSpPr>
          <p:nvPr/>
        </p:nvSpPr>
        <p:spPr bwMode="auto">
          <a:xfrm>
            <a:off x="5652840" y="4269117"/>
            <a:ext cx="0" cy="217488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7" name="Line 11">
            <a:extLst>
              <a:ext uri="{FF2B5EF4-FFF2-40B4-BE49-F238E27FC236}">
                <a16:creationId xmlns:a16="http://schemas.microsoft.com/office/drawing/2014/main" id="{E00328E5-34A6-4611-8C5C-B0D6591836D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8" name="Line 12">
            <a:extLst>
              <a:ext uri="{FF2B5EF4-FFF2-40B4-BE49-F238E27FC236}">
                <a16:creationId xmlns:a16="http://schemas.microsoft.com/office/drawing/2014/main" id="{5EA1F18D-A319-40B9-A64A-F0685DA284C7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27659" name="AutoShape 13">
            <a:extLst>
              <a:ext uri="{FF2B5EF4-FFF2-40B4-BE49-F238E27FC236}">
                <a16:creationId xmlns:a16="http://schemas.microsoft.com/office/drawing/2014/main" id="{0DB7E1FD-391A-4D30-B156-9EFC6549F490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7660" name="Slide Number Placeholder 1">
            <a:extLst>
              <a:ext uri="{FF2B5EF4-FFF2-40B4-BE49-F238E27FC236}">
                <a16:creationId xmlns:a16="http://schemas.microsoft.com/office/drawing/2014/main" id="{46C287BA-B9E7-49DC-A9AF-27D3872CD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6A8C9BC-A524-45AE-AE53-FB03A082E66D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33</a:t>
            </a:fld>
            <a:endParaRPr lang="de-DE" altLang="de-DE" sz="14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>
            <a:extLst>
              <a:ext uri="{FF2B5EF4-FFF2-40B4-BE49-F238E27FC236}">
                <a16:creationId xmlns:a16="http://schemas.microsoft.com/office/drawing/2014/main" id="{8DF0FB7E-4010-4B17-B6BF-5F3DD8DEC8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677" y="728869"/>
            <a:ext cx="8351837" cy="212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3600" b="1" dirty="0">
                <a:solidFill>
                  <a:srgbClr val="FF0000"/>
                </a:solidFill>
                <a:latin typeface="Arial" panose="020B0604020202020204" pitchFamily="34" charset="0"/>
              </a:rPr>
              <a:t>Queries and aggregating operators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provide possibilities to connect structure and function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solidFill>
                  <a:srgbClr val="009900"/>
                </a:solidFill>
                <a:latin typeface="Arial" panose="020B0604020202020204" pitchFamily="34" charset="0"/>
              </a:rPr>
              <a:t>Example:</a:t>
            </a:r>
            <a:r>
              <a:rPr lang="en-US" altLang="de-DE" sz="2400" dirty="0">
                <a:latin typeface="Arial" panose="020B0604020202020204" pitchFamily="34" charset="0"/>
              </a:rPr>
              <a:t> search for all leaves which are successors of node </a:t>
            </a:r>
            <a:r>
              <a:rPr lang="en-US" altLang="de-DE" sz="2400" b="1" dirty="0">
                <a:latin typeface="Courier New" panose="02070309020205020404" pitchFamily="49" charset="0"/>
              </a:rPr>
              <a:t>c</a:t>
            </a:r>
            <a:r>
              <a:rPr lang="en-US" altLang="de-DE" sz="2400" dirty="0">
                <a:latin typeface="Arial" panose="020B0604020202020204" pitchFamily="34" charset="0"/>
              </a:rPr>
              <a:t> and sum up their surface areas</a:t>
            </a:r>
          </a:p>
        </p:txBody>
      </p:sp>
      <p:pic>
        <p:nvPicPr>
          <p:cNvPr id="28675" name="Picture 3" descr="leafabfr03">
            <a:extLst>
              <a:ext uri="{FF2B5EF4-FFF2-40B4-BE49-F238E27FC236}">
                <a16:creationId xmlns:a16="http://schemas.microsoft.com/office/drawing/2014/main" id="{166C1ECE-4F61-40F8-A5BE-6D8B7C2A2D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3860800"/>
            <a:ext cx="5638800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6" name="Text Box 5">
            <a:extLst>
              <a:ext uri="{FF2B5EF4-FFF2-40B4-BE49-F238E27FC236}">
                <a16:creationId xmlns:a16="http://schemas.microsoft.com/office/drawing/2014/main" id="{76F78179-4C98-40F1-B603-50F3A50903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8613" y="4927600"/>
            <a:ext cx="3713162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dirty="0">
                <a:solidFill>
                  <a:schemeClr val="accent2"/>
                </a:solidFill>
                <a:latin typeface="Arial" panose="020B0604020202020204" pitchFamily="34" charset="0"/>
              </a:rPr>
              <a:t>transitive closure</a:t>
            </a:r>
          </a:p>
        </p:txBody>
      </p:sp>
      <p:sp>
        <p:nvSpPr>
          <p:cNvPr id="28677" name="Text Box 6">
            <a:extLst>
              <a:ext uri="{FF2B5EF4-FFF2-40B4-BE49-F238E27FC236}">
                <a16:creationId xmlns:a16="http://schemas.microsoft.com/office/drawing/2014/main" id="{1C81B1A3-AE7F-42B7-9FB6-2FD75B0AD4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5994400"/>
            <a:ext cx="5638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dirty="0">
                <a:solidFill>
                  <a:schemeClr val="accent2"/>
                </a:solidFill>
                <a:latin typeface="Arial" panose="020B0604020202020204" pitchFamily="34" charset="0"/>
              </a:rPr>
              <a:t>aggregating operator</a:t>
            </a:r>
          </a:p>
        </p:txBody>
      </p:sp>
      <p:sp>
        <p:nvSpPr>
          <p:cNvPr id="28678" name="Line 7">
            <a:extLst>
              <a:ext uri="{FF2B5EF4-FFF2-40B4-BE49-F238E27FC236}">
                <a16:creationId xmlns:a16="http://schemas.microsoft.com/office/drawing/2014/main" id="{CCF87B35-286B-4120-9751-DC3969C83BC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573213" y="4394200"/>
            <a:ext cx="0" cy="152400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79" name="Line 8">
            <a:extLst>
              <a:ext uri="{FF2B5EF4-FFF2-40B4-BE49-F238E27FC236}">
                <a16:creationId xmlns:a16="http://schemas.microsoft.com/office/drawing/2014/main" id="{4FED67CC-E244-4100-A100-92BA4BDC933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54413" y="4394200"/>
            <a:ext cx="0" cy="45720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0" name="Text Box 10">
            <a:extLst>
              <a:ext uri="{FF2B5EF4-FFF2-40B4-BE49-F238E27FC236}">
                <a16:creationId xmlns:a16="http://schemas.microsoft.com/office/drawing/2014/main" id="{A6B58DB3-575D-4381-B8EA-D6610D73F9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4350" y="3408363"/>
            <a:ext cx="10810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de-DE" sz="2000">
                <a:solidFill>
                  <a:srgbClr val="CC3300"/>
                </a:solidFill>
                <a:latin typeface="Arial" panose="020B0604020202020204" pitchFamily="34" charset="0"/>
              </a:rPr>
              <a:t>query</a:t>
            </a:r>
          </a:p>
        </p:txBody>
      </p:sp>
      <p:sp>
        <p:nvSpPr>
          <p:cNvPr id="28681" name="Line 11">
            <a:extLst>
              <a:ext uri="{FF2B5EF4-FFF2-40B4-BE49-F238E27FC236}">
                <a16:creationId xmlns:a16="http://schemas.microsoft.com/office/drawing/2014/main" id="{A0A1E02B-90F4-495A-B236-91E18588BC72}"/>
              </a:ext>
            </a:extLst>
          </p:cNvPr>
          <p:cNvSpPr>
            <a:spLocks noChangeShapeType="1"/>
          </p:cNvSpPr>
          <p:nvPr/>
        </p:nvSpPr>
        <p:spPr bwMode="auto">
          <a:xfrm>
            <a:off x="2189163" y="3624263"/>
            <a:ext cx="865187" cy="0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2" name="Line 12">
            <a:extLst>
              <a:ext uri="{FF2B5EF4-FFF2-40B4-BE49-F238E27FC236}">
                <a16:creationId xmlns:a16="http://schemas.microsoft.com/office/drawing/2014/main" id="{A29D7AC1-C8DC-4C06-82B8-3AC8DB3CB7C9}"/>
              </a:ext>
            </a:extLst>
          </p:cNvPr>
          <p:cNvSpPr>
            <a:spLocks noChangeShapeType="1"/>
          </p:cNvSpPr>
          <p:nvPr/>
        </p:nvSpPr>
        <p:spPr bwMode="auto">
          <a:xfrm>
            <a:off x="3917950" y="3624263"/>
            <a:ext cx="1512888" cy="0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3" name="Line 13">
            <a:extLst>
              <a:ext uri="{FF2B5EF4-FFF2-40B4-BE49-F238E27FC236}">
                <a16:creationId xmlns:a16="http://schemas.microsoft.com/office/drawing/2014/main" id="{2957E73A-BC01-4784-9E6B-A462B33DB56E}"/>
              </a:ext>
            </a:extLst>
          </p:cNvPr>
          <p:cNvSpPr>
            <a:spLocks noChangeShapeType="1"/>
          </p:cNvSpPr>
          <p:nvPr/>
        </p:nvSpPr>
        <p:spPr bwMode="auto">
          <a:xfrm>
            <a:off x="2189163" y="3624263"/>
            <a:ext cx="0" cy="217487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4" name="Line 14">
            <a:extLst>
              <a:ext uri="{FF2B5EF4-FFF2-40B4-BE49-F238E27FC236}">
                <a16:creationId xmlns:a16="http://schemas.microsoft.com/office/drawing/2014/main" id="{C856EDC7-40C2-4B2C-89A3-E2253D6D009A}"/>
              </a:ext>
            </a:extLst>
          </p:cNvPr>
          <p:cNvSpPr>
            <a:spLocks noChangeShapeType="1"/>
          </p:cNvSpPr>
          <p:nvPr/>
        </p:nvSpPr>
        <p:spPr bwMode="auto">
          <a:xfrm>
            <a:off x="5430838" y="3624263"/>
            <a:ext cx="0" cy="217487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5" name="Line 15">
            <a:extLst>
              <a:ext uri="{FF2B5EF4-FFF2-40B4-BE49-F238E27FC236}">
                <a16:creationId xmlns:a16="http://schemas.microsoft.com/office/drawing/2014/main" id="{95D350D2-2349-4E6E-9B2C-CE2402ED916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6" name="Line 16">
            <a:extLst>
              <a:ext uri="{FF2B5EF4-FFF2-40B4-BE49-F238E27FC236}">
                <a16:creationId xmlns:a16="http://schemas.microsoft.com/office/drawing/2014/main" id="{7CC6F3EA-B21A-429D-B290-133D621F1BF7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28687" name="AutoShape 17">
            <a:extLst>
              <a:ext uri="{FF2B5EF4-FFF2-40B4-BE49-F238E27FC236}">
                <a16:creationId xmlns:a16="http://schemas.microsoft.com/office/drawing/2014/main" id="{CF340A3F-5B5F-458A-BEB5-48F441DA7594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8688" name="Slide Number Placeholder 1">
            <a:extLst>
              <a:ext uri="{FF2B5EF4-FFF2-40B4-BE49-F238E27FC236}">
                <a16:creationId xmlns:a16="http://schemas.microsoft.com/office/drawing/2014/main" id="{B87CB974-D7BF-4985-B39C-5EC68876C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B660E5B-CC32-46BE-A2BD-FE0CB1FB6016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34</a:t>
            </a:fld>
            <a:endParaRPr lang="de-DE" altLang="de-DE" sz="140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>
            <a:extLst>
              <a:ext uri="{FF2B5EF4-FFF2-40B4-BE49-F238E27FC236}">
                <a16:creationId xmlns:a16="http://schemas.microsoft.com/office/drawing/2014/main" id="{2CCC92F8-9227-4798-9037-B8774DE1A7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599" y="658813"/>
            <a:ext cx="8351837" cy="212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3600" b="1" dirty="0">
                <a:solidFill>
                  <a:srgbClr val="FF0000"/>
                </a:solidFill>
                <a:latin typeface="Arial" panose="020B0604020202020204" pitchFamily="34" charset="0"/>
              </a:rPr>
              <a:t>Queries and aggregating operators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provide possibilities to connect structure and function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solidFill>
                  <a:srgbClr val="009900"/>
                </a:solidFill>
                <a:latin typeface="Arial" panose="020B0604020202020204" pitchFamily="34" charset="0"/>
              </a:rPr>
              <a:t>Example:</a:t>
            </a:r>
            <a:r>
              <a:rPr lang="en-US" altLang="de-DE" sz="2400" dirty="0">
                <a:latin typeface="Arial" panose="020B0604020202020204" pitchFamily="34" charset="0"/>
              </a:rPr>
              <a:t> search for all leaves which are successors of node </a:t>
            </a:r>
            <a:r>
              <a:rPr lang="en-US" altLang="de-DE" sz="2400" b="1" dirty="0">
                <a:latin typeface="Courier New" panose="02070309020205020404" pitchFamily="49" charset="0"/>
              </a:rPr>
              <a:t>c</a:t>
            </a:r>
            <a:r>
              <a:rPr lang="en-US" altLang="de-DE" sz="2400" dirty="0">
                <a:latin typeface="Arial" panose="020B0604020202020204" pitchFamily="34" charset="0"/>
              </a:rPr>
              <a:t> and sum up their surface areas</a:t>
            </a:r>
          </a:p>
        </p:txBody>
      </p:sp>
      <p:pic>
        <p:nvPicPr>
          <p:cNvPr id="29699" name="Picture 3" descr="leafabfr03">
            <a:extLst>
              <a:ext uri="{FF2B5EF4-FFF2-40B4-BE49-F238E27FC236}">
                <a16:creationId xmlns:a16="http://schemas.microsoft.com/office/drawing/2014/main" id="{CCE866DE-BE87-401D-9D1F-22B8F71442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810000"/>
            <a:ext cx="5638800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Text Box 5">
            <a:extLst>
              <a:ext uri="{FF2B5EF4-FFF2-40B4-BE49-F238E27FC236}">
                <a16:creationId xmlns:a16="http://schemas.microsoft.com/office/drawing/2014/main" id="{076B9F0E-5F74-4617-BCCD-4E5BCD2A45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4876800"/>
            <a:ext cx="349755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dirty="0">
                <a:solidFill>
                  <a:schemeClr val="accent2"/>
                </a:solidFill>
                <a:latin typeface="Arial" panose="020B0604020202020204" pitchFamily="34" charset="0"/>
              </a:rPr>
              <a:t>transitive closure</a:t>
            </a:r>
          </a:p>
        </p:txBody>
      </p:sp>
      <p:sp>
        <p:nvSpPr>
          <p:cNvPr id="29701" name="Text Box 6">
            <a:extLst>
              <a:ext uri="{FF2B5EF4-FFF2-40B4-BE49-F238E27FC236}">
                <a16:creationId xmlns:a16="http://schemas.microsoft.com/office/drawing/2014/main" id="{4DCEEDBA-86CA-4114-88ED-F29B95ECEA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5943600"/>
            <a:ext cx="5638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dirty="0">
                <a:solidFill>
                  <a:schemeClr val="accent2"/>
                </a:solidFill>
                <a:latin typeface="Arial" panose="020B0604020202020204" pitchFamily="34" charset="0"/>
              </a:rPr>
              <a:t>aggregating operator</a:t>
            </a:r>
          </a:p>
        </p:txBody>
      </p:sp>
      <p:sp>
        <p:nvSpPr>
          <p:cNvPr id="29702" name="Line 7">
            <a:extLst>
              <a:ext uri="{FF2B5EF4-FFF2-40B4-BE49-F238E27FC236}">
                <a16:creationId xmlns:a16="http://schemas.microsoft.com/office/drawing/2014/main" id="{5259664E-1F49-4210-BCA2-C9A866C2D57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19200" y="4343400"/>
            <a:ext cx="0" cy="152400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3" name="Line 8">
            <a:extLst>
              <a:ext uri="{FF2B5EF4-FFF2-40B4-BE49-F238E27FC236}">
                <a16:creationId xmlns:a16="http://schemas.microsoft.com/office/drawing/2014/main" id="{316AD496-EA57-474F-859D-A5E09AA33B5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275856" y="4343400"/>
            <a:ext cx="0" cy="45720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4" name="Text Box 9">
            <a:extLst>
              <a:ext uri="{FF2B5EF4-FFF2-40B4-BE49-F238E27FC236}">
                <a16:creationId xmlns:a16="http://schemas.microsoft.com/office/drawing/2014/main" id="{66FB4147-F995-4616-ACFE-3CBA3CA1AF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4648200"/>
            <a:ext cx="2667000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de-DE" sz="2000">
                <a:solidFill>
                  <a:srgbClr val="CC0000"/>
                </a:solidFill>
                <a:latin typeface="Arial" panose="020B0604020202020204" pitchFamily="34" charset="0"/>
              </a:rPr>
              <a:t>result can be transferred to an imperative calculation</a:t>
            </a:r>
          </a:p>
        </p:txBody>
      </p:sp>
      <p:sp>
        <p:nvSpPr>
          <p:cNvPr id="29705" name="Line 10">
            <a:extLst>
              <a:ext uri="{FF2B5EF4-FFF2-40B4-BE49-F238E27FC236}">
                <a16:creationId xmlns:a16="http://schemas.microsoft.com/office/drawing/2014/main" id="{C7D995C1-1827-4B27-BBAB-9660AB599805}"/>
              </a:ext>
            </a:extLst>
          </p:cNvPr>
          <p:cNvSpPr>
            <a:spLocks noChangeShapeType="1"/>
          </p:cNvSpPr>
          <p:nvPr/>
        </p:nvSpPr>
        <p:spPr bwMode="auto">
          <a:xfrm>
            <a:off x="7162800" y="4038600"/>
            <a:ext cx="0" cy="60960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6" name="Line 11">
            <a:extLst>
              <a:ext uri="{FF2B5EF4-FFF2-40B4-BE49-F238E27FC236}">
                <a16:creationId xmlns:a16="http://schemas.microsoft.com/office/drawing/2014/main" id="{C79C325F-985D-4907-BFB2-15B2BD69E54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629400" y="4038600"/>
            <a:ext cx="533400" cy="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7" name="Text Box 13">
            <a:extLst>
              <a:ext uri="{FF2B5EF4-FFF2-40B4-BE49-F238E27FC236}">
                <a16:creationId xmlns:a16="http://schemas.microsoft.com/office/drawing/2014/main" id="{8EAA6CD2-5087-4AA4-8726-67BB5B49FA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0338" y="3357563"/>
            <a:ext cx="10810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2000">
                <a:solidFill>
                  <a:srgbClr val="CC3300"/>
                </a:solidFill>
                <a:latin typeface="Arial" panose="020B0604020202020204" pitchFamily="34" charset="0"/>
              </a:rPr>
              <a:t>query</a:t>
            </a:r>
          </a:p>
        </p:txBody>
      </p:sp>
      <p:sp>
        <p:nvSpPr>
          <p:cNvPr id="29708" name="Line 14">
            <a:extLst>
              <a:ext uri="{FF2B5EF4-FFF2-40B4-BE49-F238E27FC236}">
                <a16:creationId xmlns:a16="http://schemas.microsoft.com/office/drawing/2014/main" id="{525E4B61-110B-472F-AAFD-A0FFC2DDB2E2}"/>
              </a:ext>
            </a:extLst>
          </p:cNvPr>
          <p:cNvSpPr>
            <a:spLocks noChangeShapeType="1"/>
          </p:cNvSpPr>
          <p:nvPr/>
        </p:nvSpPr>
        <p:spPr bwMode="auto">
          <a:xfrm>
            <a:off x="1835150" y="3573463"/>
            <a:ext cx="865188" cy="0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9" name="Line 15">
            <a:extLst>
              <a:ext uri="{FF2B5EF4-FFF2-40B4-BE49-F238E27FC236}">
                <a16:creationId xmlns:a16="http://schemas.microsoft.com/office/drawing/2014/main" id="{59CB0F6F-7748-4E95-8286-E48C6291B9AE}"/>
              </a:ext>
            </a:extLst>
          </p:cNvPr>
          <p:cNvSpPr>
            <a:spLocks noChangeShapeType="1"/>
          </p:cNvSpPr>
          <p:nvPr/>
        </p:nvSpPr>
        <p:spPr bwMode="auto">
          <a:xfrm>
            <a:off x="3563938" y="3573463"/>
            <a:ext cx="1512887" cy="0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10" name="Line 16">
            <a:extLst>
              <a:ext uri="{FF2B5EF4-FFF2-40B4-BE49-F238E27FC236}">
                <a16:creationId xmlns:a16="http://schemas.microsoft.com/office/drawing/2014/main" id="{B2228DA7-635E-47A1-9D00-84253A3BD547}"/>
              </a:ext>
            </a:extLst>
          </p:cNvPr>
          <p:cNvSpPr>
            <a:spLocks noChangeShapeType="1"/>
          </p:cNvSpPr>
          <p:nvPr/>
        </p:nvSpPr>
        <p:spPr bwMode="auto">
          <a:xfrm>
            <a:off x="1835150" y="3573463"/>
            <a:ext cx="0" cy="217487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11" name="Line 17">
            <a:extLst>
              <a:ext uri="{FF2B5EF4-FFF2-40B4-BE49-F238E27FC236}">
                <a16:creationId xmlns:a16="http://schemas.microsoft.com/office/drawing/2014/main" id="{0C357255-B2F4-4ECA-871C-CD04A334C5A0}"/>
              </a:ext>
            </a:extLst>
          </p:cNvPr>
          <p:cNvSpPr>
            <a:spLocks noChangeShapeType="1"/>
          </p:cNvSpPr>
          <p:nvPr/>
        </p:nvSpPr>
        <p:spPr bwMode="auto">
          <a:xfrm>
            <a:off x="5076825" y="3573463"/>
            <a:ext cx="0" cy="217487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12" name="Line 18">
            <a:extLst>
              <a:ext uri="{FF2B5EF4-FFF2-40B4-BE49-F238E27FC236}">
                <a16:creationId xmlns:a16="http://schemas.microsoft.com/office/drawing/2014/main" id="{34C37D8B-C28F-4134-82AB-81EE3F1C11D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13" name="Line 19">
            <a:extLst>
              <a:ext uri="{FF2B5EF4-FFF2-40B4-BE49-F238E27FC236}">
                <a16:creationId xmlns:a16="http://schemas.microsoft.com/office/drawing/2014/main" id="{086C42CA-C878-42CF-9068-39FEE651D41D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29714" name="AutoShape 20">
            <a:extLst>
              <a:ext uri="{FF2B5EF4-FFF2-40B4-BE49-F238E27FC236}">
                <a16:creationId xmlns:a16="http://schemas.microsoft.com/office/drawing/2014/main" id="{7B45264E-14DC-4758-86BF-2F6A844ED3CF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9715" name="Slide Number Placeholder 1">
            <a:extLst>
              <a:ext uri="{FF2B5EF4-FFF2-40B4-BE49-F238E27FC236}">
                <a16:creationId xmlns:a16="http://schemas.microsoft.com/office/drawing/2014/main" id="{134F4A60-05E4-4EBB-8C30-C83215845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593F9EA-7E6B-4CAE-960F-B713252F8369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35</a:t>
            </a:fld>
            <a:endParaRPr lang="de-DE" altLang="de-DE" sz="140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3">
            <a:extLst>
              <a:ext uri="{FF2B5EF4-FFF2-40B4-BE49-F238E27FC236}">
                <a16:creationId xmlns:a16="http://schemas.microsoft.com/office/drawing/2014/main" id="{83E848EE-3611-4099-9479-85A353589E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750" y="1109663"/>
            <a:ext cx="8153400" cy="224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de-DE" b="1">
                <a:solidFill>
                  <a:srgbClr val="FF0000"/>
                </a:solidFill>
                <a:latin typeface="Arial" panose="020B0604020202020204" pitchFamily="34" charset="0"/>
              </a:rPr>
              <a:t>Query in a plant / animal model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altLang="de-DE" sz="2400" b="1">
              <a:latin typeface="Courier New" panose="02070309020205020404" pitchFamily="49" charset="0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b="1">
                <a:latin typeface="Courier New" panose="02070309020205020404" pitchFamily="49" charset="0"/>
              </a:rPr>
              <a:t>p:Plant,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b="1">
                <a:latin typeface="Courier New" panose="02070309020205020404" pitchFamily="49" charset="0"/>
              </a:rPr>
              <a:t>(* a:Animal, (distance(a,p) &lt; p[radius]) *)</a:t>
            </a:r>
            <a:endParaRPr lang="en-US" altLang="de-DE" sz="240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30723" name="Line 2">
            <a:extLst>
              <a:ext uri="{FF2B5EF4-FFF2-40B4-BE49-F238E27FC236}">
                <a16:creationId xmlns:a16="http://schemas.microsoft.com/office/drawing/2014/main" id="{2620C174-303C-416A-ABB3-6FAF6D3AE2A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407988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24" name="Line 3">
            <a:extLst>
              <a:ext uri="{FF2B5EF4-FFF2-40B4-BE49-F238E27FC236}">
                <a16:creationId xmlns:a16="http://schemas.microsoft.com/office/drawing/2014/main" id="{8325F4E8-AB61-4A0A-A584-DBCDBCC14A61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88988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30725" name="AutoShape 4">
            <a:extLst>
              <a:ext uri="{FF2B5EF4-FFF2-40B4-BE49-F238E27FC236}">
                <a16:creationId xmlns:a16="http://schemas.microsoft.com/office/drawing/2014/main" id="{E9E9A584-F9F8-415B-A2B9-B36E9ECCB56E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93701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0726" name="Slide Number Placeholder 1">
            <a:extLst>
              <a:ext uri="{FF2B5EF4-FFF2-40B4-BE49-F238E27FC236}">
                <a16:creationId xmlns:a16="http://schemas.microsoft.com/office/drawing/2014/main" id="{3636A1C3-BCFC-4316-858B-D1BBA6D1A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2DB5131-62D3-42C5-A78A-B7A74A39E3C0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36</a:t>
            </a:fld>
            <a:endParaRPr lang="de-DE" altLang="de-DE" sz="14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3">
            <a:extLst>
              <a:ext uri="{FF2B5EF4-FFF2-40B4-BE49-F238E27FC236}">
                <a16:creationId xmlns:a16="http://schemas.microsoft.com/office/drawing/2014/main" id="{5F349ABD-ABD9-4C65-85AB-F57A721606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313" y="1082675"/>
            <a:ext cx="8153400" cy="3446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de-DE" b="1">
                <a:solidFill>
                  <a:srgbClr val="FF0000"/>
                </a:solidFill>
                <a:latin typeface="Arial" panose="020B0604020202020204" pitchFamily="34" charset="0"/>
              </a:rPr>
              <a:t>Query in a plant / animal model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altLang="de-DE" sz="240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b="1">
                <a:latin typeface="Courier New" panose="02070309020205020404" pitchFamily="49" charset="0"/>
              </a:rPr>
              <a:t>p:Plant,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b="1">
                <a:latin typeface="Courier New" panose="02070309020205020404" pitchFamily="49" charset="0"/>
              </a:rPr>
              <a:t>(* a:Animal, (distance(a,p) &lt; p[radius]) *)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altLang="de-DE" sz="2400" b="1">
              <a:latin typeface="Courier New" panose="02070309020205020404" pitchFamily="49" charset="0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>
                <a:latin typeface="Arial" panose="020B0604020202020204" pitchFamily="34" charset="0"/>
              </a:rPr>
              <a:t> </a:t>
            </a:r>
            <a:r>
              <a:rPr lang="en-US" altLang="de-DE" sz="2800">
                <a:solidFill>
                  <a:schemeClr val="accent2"/>
                </a:solidFill>
                <a:latin typeface="Arial" panose="020B0604020202020204" pitchFamily="34" charset="0"/>
              </a:rPr>
              <a:t>searches all animals within the radius of p</a:t>
            </a:r>
          </a:p>
        </p:txBody>
      </p:sp>
      <p:sp>
        <p:nvSpPr>
          <p:cNvPr id="31747" name="Line 4">
            <a:extLst>
              <a:ext uri="{FF2B5EF4-FFF2-40B4-BE49-F238E27FC236}">
                <a16:creationId xmlns:a16="http://schemas.microsoft.com/office/drawing/2014/main" id="{214A65F9-BB6C-4031-85E5-5F15570ABD5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331913" y="3284538"/>
            <a:ext cx="0" cy="68580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48" name="Line 2">
            <a:extLst>
              <a:ext uri="{FF2B5EF4-FFF2-40B4-BE49-F238E27FC236}">
                <a16:creationId xmlns:a16="http://schemas.microsoft.com/office/drawing/2014/main" id="{E2B5085A-C7FC-4917-97F3-7D273FD6D5F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49" name="Line 3">
            <a:extLst>
              <a:ext uri="{FF2B5EF4-FFF2-40B4-BE49-F238E27FC236}">
                <a16:creationId xmlns:a16="http://schemas.microsoft.com/office/drawing/2014/main" id="{3983B195-F9AB-402A-84C0-AD3FB82BA54A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31750" name="AutoShape 4">
            <a:extLst>
              <a:ext uri="{FF2B5EF4-FFF2-40B4-BE49-F238E27FC236}">
                <a16:creationId xmlns:a16="http://schemas.microsoft.com/office/drawing/2014/main" id="{45403B8D-B8D4-4920-ADBF-9315F28A7370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1751" name="Slide Number Placeholder 1">
            <a:extLst>
              <a:ext uri="{FF2B5EF4-FFF2-40B4-BE49-F238E27FC236}">
                <a16:creationId xmlns:a16="http://schemas.microsoft.com/office/drawing/2014/main" id="{A6FD848A-4E3C-4081-8EFF-E0DFA44F9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C236B5C-E59B-4EBB-9F88-A58EE387743F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37</a:t>
            </a:fld>
            <a:endParaRPr lang="de-DE" altLang="de-DE" sz="140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Line 2">
            <a:extLst>
              <a:ext uri="{FF2B5EF4-FFF2-40B4-BE49-F238E27FC236}">
                <a16:creationId xmlns:a16="http://schemas.microsoft.com/office/drawing/2014/main" id="{FFB862AB-293D-4B47-A6D2-042E1AC8AAC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1" name="Line 3">
            <a:extLst>
              <a:ext uri="{FF2B5EF4-FFF2-40B4-BE49-F238E27FC236}">
                <a16:creationId xmlns:a16="http://schemas.microsoft.com/office/drawing/2014/main" id="{CC1AF72F-BAB0-4ED4-9EE1-35299D0D2053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32772" name="AutoShape 4">
            <a:extLst>
              <a:ext uri="{FF2B5EF4-FFF2-40B4-BE49-F238E27FC236}">
                <a16:creationId xmlns:a16="http://schemas.microsoft.com/office/drawing/2014/main" id="{68E5AC7E-9035-434D-A605-D4A5593CFC19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2773" name="Text Box 5">
            <a:extLst>
              <a:ext uri="{FF2B5EF4-FFF2-40B4-BE49-F238E27FC236}">
                <a16:creationId xmlns:a16="http://schemas.microsoft.com/office/drawing/2014/main" id="{4624E002-32ED-4B12-B293-9AF2691D46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425" y="659993"/>
            <a:ext cx="8664575" cy="5924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de-DE" b="1" dirty="0">
                <a:solidFill>
                  <a:srgbClr val="FF0000"/>
                </a:solidFill>
                <a:latin typeface="Arial" panose="020B0604020202020204" pitchFamily="34" charset="0"/>
              </a:rPr>
              <a:t>The Software </a:t>
            </a:r>
            <a:r>
              <a:rPr lang="en-US" altLang="de-DE" b="1" dirty="0" err="1">
                <a:solidFill>
                  <a:srgbClr val="FF0000"/>
                </a:solidFill>
                <a:latin typeface="Arial" panose="020B0604020202020204" pitchFamily="34" charset="0"/>
              </a:rPr>
              <a:t>GroIMP</a:t>
            </a:r>
            <a:endParaRPr lang="en-US" altLang="de-DE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  <a:buFontTx/>
              <a:buNone/>
            </a:pPr>
            <a:endParaRPr lang="en-US" altLang="de-DE" sz="1000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  <a:buFontTx/>
              <a:buNone/>
            </a:pPr>
            <a:endParaRPr lang="en-US" altLang="de-DE" sz="2000" dirty="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8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http://www.grogra.de</a:t>
            </a:r>
            <a:endParaRPr lang="en-US" altLang="de-DE" sz="2800" dirty="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800" dirty="0">
                <a:latin typeface="Arial" panose="020B0604020202020204" pitchFamily="34" charset="0"/>
              </a:rPr>
              <a:t>there also link to the download page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de-DE" sz="24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https://gitlab.com/grogra/groimp/-/releases</a:t>
            </a:r>
            <a:endParaRPr lang="en-US" altLang="de-DE" sz="2400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800" dirty="0">
                <a:latin typeface="Arial" panose="020B0604020202020204" pitchFamily="34" charset="0"/>
              </a:rPr>
              <a:t>Also a Gallery with examples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800" dirty="0">
                <a:latin typeface="Arial" panose="020B0604020202020204" pitchFamily="34" charset="0"/>
              </a:rPr>
              <a:t>See also eLearning units on </a:t>
            </a:r>
            <a:r>
              <a:rPr lang="en-US" altLang="de-DE" sz="2800" dirty="0" err="1">
                <a:latin typeface="Arial" panose="020B0604020202020204" pitchFamily="34" charset="0"/>
              </a:rPr>
              <a:t>GroIMP</a:t>
            </a:r>
            <a:r>
              <a:rPr lang="en-US" altLang="de-DE" sz="2800" dirty="0">
                <a:latin typeface="Arial" panose="020B0604020202020204" pitchFamily="34" charset="0"/>
              </a:rPr>
              <a:t> (author: K. Petersen, M.Sc. Forest., Summer semester 2009, and others) – </a:t>
            </a:r>
            <a:r>
              <a:rPr lang="en-US" altLang="de-DE" sz="2800" dirty="0" err="1">
                <a:latin typeface="Arial" panose="020B0604020202020204" pitchFamily="34" charset="0"/>
              </a:rPr>
              <a:t>StudIP</a:t>
            </a:r>
            <a:r>
              <a:rPr lang="en-US" altLang="de-DE" sz="2800" dirty="0">
                <a:latin typeface="Arial" panose="020B0604020202020204" pitchFamily="34" charset="0"/>
              </a:rPr>
              <a:t> / </a:t>
            </a:r>
            <a:r>
              <a:rPr lang="en-US" altLang="de-DE" sz="2800" dirty="0" err="1">
                <a:latin typeface="Arial" panose="020B0604020202020204" pitchFamily="34" charset="0"/>
              </a:rPr>
              <a:t>Ilias</a:t>
            </a:r>
            <a:endParaRPr lang="en-US" altLang="de-DE" sz="2800" dirty="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800" dirty="0" err="1">
                <a:latin typeface="Arial" panose="020B0604020202020204" pitchFamily="34" charset="0"/>
              </a:rPr>
              <a:t>GroIMP</a:t>
            </a:r>
            <a:r>
              <a:rPr lang="en-US" altLang="de-DE" sz="2800" dirty="0">
                <a:latin typeface="Arial" panose="020B0604020202020204" pitchFamily="34" charset="0"/>
              </a:rPr>
              <a:t> is an Open-Source Project!</a:t>
            </a:r>
          </a:p>
        </p:txBody>
      </p:sp>
      <p:sp>
        <p:nvSpPr>
          <p:cNvPr id="32774" name="Slide Number Placeholder 1">
            <a:extLst>
              <a:ext uri="{FF2B5EF4-FFF2-40B4-BE49-F238E27FC236}">
                <a16:creationId xmlns:a16="http://schemas.microsoft.com/office/drawing/2014/main" id="{889D20D1-7EBD-427C-9B3D-18909D0A8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94B59E7-39EA-4C12-B5E1-0F44D6575BA0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38</a:t>
            </a:fld>
            <a:endParaRPr lang="de-DE" altLang="de-DE" sz="14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2">
            <a:extLst>
              <a:ext uri="{FF2B5EF4-FFF2-40B4-BE49-F238E27FC236}">
                <a16:creationId xmlns:a16="http://schemas.microsoft.com/office/drawing/2014/main" id="{0D658399-06A7-40C5-BE3E-49979DC218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250" y="404813"/>
            <a:ext cx="6667500" cy="107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de-DE" b="1" i="1">
                <a:solidFill>
                  <a:srgbClr val="FF0000"/>
                </a:solidFill>
                <a:latin typeface="Arial" panose="020B0604020202020204" pitchFamily="34" charset="0"/>
              </a:rPr>
              <a:t>GroIMP</a:t>
            </a:r>
            <a:r>
              <a:rPr lang="en-US" altLang="de-DE" b="1" i="1">
                <a:latin typeface="Arial" panose="020B0604020202020204" pitchFamily="34" charset="0"/>
              </a:rPr>
              <a:t> </a:t>
            </a:r>
            <a:r>
              <a:rPr lang="en-US" altLang="de-DE" b="1">
                <a:latin typeface="Arial" panose="020B0604020202020204" pitchFamily="34" charset="0"/>
              </a:rPr>
              <a:t>(</a:t>
            </a:r>
            <a:r>
              <a:rPr lang="en-US" altLang="de-DE" b="1">
                <a:solidFill>
                  <a:srgbClr val="CC0000"/>
                </a:solidFill>
                <a:latin typeface="Arial" panose="020B0604020202020204" pitchFamily="34" charset="0"/>
              </a:rPr>
              <a:t>Gro</a:t>
            </a:r>
            <a:r>
              <a:rPr lang="en-US" altLang="de-DE" b="1">
                <a:latin typeface="Arial" panose="020B0604020202020204" pitchFamily="34" charset="0"/>
              </a:rPr>
              <a:t>wth-grammar related </a:t>
            </a:r>
            <a:r>
              <a:rPr lang="en-US" altLang="de-DE" b="1">
                <a:solidFill>
                  <a:srgbClr val="CC0000"/>
                </a:solidFill>
                <a:latin typeface="Arial" panose="020B0604020202020204" pitchFamily="34" charset="0"/>
              </a:rPr>
              <a:t>I</a:t>
            </a:r>
            <a:r>
              <a:rPr lang="en-US" altLang="de-DE" b="1">
                <a:latin typeface="Arial" panose="020B0604020202020204" pitchFamily="34" charset="0"/>
              </a:rPr>
              <a:t>nteractive </a:t>
            </a:r>
            <a:r>
              <a:rPr lang="en-US" altLang="de-DE" b="1">
                <a:solidFill>
                  <a:srgbClr val="CC0000"/>
                </a:solidFill>
                <a:latin typeface="Arial" panose="020B0604020202020204" pitchFamily="34" charset="0"/>
              </a:rPr>
              <a:t>M</a:t>
            </a:r>
            <a:r>
              <a:rPr lang="en-US" altLang="de-DE" b="1">
                <a:latin typeface="Arial" panose="020B0604020202020204" pitchFamily="34" charset="0"/>
              </a:rPr>
              <a:t>odelling </a:t>
            </a:r>
            <a:r>
              <a:rPr lang="en-US" altLang="de-DE" b="1">
                <a:solidFill>
                  <a:srgbClr val="CC0000"/>
                </a:solidFill>
                <a:latin typeface="Arial" panose="020B0604020202020204" pitchFamily="34" charset="0"/>
              </a:rPr>
              <a:t>P</a:t>
            </a:r>
            <a:r>
              <a:rPr lang="en-US" altLang="de-DE" b="1">
                <a:latin typeface="Arial" panose="020B0604020202020204" pitchFamily="34" charset="0"/>
              </a:rPr>
              <a:t>latform)</a:t>
            </a:r>
            <a:endParaRPr lang="en-US" altLang="de-DE" b="1">
              <a:latin typeface="Arial" panose="020B0604020202020204" pitchFamily="34" charset="0"/>
              <a:sym typeface="Wingdings" panose="05000000000000000000" pitchFamily="2" charset="2"/>
            </a:endParaRPr>
          </a:p>
        </p:txBody>
      </p:sp>
      <p:pic>
        <p:nvPicPr>
          <p:cNvPr id="33795" name="Picture 5" descr="groimp02">
            <a:extLst>
              <a:ext uri="{FF2B5EF4-FFF2-40B4-BE49-F238E27FC236}">
                <a16:creationId xmlns:a16="http://schemas.microsoft.com/office/drawing/2014/main" id="{1D726963-555B-4A42-B747-93BDEEFD63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719263"/>
            <a:ext cx="6985000" cy="509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6" name="Line 2">
            <a:extLst>
              <a:ext uri="{FF2B5EF4-FFF2-40B4-BE49-F238E27FC236}">
                <a16:creationId xmlns:a16="http://schemas.microsoft.com/office/drawing/2014/main" id="{EF375A8E-659C-470C-ACF0-0ECE63B81DE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97" name="Line 3">
            <a:extLst>
              <a:ext uri="{FF2B5EF4-FFF2-40B4-BE49-F238E27FC236}">
                <a16:creationId xmlns:a16="http://schemas.microsoft.com/office/drawing/2014/main" id="{BBC7DB89-A248-45B0-BE73-985575F1AA2F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33798" name="AutoShape 4">
            <a:extLst>
              <a:ext uri="{FF2B5EF4-FFF2-40B4-BE49-F238E27FC236}">
                <a16:creationId xmlns:a16="http://schemas.microsoft.com/office/drawing/2014/main" id="{C48D88F6-3C2B-4170-AC77-E4AF3ED26E0D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3799" name="Slide Number Placeholder 1">
            <a:extLst>
              <a:ext uri="{FF2B5EF4-FFF2-40B4-BE49-F238E27FC236}">
                <a16:creationId xmlns:a16="http://schemas.microsoft.com/office/drawing/2014/main" id="{C5DB139E-6FB9-440B-A2A0-695C7397A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8559513-0925-4617-8C91-04DDBB690009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39</a:t>
            </a:fld>
            <a:endParaRPr lang="de-DE" altLang="de-DE" sz="1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Line 4">
            <a:extLst>
              <a:ext uri="{FF2B5EF4-FFF2-40B4-BE49-F238E27FC236}">
                <a16:creationId xmlns:a16="http://schemas.microsoft.com/office/drawing/2014/main" id="{A62F893C-EB2D-49E8-B87B-1EA19252FFE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07" name="Line 5">
            <a:extLst>
              <a:ext uri="{FF2B5EF4-FFF2-40B4-BE49-F238E27FC236}">
                <a16:creationId xmlns:a16="http://schemas.microsoft.com/office/drawing/2014/main" id="{D69EC83C-F451-4C4B-82D5-BCCF0F024283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21508" name="AutoShape 6">
            <a:extLst>
              <a:ext uri="{FF2B5EF4-FFF2-40B4-BE49-F238E27FC236}">
                <a16:creationId xmlns:a16="http://schemas.microsoft.com/office/drawing/2014/main" id="{BFC7081F-84F0-4159-8B0B-E2AB1E650E76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1509" name="Text Box 7">
            <a:extLst>
              <a:ext uri="{FF2B5EF4-FFF2-40B4-BE49-F238E27FC236}">
                <a16:creationId xmlns:a16="http://schemas.microsoft.com/office/drawing/2014/main" id="{69179D04-1A49-4794-952B-36D79E2C4A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549275"/>
            <a:ext cx="8532812" cy="1662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de-DE" b="1">
                <a:solidFill>
                  <a:srgbClr val="FF0000"/>
                </a:solidFill>
                <a:latin typeface="Arial" panose="020B0604020202020204" pitchFamily="34" charset="0"/>
              </a:rPr>
              <a:t>Derived Relations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800">
                <a:latin typeface="Arial" panose="020B0604020202020204" pitchFamily="34" charset="0"/>
              </a:rPr>
              <a:t>relation between nodes connected by several edges (one after the other) of the same type</a:t>
            </a:r>
          </a:p>
        </p:txBody>
      </p:sp>
      <p:sp>
        <p:nvSpPr>
          <p:cNvPr id="21510" name="Oval 8">
            <a:extLst>
              <a:ext uri="{FF2B5EF4-FFF2-40B4-BE49-F238E27FC236}">
                <a16:creationId xmlns:a16="http://schemas.microsoft.com/office/drawing/2014/main" id="{1DF0FBD0-3D53-48B0-A931-4B4D49C56B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4688" y="2852738"/>
            <a:ext cx="304800" cy="3048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21511" name="Oval 9">
            <a:extLst>
              <a:ext uri="{FF2B5EF4-FFF2-40B4-BE49-F238E27FC236}">
                <a16:creationId xmlns:a16="http://schemas.microsoft.com/office/drawing/2014/main" id="{D8B0CF38-4032-46B1-810F-D95CC2553F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7688" y="2852738"/>
            <a:ext cx="304800" cy="3048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21512" name="Oval 10">
            <a:extLst>
              <a:ext uri="{FF2B5EF4-FFF2-40B4-BE49-F238E27FC236}">
                <a16:creationId xmlns:a16="http://schemas.microsoft.com/office/drawing/2014/main" id="{77D13ECE-DCFD-44B8-A887-590656C9C2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0688" y="2852738"/>
            <a:ext cx="304800" cy="3048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21513" name="Oval 11">
            <a:extLst>
              <a:ext uri="{FF2B5EF4-FFF2-40B4-BE49-F238E27FC236}">
                <a16:creationId xmlns:a16="http://schemas.microsoft.com/office/drawing/2014/main" id="{4A8F5636-8693-40A5-A322-C7D27B37F9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3688" y="2852738"/>
            <a:ext cx="304800" cy="3048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21514" name="Oval 12">
            <a:extLst>
              <a:ext uri="{FF2B5EF4-FFF2-40B4-BE49-F238E27FC236}">
                <a16:creationId xmlns:a16="http://schemas.microsoft.com/office/drawing/2014/main" id="{E0E542FC-F478-4FC8-B0B3-D8DF127DD0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6688" y="2852738"/>
            <a:ext cx="304800" cy="3048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21515" name="Line 13">
            <a:extLst>
              <a:ext uri="{FF2B5EF4-FFF2-40B4-BE49-F238E27FC236}">
                <a16:creationId xmlns:a16="http://schemas.microsoft.com/office/drawing/2014/main" id="{B4471C76-2832-4363-B220-C46E719542AF}"/>
              </a:ext>
            </a:extLst>
          </p:cNvPr>
          <p:cNvSpPr>
            <a:spLocks noChangeShapeType="1"/>
          </p:cNvSpPr>
          <p:nvPr/>
        </p:nvSpPr>
        <p:spPr bwMode="auto">
          <a:xfrm>
            <a:off x="2249488" y="3005138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6" name="Line 14">
            <a:extLst>
              <a:ext uri="{FF2B5EF4-FFF2-40B4-BE49-F238E27FC236}">
                <a16:creationId xmlns:a16="http://schemas.microsoft.com/office/drawing/2014/main" id="{2CE024AD-86EA-4A3B-B7E3-2163F6341151}"/>
              </a:ext>
            </a:extLst>
          </p:cNvPr>
          <p:cNvSpPr>
            <a:spLocks noChangeShapeType="1"/>
          </p:cNvSpPr>
          <p:nvPr/>
        </p:nvSpPr>
        <p:spPr bwMode="auto">
          <a:xfrm>
            <a:off x="3392488" y="3005138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7" name="Line 15">
            <a:extLst>
              <a:ext uri="{FF2B5EF4-FFF2-40B4-BE49-F238E27FC236}">
                <a16:creationId xmlns:a16="http://schemas.microsoft.com/office/drawing/2014/main" id="{B57E6709-8E4C-4844-8753-79646943B582}"/>
              </a:ext>
            </a:extLst>
          </p:cNvPr>
          <p:cNvSpPr>
            <a:spLocks noChangeShapeType="1"/>
          </p:cNvSpPr>
          <p:nvPr/>
        </p:nvSpPr>
        <p:spPr bwMode="auto">
          <a:xfrm>
            <a:off x="4535488" y="3005138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8" name="Line 16">
            <a:extLst>
              <a:ext uri="{FF2B5EF4-FFF2-40B4-BE49-F238E27FC236}">
                <a16:creationId xmlns:a16="http://schemas.microsoft.com/office/drawing/2014/main" id="{BA183C62-2F0A-4D51-86B6-5666B9A722AA}"/>
              </a:ext>
            </a:extLst>
          </p:cNvPr>
          <p:cNvSpPr>
            <a:spLocks noChangeShapeType="1"/>
          </p:cNvSpPr>
          <p:nvPr/>
        </p:nvSpPr>
        <p:spPr bwMode="auto">
          <a:xfrm>
            <a:off x="5678488" y="3005138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9" name="Freeform 22">
            <a:extLst>
              <a:ext uri="{FF2B5EF4-FFF2-40B4-BE49-F238E27FC236}">
                <a16:creationId xmlns:a16="http://schemas.microsoft.com/office/drawing/2014/main" id="{17C726A0-23A3-42C7-A5C0-DD0E866F7D35}"/>
              </a:ext>
            </a:extLst>
          </p:cNvPr>
          <p:cNvSpPr>
            <a:spLocks/>
          </p:cNvSpPr>
          <p:nvPr/>
        </p:nvSpPr>
        <p:spPr bwMode="auto">
          <a:xfrm>
            <a:off x="2051050" y="3284538"/>
            <a:ext cx="2305050" cy="1152525"/>
          </a:xfrm>
          <a:custGeom>
            <a:avLst/>
            <a:gdLst>
              <a:gd name="T0" fmla="*/ 0 w 1452"/>
              <a:gd name="T1" fmla="*/ 0 h 726"/>
              <a:gd name="T2" fmla="*/ 2147483646 w 1452"/>
              <a:gd name="T3" fmla="*/ 2147483646 h 726"/>
              <a:gd name="T4" fmla="*/ 2147483646 w 1452"/>
              <a:gd name="T5" fmla="*/ 2147483646 h 726"/>
              <a:gd name="T6" fmla="*/ 2147483646 w 1452"/>
              <a:gd name="T7" fmla="*/ 0 h 72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452" h="726">
                <a:moveTo>
                  <a:pt x="0" y="0"/>
                </a:moveTo>
                <a:cubicBezTo>
                  <a:pt x="117" y="219"/>
                  <a:pt x="235" y="439"/>
                  <a:pt x="409" y="545"/>
                </a:cubicBezTo>
                <a:cubicBezTo>
                  <a:pt x="583" y="651"/>
                  <a:pt x="870" y="726"/>
                  <a:pt x="1044" y="635"/>
                </a:cubicBezTo>
                <a:cubicBezTo>
                  <a:pt x="1218" y="544"/>
                  <a:pt x="1335" y="272"/>
                  <a:pt x="1452" y="0"/>
                </a:cubicBezTo>
              </a:path>
            </a:pathLst>
          </a:custGeom>
          <a:noFill/>
          <a:ln w="9525">
            <a:solidFill>
              <a:schemeClr val="accent1"/>
            </a:solidFill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0" name="Freeform 23">
            <a:extLst>
              <a:ext uri="{FF2B5EF4-FFF2-40B4-BE49-F238E27FC236}">
                <a16:creationId xmlns:a16="http://schemas.microsoft.com/office/drawing/2014/main" id="{CBC07599-EDB8-40E7-8AD2-B909335ECF36}"/>
              </a:ext>
            </a:extLst>
          </p:cNvPr>
          <p:cNvSpPr>
            <a:spLocks/>
          </p:cNvSpPr>
          <p:nvPr/>
        </p:nvSpPr>
        <p:spPr bwMode="auto">
          <a:xfrm>
            <a:off x="3203575" y="3284538"/>
            <a:ext cx="2305050" cy="1152525"/>
          </a:xfrm>
          <a:custGeom>
            <a:avLst/>
            <a:gdLst>
              <a:gd name="T0" fmla="*/ 0 w 1452"/>
              <a:gd name="T1" fmla="*/ 0 h 726"/>
              <a:gd name="T2" fmla="*/ 2147483646 w 1452"/>
              <a:gd name="T3" fmla="*/ 2147483646 h 726"/>
              <a:gd name="T4" fmla="*/ 2147483646 w 1452"/>
              <a:gd name="T5" fmla="*/ 2147483646 h 726"/>
              <a:gd name="T6" fmla="*/ 2147483646 w 1452"/>
              <a:gd name="T7" fmla="*/ 0 h 72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452" h="726">
                <a:moveTo>
                  <a:pt x="0" y="0"/>
                </a:moveTo>
                <a:cubicBezTo>
                  <a:pt x="117" y="219"/>
                  <a:pt x="235" y="439"/>
                  <a:pt x="409" y="545"/>
                </a:cubicBezTo>
                <a:cubicBezTo>
                  <a:pt x="583" y="651"/>
                  <a:pt x="870" y="726"/>
                  <a:pt x="1044" y="635"/>
                </a:cubicBezTo>
                <a:cubicBezTo>
                  <a:pt x="1218" y="544"/>
                  <a:pt x="1335" y="272"/>
                  <a:pt x="1452" y="0"/>
                </a:cubicBezTo>
              </a:path>
            </a:pathLst>
          </a:custGeom>
          <a:noFill/>
          <a:ln w="9525">
            <a:solidFill>
              <a:schemeClr val="accent1"/>
            </a:solidFill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1" name="Freeform 24">
            <a:extLst>
              <a:ext uri="{FF2B5EF4-FFF2-40B4-BE49-F238E27FC236}">
                <a16:creationId xmlns:a16="http://schemas.microsoft.com/office/drawing/2014/main" id="{D5930109-838B-4319-9C7A-942D05945198}"/>
              </a:ext>
            </a:extLst>
          </p:cNvPr>
          <p:cNvSpPr>
            <a:spLocks/>
          </p:cNvSpPr>
          <p:nvPr/>
        </p:nvSpPr>
        <p:spPr bwMode="auto">
          <a:xfrm>
            <a:off x="4427538" y="3284538"/>
            <a:ext cx="2305050" cy="1152525"/>
          </a:xfrm>
          <a:custGeom>
            <a:avLst/>
            <a:gdLst>
              <a:gd name="T0" fmla="*/ 0 w 1452"/>
              <a:gd name="T1" fmla="*/ 0 h 726"/>
              <a:gd name="T2" fmla="*/ 2147483646 w 1452"/>
              <a:gd name="T3" fmla="*/ 2147483646 h 726"/>
              <a:gd name="T4" fmla="*/ 2147483646 w 1452"/>
              <a:gd name="T5" fmla="*/ 2147483646 h 726"/>
              <a:gd name="T6" fmla="*/ 2147483646 w 1452"/>
              <a:gd name="T7" fmla="*/ 0 h 72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452" h="726">
                <a:moveTo>
                  <a:pt x="0" y="0"/>
                </a:moveTo>
                <a:cubicBezTo>
                  <a:pt x="117" y="219"/>
                  <a:pt x="235" y="439"/>
                  <a:pt x="409" y="545"/>
                </a:cubicBezTo>
                <a:cubicBezTo>
                  <a:pt x="583" y="651"/>
                  <a:pt x="870" y="726"/>
                  <a:pt x="1044" y="635"/>
                </a:cubicBezTo>
                <a:cubicBezTo>
                  <a:pt x="1218" y="544"/>
                  <a:pt x="1335" y="272"/>
                  <a:pt x="1452" y="0"/>
                </a:cubicBezTo>
              </a:path>
            </a:pathLst>
          </a:custGeom>
          <a:noFill/>
          <a:ln w="9525">
            <a:solidFill>
              <a:schemeClr val="accent1"/>
            </a:solidFill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2" name="Freeform 25">
            <a:extLst>
              <a:ext uri="{FF2B5EF4-FFF2-40B4-BE49-F238E27FC236}">
                <a16:creationId xmlns:a16="http://schemas.microsoft.com/office/drawing/2014/main" id="{D1036DD5-B678-4DF5-A335-CC3B479133D2}"/>
              </a:ext>
            </a:extLst>
          </p:cNvPr>
          <p:cNvSpPr>
            <a:spLocks/>
          </p:cNvSpPr>
          <p:nvPr/>
        </p:nvSpPr>
        <p:spPr bwMode="auto">
          <a:xfrm>
            <a:off x="2124075" y="3500438"/>
            <a:ext cx="3311525" cy="1655762"/>
          </a:xfrm>
          <a:custGeom>
            <a:avLst/>
            <a:gdLst>
              <a:gd name="T0" fmla="*/ 0 w 1452"/>
              <a:gd name="T1" fmla="*/ 0 h 726"/>
              <a:gd name="T2" fmla="*/ 2147483646 w 1452"/>
              <a:gd name="T3" fmla="*/ 2147483646 h 726"/>
              <a:gd name="T4" fmla="*/ 2147483646 w 1452"/>
              <a:gd name="T5" fmla="*/ 2147483646 h 726"/>
              <a:gd name="T6" fmla="*/ 2147483646 w 1452"/>
              <a:gd name="T7" fmla="*/ 0 h 72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452" h="726">
                <a:moveTo>
                  <a:pt x="0" y="0"/>
                </a:moveTo>
                <a:cubicBezTo>
                  <a:pt x="117" y="219"/>
                  <a:pt x="235" y="439"/>
                  <a:pt x="409" y="545"/>
                </a:cubicBezTo>
                <a:cubicBezTo>
                  <a:pt x="583" y="651"/>
                  <a:pt x="870" y="726"/>
                  <a:pt x="1044" y="635"/>
                </a:cubicBezTo>
                <a:cubicBezTo>
                  <a:pt x="1218" y="544"/>
                  <a:pt x="1335" y="272"/>
                  <a:pt x="1452" y="0"/>
                </a:cubicBezTo>
              </a:path>
            </a:pathLst>
          </a:custGeom>
          <a:noFill/>
          <a:ln w="9525">
            <a:solidFill>
              <a:schemeClr val="accent2"/>
            </a:solidFill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3" name="Freeform 26">
            <a:extLst>
              <a:ext uri="{FF2B5EF4-FFF2-40B4-BE49-F238E27FC236}">
                <a16:creationId xmlns:a16="http://schemas.microsoft.com/office/drawing/2014/main" id="{87379BBF-09A8-4B69-8257-5D784B8D19CD}"/>
              </a:ext>
            </a:extLst>
          </p:cNvPr>
          <p:cNvSpPr>
            <a:spLocks/>
          </p:cNvSpPr>
          <p:nvPr/>
        </p:nvSpPr>
        <p:spPr bwMode="auto">
          <a:xfrm>
            <a:off x="3348038" y="3357563"/>
            <a:ext cx="3311525" cy="1655762"/>
          </a:xfrm>
          <a:custGeom>
            <a:avLst/>
            <a:gdLst>
              <a:gd name="T0" fmla="*/ 0 w 1452"/>
              <a:gd name="T1" fmla="*/ 0 h 726"/>
              <a:gd name="T2" fmla="*/ 2147483646 w 1452"/>
              <a:gd name="T3" fmla="*/ 2147483646 h 726"/>
              <a:gd name="T4" fmla="*/ 2147483646 w 1452"/>
              <a:gd name="T5" fmla="*/ 2147483646 h 726"/>
              <a:gd name="T6" fmla="*/ 2147483646 w 1452"/>
              <a:gd name="T7" fmla="*/ 0 h 72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452" h="726">
                <a:moveTo>
                  <a:pt x="0" y="0"/>
                </a:moveTo>
                <a:cubicBezTo>
                  <a:pt x="117" y="219"/>
                  <a:pt x="235" y="439"/>
                  <a:pt x="409" y="545"/>
                </a:cubicBezTo>
                <a:cubicBezTo>
                  <a:pt x="583" y="651"/>
                  <a:pt x="870" y="726"/>
                  <a:pt x="1044" y="635"/>
                </a:cubicBezTo>
                <a:cubicBezTo>
                  <a:pt x="1218" y="544"/>
                  <a:pt x="1335" y="272"/>
                  <a:pt x="1452" y="0"/>
                </a:cubicBezTo>
              </a:path>
            </a:pathLst>
          </a:custGeom>
          <a:noFill/>
          <a:ln w="9525">
            <a:solidFill>
              <a:schemeClr val="accent2"/>
            </a:solidFill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4" name="Freeform 27">
            <a:extLst>
              <a:ext uri="{FF2B5EF4-FFF2-40B4-BE49-F238E27FC236}">
                <a16:creationId xmlns:a16="http://schemas.microsoft.com/office/drawing/2014/main" id="{D19E0C6B-CBBF-4B75-BE1E-B708331A900B}"/>
              </a:ext>
            </a:extLst>
          </p:cNvPr>
          <p:cNvSpPr>
            <a:spLocks/>
          </p:cNvSpPr>
          <p:nvPr/>
        </p:nvSpPr>
        <p:spPr bwMode="auto">
          <a:xfrm>
            <a:off x="2195513" y="3357563"/>
            <a:ext cx="4537075" cy="2519362"/>
          </a:xfrm>
          <a:custGeom>
            <a:avLst/>
            <a:gdLst>
              <a:gd name="T0" fmla="*/ 0 w 1452"/>
              <a:gd name="T1" fmla="*/ 0 h 726"/>
              <a:gd name="T2" fmla="*/ 2147483646 w 1452"/>
              <a:gd name="T3" fmla="*/ 2147483646 h 726"/>
              <a:gd name="T4" fmla="*/ 2147483646 w 1452"/>
              <a:gd name="T5" fmla="*/ 2147483646 h 726"/>
              <a:gd name="T6" fmla="*/ 2147483646 w 1452"/>
              <a:gd name="T7" fmla="*/ 0 h 72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452" h="726">
                <a:moveTo>
                  <a:pt x="0" y="0"/>
                </a:moveTo>
                <a:cubicBezTo>
                  <a:pt x="117" y="219"/>
                  <a:pt x="235" y="439"/>
                  <a:pt x="409" y="545"/>
                </a:cubicBezTo>
                <a:cubicBezTo>
                  <a:pt x="583" y="651"/>
                  <a:pt x="870" y="726"/>
                  <a:pt x="1044" y="635"/>
                </a:cubicBezTo>
                <a:cubicBezTo>
                  <a:pt x="1218" y="544"/>
                  <a:pt x="1335" y="272"/>
                  <a:pt x="1452" y="0"/>
                </a:cubicBezTo>
              </a:path>
            </a:pathLst>
          </a:custGeom>
          <a:noFill/>
          <a:ln w="9525">
            <a:solidFill>
              <a:srgbClr val="CC3300"/>
            </a:solidFill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5" name="Text Box 28">
            <a:extLst>
              <a:ext uri="{FF2B5EF4-FFF2-40B4-BE49-F238E27FC236}">
                <a16:creationId xmlns:a16="http://schemas.microsoft.com/office/drawing/2014/main" id="{5E68984B-0293-4C52-90D9-DCC38C2E6B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7" y="5949950"/>
            <a:ext cx="741731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“transitive closure” of the original relation (edge type)</a:t>
            </a:r>
          </a:p>
        </p:txBody>
      </p:sp>
      <p:sp>
        <p:nvSpPr>
          <p:cNvPr id="21526" name="Slide Number Placeholder 2">
            <a:extLst>
              <a:ext uri="{FF2B5EF4-FFF2-40B4-BE49-F238E27FC236}">
                <a16:creationId xmlns:a16="http://schemas.microsoft.com/office/drawing/2014/main" id="{831E12AC-1B6D-4A48-8F54-D43F14779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9F02A2A-5AB0-4CCD-973F-9988691FC460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4</a:t>
            </a:fld>
            <a:endParaRPr lang="de-DE" altLang="de-DE" sz="140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>
            <a:extLst>
              <a:ext uri="{FF2B5EF4-FFF2-40B4-BE49-F238E27FC236}">
                <a16:creationId xmlns:a16="http://schemas.microsoft.com/office/drawing/2014/main" id="{D192E221-F51C-43EF-B056-96EA6A0B3E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404813"/>
            <a:ext cx="7696200" cy="6402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de-DE" b="1" dirty="0" err="1">
                <a:solidFill>
                  <a:srgbClr val="FF0000"/>
                </a:solidFill>
                <a:latin typeface="Arial" panose="020B0604020202020204" pitchFamily="34" charset="0"/>
              </a:rPr>
              <a:t>GroIMP</a:t>
            </a:r>
            <a:r>
              <a:rPr lang="en-US" altLang="de-DE" b="1" dirty="0">
                <a:solidFill>
                  <a:srgbClr val="FF0000"/>
                </a:solidFill>
                <a:latin typeface="Arial" panose="020B0604020202020204" pitchFamily="34" charset="0"/>
              </a:rPr>
              <a:t> is a combination of: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- </a:t>
            </a:r>
            <a:r>
              <a:rPr lang="en-US" altLang="de-DE" sz="2800" dirty="0">
                <a:latin typeface="Arial" panose="020B0604020202020204" pitchFamily="34" charset="0"/>
              </a:rPr>
              <a:t>compiler and interpreter for the language XL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dirty="0">
                <a:latin typeface="Arial" panose="020B0604020202020204" pitchFamily="34" charset="0"/>
              </a:rPr>
              <a:t>- development environment for XL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dirty="0">
                <a:latin typeface="Arial" panose="020B0604020202020204" pitchFamily="34" charset="0"/>
              </a:rPr>
              <a:t>- 3-d </a:t>
            </a:r>
            <a:r>
              <a:rPr lang="en-US" altLang="de-DE" sz="2800" dirty="0" err="1">
                <a:latin typeface="Arial" panose="020B0604020202020204" pitchFamily="34" charset="0"/>
              </a:rPr>
              <a:t>modeller</a:t>
            </a:r>
            <a:r>
              <a:rPr lang="en-US" altLang="de-DE" sz="2800" dirty="0">
                <a:latin typeface="Arial" panose="020B0604020202020204" pitchFamily="34" charset="0"/>
              </a:rPr>
              <a:t> (interactive)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dirty="0">
                <a:latin typeface="Arial" panose="020B0604020202020204" pitchFamily="34" charset="0"/>
              </a:rPr>
              <a:t>- 3-d renderer (several variants)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dirty="0">
                <a:latin typeface="Arial" panose="020B0604020202020204" pitchFamily="34" charset="0"/>
              </a:rPr>
              <a:t>- 2-d graph visualizer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altLang="de-DE" sz="2800" dirty="0">
                <a:latin typeface="Arial" panose="020B0604020202020204" pitchFamily="34" charset="0"/>
              </a:rPr>
              <a:t> editor for 3-d objects and attributes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altLang="de-DE" sz="2800" dirty="0">
                <a:latin typeface="Arial" panose="020B0604020202020204" pitchFamily="34" charset="0"/>
              </a:rPr>
              <a:t> tool for generating textures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altLang="de-DE" sz="2800" dirty="0">
                <a:latin typeface="Arial" panose="020B0604020202020204" pitchFamily="34" charset="0"/>
              </a:rPr>
              <a:t> display for DTD and MTG files</a:t>
            </a:r>
            <a:endParaRPr lang="en-US" altLang="de-DE" sz="2800" i="1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altLang="de-DE" sz="2800" i="1" dirty="0">
                <a:latin typeface="Arial" panose="020B0604020202020204" pitchFamily="34" charset="0"/>
              </a:rPr>
              <a:t> </a:t>
            </a:r>
            <a:r>
              <a:rPr lang="en-US" altLang="de-DE" sz="2800" dirty="0">
                <a:latin typeface="Arial" panose="020B0604020202020204" pitchFamily="34" charset="0"/>
              </a:rPr>
              <a:t>tool for simulating light distribution</a:t>
            </a:r>
          </a:p>
        </p:txBody>
      </p:sp>
      <p:sp>
        <p:nvSpPr>
          <p:cNvPr id="34819" name="Line 2">
            <a:extLst>
              <a:ext uri="{FF2B5EF4-FFF2-40B4-BE49-F238E27FC236}">
                <a16:creationId xmlns:a16="http://schemas.microsoft.com/office/drawing/2014/main" id="{6100B805-30F3-435F-B7BD-794B03CD176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0" name="Line 3">
            <a:extLst>
              <a:ext uri="{FF2B5EF4-FFF2-40B4-BE49-F238E27FC236}">
                <a16:creationId xmlns:a16="http://schemas.microsoft.com/office/drawing/2014/main" id="{B2D1E2A6-0048-454D-8677-3318F8B87B47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34821" name="AutoShape 4">
            <a:extLst>
              <a:ext uri="{FF2B5EF4-FFF2-40B4-BE49-F238E27FC236}">
                <a16:creationId xmlns:a16="http://schemas.microsoft.com/office/drawing/2014/main" id="{D6A04327-A080-4402-8EFB-FA71415829CE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4822" name="Slide Number Placeholder 1">
            <a:extLst>
              <a:ext uri="{FF2B5EF4-FFF2-40B4-BE49-F238E27FC236}">
                <a16:creationId xmlns:a16="http://schemas.microsoft.com/office/drawing/2014/main" id="{8B7EF1C7-3CFD-4F7B-997D-AE5943BB1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F6E13F5-1F59-487A-832E-E6287F4015C1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40</a:t>
            </a:fld>
            <a:endParaRPr lang="de-DE" altLang="de-DE" sz="140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3" name="Picture 3" descr="barley">
            <a:extLst>
              <a:ext uri="{FF2B5EF4-FFF2-40B4-BE49-F238E27FC236}">
                <a16:creationId xmlns:a16="http://schemas.microsoft.com/office/drawing/2014/main" id="{0B7464E0-D93A-4CE3-8EBF-B64309B4B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0"/>
            <a:ext cx="46005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2" name="Text Box 2">
            <a:extLst>
              <a:ext uri="{FF2B5EF4-FFF2-40B4-BE49-F238E27FC236}">
                <a16:creationId xmlns:a16="http://schemas.microsoft.com/office/drawing/2014/main" id="{F7A9FF8F-D48F-478B-B38B-517DE5616A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599" y="762000"/>
            <a:ext cx="4260850" cy="230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de-DE" b="1" dirty="0">
                <a:solidFill>
                  <a:srgbClr val="FF0000"/>
                </a:solidFill>
                <a:latin typeface="Arial" panose="020B0604020202020204" pitchFamily="34" charset="0"/>
              </a:rPr>
              <a:t>Example of a plant model realized with </a:t>
            </a:r>
            <a:r>
              <a:rPr lang="en-US" altLang="de-DE" b="1" dirty="0" err="1">
                <a:solidFill>
                  <a:srgbClr val="FF0000"/>
                </a:solidFill>
                <a:latin typeface="Arial" panose="020B0604020202020204" pitchFamily="34" charset="0"/>
              </a:rPr>
              <a:t>GroIMP</a:t>
            </a:r>
            <a:endParaRPr lang="en-US" altLang="de-DE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b="1" dirty="0">
                <a:latin typeface="Arial" panose="020B0604020202020204" pitchFamily="34" charset="0"/>
              </a:rPr>
              <a:t>  </a:t>
            </a:r>
            <a:r>
              <a:rPr lang="en-US" altLang="de-DE" dirty="0">
                <a:latin typeface="Arial" panose="020B0604020202020204" pitchFamily="34" charset="0"/>
              </a:rPr>
              <a:t>(barley)</a:t>
            </a:r>
          </a:p>
        </p:txBody>
      </p:sp>
      <p:sp>
        <p:nvSpPr>
          <p:cNvPr id="35844" name="Line 2">
            <a:extLst>
              <a:ext uri="{FF2B5EF4-FFF2-40B4-BE49-F238E27FC236}">
                <a16:creationId xmlns:a16="http://schemas.microsoft.com/office/drawing/2014/main" id="{73AB0F21-0E58-40B0-B006-1D973A0F509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45" name="Line 3">
            <a:extLst>
              <a:ext uri="{FF2B5EF4-FFF2-40B4-BE49-F238E27FC236}">
                <a16:creationId xmlns:a16="http://schemas.microsoft.com/office/drawing/2014/main" id="{EED7869A-ECD8-4B9F-A5F5-B44B21578016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35846" name="AutoShape 4">
            <a:extLst>
              <a:ext uri="{FF2B5EF4-FFF2-40B4-BE49-F238E27FC236}">
                <a16:creationId xmlns:a16="http://schemas.microsoft.com/office/drawing/2014/main" id="{08447B07-A874-4D31-8955-870D672F7261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5847" name="Slide Number Placeholder 1">
            <a:extLst>
              <a:ext uri="{FF2B5EF4-FFF2-40B4-BE49-F238E27FC236}">
                <a16:creationId xmlns:a16="http://schemas.microsoft.com/office/drawing/2014/main" id="{BB20946E-0428-4819-A4D2-02AC681F4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ED5D8AA-0CCE-4FD9-BBAF-004AC45A2A4B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41</a:t>
            </a:fld>
            <a:endParaRPr lang="de-DE" altLang="de-DE" sz="140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3">
            <a:extLst>
              <a:ext uri="{FF2B5EF4-FFF2-40B4-BE49-F238E27FC236}">
                <a16:creationId xmlns:a16="http://schemas.microsoft.com/office/drawing/2014/main" id="{DC8822DF-3CA2-4F3A-B1C0-68F3E7E64C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275" y="404813"/>
            <a:ext cx="8686800" cy="1446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de-DE" sz="2800" b="1" dirty="0">
                <a:solidFill>
                  <a:srgbClr val="FF0000"/>
                </a:solidFill>
                <a:latin typeface="Arial" panose="020B0604020202020204" pitchFamily="34" charset="0"/>
              </a:rPr>
              <a:t>Application example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Modelling of park landscapes (Rogge &amp; </a:t>
            </a:r>
            <a:r>
              <a:rPr lang="en-US" altLang="de-DE" sz="2400" dirty="0" err="1">
                <a:latin typeface="Arial" panose="020B0604020202020204" pitchFamily="34" charset="0"/>
              </a:rPr>
              <a:t>Moschner</a:t>
            </a:r>
            <a:r>
              <a:rPr lang="en-US" altLang="de-DE" sz="2400" dirty="0">
                <a:latin typeface="Arial" panose="020B0604020202020204" pitchFamily="34" charset="0"/>
              </a:rPr>
              <a:t> 2007, for </a:t>
            </a:r>
            <a:r>
              <a:rPr lang="en-US" altLang="de-DE" sz="2400" dirty="0" err="1">
                <a:latin typeface="Arial" panose="020B0604020202020204" pitchFamily="34" charset="0"/>
              </a:rPr>
              <a:t>Branitzer</a:t>
            </a:r>
            <a:r>
              <a:rPr lang="en-US" altLang="de-DE" sz="2400" dirty="0">
                <a:latin typeface="Arial" panose="020B0604020202020204" pitchFamily="34" charset="0"/>
              </a:rPr>
              <a:t> Park Foundation, Cottbus)</a:t>
            </a:r>
          </a:p>
        </p:txBody>
      </p:sp>
      <p:sp>
        <p:nvSpPr>
          <p:cNvPr id="36867" name="Text Box 4">
            <a:extLst>
              <a:ext uri="{FF2B5EF4-FFF2-40B4-BE49-F238E27FC236}">
                <a16:creationId xmlns:a16="http://schemas.microsoft.com/office/drawing/2014/main" id="{5E22FC91-71FF-4838-9194-F888703C72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275" y="5157788"/>
            <a:ext cx="2363788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de-DE" sz="1600" dirty="0">
                <a:latin typeface="Arial" panose="020B0604020202020204" pitchFamily="34" charset="0"/>
              </a:rPr>
              <a:t>Generated with </a:t>
            </a:r>
            <a:r>
              <a:rPr lang="en-US" altLang="de-DE" sz="1600" dirty="0" err="1">
                <a:latin typeface="Arial" panose="020B0604020202020204" pitchFamily="34" charset="0"/>
              </a:rPr>
              <a:t>GroIMP</a:t>
            </a:r>
            <a:endParaRPr lang="en-US" altLang="de-DE" sz="1600" dirty="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1600" dirty="0">
                <a:latin typeface="Arial" panose="020B0604020202020204" pitchFamily="34" charset="0"/>
              </a:rPr>
              <a:t>alder tree in VRML-world</a:t>
            </a:r>
          </a:p>
        </p:txBody>
      </p:sp>
      <p:pic>
        <p:nvPicPr>
          <p:cNvPr id="36868" name="Picture 5" descr="erle_schloss2">
            <a:extLst>
              <a:ext uri="{FF2B5EF4-FFF2-40B4-BE49-F238E27FC236}">
                <a16:creationId xmlns:a16="http://schemas.microsoft.com/office/drawing/2014/main" id="{91529FB3-6F96-47C7-8B7C-D20CD40B94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63" y="1874838"/>
            <a:ext cx="6249987" cy="486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9" name="Line 2">
            <a:extLst>
              <a:ext uri="{FF2B5EF4-FFF2-40B4-BE49-F238E27FC236}">
                <a16:creationId xmlns:a16="http://schemas.microsoft.com/office/drawing/2014/main" id="{AE4D0412-206B-405A-8EC8-2385FC32F73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0" name="Line 3">
            <a:extLst>
              <a:ext uri="{FF2B5EF4-FFF2-40B4-BE49-F238E27FC236}">
                <a16:creationId xmlns:a16="http://schemas.microsoft.com/office/drawing/2014/main" id="{A21A96AD-C464-429E-A7F0-F4DB6D486A44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36871" name="AutoShape 4">
            <a:extLst>
              <a:ext uri="{FF2B5EF4-FFF2-40B4-BE49-F238E27FC236}">
                <a16:creationId xmlns:a16="http://schemas.microsoft.com/office/drawing/2014/main" id="{CB3625CC-F939-4808-89FC-5F42690F3C7B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6872" name="Slide Number Placeholder 1">
            <a:extLst>
              <a:ext uri="{FF2B5EF4-FFF2-40B4-BE49-F238E27FC236}">
                <a16:creationId xmlns:a16="http://schemas.microsoft.com/office/drawing/2014/main" id="{AFD09DB5-CCDC-4087-80F2-82F2CADF2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4136373-388D-4BFD-A029-0993FEB0D694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42</a:t>
            </a:fld>
            <a:endParaRPr lang="de-DE" altLang="de-DE" sz="140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3" descr="liang_3-4_orig">
            <a:extLst>
              <a:ext uri="{FF2B5EF4-FFF2-40B4-BE49-F238E27FC236}">
                <a16:creationId xmlns:a16="http://schemas.microsoft.com/office/drawing/2014/main" id="{F1FB6C43-888D-44CC-9155-A9DCF02693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125538"/>
            <a:ext cx="8229600" cy="567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Text Box 4">
            <a:extLst>
              <a:ext uri="{FF2B5EF4-FFF2-40B4-BE49-F238E27FC236}">
                <a16:creationId xmlns:a16="http://schemas.microsoft.com/office/drawing/2014/main" id="{F5120845-F859-4A8E-AD36-8A3BE578EE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76250"/>
            <a:ext cx="7367588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de-DE" sz="2800" b="1">
                <a:solidFill>
                  <a:srgbClr val="FF0000"/>
                </a:solidFill>
                <a:latin typeface="Arial" panose="020B0604020202020204" pitchFamily="34" charset="0"/>
              </a:rPr>
              <a:t>Results from architecture seminar with XL</a:t>
            </a:r>
          </a:p>
        </p:txBody>
      </p:sp>
      <p:sp>
        <p:nvSpPr>
          <p:cNvPr id="37892" name="Text Box 5">
            <a:extLst>
              <a:ext uri="{FF2B5EF4-FFF2-40B4-BE49-F238E27FC236}">
                <a16:creationId xmlns:a16="http://schemas.microsoft.com/office/drawing/2014/main" id="{DA2DC2AE-0C5D-427C-B62C-31B9064603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6188" y="914400"/>
            <a:ext cx="10668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1200">
                <a:latin typeface="Arial" panose="020B0604020202020204" pitchFamily="34" charset="0"/>
              </a:rPr>
              <a:t>Liang 2007</a:t>
            </a:r>
          </a:p>
        </p:txBody>
      </p:sp>
      <p:sp>
        <p:nvSpPr>
          <p:cNvPr id="37893" name="Line 2">
            <a:extLst>
              <a:ext uri="{FF2B5EF4-FFF2-40B4-BE49-F238E27FC236}">
                <a16:creationId xmlns:a16="http://schemas.microsoft.com/office/drawing/2014/main" id="{5CD2A84B-F067-4319-8B34-2951D2F832B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4" name="Line 3">
            <a:extLst>
              <a:ext uri="{FF2B5EF4-FFF2-40B4-BE49-F238E27FC236}">
                <a16:creationId xmlns:a16="http://schemas.microsoft.com/office/drawing/2014/main" id="{5416EBE7-FED7-467A-834E-F38B0199CA70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37895" name="AutoShape 4">
            <a:extLst>
              <a:ext uri="{FF2B5EF4-FFF2-40B4-BE49-F238E27FC236}">
                <a16:creationId xmlns:a16="http://schemas.microsoft.com/office/drawing/2014/main" id="{FCBAD005-3821-4D5C-9D25-8CAECC2272EC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7896" name="Slide Number Placeholder 1">
            <a:extLst>
              <a:ext uri="{FF2B5EF4-FFF2-40B4-BE49-F238E27FC236}">
                <a16:creationId xmlns:a16="http://schemas.microsoft.com/office/drawing/2014/main" id="{A5FD91CA-6580-4B08-8DE9-A960F7460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E121795-4E71-4C36-ABC7-26574DEF8717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43</a:t>
            </a:fld>
            <a:endParaRPr lang="de-DE" altLang="de-DE" sz="140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liang_2-4_orig">
            <a:extLst>
              <a:ext uri="{FF2B5EF4-FFF2-40B4-BE49-F238E27FC236}">
                <a16:creationId xmlns:a16="http://schemas.microsoft.com/office/drawing/2014/main" id="{344C26E6-3094-4F3A-8B60-5A887A0AE5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836613"/>
            <a:ext cx="8677275" cy="598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Line 2">
            <a:extLst>
              <a:ext uri="{FF2B5EF4-FFF2-40B4-BE49-F238E27FC236}">
                <a16:creationId xmlns:a16="http://schemas.microsoft.com/office/drawing/2014/main" id="{2273A4C7-4743-443F-934E-7C319642480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16" name="Line 3">
            <a:extLst>
              <a:ext uri="{FF2B5EF4-FFF2-40B4-BE49-F238E27FC236}">
                <a16:creationId xmlns:a16="http://schemas.microsoft.com/office/drawing/2014/main" id="{E9172298-0B69-44D9-83CC-0565C1A59B74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38917" name="AutoShape 4">
            <a:extLst>
              <a:ext uri="{FF2B5EF4-FFF2-40B4-BE49-F238E27FC236}">
                <a16:creationId xmlns:a16="http://schemas.microsoft.com/office/drawing/2014/main" id="{47FDFB86-0658-4F59-AE58-BD7D3A013299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8918" name="Slide Number Placeholder 1">
            <a:extLst>
              <a:ext uri="{FF2B5EF4-FFF2-40B4-BE49-F238E27FC236}">
                <a16:creationId xmlns:a16="http://schemas.microsoft.com/office/drawing/2014/main" id="{E898EAD3-1C75-4F49-AD0B-CBCC5443A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60138E7-0B6C-4462-99B9-D91C08EFA84D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44</a:t>
            </a:fld>
            <a:endParaRPr lang="de-DE" altLang="de-DE" sz="1400"/>
          </a:p>
        </p:txBody>
      </p:sp>
      <p:sp>
        <p:nvSpPr>
          <p:cNvPr id="38919" name="Text Box 5">
            <a:extLst>
              <a:ext uri="{FF2B5EF4-FFF2-40B4-BE49-F238E27FC236}">
                <a16:creationId xmlns:a16="http://schemas.microsoft.com/office/drawing/2014/main" id="{9883F57D-BC58-46F5-9874-B1541D05B8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97813" y="620713"/>
            <a:ext cx="10668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1200">
                <a:latin typeface="Arial" panose="020B0604020202020204" pitchFamily="34" charset="0"/>
              </a:rPr>
              <a:t>Liang 2007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jarchow02">
            <a:extLst>
              <a:ext uri="{FF2B5EF4-FFF2-40B4-BE49-F238E27FC236}">
                <a16:creationId xmlns:a16="http://schemas.microsoft.com/office/drawing/2014/main" id="{C711FC7D-6297-4D8E-8A8A-579E94D904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458788"/>
            <a:ext cx="8532813" cy="639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Text Box 3">
            <a:extLst>
              <a:ext uri="{FF2B5EF4-FFF2-40B4-BE49-F238E27FC236}">
                <a16:creationId xmlns:a16="http://schemas.microsoft.com/office/drawing/2014/main" id="{045F8F76-75CB-49CC-8B69-29DA8021FF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4800" y="6583363"/>
            <a:ext cx="12192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de-DE" sz="1200">
                <a:latin typeface="Arial" panose="020B0604020202020204" pitchFamily="34" charset="0"/>
              </a:rPr>
              <a:t>Jarchow 2007</a:t>
            </a:r>
          </a:p>
        </p:txBody>
      </p:sp>
      <p:sp>
        <p:nvSpPr>
          <p:cNvPr id="39940" name="Line 2">
            <a:extLst>
              <a:ext uri="{FF2B5EF4-FFF2-40B4-BE49-F238E27FC236}">
                <a16:creationId xmlns:a16="http://schemas.microsoft.com/office/drawing/2014/main" id="{99DD0CBA-73EE-4269-BBBD-C83A11A118E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41" name="Line 3">
            <a:extLst>
              <a:ext uri="{FF2B5EF4-FFF2-40B4-BE49-F238E27FC236}">
                <a16:creationId xmlns:a16="http://schemas.microsoft.com/office/drawing/2014/main" id="{FA921BC4-6E21-4911-B55B-6A1A626B4008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39942" name="AutoShape 4">
            <a:extLst>
              <a:ext uri="{FF2B5EF4-FFF2-40B4-BE49-F238E27FC236}">
                <a16:creationId xmlns:a16="http://schemas.microsoft.com/office/drawing/2014/main" id="{9DA41401-5E1C-4E5B-9BFD-31AAE6782DCC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9943" name="Slide Number Placeholder 1">
            <a:extLst>
              <a:ext uri="{FF2B5EF4-FFF2-40B4-BE49-F238E27FC236}">
                <a16:creationId xmlns:a16="http://schemas.microsoft.com/office/drawing/2014/main" id="{5633DC3A-B03D-4C7D-98CD-15DCB5013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5B6A3F3-5740-41DD-9C0D-2CAB384BDD18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45</a:t>
            </a:fld>
            <a:endParaRPr lang="de-DE" altLang="de-DE" sz="140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City4">
            <a:extLst>
              <a:ext uri="{FF2B5EF4-FFF2-40B4-BE49-F238E27FC236}">
                <a16:creationId xmlns:a16="http://schemas.microsoft.com/office/drawing/2014/main" id="{4889F06A-B523-4736-B31C-536B3C4276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60363"/>
            <a:ext cx="4897438" cy="327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3" name="Picture 3" descr="jarchow01">
            <a:extLst>
              <a:ext uri="{FF2B5EF4-FFF2-40B4-BE49-F238E27FC236}">
                <a16:creationId xmlns:a16="http://schemas.microsoft.com/office/drawing/2014/main" id="{A16819C1-4514-4849-86BF-C32EF7D7A2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900" y="838200"/>
            <a:ext cx="4457700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4" name="Picture 4" descr="jarchow03">
            <a:extLst>
              <a:ext uri="{FF2B5EF4-FFF2-40B4-BE49-F238E27FC236}">
                <a16:creationId xmlns:a16="http://schemas.microsoft.com/office/drawing/2014/main" id="{4C5B6234-A4AB-440A-B604-B1319F266B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42900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5" name="Line 2">
            <a:extLst>
              <a:ext uri="{FF2B5EF4-FFF2-40B4-BE49-F238E27FC236}">
                <a16:creationId xmlns:a16="http://schemas.microsoft.com/office/drawing/2014/main" id="{E5B2F1B3-20C2-4579-A6FA-FD26F36D031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66" name="Line 3">
            <a:extLst>
              <a:ext uri="{FF2B5EF4-FFF2-40B4-BE49-F238E27FC236}">
                <a16:creationId xmlns:a16="http://schemas.microsoft.com/office/drawing/2014/main" id="{9394B1C4-DF61-4266-8701-38CA43873DF7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40967" name="AutoShape 4">
            <a:extLst>
              <a:ext uri="{FF2B5EF4-FFF2-40B4-BE49-F238E27FC236}">
                <a16:creationId xmlns:a16="http://schemas.microsoft.com/office/drawing/2014/main" id="{E4F445CE-37D4-41DC-B6FE-250A6E0E4378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0968" name="Slide Number Placeholder 1">
            <a:extLst>
              <a:ext uri="{FF2B5EF4-FFF2-40B4-BE49-F238E27FC236}">
                <a16:creationId xmlns:a16="http://schemas.microsoft.com/office/drawing/2014/main" id="{6405FEE7-BB21-4D3A-B2ED-736747BC6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21933F9-A505-4373-B03F-49CF3B1AC208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46</a:t>
            </a:fld>
            <a:endParaRPr lang="de-DE" altLang="de-DE" sz="140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forest31tonemapped_c">
            <a:extLst>
              <a:ext uri="{FF2B5EF4-FFF2-40B4-BE49-F238E27FC236}">
                <a16:creationId xmlns:a16="http://schemas.microsoft.com/office/drawing/2014/main" id="{F151F3F3-7AB4-4A0C-A086-E8C1A22496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6000" contrast="2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125538"/>
            <a:ext cx="8685212" cy="542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7" name="Text Box 3">
            <a:extLst>
              <a:ext uri="{FF2B5EF4-FFF2-40B4-BE49-F238E27FC236}">
                <a16:creationId xmlns:a16="http://schemas.microsoft.com/office/drawing/2014/main" id="{C5C754DB-836C-4E3D-B588-9DEC43A463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76250"/>
            <a:ext cx="8469313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b="1">
                <a:solidFill>
                  <a:srgbClr val="FF0000"/>
                </a:solidFill>
                <a:latin typeface="Arial" panose="020B0604020202020204" pitchFamily="34" charset="0"/>
              </a:rPr>
              <a:t>Virtual landscape (with mixed beech and spruce stand)</a:t>
            </a:r>
          </a:p>
        </p:txBody>
      </p:sp>
      <p:sp>
        <p:nvSpPr>
          <p:cNvPr id="41988" name="Line 2">
            <a:extLst>
              <a:ext uri="{FF2B5EF4-FFF2-40B4-BE49-F238E27FC236}">
                <a16:creationId xmlns:a16="http://schemas.microsoft.com/office/drawing/2014/main" id="{A0C946AC-2B94-4B88-8A9D-657B074BB0A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989" name="Line 3">
            <a:extLst>
              <a:ext uri="{FF2B5EF4-FFF2-40B4-BE49-F238E27FC236}">
                <a16:creationId xmlns:a16="http://schemas.microsoft.com/office/drawing/2014/main" id="{CA7C4502-F56C-469A-A05B-D5886CBA1066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41990" name="AutoShape 4">
            <a:extLst>
              <a:ext uri="{FF2B5EF4-FFF2-40B4-BE49-F238E27FC236}">
                <a16:creationId xmlns:a16="http://schemas.microsoft.com/office/drawing/2014/main" id="{212B9F66-3493-4180-A02A-BB608E8099F6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1991" name="Slide Number Placeholder 1">
            <a:extLst>
              <a:ext uri="{FF2B5EF4-FFF2-40B4-BE49-F238E27FC236}">
                <a16:creationId xmlns:a16="http://schemas.microsoft.com/office/drawing/2014/main" id="{EA26132F-C538-481C-924C-8FDBF027B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D6AD7FA-F3B7-40B1-8D31-393E06B8FEC9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47</a:t>
            </a:fld>
            <a:endParaRPr lang="de-DE" altLang="de-DE" sz="140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River02">
            <a:extLst>
              <a:ext uri="{FF2B5EF4-FFF2-40B4-BE49-F238E27FC236}">
                <a16:creationId xmlns:a16="http://schemas.microsoft.com/office/drawing/2014/main" id="{79228535-D38B-45AB-AC9F-75DC426777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458788"/>
            <a:ext cx="8532813" cy="639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1" name="Line 2">
            <a:extLst>
              <a:ext uri="{FF2B5EF4-FFF2-40B4-BE49-F238E27FC236}">
                <a16:creationId xmlns:a16="http://schemas.microsoft.com/office/drawing/2014/main" id="{65E86F00-3D38-4395-85CD-E95A01F8F8E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12" name="Line 3">
            <a:extLst>
              <a:ext uri="{FF2B5EF4-FFF2-40B4-BE49-F238E27FC236}">
                <a16:creationId xmlns:a16="http://schemas.microsoft.com/office/drawing/2014/main" id="{19381EF9-244E-4267-A295-32647E8D6E42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43013" name="AutoShape 4">
            <a:extLst>
              <a:ext uri="{FF2B5EF4-FFF2-40B4-BE49-F238E27FC236}">
                <a16:creationId xmlns:a16="http://schemas.microsoft.com/office/drawing/2014/main" id="{6A087AB1-3406-434F-BA55-A5A2E254D472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3014" name="Slide Number Placeholder 1">
            <a:extLst>
              <a:ext uri="{FF2B5EF4-FFF2-40B4-BE49-F238E27FC236}">
                <a16:creationId xmlns:a16="http://schemas.microsoft.com/office/drawing/2014/main" id="{C822CEB5-D369-4A49-B365-2F0E23163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D6CD97A-52C0-4B9F-B028-49A600BF23A9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48</a:t>
            </a:fld>
            <a:endParaRPr lang="de-DE" altLang="de-DE" sz="140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gr_examples">
            <a:extLst>
              <a:ext uri="{FF2B5EF4-FFF2-40B4-BE49-F238E27FC236}">
                <a16:creationId xmlns:a16="http://schemas.microsoft.com/office/drawing/2014/main" id="{B3B63485-7E2A-40E7-96D0-70C8ED400C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" y="1581150"/>
            <a:ext cx="8966200" cy="516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5" name="Text Box 3">
            <a:extLst>
              <a:ext uri="{FF2B5EF4-FFF2-40B4-BE49-F238E27FC236}">
                <a16:creationId xmlns:a16="http://schemas.microsoft.com/office/drawing/2014/main" id="{AADC738C-DA0E-486D-820C-F3EBD0F0AE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588" y="381000"/>
            <a:ext cx="6964362" cy="9540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de-DE" sz="2800" b="1">
                <a:solidFill>
                  <a:srgbClr val="FF0000"/>
                </a:solidFill>
                <a:latin typeface="Arial" panose="020B0604020202020204" pitchFamily="34" charset="0"/>
              </a:rPr>
              <a:t>More examples of functional-structural plant models, realized with GroIMP</a:t>
            </a:r>
          </a:p>
        </p:txBody>
      </p:sp>
      <p:sp>
        <p:nvSpPr>
          <p:cNvPr id="44036" name="Line 2">
            <a:extLst>
              <a:ext uri="{FF2B5EF4-FFF2-40B4-BE49-F238E27FC236}">
                <a16:creationId xmlns:a16="http://schemas.microsoft.com/office/drawing/2014/main" id="{D8EB8D92-2F66-4DE2-B5CD-D454494A3C9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3975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37" name="Line 3">
            <a:extLst>
              <a:ext uri="{FF2B5EF4-FFF2-40B4-BE49-F238E27FC236}">
                <a16:creationId xmlns:a16="http://schemas.microsoft.com/office/drawing/2014/main" id="{4C87AECE-9E1E-4D0E-A9FD-F47B857E62E8}"/>
              </a:ext>
            </a:extLst>
          </p:cNvPr>
          <p:cNvSpPr>
            <a:spLocks noChangeShapeType="1"/>
          </p:cNvSpPr>
          <p:nvPr/>
        </p:nvSpPr>
        <p:spPr bwMode="auto">
          <a:xfrm>
            <a:off x="179388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44038" name="AutoShape 4">
            <a:extLst>
              <a:ext uri="{FF2B5EF4-FFF2-40B4-BE49-F238E27FC236}">
                <a16:creationId xmlns:a16="http://schemas.microsoft.com/office/drawing/2014/main" id="{D158F478-FBAE-42E3-B923-D62B6A77A5BD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193675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4039" name="Slide Number Placeholder 1">
            <a:extLst>
              <a:ext uri="{FF2B5EF4-FFF2-40B4-BE49-F238E27FC236}">
                <a16:creationId xmlns:a16="http://schemas.microsoft.com/office/drawing/2014/main" id="{A03827DB-CF95-450A-9519-25E36F2CA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7D12A96-652B-4F0F-9D19-0BE0406CE635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49</a:t>
            </a:fld>
            <a:endParaRPr lang="de-DE" altLang="de-DE" sz="14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Line 4">
            <a:extLst>
              <a:ext uri="{FF2B5EF4-FFF2-40B4-BE49-F238E27FC236}">
                <a16:creationId xmlns:a16="http://schemas.microsoft.com/office/drawing/2014/main" id="{C8B183E5-EC11-48D0-9429-92CE27279A7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1" name="Line 5">
            <a:extLst>
              <a:ext uri="{FF2B5EF4-FFF2-40B4-BE49-F238E27FC236}">
                <a16:creationId xmlns:a16="http://schemas.microsoft.com/office/drawing/2014/main" id="{D446BC15-604B-4132-B186-8C1158E39104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22532" name="AutoShape 6">
            <a:extLst>
              <a:ext uri="{FF2B5EF4-FFF2-40B4-BE49-F238E27FC236}">
                <a16:creationId xmlns:a16="http://schemas.microsoft.com/office/drawing/2014/main" id="{CC1BC0B8-DE0B-4FBE-B81E-0EB86C81332E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533" name="Text Box 7">
            <a:extLst>
              <a:ext uri="{FF2B5EF4-FFF2-40B4-BE49-F238E27FC236}">
                <a16:creationId xmlns:a16="http://schemas.microsoft.com/office/drawing/2014/main" id="{E0397289-75CC-4227-834D-C36D8F7F6A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04813"/>
            <a:ext cx="8532813" cy="5955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de-DE" b="1" dirty="0">
                <a:solidFill>
                  <a:srgbClr val="FF0000"/>
                </a:solidFill>
                <a:latin typeface="Arial" panose="020B0604020202020204" pitchFamily="34" charset="0"/>
              </a:rPr>
              <a:t>Notation for the transitive closure in XL: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(-</a:t>
            </a:r>
            <a:r>
              <a:rPr lang="en-US" altLang="de-DE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edgetype</a:t>
            </a:r>
            <a:r>
              <a:rPr lang="en-US" altLang="de-DE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-&gt;)+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altLang="de-DE" sz="2400" b="1" dirty="0">
              <a:latin typeface="Courier New" panose="02070309020205020404" pitchFamily="49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de-DE" sz="2400" dirty="0">
                <a:solidFill>
                  <a:schemeClr val="accent2"/>
                </a:solidFill>
                <a:latin typeface="Arial" panose="020B0604020202020204" pitchFamily="34" charset="0"/>
              </a:rPr>
              <a:t>reflexive-transitive closure </a:t>
            </a:r>
            <a:r>
              <a:rPr lang="en-US" altLang="de-DE" sz="2400" dirty="0">
                <a:latin typeface="Arial" panose="020B0604020202020204" pitchFamily="34" charset="0"/>
              </a:rPr>
              <a:t>(“node stands in relation to itself”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is also permitted)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(-</a:t>
            </a:r>
            <a:r>
              <a:rPr lang="en-US" altLang="de-DE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edgetype</a:t>
            </a:r>
            <a:r>
              <a:rPr lang="en-US" altLang="de-DE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-&gt;)*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de-DE" sz="600" dirty="0">
              <a:latin typeface="Courier New" panose="02070309020205020404" pitchFamily="49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e.g., for the successor relation: </a:t>
            </a:r>
            <a:r>
              <a:rPr lang="en-US" altLang="de-DE" sz="2400" b="1" dirty="0">
                <a:latin typeface="Courier New" panose="02070309020205020404" pitchFamily="49" charset="0"/>
              </a:rPr>
              <a:t>(&gt;)*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de-DE" sz="24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Common transitive closure of the special relations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“successor” and “branch”, in reverse direction: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400" b="1" dirty="0">
                <a:latin typeface="Courier New" panose="02070309020205020404" pitchFamily="49" charset="0"/>
              </a:rPr>
              <a:t>(-ancestor-&gt;)*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altLang="de-DE" sz="1000" dirty="0">
              <a:latin typeface="Courier New" panose="02070309020205020404" pitchFamily="49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de-DE" sz="2000" dirty="0">
                <a:latin typeface="Arial" panose="020B0604020202020204" pitchFamily="34" charset="0"/>
              </a:rPr>
              <a:t>interpretation: this relation is valid for all “preceding nodes”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de-DE" sz="2000" dirty="0">
                <a:latin typeface="Arial" panose="020B0604020202020204" pitchFamily="34" charset="0"/>
              </a:rPr>
              <a:t>in a tree along the path back to the root.</a:t>
            </a:r>
          </a:p>
        </p:txBody>
      </p:sp>
      <p:sp>
        <p:nvSpPr>
          <p:cNvPr id="22534" name="Slide Number Placeholder 2">
            <a:extLst>
              <a:ext uri="{FF2B5EF4-FFF2-40B4-BE49-F238E27FC236}">
                <a16:creationId xmlns:a16="http://schemas.microsoft.com/office/drawing/2014/main" id="{3D24DF18-B9F5-407D-A18E-6028A522E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2C7C126-9DD7-49A6-9A1B-A12942CC4B06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5</a:t>
            </a:fld>
            <a:endParaRPr lang="de-DE" altLang="de-DE" sz="140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2">
            <a:extLst>
              <a:ext uri="{FF2B5EF4-FFF2-40B4-BE49-F238E27FC236}">
                <a16:creationId xmlns:a16="http://schemas.microsoft.com/office/drawing/2014/main" id="{63A315BB-378F-4F7A-A284-D62D89AAC4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404813"/>
            <a:ext cx="7559675" cy="1662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de-DE" b="1">
                <a:solidFill>
                  <a:srgbClr val="FF0000"/>
                </a:solidFill>
                <a:latin typeface="Arial" panose="020B0604020202020204" pitchFamily="34" charset="0"/>
              </a:rPr>
              <a:t>GroIMP - newer extensions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800">
                <a:latin typeface="Arial" panose="020B0604020202020204" pitchFamily="34" charset="0"/>
              </a:rPr>
              <a:t>“Supershape” (class of mathematically defined surfaces) as geometrical primitive objects</a:t>
            </a:r>
          </a:p>
        </p:txBody>
      </p:sp>
      <p:pic>
        <p:nvPicPr>
          <p:cNvPr id="45059" name="Picture 3" descr="superf01">
            <a:extLst>
              <a:ext uri="{FF2B5EF4-FFF2-40B4-BE49-F238E27FC236}">
                <a16:creationId xmlns:a16="http://schemas.microsoft.com/office/drawing/2014/main" id="{5DD443AC-DB6B-4C21-A4BC-780DF1E73B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3573463"/>
            <a:ext cx="3095625" cy="306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0" name="Picture 4" descr="superf02">
            <a:extLst>
              <a:ext uri="{FF2B5EF4-FFF2-40B4-BE49-F238E27FC236}">
                <a16:creationId xmlns:a16="http://schemas.microsoft.com/office/drawing/2014/main" id="{49255B13-0D8B-4F39-BE48-6B66E5CE3B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38" y="2420938"/>
            <a:ext cx="2667000" cy="321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1" name="Picture 5" descr="superf03">
            <a:extLst>
              <a:ext uri="{FF2B5EF4-FFF2-40B4-BE49-F238E27FC236}">
                <a16:creationId xmlns:a16="http://schemas.microsoft.com/office/drawing/2014/main" id="{5B03F820-3AB8-4334-9575-3A7094833F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2349500"/>
            <a:ext cx="2809875" cy="237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2" name="Line 2">
            <a:extLst>
              <a:ext uri="{FF2B5EF4-FFF2-40B4-BE49-F238E27FC236}">
                <a16:creationId xmlns:a16="http://schemas.microsoft.com/office/drawing/2014/main" id="{705F9877-E18F-4105-8A99-A5BE89E9207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63" name="Line 3">
            <a:extLst>
              <a:ext uri="{FF2B5EF4-FFF2-40B4-BE49-F238E27FC236}">
                <a16:creationId xmlns:a16="http://schemas.microsoft.com/office/drawing/2014/main" id="{8BB618DB-7693-438E-83DA-60ED0F1FE6B8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45064" name="AutoShape 4">
            <a:extLst>
              <a:ext uri="{FF2B5EF4-FFF2-40B4-BE49-F238E27FC236}">
                <a16:creationId xmlns:a16="http://schemas.microsoft.com/office/drawing/2014/main" id="{97DC76C3-5716-43CD-93CC-CDD61A0B9B9E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5065" name="Slide Number Placeholder 1">
            <a:extLst>
              <a:ext uri="{FF2B5EF4-FFF2-40B4-BE49-F238E27FC236}">
                <a16:creationId xmlns:a16="http://schemas.microsoft.com/office/drawing/2014/main" id="{41CE18F4-C7CC-4363-BE68-2C16F387B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E87DDC7-6484-4E4A-BD09-4F366ED187F0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50</a:t>
            </a:fld>
            <a:endParaRPr lang="de-DE" altLang="de-DE" sz="140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2">
            <a:extLst>
              <a:ext uri="{FF2B5EF4-FFF2-40B4-BE49-F238E27FC236}">
                <a16:creationId xmlns:a16="http://schemas.microsoft.com/office/drawing/2014/main" id="{B9FE6102-27E5-48A3-B451-BD84E89EA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398463"/>
            <a:ext cx="8567737" cy="2600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de-DE" b="1" dirty="0" err="1">
                <a:solidFill>
                  <a:srgbClr val="FF0000"/>
                </a:solidFill>
                <a:latin typeface="Arial" panose="020B0604020202020204" pitchFamily="34" charset="0"/>
              </a:rPr>
              <a:t>GroIMP</a:t>
            </a:r>
            <a:r>
              <a:rPr lang="en-US" altLang="de-DE" b="1" dirty="0">
                <a:solidFill>
                  <a:srgbClr val="FF0000"/>
                </a:solidFill>
                <a:latin typeface="Arial" panose="020B0604020202020204" pitchFamily="34" charset="0"/>
              </a:rPr>
              <a:t> - newer extensions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altLang="de-DE" sz="800" dirty="0">
              <a:solidFill>
                <a:srgbClr val="990000"/>
              </a:solidFill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2800" dirty="0">
                <a:solidFill>
                  <a:schemeClr val="accent2"/>
                </a:solidFill>
                <a:latin typeface="Arial" panose="020B0604020202020204" pitchFamily="34" charset="0"/>
              </a:rPr>
              <a:t>Rate-</a:t>
            </a:r>
            <a:r>
              <a:rPr lang="en-US" altLang="de-DE" sz="2800" dirty="0" err="1">
                <a:solidFill>
                  <a:schemeClr val="accent2"/>
                </a:solidFill>
                <a:latin typeface="Arial" panose="020B0604020202020204" pitchFamily="34" charset="0"/>
              </a:rPr>
              <a:t>assignement</a:t>
            </a:r>
            <a:r>
              <a:rPr lang="en-US" altLang="de-DE" sz="2800" dirty="0">
                <a:solidFill>
                  <a:schemeClr val="accent2"/>
                </a:solidFill>
                <a:latin typeface="Arial" panose="020B0604020202020204" pitchFamily="34" charset="0"/>
              </a:rPr>
              <a:t> operator - ability to easily call efficient and numerically stable solution methods for ordinary differential equations in model code 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de-DE" sz="1400" dirty="0">
                <a:latin typeface="Arial" panose="020B0604020202020204" pitchFamily="34" charset="0"/>
              </a:rPr>
              <a:t>(</a:t>
            </a:r>
            <a:r>
              <a:rPr lang="en-US" altLang="de-DE" sz="1400" dirty="0" err="1">
                <a:latin typeface="Arial" panose="020B0604020202020204" pitchFamily="34" charset="0"/>
              </a:rPr>
              <a:t>Hemmerling</a:t>
            </a:r>
            <a:r>
              <a:rPr lang="en-US" altLang="de-DE" sz="1400" dirty="0">
                <a:latin typeface="Arial" panose="020B0604020202020204" pitchFamily="34" charset="0"/>
              </a:rPr>
              <a:t> 2012)</a:t>
            </a:r>
          </a:p>
        </p:txBody>
      </p:sp>
      <p:pic>
        <p:nvPicPr>
          <p:cNvPr id="46083" name="Picture 3" descr="hem_ode11">
            <a:extLst>
              <a:ext uri="{FF2B5EF4-FFF2-40B4-BE49-F238E27FC236}">
                <a16:creationId xmlns:a16="http://schemas.microsoft.com/office/drawing/2014/main" id="{60B7B31D-912A-41B2-ADCD-29804F547B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425" y="3284538"/>
            <a:ext cx="6583363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4" name="Text Box 4">
            <a:extLst>
              <a:ext uri="{FF2B5EF4-FFF2-40B4-BE49-F238E27FC236}">
                <a16:creationId xmlns:a16="http://schemas.microsoft.com/office/drawing/2014/main" id="{2702CABE-AFE7-42E8-A890-F647EFF79F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284538"/>
            <a:ext cx="129698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de-DE" sz="1800">
                <a:latin typeface="Arial" panose="020B0604020202020204" pitchFamily="34" charset="0"/>
              </a:rPr>
              <a:t>Example:</a:t>
            </a:r>
          </a:p>
        </p:txBody>
      </p:sp>
      <p:sp>
        <p:nvSpPr>
          <p:cNvPr id="46085" name="Line 2">
            <a:extLst>
              <a:ext uri="{FF2B5EF4-FFF2-40B4-BE49-F238E27FC236}">
                <a16:creationId xmlns:a16="http://schemas.microsoft.com/office/drawing/2014/main" id="{C731BB87-99B4-4554-AD06-A5BDC3E9E65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086" name="Line 3">
            <a:extLst>
              <a:ext uri="{FF2B5EF4-FFF2-40B4-BE49-F238E27FC236}">
                <a16:creationId xmlns:a16="http://schemas.microsoft.com/office/drawing/2014/main" id="{CBD7C487-41BA-4876-A457-08C1B449611F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46087" name="AutoShape 4">
            <a:extLst>
              <a:ext uri="{FF2B5EF4-FFF2-40B4-BE49-F238E27FC236}">
                <a16:creationId xmlns:a16="http://schemas.microsoft.com/office/drawing/2014/main" id="{C5FA046D-E4BE-4C62-B44C-365C1C1EC19F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6088" name="Slide Number Placeholder 1">
            <a:extLst>
              <a:ext uri="{FF2B5EF4-FFF2-40B4-BE49-F238E27FC236}">
                <a16:creationId xmlns:a16="http://schemas.microsoft.com/office/drawing/2014/main" id="{2D081EE9-C448-4216-9365-30ADBE6FA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4B9A2EF-F1FA-4ED8-BF3E-8442E1456CCD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51</a:t>
            </a:fld>
            <a:endParaRPr lang="de-DE" altLang="de-DE" sz="140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>
            <a:extLst>
              <a:ext uri="{FF2B5EF4-FFF2-40B4-BE49-F238E27FC236}">
                <a16:creationId xmlns:a16="http://schemas.microsoft.com/office/drawing/2014/main" id="{4A44CFA8-0E6F-4086-B2AD-58CB8C582F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775" y="455613"/>
            <a:ext cx="8351838" cy="153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de-DE" b="1">
                <a:solidFill>
                  <a:srgbClr val="FF0000"/>
                </a:solidFill>
                <a:latin typeface="Arial" panose="020B0604020202020204" pitchFamily="34" charset="0"/>
              </a:rPr>
              <a:t>GroIMP - newer extensions</a:t>
            </a:r>
            <a:endParaRPr lang="en-US" altLang="de-DE">
              <a:solidFill>
                <a:srgbClr val="990000"/>
              </a:solidFill>
              <a:latin typeface="Arial" panose="020B0604020202020204" pitchFamily="34" charset="0"/>
            </a:endParaRPr>
          </a:p>
          <a:p>
            <a:pPr>
              <a:buFontTx/>
              <a:buNone/>
            </a:pPr>
            <a:r>
              <a:rPr lang="en-US" altLang="de-DE" sz="2800">
                <a:solidFill>
                  <a:schemeClr val="accent2"/>
                </a:solidFill>
                <a:latin typeface="Arial" panose="020B0604020202020204" pitchFamily="34" charset="0"/>
              </a:rPr>
              <a:t>integrated tool for the creation of “billboard objects" for quick vegetation display</a:t>
            </a:r>
          </a:p>
        </p:txBody>
      </p:sp>
      <p:pic>
        <p:nvPicPr>
          <p:cNvPr id="48131" name="Picture 3" descr="hem_gro04">
            <a:extLst>
              <a:ext uri="{FF2B5EF4-FFF2-40B4-BE49-F238E27FC236}">
                <a16:creationId xmlns:a16="http://schemas.microsoft.com/office/drawing/2014/main" id="{04AF8D47-F37C-4DE6-A3FB-AC9492F29C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205038"/>
            <a:ext cx="6913563" cy="449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2" name="Text Box 4">
            <a:extLst>
              <a:ext uri="{FF2B5EF4-FFF2-40B4-BE49-F238E27FC236}">
                <a16:creationId xmlns:a16="http://schemas.microsoft.com/office/drawing/2014/main" id="{EF532CC2-60BF-4A9A-9089-4075831087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5805488"/>
            <a:ext cx="17287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1400">
                <a:latin typeface="Arial" panose="020B0604020202020204" pitchFamily="34" charset="0"/>
              </a:rPr>
              <a:t>(Hemmerling 2010)</a:t>
            </a:r>
          </a:p>
        </p:txBody>
      </p:sp>
      <p:sp>
        <p:nvSpPr>
          <p:cNvPr id="48133" name="Line 2">
            <a:extLst>
              <a:ext uri="{FF2B5EF4-FFF2-40B4-BE49-F238E27FC236}">
                <a16:creationId xmlns:a16="http://schemas.microsoft.com/office/drawing/2014/main" id="{00566828-89B2-41BA-ADC6-B327E822F66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134" name="Line 3">
            <a:extLst>
              <a:ext uri="{FF2B5EF4-FFF2-40B4-BE49-F238E27FC236}">
                <a16:creationId xmlns:a16="http://schemas.microsoft.com/office/drawing/2014/main" id="{38D15184-9849-4133-A0B9-080B8BB140D4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48135" name="AutoShape 4">
            <a:extLst>
              <a:ext uri="{FF2B5EF4-FFF2-40B4-BE49-F238E27FC236}">
                <a16:creationId xmlns:a16="http://schemas.microsoft.com/office/drawing/2014/main" id="{873C213A-6CCC-4D55-BC08-9136AA51B9FF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8136" name="Slide Number Placeholder 1">
            <a:extLst>
              <a:ext uri="{FF2B5EF4-FFF2-40B4-BE49-F238E27FC236}">
                <a16:creationId xmlns:a16="http://schemas.microsoft.com/office/drawing/2014/main" id="{C766F0F3-465D-4177-8B49-ECB788753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D3FD437-83EE-429C-A8F7-647BCC1315F4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52</a:t>
            </a:fld>
            <a:endParaRPr lang="de-DE" altLang="de-DE" sz="140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2">
            <a:extLst>
              <a:ext uri="{FF2B5EF4-FFF2-40B4-BE49-F238E27FC236}">
                <a16:creationId xmlns:a16="http://schemas.microsoft.com/office/drawing/2014/main" id="{F120B39E-6371-44A4-80AD-D48EE8981A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775" y="528638"/>
            <a:ext cx="8135938" cy="1531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de-DE" b="1">
                <a:solidFill>
                  <a:srgbClr val="FF0000"/>
                </a:solidFill>
                <a:latin typeface="Arial" panose="020B0604020202020204" pitchFamily="34" charset="0"/>
              </a:rPr>
              <a:t>GroIMP - newer extensions</a:t>
            </a:r>
            <a:endParaRPr lang="en-US" altLang="de-DE">
              <a:solidFill>
                <a:srgbClr val="990000"/>
              </a:solidFill>
              <a:latin typeface="Arial" panose="020B0604020202020204" pitchFamily="34" charset="0"/>
            </a:endParaRPr>
          </a:p>
          <a:p>
            <a:pPr>
              <a:buFontTx/>
              <a:buNone/>
            </a:pPr>
            <a:r>
              <a:rPr lang="en-US" altLang="de-DE" sz="2800">
                <a:solidFill>
                  <a:schemeClr val="accent2"/>
                </a:solidFill>
                <a:latin typeface="Arial" panose="020B0604020202020204" pitchFamily="34" charset="0"/>
              </a:rPr>
              <a:t>integrated virtual laser scanner (realized with Ecole Centrale Paris, practical work of a student)</a:t>
            </a:r>
            <a:endParaRPr lang="en-US" altLang="de-DE" sz="180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pic>
        <p:nvPicPr>
          <p:cNvPr id="49155" name="Picture 3" descr="etard_las01">
            <a:extLst>
              <a:ext uri="{FF2B5EF4-FFF2-40B4-BE49-F238E27FC236}">
                <a16:creationId xmlns:a16="http://schemas.microsoft.com/office/drawing/2014/main" id="{BD909424-C093-4306-A026-A41EBD99C2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205038"/>
            <a:ext cx="2232025" cy="2173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6" name="Picture 4" descr="etard_las02">
            <a:extLst>
              <a:ext uri="{FF2B5EF4-FFF2-40B4-BE49-F238E27FC236}">
                <a16:creationId xmlns:a16="http://schemas.microsoft.com/office/drawing/2014/main" id="{C39CB664-4619-4E45-A461-07F24CED0F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4508500"/>
            <a:ext cx="2001838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7" name="Picture 5" descr="etard_las03">
            <a:extLst>
              <a:ext uri="{FF2B5EF4-FFF2-40B4-BE49-F238E27FC236}">
                <a16:creationId xmlns:a16="http://schemas.microsoft.com/office/drawing/2014/main" id="{E86EA45E-497E-4F2F-98D3-23C3CF42A3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420938"/>
            <a:ext cx="4967288" cy="338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8" name="Text Box 6">
            <a:extLst>
              <a:ext uri="{FF2B5EF4-FFF2-40B4-BE49-F238E27FC236}">
                <a16:creationId xmlns:a16="http://schemas.microsoft.com/office/drawing/2014/main" id="{2784D8ED-B8B9-448E-81FC-80DA53330B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4388" y="5949950"/>
            <a:ext cx="136683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400">
                <a:latin typeface="Arial" panose="020B0604020202020204" pitchFamily="34" charset="0"/>
              </a:rPr>
              <a:t>(Etard 2011)</a:t>
            </a:r>
          </a:p>
        </p:txBody>
      </p:sp>
      <p:sp>
        <p:nvSpPr>
          <p:cNvPr id="49159" name="Line 2">
            <a:extLst>
              <a:ext uri="{FF2B5EF4-FFF2-40B4-BE49-F238E27FC236}">
                <a16:creationId xmlns:a16="http://schemas.microsoft.com/office/drawing/2014/main" id="{629B5AF5-B173-4429-A736-E9097DBE695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160" name="Line 3">
            <a:extLst>
              <a:ext uri="{FF2B5EF4-FFF2-40B4-BE49-F238E27FC236}">
                <a16:creationId xmlns:a16="http://schemas.microsoft.com/office/drawing/2014/main" id="{8D39586B-247B-4B65-9A3D-DBE41E94EE99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49161" name="AutoShape 4">
            <a:extLst>
              <a:ext uri="{FF2B5EF4-FFF2-40B4-BE49-F238E27FC236}">
                <a16:creationId xmlns:a16="http://schemas.microsoft.com/office/drawing/2014/main" id="{E906D036-D2D1-4B88-9831-1D62A508E3CA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9162" name="Slide Number Placeholder 1">
            <a:extLst>
              <a:ext uri="{FF2B5EF4-FFF2-40B4-BE49-F238E27FC236}">
                <a16:creationId xmlns:a16="http://schemas.microsoft.com/office/drawing/2014/main" id="{D2329E92-7BCE-42EB-963B-EAF934626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D738ED9-248D-4DED-9118-688294DE47D4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53</a:t>
            </a:fld>
            <a:endParaRPr lang="de-DE" altLang="de-DE" sz="140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2">
            <a:extLst>
              <a:ext uri="{FF2B5EF4-FFF2-40B4-BE49-F238E27FC236}">
                <a16:creationId xmlns:a16="http://schemas.microsoft.com/office/drawing/2014/main" id="{E5F8C56B-8D76-4695-BE65-E3B4C83484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765175"/>
            <a:ext cx="8640762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b="1" dirty="0">
                <a:solidFill>
                  <a:srgbClr val="FF0000"/>
                </a:solidFill>
                <a:latin typeface="Arial" panose="020B0604020202020204" pitchFamily="34" charset="0"/>
              </a:rPr>
              <a:t>Modelling with light / shadow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de-DE" sz="8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solidFill>
                  <a:srgbClr val="009900"/>
                </a:solidFill>
                <a:latin typeface="Arial" panose="020B0604020202020204" pitchFamily="34" charset="0"/>
              </a:rPr>
              <a:t>First model approach (highly simplified)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de-DE" sz="800" dirty="0">
              <a:solidFill>
                <a:srgbClr val="0099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A shadow is thrown on an object if there are other objects in an imaginary cone with its tip point in the object, opened upwards (z-direction)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de-DE" sz="24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solidFill>
                  <a:schemeClr val="accent2"/>
                </a:solidFill>
                <a:latin typeface="Arial" panose="020B0604020202020204" pitchFamily="34" charset="0"/>
              </a:rPr>
              <a:t>Example: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de-DE" sz="2400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sm09_e42.rgg</a:t>
            </a:r>
            <a:r>
              <a:rPr lang="en-US" altLang="de-DE" sz="2400" dirty="0">
                <a:solidFill>
                  <a:schemeClr val="accent2"/>
                </a:solidFill>
                <a:latin typeface="Arial" panose="020B0604020202020204" pitchFamily="34" charset="0"/>
              </a:rPr>
              <a:t>	competition for light by three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400" dirty="0">
                <a:solidFill>
                  <a:schemeClr val="accent2"/>
                </a:solidFill>
                <a:latin typeface="Arial" panose="020B0604020202020204" pitchFamily="34" charset="0"/>
              </a:rPr>
              <a:t>                                 2-dimensional plant models</a:t>
            </a:r>
          </a:p>
        </p:txBody>
      </p:sp>
      <p:sp>
        <p:nvSpPr>
          <p:cNvPr id="50179" name="Line 2">
            <a:extLst>
              <a:ext uri="{FF2B5EF4-FFF2-40B4-BE49-F238E27FC236}">
                <a16:creationId xmlns:a16="http://schemas.microsoft.com/office/drawing/2014/main" id="{B9FF2ECD-0D1A-4F24-AF73-C4AAAAB1AC4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80" name="Line 3">
            <a:extLst>
              <a:ext uri="{FF2B5EF4-FFF2-40B4-BE49-F238E27FC236}">
                <a16:creationId xmlns:a16="http://schemas.microsoft.com/office/drawing/2014/main" id="{04A78D5F-2C80-4220-8F01-71B62EAF6422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50181" name="AutoShape 4">
            <a:extLst>
              <a:ext uri="{FF2B5EF4-FFF2-40B4-BE49-F238E27FC236}">
                <a16:creationId xmlns:a16="http://schemas.microsoft.com/office/drawing/2014/main" id="{DE22CDFA-FCBF-4B72-8CBD-37EA3C027A1E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0182" name="Slide Number Placeholder 1">
            <a:extLst>
              <a:ext uri="{FF2B5EF4-FFF2-40B4-BE49-F238E27FC236}">
                <a16:creationId xmlns:a16="http://schemas.microsoft.com/office/drawing/2014/main" id="{444F5CCD-0F8F-4D0D-8E5D-80CE0CDCD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13D53BE-76E5-4E8D-9B47-942D8C51F992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54</a:t>
            </a:fld>
            <a:endParaRPr lang="de-DE" altLang="de-DE" sz="140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2">
            <a:extLst>
              <a:ext uri="{FF2B5EF4-FFF2-40B4-BE49-F238E27FC236}">
                <a16:creationId xmlns:a16="http://schemas.microsoft.com/office/drawing/2014/main" id="{C6A9539D-6AA5-4804-9955-1132104200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687388"/>
            <a:ext cx="8713787" cy="590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>
                <a:latin typeface="Courier New" panose="02070309020205020404" pitchFamily="49" charset="0"/>
              </a:rPr>
              <a:t>module Segment(int t, int ord) extends F0;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>
                <a:latin typeface="Courier New" panose="02070309020205020404" pitchFamily="49" charset="0"/>
              </a:rPr>
              <a:t>module TBud(int t) extends F(1, 1, 1);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>
                <a:latin typeface="Courier New" panose="02070309020205020404" pitchFamily="49" charset="0"/>
              </a:rPr>
              <a:t>module LBud extends F(0.5, 0.5, 1);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400" b="1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>
                <a:latin typeface="Courier New" panose="02070309020205020404" pitchFamily="49" charset="0"/>
              </a:rPr>
              <a:t>Vector3d z = new Vector3d(0, 0, 1);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400" b="1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>
                <a:latin typeface="Courier New" panose="02070309020205020404" pitchFamily="49" charset="0"/>
              </a:rPr>
              <a:t>protected void init()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>
                <a:latin typeface="Courier New" panose="02070309020205020404" pitchFamily="49" charset="0"/>
              </a:rPr>
              <a:t>   [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>
                <a:latin typeface="Courier New" panose="02070309020205020404" pitchFamily="49" charset="0"/>
              </a:rPr>
              <a:t>   Axiom ==&gt; P(2) D(5) V(-0.15) [ TBud(-4) ] RU(90) M(600) RU(-90)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>
                <a:latin typeface="Courier New" panose="02070309020205020404" pitchFamily="49" charset="0"/>
              </a:rPr>
              <a:t>                                [ TBud(0) ] RU(-90) M(1200) RU(90)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>
                <a:latin typeface="Courier New" panose="02070309020205020404" pitchFamily="49" charset="0"/>
              </a:rPr>
              <a:t>                                [ TBud(-8) ];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>
                <a:latin typeface="Courier New" panose="02070309020205020404" pitchFamily="49" charset="0"/>
              </a:rPr>
              <a:t>   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>
                <a:latin typeface="Courier New" panose="02070309020205020404" pitchFamily="49" charset="0"/>
              </a:rPr>
              <a:t> 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>
                <a:latin typeface="Courier New" panose="02070309020205020404" pitchFamily="49" charset="0"/>
              </a:rPr>
              <a:t>public void run()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>
                <a:latin typeface="Courier New" panose="02070309020205020404" pitchFamily="49" charset="0"/>
              </a:rPr>
              <a:t>   [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>
                <a:latin typeface="Courier New" panose="02070309020205020404" pitchFamily="49" charset="0"/>
              </a:rPr>
              <a:t>   TBud(t), (t &lt; 0) ==&gt; TBud(t+1);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>
                <a:latin typeface="Courier New" panose="02070309020205020404" pitchFamily="49" charset="0"/>
              </a:rPr>
              <a:t>   x:TBud(t), (t &gt;= 0 &amp;&amp; </a:t>
            </a:r>
            <a:r>
              <a:rPr lang="en-US" altLang="de-DE" sz="1400" b="1">
                <a:solidFill>
                  <a:srgbClr val="990000"/>
                </a:solidFill>
                <a:latin typeface="Courier New" panose="02070309020205020404" pitchFamily="49" charset="0"/>
              </a:rPr>
              <a:t>empty( (* s:Segment, (s in cone(x, z, 45)) *) )</a:t>
            </a:r>
            <a:r>
              <a:rPr lang="en-US" altLang="de-DE" sz="1400" b="1">
                <a:latin typeface="Courier New" panose="02070309020205020404" pitchFamily="49" charset="0"/>
              </a:rPr>
              <a:t> ) ==&gt;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>
                <a:latin typeface="Courier New" panose="02070309020205020404" pitchFamily="49" charset="0"/>
              </a:rPr>
              <a:t>      L(random(80, 120)) Segment(0, 0)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>
                <a:latin typeface="Courier New" panose="02070309020205020404" pitchFamily="49" charset="0"/>
              </a:rPr>
              <a:t>      [ MRel(random(0.5, 0.9)) RU(60) LBud 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>
                <a:latin typeface="Courier New" panose="02070309020205020404" pitchFamily="49" charset="0"/>
              </a:rPr>
              <a:t>      [ MRel(random(0.5, 0.9)) RU(-60) LBud ] TBud(t+1);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>
                <a:latin typeface="Courier New" panose="02070309020205020404" pitchFamily="49" charset="0"/>
              </a:rPr>
              <a:t>   y:LBud,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>
                <a:latin typeface="Courier New" panose="02070309020205020404" pitchFamily="49" charset="0"/>
              </a:rPr>
              <a:t>      (</a:t>
            </a:r>
            <a:r>
              <a:rPr lang="en-US" altLang="de-DE" sz="1400" b="1">
                <a:solidFill>
                  <a:srgbClr val="990000"/>
                </a:solidFill>
                <a:latin typeface="Courier New" panose="02070309020205020404" pitchFamily="49" charset="0"/>
              </a:rPr>
              <a:t>empty( (* s:Segment, (s in cone(y, z, 45)) *) )</a:t>
            </a:r>
            <a:r>
              <a:rPr lang="en-US" altLang="de-DE" sz="1400" b="1">
                <a:latin typeface="Courier New" panose="02070309020205020404" pitchFamily="49" charset="0"/>
              </a:rPr>
              <a:t> ) ==&gt;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>
                <a:latin typeface="Courier New" panose="02070309020205020404" pitchFamily="49" charset="0"/>
              </a:rPr>
              <a:t>      L(random(60, 90) Segment(0, 1) RV0 LBud;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>
                <a:latin typeface="Courier New" panose="02070309020205020404" pitchFamily="49" charset="0"/>
              </a:rPr>
              <a:t>   Segment(t, o), (t &lt; 8) ==&gt; Segment(t+1, o);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>
                <a:latin typeface="Courier New" panose="02070309020205020404" pitchFamily="49" charset="0"/>
              </a:rPr>
              <a:t>   </a:t>
            </a:r>
            <a:r>
              <a:rPr lang="en-US" altLang="de-DE" sz="1400" b="1">
                <a:solidFill>
                  <a:srgbClr val="336600"/>
                </a:solidFill>
                <a:latin typeface="Courier New" panose="02070309020205020404" pitchFamily="49" charset="0"/>
              </a:rPr>
              <a:t>Segment(t, o), (t &gt;= 8 &amp;&amp; o == 1) ==&gt;&gt; ;   /* Deletion of branches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>
                <a:latin typeface="Courier New" panose="02070309020205020404" pitchFamily="49" charset="0"/>
              </a:rPr>
              <a:t>   ]</a:t>
            </a:r>
          </a:p>
        </p:txBody>
      </p:sp>
      <p:sp>
        <p:nvSpPr>
          <p:cNvPr id="51203" name="Line 2">
            <a:extLst>
              <a:ext uri="{FF2B5EF4-FFF2-40B4-BE49-F238E27FC236}">
                <a16:creationId xmlns:a16="http://schemas.microsoft.com/office/drawing/2014/main" id="{470A3EAD-9A79-4DEB-B533-E676E34B94E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04" name="Line 3">
            <a:extLst>
              <a:ext uri="{FF2B5EF4-FFF2-40B4-BE49-F238E27FC236}">
                <a16:creationId xmlns:a16="http://schemas.microsoft.com/office/drawing/2014/main" id="{6DA2A87D-9668-467C-B946-3971736391A7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51205" name="AutoShape 4">
            <a:extLst>
              <a:ext uri="{FF2B5EF4-FFF2-40B4-BE49-F238E27FC236}">
                <a16:creationId xmlns:a16="http://schemas.microsoft.com/office/drawing/2014/main" id="{15EB6593-52A6-4CE6-89F0-4ABAE9BE602C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1206" name="Slide Number Placeholder 1">
            <a:extLst>
              <a:ext uri="{FF2B5EF4-FFF2-40B4-BE49-F238E27FC236}">
                <a16:creationId xmlns:a16="http://schemas.microsoft.com/office/drawing/2014/main" id="{645DAD56-F8B1-429A-8338-F956AEB51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D0EE609-AAEB-43DD-BAEC-1ECE9B7741FE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55</a:t>
            </a:fld>
            <a:endParaRPr lang="de-DE" altLang="de-DE" sz="140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2">
            <a:extLst>
              <a:ext uri="{FF2B5EF4-FFF2-40B4-BE49-F238E27FC236}">
                <a16:creationId xmlns:a16="http://schemas.microsoft.com/office/drawing/2014/main" id="{D297B532-E0C1-468B-AB39-64D059E335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128" y="636539"/>
            <a:ext cx="7848600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Assignments</a:t>
            </a:r>
            <a:endParaRPr lang="en-US" altLang="de-DE" sz="24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de-DE" sz="24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1. Work through lessons 13 - 16 and 20 - 22 in the ILIAS learning module "Introduction to </a:t>
            </a:r>
            <a:r>
              <a:rPr lang="en-US" altLang="de-DE" sz="24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GroIMP</a:t>
            </a:r>
            <a:r>
              <a:rPr lang="en-US" altLang="de-DE" sz="2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" (available via </a:t>
            </a:r>
            <a:r>
              <a:rPr lang="en-US" altLang="de-DE" sz="24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StudIP</a:t>
            </a:r>
            <a:r>
              <a:rPr lang="en-US" altLang="de-DE" sz="2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).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de-DE" sz="24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de-DE" sz="8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2. Read Chapter 1, Section 1.8 of the book "The Algorithmic Beauty of Plants" by P. </a:t>
            </a:r>
            <a:r>
              <a:rPr lang="en-US" altLang="de-DE" sz="24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Prusinkiewicz</a:t>
            </a:r>
            <a:r>
              <a:rPr lang="en-US" altLang="de-DE" sz="2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 and A. </a:t>
            </a:r>
            <a:r>
              <a:rPr lang="en-US" altLang="de-DE" sz="24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Lindenmayer</a:t>
            </a:r>
            <a:r>
              <a:rPr lang="en-US" altLang="de-DE" sz="2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 (pp. 30-35)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(Note the different notation for context-sensitive rules)</a:t>
            </a:r>
          </a:p>
        </p:txBody>
      </p:sp>
      <p:sp>
        <p:nvSpPr>
          <p:cNvPr id="3" name="Line 3">
            <a:extLst>
              <a:ext uri="{FF2B5EF4-FFF2-40B4-BE49-F238E27FC236}">
                <a16:creationId xmlns:a16="http://schemas.microsoft.com/office/drawing/2014/main" id="{40E0A16B-CD8C-446C-9E9B-1D5FF73C144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0728" y="260648"/>
            <a:ext cx="8363271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" name="Line 4">
            <a:extLst>
              <a:ext uri="{FF2B5EF4-FFF2-40B4-BE49-F238E27FC236}">
                <a16:creationId xmlns:a16="http://schemas.microsoft.com/office/drawing/2014/main" id="{A7910116-A8CD-4539-A832-08BEF6C69CA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3528" y="641648"/>
            <a:ext cx="1" cy="6216352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5" name="AutoShape 5">
            <a:extLst>
              <a:ext uri="{FF2B5EF4-FFF2-40B4-BE49-F238E27FC236}">
                <a16:creationId xmlns:a16="http://schemas.microsoft.com/office/drawing/2014/main" id="{A14EAE06-A94A-4A8F-A7A7-F9029336B00C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37816" y="246361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94A9DE6-007D-489C-A6B4-5278AF2F6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7BF801-061B-4EFA-A533-B5BBE8465385}" type="slidenum">
              <a:rPr lang="de-DE" altLang="de-DE" smtClean="0"/>
              <a:pPr>
                <a:defRPr/>
              </a:pPr>
              <a:t>56</a:t>
            </a:fld>
            <a:endParaRPr lang="de-DE" altLang="de-DE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Line 4">
            <a:extLst>
              <a:ext uri="{FF2B5EF4-FFF2-40B4-BE49-F238E27FC236}">
                <a16:creationId xmlns:a16="http://schemas.microsoft.com/office/drawing/2014/main" id="{03E97D37-FB79-4865-826B-F2058F510F4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55" name="Line 5">
            <a:extLst>
              <a:ext uri="{FF2B5EF4-FFF2-40B4-BE49-F238E27FC236}">
                <a16:creationId xmlns:a16="http://schemas.microsoft.com/office/drawing/2014/main" id="{A9929C67-A518-4F79-834B-03806EEB03C8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23556" name="AutoShape 6">
            <a:extLst>
              <a:ext uri="{FF2B5EF4-FFF2-40B4-BE49-F238E27FC236}">
                <a16:creationId xmlns:a16="http://schemas.microsoft.com/office/drawing/2014/main" id="{6013609E-B9A1-49AF-8B9D-6258CC29B610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557" name="Text Box 8">
            <a:extLst>
              <a:ext uri="{FF2B5EF4-FFF2-40B4-BE49-F238E27FC236}">
                <a16:creationId xmlns:a16="http://schemas.microsoft.com/office/drawing/2014/main" id="{958F8DD3-11F5-4626-8027-2A3EA7D385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7975" y="5576235"/>
            <a:ext cx="688022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de-DE" sz="2000" dirty="0">
                <a:solidFill>
                  <a:srgbClr val="00B050"/>
                </a:solidFill>
                <a:latin typeface="Arial" panose="020B0604020202020204" pitchFamily="34" charset="0"/>
              </a:rPr>
              <a:t>(these two relations only extend to the first node of type B)</a:t>
            </a:r>
          </a:p>
        </p:txBody>
      </p:sp>
      <p:pic>
        <p:nvPicPr>
          <p:cNvPr id="23558" name="Grafik 1">
            <a:extLst>
              <a:ext uri="{FF2B5EF4-FFF2-40B4-BE49-F238E27FC236}">
                <a16:creationId xmlns:a16="http://schemas.microsoft.com/office/drawing/2014/main" id="{02BE86EC-7649-41A9-B541-72041D2D50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3" y="1266825"/>
            <a:ext cx="8386762" cy="432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9" name="Rectangle 1">
            <a:extLst>
              <a:ext uri="{FF2B5EF4-FFF2-40B4-BE49-F238E27FC236}">
                <a16:creationId xmlns:a16="http://schemas.microsoft.com/office/drawing/2014/main" id="{8DC30F56-E6CA-4194-94ED-D047F96062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452438"/>
            <a:ext cx="799147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Notation for the transitive closure in XL</a:t>
            </a:r>
          </a:p>
        </p:txBody>
      </p:sp>
      <p:sp>
        <p:nvSpPr>
          <p:cNvPr id="23560" name="Slide Number Placeholder 2">
            <a:extLst>
              <a:ext uri="{FF2B5EF4-FFF2-40B4-BE49-F238E27FC236}">
                <a16:creationId xmlns:a16="http://schemas.microsoft.com/office/drawing/2014/main" id="{0C9FF61D-CE41-48BA-93E1-6847F8B70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7DD25B0-B5B1-466F-A7CE-47EF40344047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6</a:t>
            </a:fld>
            <a:endParaRPr lang="de-DE" altLang="de-DE" sz="14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Line 5">
            <a:extLst>
              <a:ext uri="{FF2B5EF4-FFF2-40B4-BE49-F238E27FC236}">
                <a16:creationId xmlns:a16="http://schemas.microsoft.com/office/drawing/2014/main" id="{D5426FF6-A55C-4901-BF2F-79516629961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79" name="Line 6">
            <a:extLst>
              <a:ext uri="{FF2B5EF4-FFF2-40B4-BE49-F238E27FC236}">
                <a16:creationId xmlns:a16="http://schemas.microsoft.com/office/drawing/2014/main" id="{0CAE8CA2-3960-44ED-A83C-4A90B6E9E3F7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24580" name="AutoShape 7">
            <a:extLst>
              <a:ext uri="{FF2B5EF4-FFF2-40B4-BE49-F238E27FC236}">
                <a16:creationId xmlns:a16="http://schemas.microsoft.com/office/drawing/2014/main" id="{9C36A170-B820-4FD3-B414-FF0D4FD4D831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4581" name="Text Box 3">
            <a:extLst>
              <a:ext uri="{FF2B5EF4-FFF2-40B4-BE49-F238E27FC236}">
                <a16:creationId xmlns:a16="http://schemas.microsoft.com/office/drawing/2014/main" id="{BD180DFE-BB97-4C49-A627-C587889F3F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0700" y="847725"/>
            <a:ext cx="8588375" cy="4801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b="1" dirty="0">
                <a:solidFill>
                  <a:srgbClr val="FF0000"/>
                </a:solidFill>
                <a:latin typeface="Arial" panose="020B0604020202020204" pitchFamily="34" charset="0"/>
              </a:rPr>
              <a:t>Query syntax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de-DE" sz="8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de-DE" sz="8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dirty="0">
                <a:latin typeface="Arial" panose="020B0604020202020204" pitchFamily="34" charset="0"/>
              </a:rPr>
              <a:t>- possibility of combining structure and function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endParaRPr lang="en-US" altLang="de-DE" sz="2800" dirty="0">
              <a:latin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n-US" altLang="de-DE" sz="2800" dirty="0">
                <a:latin typeface="Arial" panose="020B0604020202020204" pitchFamily="34" charset="0"/>
              </a:rPr>
              <a:t>- a query is enclosed by  </a:t>
            </a:r>
            <a:r>
              <a:rPr lang="en-US" altLang="de-DE" sz="2800" b="1" dirty="0">
                <a:latin typeface="Courier New" panose="02070309020205020404" pitchFamily="49" charset="0"/>
              </a:rPr>
              <a:t>(*    *)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8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8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8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8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8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800" dirty="0">
                <a:latin typeface="Arial" panose="020B0604020202020204" pitchFamily="34" charset="0"/>
              </a:rPr>
              <a:t>The elements are given in their expected order, e.g.: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800" b="1" dirty="0">
                <a:latin typeface="Courier New" panose="02070309020205020404" pitchFamily="49" charset="0"/>
              </a:rPr>
              <a:t>(* A </a:t>
            </a:r>
            <a:r>
              <a:rPr lang="en-US" altLang="de-DE" sz="2800" b="1" dirty="0" err="1">
                <a:latin typeface="Courier New" panose="02070309020205020404" pitchFamily="49" charset="0"/>
              </a:rPr>
              <a:t>A</a:t>
            </a:r>
            <a:r>
              <a:rPr lang="en-US" altLang="de-DE" sz="2800" b="1" dirty="0">
                <a:latin typeface="Courier New" panose="02070309020205020404" pitchFamily="49" charset="0"/>
              </a:rPr>
              <a:t> B *) </a:t>
            </a:r>
            <a:r>
              <a:rPr lang="en-US" altLang="de-DE" sz="2800" dirty="0">
                <a:latin typeface="Arial" panose="020B0604020202020204" pitchFamily="34" charset="0"/>
              </a:rPr>
              <a:t>searches for a subgraph which consists of a sequence of nodes of the types </a:t>
            </a:r>
            <a:r>
              <a:rPr lang="en-US" altLang="de-DE" sz="2800" b="1" dirty="0">
                <a:latin typeface="Courier New" panose="02070309020205020404" pitchFamily="49" charset="0"/>
              </a:rPr>
              <a:t>A </a:t>
            </a:r>
            <a:r>
              <a:rPr lang="en-US" altLang="de-DE" sz="2800" b="1" dirty="0" err="1">
                <a:latin typeface="Courier New" panose="02070309020205020404" pitchFamily="49" charset="0"/>
              </a:rPr>
              <a:t>A</a:t>
            </a:r>
            <a:r>
              <a:rPr lang="en-US" altLang="de-DE" sz="2800" b="1" dirty="0">
                <a:latin typeface="Courier New" panose="02070309020205020404" pitchFamily="49" charset="0"/>
              </a:rPr>
              <a:t> B</a:t>
            </a:r>
            <a:r>
              <a:rPr lang="en-US" altLang="de-DE" sz="2800" dirty="0">
                <a:latin typeface="Arial" panose="020B0604020202020204" pitchFamily="34" charset="0"/>
              </a:rPr>
              <a:t>, connected by successor edges</a:t>
            </a:r>
          </a:p>
        </p:txBody>
      </p:sp>
      <p:sp>
        <p:nvSpPr>
          <p:cNvPr id="24582" name="Slide Number Placeholder 2">
            <a:extLst>
              <a:ext uri="{FF2B5EF4-FFF2-40B4-BE49-F238E27FC236}">
                <a16:creationId xmlns:a16="http://schemas.microsoft.com/office/drawing/2014/main" id="{15F5B9C5-5268-44D1-A14E-9F41D6F90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39AF4FA-D1A3-44CF-8A45-F76A331F6AA7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7</a:t>
            </a:fld>
            <a:endParaRPr lang="de-DE" altLang="de-DE" sz="14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5">
            <a:extLst>
              <a:ext uri="{FF2B5EF4-FFF2-40B4-BE49-F238E27FC236}">
                <a16:creationId xmlns:a16="http://schemas.microsoft.com/office/drawing/2014/main" id="{2FAD8A11-2127-49A1-B143-ADE866792A8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3" name="Line 6">
            <a:extLst>
              <a:ext uri="{FF2B5EF4-FFF2-40B4-BE49-F238E27FC236}">
                <a16:creationId xmlns:a16="http://schemas.microsoft.com/office/drawing/2014/main" id="{2479686B-88C1-4BFE-B865-C510BBBDF42B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25604" name="AutoShape 7">
            <a:extLst>
              <a:ext uri="{FF2B5EF4-FFF2-40B4-BE49-F238E27FC236}">
                <a16:creationId xmlns:a16="http://schemas.microsoft.com/office/drawing/2014/main" id="{1A7C0A95-8106-42FC-8FE8-03864B25C0C2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5605" name="Grafik 1">
            <a:extLst>
              <a:ext uri="{FF2B5EF4-FFF2-40B4-BE49-F238E27FC236}">
                <a16:creationId xmlns:a16="http://schemas.microsoft.com/office/drawing/2014/main" id="{59A7A6F3-94E4-4453-A43B-4CD04AC6D9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1096963"/>
            <a:ext cx="7715250" cy="557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6" name="Rectangle 1">
            <a:extLst>
              <a:ext uri="{FF2B5EF4-FFF2-40B4-BE49-F238E27FC236}">
                <a16:creationId xmlns:a16="http://schemas.microsoft.com/office/drawing/2014/main" id="{78D64935-6420-4AA1-95FB-F859FEFB7D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971550"/>
            <a:ext cx="3397250" cy="5857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b="1">
                <a:solidFill>
                  <a:srgbClr val="FF0000"/>
                </a:solidFill>
                <a:latin typeface="Arial" panose="020B0604020202020204" pitchFamily="34" charset="0"/>
              </a:rPr>
              <a:t>Query Examples</a:t>
            </a:r>
          </a:p>
        </p:txBody>
      </p:sp>
      <p:sp>
        <p:nvSpPr>
          <p:cNvPr id="25607" name="Slide Number Placeholder 2">
            <a:extLst>
              <a:ext uri="{FF2B5EF4-FFF2-40B4-BE49-F238E27FC236}">
                <a16:creationId xmlns:a16="http://schemas.microsoft.com/office/drawing/2014/main" id="{E64292D6-C393-48D2-9A2F-830B9988E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31B51FE-B311-4612-B10C-3308CC15D4D4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8</a:t>
            </a:fld>
            <a:endParaRPr lang="de-DE" altLang="de-DE" sz="14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Line 4">
            <a:extLst>
              <a:ext uri="{FF2B5EF4-FFF2-40B4-BE49-F238E27FC236}">
                <a16:creationId xmlns:a16="http://schemas.microsoft.com/office/drawing/2014/main" id="{BE20E955-717C-40C0-A9EB-33CB0DD5CFB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27" name="Line 5">
            <a:extLst>
              <a:ext uri="{FF2B5EF4-FFF2-40B4-BE49-F238E27FC236}">
                <a16:creationId xmlns:a16="http://schemas.microsoft.com/office/drawing/2014/main" id="{3E78BB52-C0D2-47F6-BF6D-274E0AF38083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26628" name="AutoShape 6">
            <a:extLst>
              <a:ext uri="{FF2B5EF4-FFF2-40B4-BE49-F238E27FC236}">
                <a16:creationId xmlns:a16="http://schemas.microsoft.com/office/drawing/2014/main" id="{758F38ED-11A6-42FF-9E3F-323BABA39084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6629" name="Text Box 14">
            <a:extLst>
              <a:ext uri="{FF2B5EF4-FFF2-40B4-BE49-F238E27FC236}">
                <a16:creationId xmlns:a16="http://schemas.microsoft.com/office/drawing/2014/main" id="{31B1FD28-2A78-4511-BE45-CA5CB895F2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684213"/>
            <a:ext cx="547052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de-DE" b="1">
                <a:solidFill>
                  <a:srgbClr val="FF0000"/>
                </a:solidFill>
                <a:latin typeface="Arial" panose="020B0604020202020204" pitchFamily="34" charset="0"/>
              </a:rPr>
              <a:t>Ancestor and Descendants</a:t>
            </a:r>
          </a:p>
        </p:txBody>
      </p:sp>
      <p:pic>
        <p:nvPicPr>
          <p:cNvPr id="26630" name="Grafik 4">
            <a:extLst>
              <a:ext uri="{FF2B5EF4-FFF2-40B4-BE49-F238E27FC236}">
                <a16:creationId xmlns:a16="http://schemas.microsoft.com/office/drawing/2014/main" id="{76565EC2-B249-4CBF-B0B2-2505F36748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" y="1512888"/>
            <a:ext cx="7696200" cy="522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1" name="Slide Number Placeholder 2">
            <a:extLst>
              <a:ext uri="{FF2B5EF4-FFF2-40B4-BE49-F238E27FC236}">
                <a16:creationId xmlns:a16="http://schemas.microsoft.com/office/drawing/2014/main" id="{8A05E727-D420-43FF-BAAB-E9F7A5052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4DBDFC6-99BF-4094-8B0A-6AC3E8374CB8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9</a:t>
            </a:fld>
            <a:endParaRPr lang="de-DE" altLang="de-DE" sz="1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2762</Words>
  <Application>Microsoft Office PowerPoint</Application>
  <PresentationFormat>Bildschirmpräsentation (4:3)</PresentationFormat>
  <Paragraphs>426</Paragraphs>
  <Slides>56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56</vt:i4>
      </vt:variant>
    </vt:vector>
  </HeadingPairs>
  <TitlesOfParts>
    <vt:vector size="62" baseType="lpstr">
      <vt:lpstr>Arial</vt:lpstr>
      <vt:lpstr>Calibri</vt:lpstr>
      <vt:lpstr>Courier New</vt:lpstr>
      <vt:lpstr>Symbol</vt:lpstr>
      <vt:lpstr>Times New Roman</vt:lpstr>
      <vt:lpstr>Standarddesign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BTU Cottbus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Winfried Kurth</dc:creator>
  <cp:lastModifiedBy>Winfried Kurth</cp:lastModifiedBy>
  <cp:revision>214</cp:revision>
  <dcterms:created xsi:type="dcterms:W3CDTF">2006-10-23T15:58:10Z</dcterms:created>
  <dcterms:modified xsi:type="dcterms:W3CDTF">2026-06-21T09:37:42Z</dcterms:modified>
</cp:coreProperties>
</file>