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611" r:id="rId2"/>
    <p:sldId id="535" r:id="rId3"/>
    <p:sldId id="435" r:id="rId4"/>
    <p:sldId id="541" r:id="rId5"/>
    <p:sldId id="542" r:id="rId6"/>
    <p:sldId id="543" r:id="rId7"/>
    <p:sldId id="544" r:id="rId8"/>
    <p:sldId id="645" r:id="rId9"/>
    <p:sldId id="646" r:id="rId10"/>
    <p:sldId id="499" r:id="rId11"/>
    <p:sldId id="500" r:id="rId12"/>
    <p:sldId id="501" r:id="rId13"/>
    <p:sldId id="502" r:id="rId14"/>
    <p:sldId id="503" r:id="rId15"/>
    <p:sldId id="504" r:id="rId16"/>
    <p:sldId id="505" r:id="rId17"/>
    <p:sldId id="506" r:id="rId18"/>
    <p:sldId id="507" r:id="rId19"/>
    <p:sldId id="511" r:id="rId20"/>
    <p:sldId id="512" r:id="rId21"/>
    <p:sldId id="513" r:id="rId22"/>
    <p:sldId id="522" r:id="rId23"/>
    <p:sldId id="523" r:id="rId24"/>
    <p:sldId id="549" r:id="rId25"/>
    <p:sldId id="525" r:id="rId26"/>
    <p:sldId id="526" r:id="rId27"/>
    <p:sldId id="527" r:id="rId28"/>
    <p:sldId id="528" r:id="rId29"/>
    <p:sldId id="529" r:id="rId30"/>
  </p:sldIdLst>
  <p:sldSz cx="9144000" cy="6858000" type="screen4x3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CC33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65" autoAdjust="0"/>
    <p:restoredTop sz="90929"/>
  </p:normalViewPr>
  <p:slideViewPr>
    <p:cSldViewPr>
      <p:cViewPr varScale="1">
        <p:scale>
          <a:sx n="103" d="100"/>
          <a:sy n="103" d="100"/>
        </p:scale>
        <p:origin x="241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67C1E3B-7119-4ACD-A044-9EA23D2605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C14BF47-1408-4FCC-9C0E-5F7AF9A87EA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1C1237B-E69D-4B6A-9BC7-CFC3A3B0A9D6}" type="datetimeFigureOut">
              <a:rPr lang="de-DE"/>
              <a:pPr>
                <a:defRPr/>
              </a:pPr>
              <a:t>09.06.2026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A7AAFEDC-7F65-4B2F-8ABF-D8C93AC299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C218D06E-7D23-440C-B7DB-B7B6CD7E6E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02B3164-08A4-4373-8269-A735718EF48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1534132-C3B8-4B52-9FB5-D13A62B78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2269E99-CC74-4044-9F55-1CEAB5804E7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47F035-9517-46C0-A73B-05C881A061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6903F2-B5FD-46A7-B938-3B06294456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A538C8-11EE-4799-B218-8C58C219B3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0B24A-8BAA-4C09-A691-EA91C215F3C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4195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A42163-9E24-4A23-A0B4-A622C2E356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FFFD48-4639-44FA-8891-4F5C6A7B34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82F720-2BF0-4353-89CE-0B13456462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35B6F-858B-4D62-BC84-C5ABEC2DBE2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115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EB4E70-C59C-41BF-AA21-1CA4C0BEFD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E3CB9F-E3B1-4174-950E-3CC6DA60C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204C91-97A8-43B4-AFD8-66E00C3A72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D32ED-5DCF-4B3D-A087-8D6CD91EB00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53738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A5171A-F647-4F09-86D9-776235BBDC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CA7B81-A883-4A95-88C5-BA014D539A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0FC597-DD24-40E1-BBBD-1EBFFF20F5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8D949-300B-404E-B8A7-D23EF2FAB9D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36768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623886-3421-4E12-A1B9-87EEED3238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14AD32-30A5-4D56-9C57-48D25482CB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5E128E3-0B53-4B7E-B85D-08064E5068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8F995-9067-4710-83EC-C69C7934E44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48932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88880A-CA2A-4417-BF04-BD7DE399AE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16819A-C09B-4BFA-B52C-3BC36D423B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A3E919-4A6C-4370-B168-8B3DBCBFD3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F2BE4-4BA8-4910-B771-09DA8FCBA7D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16577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FCDD3C-193F-4655-89FA-EA00086183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41A1F7A-CFE9-4F60-8958-3B8D7688A9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0D31D9E-6B7C-459E-90D0-F42D567D49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2D9D5-9752-4F25-A38D-500B27146C0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6607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CA145F2-EC4D-4292-8481-21FC782BB9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A6BBAB-99BE-4CA3-9442-386807FD02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1055207-B454-4AC7-85DE-BEB9712C38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D7BAE-B1FE-4564-BE72-EEDBA4148F3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41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F4E77CC-C748-42B2-B39C-754A110ABF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953C7BB-113D-4850-9495-5E1CDE2026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F4F2D98-A915-4CE3-811C-38E5C6B4B7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BF801-061B-4EFA-A533-B5BBE846538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2953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5C38E0-CABE-49F7-A340-9D1729549B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C10212-E763-4101-9E8D-CE44416EEB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560AB8-08CA-406A-B94C-08933B3AD1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E714-7B22-4C32-95BD-EF51D4E8CA8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7319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20982A-50BC-4E4B-AB1D-C4D4A14868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2D9F7C-10DE-4CF1-8F43-ABB473A45B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085E2C-3AE0-4D64-AE46-BEA7D28AEE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0D244-0C1F-428B-A5F0-EA5615E307B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0807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C4BB1C0-17BA-4A55-8CE3-3B20A0458D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B55A71-9DE3-4616-9C2F-32E69F22A9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AA4143-9A97-4FC5-846E-03D8B36961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C9CA2CF-A190-403F-9C67-9D43FC7AA7B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BC08C51-6038-4DBB-BD3C-77411CDF5AA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6BD2D95-F161-4F72-A160-863083F8908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>
            <a:extLst>
              <a:ext uri="{FF2B5EF4-FFF2-40B4-BE49-F238E27FC236}">
                <a16:creationId xmlns:a16="http://schemas.microsoft.com/office/drawing/2014/main" id="{064A7467-320B-49E2-BC47-094C40346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204864"/>
            <a:ext cx="8077200" cy="4016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Functional-Structural Plant Models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en-US" altLang="de-DE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semester 2026  -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0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Winfried </a:t>
            </a:r>
            <a:r>
              <a:rPr lang="en-US" altLang="de-DE" sz="2000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Kurth</a:t>
            </a:r>
            <a:r>
              <a:rPr lang="en-US" altLang="de-DE" sz="20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Tim </a:t>
            </a:r>
            <a:r>
              <a:rPr lang="en-US" altLang="de-DE" sz="2000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Oberländer</a:t>
            </a:r>
            <a:endParaRPr lang="en-US" altLang="de-DE" sz="20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University of Göttingen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Chair of Computer Graphics and Ecoinformatics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7</a:t>
            </a:r>
            <a:r>
              <a:rPr lang="en-US" altLang="de-DE" sz="2400" baseline="30000" dirty="0">
                <a:solidFill>
                  <a:schemeClr val="accent2"/>
                </a:solidFill>
                <a:latin typeface="Arial" panose="020B0604020202020204" pitchFamily="34" charset="0"/>
              </a:rPr>
              <a:t>th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Lecture: 11 June, 2026</a:t>
            </a:r>
          </a:p>
        </p:txBody>
      </p:sp>
      <p:pic>
        <p:nvPicPr>
          <p:cNvPr id="3075" name="Picture 6" descr="groimpstart">
            <a:extLst>
              <a:ext uri="{FF2B5EF4-FFF2-40B4-BE49-F238E27FC236}">
                <a16:creationId xmlns:a16="http://schemas.microsoft.com/office/drawing/2014/main" id="{74487EDA-BFC7-4300-81A6-482A27457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57200"/>
            <a:ext cx="2052638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groimp500x500">
            <a:extLst>
              <a:ext uri="{FF2B5EF4-FFF2-40B4-BE49-F238E27FC236}">
                <a16:creationId xmlns:a16="http://schemas.microsoft.com/office/drawing/2014/main" id="{CA9EE0AF-BC2A-4F29-9B97-1D00620EA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76250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34645B-5B43-46FA-BB67-A2E6DB240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7BF801-061B-4EFA-A533-B5BBE8465385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">
            <a:extLst>
              <a:ext uri="{FF2B5EF4-FFF2-40B4-BE49-F238E27FC236}">
                <a16:creationId xmlns:a16="http://schemas.microsoft.com/office/drawing/2014/main" id="{36F4146F-785B-4422-8507-109E98099A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68675" y="3925044"/>
            <a:ext cx="0" cy="8001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Line 3">
            <a:extLst>
              <a:ext uri="{FF2B5EF4-FFF2-40B4-BE49-F238E27FC236}">
                <a16:creationId xmlns:a16="http://schemas.microsoft.com/office/drawing/2014/main" id="{35A7CCD1-5E3F-452D-8B1B-6C2E50E2A6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68675" y="3031282"/>
            <a:ext cx="0" cy="8001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4" name="Line 4">
            <a:extLst>
              <a:ext uri="{FF2B5EF4-FFF2-40B4-BE49-F238E27FC236}">
                <a16:creationId xmlns:a16="http://schemas.microsoft.com/office/drawing/2014/main" id="{46703209-1E5D-4BF5-A732-3B13B8D868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82975" y="3478957"/>
            <a:ext cx="91440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5" name="AutoShape 5">
            <a:extLst>
              <a:ext uri="{FF2B5EF4-FFF2-40B4-BE49-F238E27FC236}">
                <a16:creationId xmlns:a16="http://schemas.microsoft.com/office/drawing/2014/main" id="{665E0D64-5959-4A25-B46F-7C4B9756D64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339975" y="3369419"/>
            <a:ext cx="914400" cy="1028700"/>
          </a:xfrm>
          <a:prstGeom prst="curvedRightArrow">
            <a:avLst>
              <a:gd name="adj1" fmla="val 22500"/>
              <a:gd name="adj2" fmla="val 45000"/>
              <a:gd name="adj3" fmla="val 33333"/>
            </a:avLst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0246" name="AutoShape 6">
            <a:extLst>
              <a:ext uri="{FF2B5EF4-FFF2-40B4-BE49-F238E27FC236}">
                <a16:creationId xmlns:a16="http://schemas.microsoft.com/office/drawing/2014/main" id="{B731ECD9-7598-4DAE-BAF2-68C4369F4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2975" y="3925044"/>
            <a:ext cx="685800" cy="4572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1445247999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1445247999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C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8" name="Oval 8">
            <a:extLst>
              <a:ext uri="{FF2B5EF4-FFF2-40B4-BE49-F238E27FC236}">
                <a16:creationId xmlns:a16="http://schemas.microsoft.com/office/drawing/2014/main" id="{CE1DBB09-B00B-4B1C-AD23-32AB11A47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517396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0249" name="Oval 9">
            <a:extLst>
              <a:ext uri="{FF2B5EF4-FFF2-40B4-BE49-F238E27FC236}">
                <a16:creationId xmlns:a16="http://schemas.microsoft.com/office/drawing/2014/main" id="{25F249A6-E1E4-43BF-9A75-207FD6901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486916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0250" name="Oval 10">
            <a:extLst>
              <a:ext uri="{FF2B5EF4-FFF2-40B4-BE49-F238E27FC236}">
                <a16:creationId xmlns:a16="http://schemas.microsoft.com/office/drawing/2014/main" id="{B7392131-CFC0-4085-BD33-5BA928BFB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547876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0251" name="Oval 11">
            <a:extLst>
              <a:ext uri="{FF2B5EF4-FFF2-40B4-BE49-F238E27FC236}">
                <a16:creationId xmlns:a16="http://schemas.microsoft.com/office/drawing/2014/main" id="{9A1BE253-A6B6-456B-9FC2-E0F7FD155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585976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0252" name="Line 12">
            <a:extLst>
              <a:ext uri="{FF2B5EF4-FFF2-40B4-BE49-F238E27FC236}">
                <a16:creationId xmlns:a16="http://schemas.microsoft.com/office/drawing/2014/main" id="{F348F7D0-384A-40F4-B385-79B5272E06F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086600" y="5402560"/>
            <a:ext cx="381000" cy="4572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3" name="Line 13">
            <a:extLst>
              <a:ext uri="{FF2B5EF4-FFF2-40B4-BE49-F238E27FC236}">
                <a16:creationId xmlns:a16="http://schemas.microsoft.com/office/drawing/2014/main" id="{8CC4EE04-3440-4E36-8866-E6BD073B29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2800" y="502156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4" name="Line 14">
            <a:extLst>
              <a:ext uri="{FF2B5EF4-FFF2-40B4-BE49-F238E27FC236}">
                <a16:creationId xmlns:a16="http://schemas.microsoft.com/office/drawing/2014/main" id="{A20CE1FB-93C6-4B92-8723-3C4B3368165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5097760"/>
            <a:ext cx="76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5" name="Line 15">
            <a:extLst>
              <a:ext uri="{FF2B5EF4-FFF2-40B4-BE49-F238E27FC236}">
                <a16:creationId xmlns:a16="http://schemas.microsoft.com/office/drawing/2014/main" id="{47E8ACD4-0EFD-4D02-B68C-127BBACF906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72400" y="5021560"/>
            <a:ext cx="457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6" name="Line 16">
            <a:extLst>
              <a:ext uri="{FF2B5EF4-FFF2-40B4-BE49-F238E27FC236}">
                <a16:creationId xmlns:a16="http://schemas.microsoft.com/office/drawing/2014/main" id="{6D4AC064-4082-4FA1-828E-3B9C6B9FB2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20000" y="5554960"/>
            <a:ext cx="609600" cy="381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7" name="Line 17">
            <a:extLst>
              <a:ext uri="{FF2B5EF4-FFF2-40B4-BE49-F238E27FC236}">
                <a16:creationId xmlns:a16="http://schemas.microsoft.com/office/drawing/2014/main" id="{51C2F30C-4CCD-41C4-9192-118C8DEE9D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20000" y="5631160"/>
            <a:ext cx="609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2">
            <a:extLst>
              <a:ext uri="{FF2B5EF4-FFF2-40B4-BE49-F238E27FC236}">
                <a16:creationId xmlns:a16="http://schemas.microsoft.com/office/drawing/2014/main" id="{9BE36320-AF41-43DC-B04F-8CECC82427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3">
            <a:extLst>
              <a:ext uri="{FF2B5EF4-FFF2-40B4-BE49-F238E27FC236}">
                <a16:creationId xmlns:a16="http://schemas.microsoft.com/office/drawing/2014/main" id="{F6C99BE3-4811-4BB8-A8B8-22AD5AC3E6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0" name="AutoShape 4">
            <a:extLst>
              <a:ext uri="{FF2B5EF4-FFF2-40B4-BE49-F238E27FC236}">
                <a16:creationId xmlns:a16="http://schemas.microsoft.com/office/drawing/2014/main" id="{CCA4729E-8BBC-44A5-AF54-1AC8D57EAC8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1D4F37-E4B2-4E25-A42F-07A6854B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176"/>
            <a:ext cx="1905000" cy="457200"/>
          </a:xfrm>
        </p:spPr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10</a:t>
            </a:fld>
            <a:endParaRPr lang="de-DE" altLang="de-DE" dirty="0"/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4F85DA10-8B55-438D-A07F-E13E5D86B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476672"/>
            <a:ext cx="8305800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step to graph grammars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i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Disadvantage of L-Systems: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• In L-Systems with branches (using Turtle commands) only 2 possible relations between objects: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	-  "direct successor" and "branch"</a:t>
            </a:r>
            <a:endParaRPr lang="en-US" altLang="de-DE" sz="20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altLang="de-DE" sz="20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altLang="de-DE" sz="20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altLang="de-DE" sz="20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altLang="de-DE" sz="20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de-DE" sz="20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Extensions: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Allow further relation types (arbitrarily selected)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Allow cycles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de-DE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Graph-Grammar</a:t>
            </a:r>
            <a:endParaRPr lang="en-US" altLang="de-DE" sz="2000"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>
            <a:extLst>
              <a:ext uri="{FF2B5EF4-FFF2-40B4-BE49-F238E27FC236}">
                <a16:creationId xmlns:a16="http://schemas.microsoft.com/office/drawing/2014/main" id="{6456F3D5-80B3-4825-96E6-0E4BF72CC9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83568" y="548680"/>
            <a:ext cx="8135938" cy="1808162"/>
          </a:xfrm>
        </p:spPr>
        <p:txBody>
          <a:bodyPr/>
          <a:lstStyle/>
          <a:p>
            <a:pPr algn="l" eaLnBrk="1" hangingPunct="1"/>
            <a:r>
              <a:rPr lang="en-US" altLang="de-DE" sz="3200" b="1" dirty="0">
                <a:solidFill>
                  <a:srgbClr val="C00000"/>
                </a:solidFill>
                <a:latin typeface="Arial" panose="020B0604020202020204" pitchFamily="34" charset="0"/>
              </a:rPr>
              <a:t>A graph: a way to organize data</a:t>
            </a:r>
            <a:br>
              <a:rPr lang="en-US" altLang="de-DE" sz="3200" b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br>
              <a:rPr lang="en-US" altLang="de-DE" sz="3200" b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en-US" altLang="de-DE" sz="2400" dirty="0">
                <a:solidFill>
                  <a:schemeClr val="tx1"/>
                </a:solidFill>
                <a:latin typeface="Arial" panose="020B0604020202020204" pitchFamily="34" charset="0"/>
              </a:rPr>
              <a:t>Definition: a set of nodes (partially) connected by (directed) edges (relations)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8E7FF28B-1CBE-4326-87E7-11C192E61733}"/>
              </a:ext>
            </a:extLst>
          </p:cNvPr>
          <p:cNvSpPr/>
          <p:nvPr/>
        </p:nvSpPr>
        <p:spPr>
          <a:xfrm>
            <a:off x="1390650" y="3020764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S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C1767FF-BA75-4277-AAAE-6735714A2F07}"/>
              </a:ext>
            </a:extLst>
          </p:cNvPr>
          <p:cNvSpPr/>
          <p:nvPr/>
        </p:nvSpPr>
        <p:spPr>
          <a:xfrm>
            <a:off x="3419475" y="3782764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I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B6BF394-0621-4DF1-B40E-64FA318000D7}"/>
              </a:ext>
            </a:extLst>
          </p:cNvPr>
          <p:cNvSpPr/>
          <p:nvPr/>
        </p:nvSpPr>
        <p:spPr>
          <a:xfrm>
            <a:off x="2752725" y="378435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I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11FC70D6-F8C0-405A-8FFA-EF473A1E03C9}"/>
              </a:ext>
            </a:extLst>
          </p:cNvPr>
          <p:cNvSpPr/>
          <p:nvPr/>
        </p:nvSpPr>
        <p:spPr>
          <a:xfrm>
            <a:off x="3843338" y="299695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S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A0C4F70-9935-4124-8663-46E06702F4A8}"/>
              </a:ext>
            </a:extLst>
          </p:cNvPr>
          <p:cNvSpPr/>
          <p:nvPr/>
        </p:nvSpPr>
        <p:spPr>
          <a:xfrm>
            <a:off x="2085975" y="3782764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I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6FA3B7CE-83C2-470C-806F-A5844CF6749B}"/>
              </a:ext>
            </a:extLst>
          </p:cNvPr>
          <p:cNvSpPr/>
          <p:nvPr/>
        </p:nvSpPr>
        <p:spPr>
          <a:xfrm>
            <a:off x="6610350" y="299695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S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50489DA7-A065-49FA-83E9-02A5454D3ED3}"/>
              </a:ext>
            </a:extLst>
          </p:cNvPr>
          <p:cNvCxnSpPr>
            <a:stCxn id="11" idx="6"/>
            <a:endCxn id="9" idx="2"/>
          </p:cNvCxnSpPr>
          <p:nvPr/>
        </p:nvCxnSpPr>
        <p:spPr>
          <a:xfrm>
            <a:off x="2571750" y="3958977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F9D200FE-BEEC-4A99-86B7-CB626D286D3F}"/>
              </a:ext>
            </a:extLst>
          </p:cNvPr>
          <p:cNvCxnSpPr>
            <a:stCxn id="9" idx="6"/>
            <a:endCxn id="8" idx="2"/>
          </p:cNvCxnSpPr>
          <p:nvPr/>
        </p:nvCxnSpPr>
        <p:spPr>
          <a:xfrm flipV="1">
            <a:off x="3238500" y="3958977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0DA14210-7FDC-4582-B5E6-C0EEC87E66B1}"/>
              </a:ext>
            </a:extLst>
          </p:cNvPr>
          <p:cNvCxnSpPr>
            <a:stCxn id="7" idx="6"/>
            <a:endCxn id="10" idx="2"/>
          </p:cNvCxnSpPr>
          <p:nvPr/>
        </p:nvCxnSpPr>
        <p:spPr>
          <a:xfrm flipV="1">
            <a:off x="1876425" y="3173164"/>
            <a:ext cx="1966913" cy="23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D542954A-72B5-4121-9BE1-EB2B247B69D5}"/>
              </a:ext>
            </a:extLst>
          </p:cNvPr>
          <p:cNvCxnSpPr>
            <a:stCxn id="10" idx="6"/>
          </p:cNvCxnSpPr>
          <p:nvPr/>
        </p:nvCxnSpPr>
        <p:spPr>
          <a:xfrm>
            <a:off x="4329113" y="3173164"/>
            <a:ext cx="2281237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3" name="Gruppieren 31">
            <a:extLst>
              <a:ext uri="{FF2B5EF4-FFF2-40B4-BE49-F238E27FC236}">
                <a16:creationId xmlns:a16="http://schemas.microsoft.com/office/drawing/2014/main" id="{41D5CC12-DD0E-4585-8743-1F098D5F48A7}"/>
              </a:ext>
            </a:extLst>
          </p:cNvPr>
          <p:cNvGrpSpPr>
            <a:grpSpLocks/>
          </p:cNvGrpSpPr>
          <p:nvPr/>
        </p:nvGrpSpPr>
        <p:grpSpPr bwMode="auto">
          <a:xfrm>
            <a:off x="637803" y="5229201"/>
            <a:ext cx="2035175" cy="369332"/>
            <a:chOff x="204396" y="5816373"/>
            <a:chExt cx="2035436" cy="368777"/>
          </a:xfrm>
        </p:grpSpPr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17DAF07F-CB94-4F40-8C51-DA7FA8908D51}"/>
                </a:ext>
              </a:extLst>
            </p:cNvPr>
            <p:cNvSpPr/>
            <p:nvPr/>
          </p:nvSpPr>
          <p:spPr>
            <a:xfrm>
              <a:off x="1101448" y="5824299"/>
              <a:ext cx="485837" cy="3534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1800" dirty="0"/>
                <a:t>S</a:t>
              </a:r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6D3350D6-F1C8-49C2-AAEB-9C3D677B44F7}"/>
                </a:ext>
              </a:extLst>
            </p:cNvPr>
            <p:cNvSpPr/>
            <p:nvPr/>
          </p:nvSpPr>
          <p:spPr>
            <a:xfrm>
              <a:off x="1753995" y="5824299"/>
              <a:ext cx="485837" cy="3534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1800"/>
                <a:t>I</a:t>
              </a:r>
            </a:p>
          </p:txBody>
        </p:sp>
        <p:sp>
          <p:nvSpPr>
            <p:cNvPr id="11288" name="Textfeld 30">
              <a:extLst>
                <a:ext uri="{FF2B5EF4-FFF2-40B4-BE49-F238E27FC236}">
                  <a16:creationId xmlns:a16="http://schemas.microsoft.com/office/drawing/2014/main" id="{03078471-6108-48F8-A28D-92A797DBC0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396" y="5816373"/>
              <a:ext cx="851624" cy="368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de-DE" sz="1800" dirty="0">
                  <a:latin typeface="Arial" panose="020B0604020202020204" pitchFamily="34" charset="0"/>
                  <a:cs typeface="Arial" panose="020B0604020202020204" pitchFamily="34" charset="0"/>
                </a:rPr>
                <a:t>Nodes</a:t>
              </a:r>
            </a:p>
          </p:txBody>
        </p:sp>
      </p:grpSp>
      <p:sp>
        <p:nvSpPr>
          <p:cNvPr id="11279" name="Line 18">
            <a:extLst>
              <a:ext uri="{FF2B5EF4-FFF2-40B4-BE49-F238E27FC236}">
                <a16:creationId xmlns:a16="http://schemas.microsoft.com/office/drawing/2014/main" id="{E92E222F-7613-44C5-8EFD-E1C810BA65B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3349377"/>
            <a:ext cx="1008063" cy="43180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Line 19">
            <a:extLst>
              <a:ext uri="{FF2B5EF4-FFF2-40B4-BE49-F238E27FC236}">
                <a16:creationId xmlns:a16="http://schemas.microsoft.com/office/drawing/2014/main" id="{FB573264-07B5-405D-95F2-BB3B827519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3349377"/>
            <a:ext cx="431800" cy="503237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1" name="Line 20">
            <a:extLst>
              <a:ext uri="{FF2B5EF4-FFF2-40B4-BE49-F238E27FC236}">
                <a16:creationId xmlns:a16="http://schemas.microsoft.com/office/drawing/2014/main" id="{40C02C78-B363-4F31-A437-D2F7E34F058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3277939"/>
            <a:ext cx="1728788" cy="503238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2" name="Text Box 21">
            <a:extLst>
              <a:ext uri="{FF2B5EF4-FFF2-40B4-BE49-F238E27FC236}">
                <a16:creationId xmlns:a16="http://schemas.microsoft.com/office/drawing/2014/main" id="{BE713A08-2326-43B2-8A70-5513BE12E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03" y="5649888"/>
            <a:ext cx="3311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(S = Shoot, I = Internode)</a:t>
            </a:r>
          </a:p>
        </p:txBody>
      </p:sp>
      <p:sp>
        <p:nvSpPr>
          <p:cNvPr id="11283" name="Text Box 22">
            <a:extLst>
              <a:ext uri="{FF2B5EF4-FFF2-40B4-BE49-F238E27FC236}">
                <a16:creationId xmlns:a16="http://schemas.microsoft.com/office/drawing/2014/main" id="{F31D4BAC-2B91-4BE4-ADDC-4B8810995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9248" y="5085184"/>
            <a:ext cx="331151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Edge types (relational):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- Successor relationship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- Decomposition relationship</a:t>
            </a:r>
          </a:p>
        </p:txBody>
      </p:sp>
      <p:cxnSp>
        <p:nvCxnSpPr>
          <p:cNvPr id="2" name="Gerade Verbindung mit Pfeil 13">
            <a:extLst>
              <a:ext uri="{FF2B5EF4-FFF2-40B4-BE49-F238E27FC236}">
                <a16:creationId xmlns:a16="http://schemas.microsoft.com/office/drawing/2014/main" id="{BE229FB4-32BC-40C6-B735-185BBA100815}"/>
              </a:ext>
            </a:extLst>
          </p:cNvPr>
          <p:cNvCxnSpPr>
            <a:stCxn id="9" idx="6"/>
            <a:endCxn id="8" idx="2"/>
          </p:cNvCxnSpPr>
          <p:nvPr/>
        </p:nvCxnSpPr>
        <p:spPr>
          <a:xfrm flipV="1">
            <a:off x="3238500" y="3958977"/>
            <a:ext cx="1809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285" name="Line 24">
            <a:extLst>
              <a:ext uri="{FF2B5EF4-FFF2-40B4-BE49-F238E27FC236}">
                <a16:creationId xmlns:a16="http://schemas.microsoft.com/office/drawing/2014/main" id="{FB5485D0-636C-4B5B-8B71-C48A3F69F720}"/>
              </a:ext>
            </a:extLst>
          </p:cNvPr>
          <p:cNvSpPr>
            <a:spLocks noChangeShapeType="1"/>
          </p:cNvSpPr>
          <p:nvPr/>
        </p:nvSpPr>
        <p:spPr bwMode="auto">
          <a:xfrm>
            <a:off x="7884368" y="6093296"/>
            <a:ext cx="4318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2">
            <a:extLst>
              <a:ext uri="{FF2B5EF4-FFF2-40B4-BE49-F238E27FC236}">
                <a16:creationId xmlns:a16="http://schemas.microsoft.com/office/drawing/2014/main" id="{ED741401-6D73-4CD7-801D-E95D7C255E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3">
            <a:extLst>
              <a:ext uri="{FF2B5EF4-FFF2-40B4-BE49-F238E27FC236}">
                <a16:creationId xmlns:a16="http://schemas.microsoft.com/office/drawing/2014/main" id="{8CA5851C-354F-4DB6-9E9F-7D895AEEC0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7" name="AutoShape 4">
            <a:extLst>
              <a:ext uri="{FF2B5EF4-FFF2-40B4-BE49-F238E27FC236}">
                <a16:creationId xmlns:a16="http://schemas.microsoft.com/office/drawing/2014/main" id="{925B5E80-418B-44BB-B755-9B344766DA9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82A38-F23F-4F4C-936E-D1D044222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  <p:cxnSp>
        <p:nvCxnSpPr>
          <p:cNvPr id="30" name="Gerade Verbindung mit Pfeil 13">
            <a:extLst>
              <a:ext uri="{FF2B5EF4-FFF2-40B4-BE49-F238E27FC236}">
                <a16:creationId xmlns:a16="http://schemas.microsoft.com/office/drawing/2014/main" id="{C4155E7B-5D03-4293-AF9D-AFCDFF93C51A}"/>
              </a:ext>
            </a:extLst>
          </p:cNvPr>
          <p:cNvCxnSpPr>
            <a:cxnSpLocks/>
          </p:cNvCxnSpPr>
          <p:nvPr/>
        </p:nvCxnSpPr>
        <p:spPr>
          <a:xfrm flipV="1">
            <a:off x="7884368" y="5666792"/>
            <a:ext cx="431378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34C95310-E82D-4035-9577-95A3C6B52D1A}"/>
              </a:ext>
            </a:extLst>
          </p:cNvPr>
          <p:cNvSpPr/>
          <p:nvPr/>
        </p:nvSpPr>
        <p:spPr>
          <a:xfrm>
            <a:off x="2737148" y="4439964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A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E4EA6D1-590C-4543-85DE-FA7EBD539655}"/>
              </a:ext>
            </a:extLst>
          </p:cNvPr>
          <p:cNvSpPr/>
          <p:nvPr/>
        </p:nvSpPr>
        <p:spPr>
          <a:xfrm>
            <a:off x="2070398" y="444155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B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8BAED33-DA3B-48A0-A5B2-09CB2AB12483}"/>
              </a:ext>
            </a:extLst>
          </p:cNvPr>
          <p:cNvSpPr/>
          <p:nvPr/>
        </p:nvSpPr>
        <p:spPr>
          <a:xfrm>
            <a:off x="1403648" y="4439964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A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C1AA5DBC-1B38-42D8-8FB0-16AC7777FD46}"/>
              </a:ext>
            </a:extLst>
          </p:cNvPr>
          <p:cNvCxnSpPr>
            <a:stCxn id="7" idx="6"/>
            <a:endCxn id="6" idx="2"/>
          </p:cNvCxnSpPr>
          <p:nvPr/>
        </p:nvCxnSpPr>
        <p:spPr>
          <a:xfrm>
            <a:off x="1889423" y="4616177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BBBBAE00-D636-4501-AD0E-5A068D79120A}"/>
              </a:ext>
            </a:extLst>
          </p:cNvPr>
          <p:cNvCxnSpPr>
            <a:stCxn id="6" idx="6"/>
            <a:endCxn id="5" idx="2"/>
          </p:cNvCxnSpPr>
          <p:nvPr/>
        </p:nvCxnSpPr>
        <p:spPr>
          <a:xfrm flipV="1">
            <a:off x="2556173" y="4616177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CA873152-666B-4CBD-9623-EA87A144DE2C}"/>
              </a:ext>
            </a:extLst>
          </p:cNvPr>
          <p:cNvSpPr/>
          <p:nvPr/>
        </p:nvSpPr>
        <p:spPr>
          <a:xfrm>
            <a:off x="4737398" y="444155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A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F180D9BB-2AB4-4E58-9C2C-CA405ECAB0E3}"/>
              </a:ext>
            </a:extLst>
          </p:cNvPr>
          <p:cNvSpPr/>
          <p:nvPr/>
        </p:nvSpPr>
        <p:spPr>
          <a:xfrm>
            <a:off x="4070648" y="4443139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A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3CCE2D2-46EB-4293-9C24-FBC09D1646D7}"/>
              </a:ext>
            </a:extLst>
          </p:cNvPr>
          <p:cNvSpPr/>
          <p:nvPr/>
        </p:nvSpPr>
        <p:spPr>
          <a:xfrm>
            <a:off x="3403898" y="444155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C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CA79698C-A589-48FC-8293-02F40A8F7DB1}"/>
              </a:ext>
            </a:extLst>
          </p:cNvPr>
          <p:cNvCxnSpPr>
            <a:stCxn id="12" idx="6"/>
            <a:endCxn id="11" idx="2"/>
          </p:cNvCxnSpPr>
          <p:nvPr/>
        </p:nvCxnSpPr>
        <p:spPr>
          <a:xfrm>
            <a:off x="3889673" y="4617764"/>
            <a:ext cx="1809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99AB1BD6-181B-44E4-BBE8-AF2C225B6AF6}"/>
              </a:ext>
            </a:extLst>
          </p:cNvPr>
          <p:cNvCxnSpPr>
            <a:stCxn id="11" idx="6"/>
            <a:endCxn id="10" idx="2"/>
          </p:cNvCxnSpPr>
          <p:nvPr/>
        </p:nvCxnSpPr>
        <p:spPr>
          <a:xfrm flipV="1">
            <a:off x="4556423" y="4617764"/>
            <a:ext cx="1809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84118A30-E491-47FC-AC14-9FCA970A1C0B}"/>
              </a:ext>
            </a:extLst>
          </p:cNvPr>
          <p:cNvSpPr/>
          <p:nvPr/>
        </p:nvSpPr>
        <p:spPr>
          <a:xfrm>
            <a:off x="6751935" y="4443139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C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080C832-1410-4FD8-AE3A-0172BA421218}"/>
              </a:ext>
            </a:extLst>
          </p:cNvPr>
          <p:cNvSpPr/>
          <p:nvPr/>
        </p:nvSpPr>
        <p:spPr>
          <a:xfrm>
            <a:off x="6085185" y="4444727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A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63D5E6D4-821A-4187-84F4-02A98118CDFA}"/>
              </a:ext>
            </a:extLst>
          </p:cNvPr>
          <p:cNvSpPr/>
          <p:nvPr/>
        </p:nvSpPr>
        <p:spPr>
          <a:xfrm>
            <a:off x="5418435" y="4443139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/>
              <a:t>B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86DBAAA3-80BB-4681-8407-9D120C1DB0E1}"/>
              </a:ext>
            </a:extLst>
          </p:cNvPr>
          <p:cNvCxnSpPr>
            <a:stCxn id="17" idx="6"/>
            <a:endCxn id="16" idx="2"/>
          </p:cNvCxnSpPr>
          <p:nvPr/>
        </p:nvCxnSpPr>
        <p:spPr>
          <a:xfrm>
            <a:off x="5904210" y="4619352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DA1DD35B-A300-492E-89E8-1D7435833AD9}"/>
              </a:ext>
            </a:extLst>
          </p:cNvPr>
          <p:cNvCxnSpPr>
            <a:stCxn id="16" idx="6"/>
            <a:endCxn id="15" idx="2"/>
          </p:cNvCxnSpPr>
          <p:nvPr/>
        </p:nvCxnSpPr>
        <p:spPr>
          <a:xfrm flipV="1">
            <a:off x="6570960" y="4619352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63E5A05A-732F-47D0-95B1-2377F054C7C4}"/>
              </a:ext>
            </a:extLst>
          </p:cNvPr>
          <p:cNvCxnSpPr/>
          <p:nvPr/>
        </p:nvCxnSpPr>
        <p:spPr>
          <a:xfrm>
            <a:off x="5251748" y="4614589"/>
            <a:ext cx="1809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98F2A5A9-2146-4C5C-9A96-501B7C5BCD30}"/>
              </a:ext>
            </a:extLst>
          </p:cNvPr>
          <p:cNvCxnSpPr/>
          <p:nvPr/>
        </p:nvCxnSpPr>
        <p:spPr>
          <a:xfrm flipV="1">
            <a:off x="3208635" y="4620939"/>
            <a:ext cx="1809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Line 2">
            <a:extLst>
              <a:ext uri="{FF2B5EF4-FFF2-40B4-BE49-F238E27FC236}">
                <a16:creationId xmlns:a16="http://schemas.microsoft.com/office/drawing/2014/main" id="{8CC848C6-4E5E-466B-9823-BD34346195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3">
            <a:extLst>
              <a:ext uri="{FF2B5EF4-FFF2-40B4-BE49-F238E27FC236}">
                <a16:creationId xmlns:a16="http://schemas.microsoft.com/office/drawing/2014/main" id="{F85C83FB-927E-411D-8F6E-CFD9A448F59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4" name="AutoShape 4">
            <a:extLst>
              <a:ext uri="{FF2B5EF4-FFF2-40B4-BE49-F238E27FC236}">
                <a16:creationId xmlns:a16="http://schemas.microsoft.com/office/drawing/2014/main" id="{F6398A32-B63E-405A-843D-8035542554F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D79457-3B2F-4514-861E-ED4D9898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9C1ED4-AA15-44C3-BA4C-199F2B9F009C}"/>
              </a:ext>
            </a:extLst>
          </p:cNvPr>
          <p:cNvSpPr txBox="1"/>
          <p:nvPr/>
        </p:nvSpPr>
        <p:spPr>
          <a:xfrm>
            <a:off x="609599" y="699697"/>
            <a:ext cx="84969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sequence of characters (string):</a:t>
            </a:r>
            <a:b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a very simple graph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A string of characters can be interpreted as a 1-dimensional graph with only one type of edge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Successor edges (successor relation)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>
            <a:extLst>
              <a:ext uri="{FF2B5EF4-FFF2-40B4-BE49-F238E27FC236}">
                <a16:creationId xmlns:a16="http://schemas.microsoft.com/office/drawing/2014/main" id="{156B9ECE-6C93-4094-9D3A-31AB2C58CB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4056" y="476672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Do you find such a structure anywhere in real life?</a:t>
            </a:r>
          </a:p>
        </p:txBody>
      </p:sp>
      <p:grpSp>
        <p:nvGrpSpPr>
          <p:cNvPr id="13315" name="Gruppieren 284">
            <a:extLst>
              <a:ext uri="{FF2B5EF4-FFF2-40B4-BE49-F238E27FC236}">
                <a16:creationId xmlns:a16="http://schemas.microsoft.com/office/drawing/2014/main" id="{6205F989-C17E-4007-BD5D-591C14BDAB34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1897063"/>
            <a:ext cx="8081962" cy="4314825"/>
            <a:chOff x="467852" y="1897080"/>
            <a:chExt cx="8081732" cy="4314464"/>
          </a:xfrm>
        </p:grpSpPr>
        <p:sp>
          <p:nvSpPr>
            <p:cNvPr id="95" name="Ellipse 94">
              <a:extLst>
                <a:ext uri="{FF2B5EF4-FFF2-40B4-BE49-F238E27FC236}">
                  <a16:creationId xmlns:a16="http://schemas.microsoft.com/office/drawing/2014/main" id="{C7010805-188F-406E-8956-20FAF013DD78}"/>
                </a:ext>
              </a:extLst>
            </p:cNvPr>
            <p:cNvSpPr/>
            <p:nvPr/>
          </p:nvSpPr>
          <p:spPr>
            <a:xfrm>
              <a:off x="1134583" y="1898667"/>
              <a:ext cx="485761" cy="3523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1800"/>
                <a:t>S</a:t>
              </a:r>
            </a:p>
          </p:txBody>
        </p:sp>
        <p:sp>
          <p:nvSpPr>
            <p:cNvPr id="96" name="Ellipse 95">
              <a:extLst>
                <a:ext uri="{FF2B5EF4-FFF2-40B4-BE49-F238E27FC236}">
                  <a16:creationId xmlns:a16="http://schemas.microsoft.com/office/drawing/2014/main" id="{32548F57-451D-427D-A5B2-F029B3950815}"/>
                </a:ext>
              </a:extLst>
            </p:cNvPr>
            <p:cNvSpPr/>
            <p:nvPr/>
          </p:nvSpPr>
          <p:spPr>
            <a:xfrm>
              <a:off x="467852" y="1897080"/>
              <a:ext cx="485761" cy="3523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1800"/>
                <a:t>R</a:t>
              </a:r>
            </a:p>
          </p:txBody>
        </p:sp>
        <p:cxnSp>
          <p:nvCxnSpPr>
            <p:cNvPr id="97" name="Gerade Verbindung mit Pfeil 96">
              <a:extLst>
                <a:ext uri="{FF2B5EF4-FFF2-40B4-BE49-F238E27FC236}">
                  <a16:creationId xmlns:a16="http://schemas.microsoft.com/office/drawing/2014/main" id="{2BFAE9A1-0602-41A4-96C0-B2D0FFCF3393}"/>
                </a:ext>
              </a:extLst>
            </p:cNvPr>
            <p:cNvCxnSpPr>
              <a:stCxn id="96" idx="6"/>
              <a:endCxn id="95" idx="2"/>
            </p:cNvCxnSpPr>
            <p:nvPr/>
          </p:nvCxnSpPr>
          <p:spPr>
            <a:xfrm>
              <a:off x="953613" y="2073277"/>
              <a:ext cx="18097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8" name="Gerade Verbindung mit Pfeil 97">
              <a:extLst>
                <a:ext uri="{FF2B5EF4-FFF2-40B4-BE49-F238E27FC236}">
                  <a16:creationId xmlns:a16="http://schemas.microsoft.com/office/drawing/2014/main" id="{A449EFB3-5B60-4C92-B614-9C10192239F8}"/>
                </a:ext>
              </a:extLst>
            </p:cNvPr>
            <p:cNvCxnSpPr>
              <a:stCxn id="95" idx="6"/>
              <a:endCxn id="94" idx="2"/>
            </p:cNvCxnSpPr>
            <p:nvPr/>
          </p:nvCxnSpPr>
          <p:spPr>
            <a:xfrm flipV="1">
              <a:off x="1620344" y="2073277"/>
              <a:ext cx="506556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13320" name="Gruppieren 150">
              <a:extLst>
                <a:ext uri="{FF2B5EF4-FFF2-40B4-BE49-F238E27FC236}">
                  <a16:creationId xmlns:a16="http://schemas.microsoft.com/office/drawing/2014/main" id="{2DF2B9DA-9E2F-40E6-87D9-B4E5D79571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85484" y="1897080"/>
              <a:ext cx="1864100" cy="3557843"/>
              <a:chOff x="6685484" y="1897080"/>
              <a:chExt cx="1864100" cy="3557843"/>
            </a:xfrm>
          </p:grpSpPr>
          <p:sp>
            <p:nvSpPr>
              <p:cNvPr id="94" name="Ellipse 93">
                <a:extLst>
                  <a:ext uri="{FF2B5EF4-FFF2-40B4-BE49-F238E27FC236}">
                    <a16:creationId xmlns:a16="http://schemas.microsoft.com/office/drawing/2014/main" id="{CF3807E1-B1FD-469B-81E6-E66020D30D6F}"/>
                  </a:ext>
                </a:extLst>
              </p:cNvPr>
              <p:cNvSpPr/>
              <p:nvPr/>
            </p:nvSpPr>
            <p:spPr>
              <a:xfrm>
                <a:off x="6685912" y="1897080"/>
                <a:ext cx="485761" cy="35239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sz="1800"/>
                  <a:t>S</a:t>
                </a:r>
              </a:p>
            </p:txBody>
          </p:sp>
          <p:cxnSp>
            <p:nvCxnSpPr>
              <p:cNvPr id="110" name="Gerade Verbindung mit Pfeil 109">
                <a:extLst>
                  <a:ext uri="{FF2B5EF4-FFF2-40B4-BE49-F238E27FC236}">
                    <a16:creationId xmlns:a16="http://schemas.microsoft.com/office/drawing/2014/main" id="{CCC702CD-7583-4A0E-AD5C-24FEEE6ADD66}"/>
                  </a:ext>
                </a:extLst>
              </p:cNvPr>
              <p:cNvCxnSpPr/>
              <p:nvPr/>
            </p:nvCxnSpPr>
            <p:spPr>
              <a:xfrm flipV="1">
                <a:off x="7189136" y="2078040"/>
                <a:ext cx="180970" cy="158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grpSp>
            <p:nvGrpSpPr>
              <p:cNvPr id="13383" name="Gruppieren 116">
                <a:extLst>
                  <a:ext uri="{FF2B5EF4-FFF2-40B4-BE49-F238E27FC236}">
                    <a16:creationId xmlns:a16="http://schemas.microsoft.com/office/drawing/2014/main" id="{960B4EB4-9B79-4361-94A5-C7BD044EA3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84508" y="1898668"/>
                <a:ext cx="1152525" cy="1132164"/>
                <a:chOff x="2468102" y="1898668"/>
                <a:chExt cx="1152525" cy="1132164"/>
              </a:xfrm>
            </p:grpSpPr>
            <p:sp>
              <p:nvSpPr>
                <p:cNvPr id="100" name="Ellipse 99">
                  <a:extLst>
                    <a:ext uri="{FF2B5EF4-FFF2-40B4-BE49-F238E27FC236}">
                      <a16:creationId xmlns:a16="http://schemas.microsoft.com/office/drawing/2014/main" id="{8F0AD2DC-7F2F-4DF2-97D3-9299877CD435}"/>
                    </a:ext>
                  </a:extLst>
                </p:cNvPr>
                <p:cNvSpPr/>
                <p:nvPr/>
              </p:nvSpPr>
              <p:spPr>
                <a:xfrm>
                  <a:off x="3134717" y="1900255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101" name="Ellipse 100">
                  <a:extLst>
                    <a:ext uri="{FF2B5EF4-FFF2-40B4-BE49-F238E27FC236}">
                      <a16:creationId xmlns:a16="http://schemas.microsoft.com/office/drawing/2014/main" id="{F2556E56-095E-49AB-9ED8-5AD72FC4544D}"/>
                    </a:ext>
                  </a:extLst>
                </p:cNvPr>
                <p:cNvSpPr/>
                <p:nvPr/>
              </p:nvSpPr>
              <p:spPr>
                <a:xfrm>
                  <a:off x="2467986" y="1898667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S</a:t>
                  </a:r>
                </a:p>
              </p:txBody>
            </p:sp>
            <p:cxnSp>
              <p:nvCxnSpPr>
                <p:cNvPr id="102" name="Gerade Verbindung mit Pfeil 101">
                  <a:extLst>
                    <a:ext uri="{FF2B5EF4-FFF2-40B4-BE49-F238E27FC236}">
                      <a16:creationId xmlns:a16="http://schemas.microsoft.com/office/drawing/2014/main" id="{06AC4661-1B95-44BF-9A8F-DDBD82266573}"/>
                    </a:ext>
                  </a:extLst>
                </p:cNvPr>
                <p:cNvCxnSpPr>
                  <a:stCxn id="101" idx="6"/>
                  <a:endCxn id="100" idx="2"/>
                </p:cNvCxnSpPr>
                <p:nvPr/>
              </p:nvCxnSpPr>
              <p:spPr>
                <a:xfrm>
                  <a:off x="2953747" y="2074865"/>
                  <a:ext cx="180970" cy="158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111" name="Ellipse 110">
                  <a:extLst>
                    <a:ext uri="{FF2B5EF4-FFF2-40B4-BE49-F238E27FC236}">
                      <a16:creationId xmlns:a16="http://schemas.microsoft.com/office/drawing/2014/main" id="{8BB4AE41-5826-4A85-96BA-C66AB0F873D0}"/>
                    </a:ext>
                  </a:extLst>
                </p:cNvPr>
                <p:cNvSpPr/>
                <p:nvPr/>
              </p:nvSpPr>
              <p:spPr>
                <a:xfrm>
                  <a:off x="3125192" y="2278048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112" name="Ellipse 111">
                  <a:extLst>
                    <a:ext uri="{FF2B5EF4-FFF2-40B4-BE49-F238E27FC236}">
                      <a16:creationId xmlns:a16="http://schemas.microsoft.com/office/drawing/2014/main" id="{AE03BC4A-5CAB-4DBE-B5A9-C39F28919CA4}"/>
                    </a:ext>
                  </a:extLst>
                </p:cNvPr>
                <p:cNvSpPr/>
                <p:nvPr/>
              </p:nvSpPr>
              <p:spPr>
                <a:xfrm>
                  <a:off x="3126780" y="2678065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cxnSp>
              <p:nvCxnSpPr>
                <p:cNvPr id="114" name="Form 113">
                  <a:extLst>
                    <a:ext uri="{FF2B5EF4-FFF2-40B4-BE49-F238E27FC236}">
                      <a16:creationId xmlns:a16="http://schemas.microsoft.com/office/drawing/2014/main" id="{392082CD-0052-4784-B308-51B71E57F18B}"/>
                    </a:ext>
                  </a:extLst>
                </p:cNvPr>
                <p:cNvCxnSpPr>
                  <a:stCxn id="101" idx="4"/>
                  <a:endCxn id="111" idx="2"/>
                </p:cNvCxnSpPr>
                <p:nvPr/>
              </p:nvCxnSpPr>
              <p:spPr>
                <a:xfrm rot="16200000" flipH="1">
                  <a:off x="2816439" y="2145491"/>
                  <a:ext cx="203183" cy="414325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Form 115">
                  <a:extLst>
                    <a:ext uri="{FF2B5EF4-FFF2-40B4-BE49-F238E27FC236}">
                      <a16:creationId xmlns:a16="http://schemas.microsoft.com/office/drawing/2014/main" id="{802411EF-8AA0-4EA4-A9C4-1D113A2C5037}"/>
                    </a:ext>
                  </a:extLst>
                </p:cNvPr>
                <p:cNvCxnSpPr>
                  <a:stCxn id="101" idx="4"/>
                  <a:endCxn id="112" idx="2"/>
                </p:cNvCxnSpPr>
                <p:nvPr/>
              </p:nvCxnSpPr>
              <p:spPr>
                <a:xfrm rot="16200000" flipH="1">
                  <a:off x="2617224" y="2344705"/>
                  <a:ext cx="603199" cy="415913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384" name="Gruppieren 117">
                <a:extLst>
                  <a:ext uri="{FF2B5EF4-FFF2-40B4-BE49-F238E27FC236}">
                    <a16:creationId xmlns:a16="http://schemas.microsoft.com/office/drawing/2014/main" id="{85BA49E9-C128-4C09-BCA0-7D24A0E919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97059" y="3116075"/>
                <a:ext cx="1152525" cy="1132164"/>
                <a:chOff x="2468102" y="1898668"/>
                <a:chExt cx="1152525" cy="1132164"/>
              </a:xfrm>
            </p:grpSpPr>
            <p:sp>
              <p:nvSpPr>
                <p:cNvPr id="119" name="Ellipse 118">
                  <a:extLst>
                    <a:ext uri="{FF2B5EF4-FFF2-40B4-BE49-F238E27FC236}">
                      <a16:creationId xmlns:a16="http://schemas.microsoft.com/office/drawing/2014/main" id="{A39DFD50-AB5C-436C-98A7-F25A2CE3B82A}"/>
                    </a:ext>
                  </a:extLst>
                </p:cNvPr>
                <p:cNvSpPr/>
                <p:nvPr/>
              </p:nvSpPr>
              <p:spPr>
                <a:xfrm>
                  <a:off x="3134866" y="1900358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120" name="Ellipse 119">
                  <a:extLst>
                    <a:ext uri="{FF2B5EF4-FFF2-40B4-BE49-F238E27FC236}">
                      <a16:creationId xmlns:a16="http://schemas.microsoft.com/office/drawing/2014/main" id="{1388774D-5961-470F-8044-2F5B4A22DDA3}"/>
                    </a:ext>
                  </a:extLst>
                </p:cNvPr>
                <p:cNvSpPr/>
                <p:nvPr/>
              </p:nvSpPr>
              <p:spPr>
                <a:xfrm>
                  <a:off x="2468135" y="1898771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S</a:t>
                  </a:r>
                </a:p>
              </p:txBody>
            </p:sp>
            <p:cxnSp>
              <p:nvCxnSpPr>
                <p:cNvPr id="121" name="Gerade Verbindung mit Pfeil 120">
                  <a:extLst>
                    <a:ext uri="{FF2B5EF4-FFF2-40B4-BE49-F238E27FC236}">
                      <a16:creationId xmlns:a16="http://schemas.microsoft.com/office/drawing/2014/main" id="{3774A0C0-B211-4F0D-9B53-0AA8424FE585}"/>
                    </a:ext>
                  </a:extLst>
                </p:cNvPr>
                <p:cNvCxnSpPr>
                  <a:stCxn id="120" idx="6"/>
                  <a:endCxn id="119" idx="2"/>
                </p:cNvCxnSpPr>
                <p:nvPr/>
              </p:nvCxnSpPr>
              <p:spPr>
                <a:xfrm>
                  <a:off x="2953896" y="2074968"/>
                  <a:ext cx="18097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122" name="Ellipse 121">
                  <a:extLst>
                    <a:ext uri="{FF2B5EF4-FFF2-40B4-BE49-F238E27FC236}">
                      <a16:creationId xmlns:a16="http://schemas.microsoft.com/office/drawing/2014/main" id="{B3D4FCE7-60A1-4106-8755-05910E2557C3}"/>
                    </a:ext>
                  </a:extLst>
                </p:cNvPr>
                <p:cNvSpPr/>
                <p:nvPr/>
              </p:nvSpPr>
              <p:spPr>
                <a:xfrm>
                  <a:off x="3125341" y="2278151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123" name="Ellipse 122">
                  <a:extLst>
                    <a:ext uri="{FF2B5EF4-FFF2-40B4-BE49-F238E27FC236}">
                      <a16:creationId xmlns:a16="http://schemas.microsoft.com/office/drawing/2014/main" id="{205F46C2-76FB-476E-9B91-7011B24B068B}"/>
                    </a:ext>
                  </a:extLst>
                </p:cNvPr>
                <p:cNvSpPr/>
                <p:nvPr/>
              </p:nvSpPr>
              <p:spPr>
                <a:xfrm>
                  <a:off x="3126929" y="2678168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cxnSp>
              <p:nvCxnSpPr>
                <p:cNvPr id="124" name="Form 123">
                  <a:extLst>
                    <a:ext uri="{FF2B5EF4-FFF2-40B4-BE49-F238E27FC236}">
                      <a16:creationId xmlns:a16="http://schemas.microsoft.com/office/drawing/2014/main" id="{E8ADDC2A-8099-43CE-8A74-CFDCA35B3EE9}"/>
                    </a:ext>
                  </a:extLst>
                </p:cNvPr>
                <p:cNvCxnSpPr>
                  <a:stCxn id="120" idx="4"/>
                  <a:endCxn id="122" idx="2"/>
                </p:cNvCxnSpPr>
                <p:nvPr/>
              </p:nvCxnSpPr>
              <p:spPr>
                <a:xfrm rot="16200000" flipH="1">
                  <a:off x="2816588" y="2145595"/>
                  <a:ext cx="203183" cy="414325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Form 124">
                  <a:extLst>
                    <a:ext uri="{FF2B5EF4-FFF2-40B4-BE49-F238E27FC236}">
                      <a16:creationId xmlns:a16="http://schemas.microsoft.com/office/drawing/2014/main" id="{51098BC4-9DD5-4312-8161-FAF31EE53B8A}"/>
                    </a:ext>
                  </a:extLst>
                </p:cNvPr>
                <p:cNvCxnSpPr>
                  <a:stCxn id="120" idx="4"/>
                  <a:endCxn id="123" idx="2"/>
                </p:cNvCxnSpPr>
                <p:nvPr/>
              </p:nvCxnSpPr>
              <p:spPr>
                <a:xfrm rot="16200000" flipH="1">
                  <a:off x="2617373" y="2344809"/>
                  <a:ext cx="603199" cy="415913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385" name="Gruppieren 125">
                <a:extLst>
                  <a:ext uri="{FF2B5EF4-FFF2-40B4-BE49-F238E27FC236}">
                    <a16:creationId xmlns:a16="http://schemas.microsoft.com/office/drawing/2014/main" id="{C51064E4-E13F-43B7-81B7-16B21B3760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77331" y="4322759"/>
                <a:ext cx="1152525" cy="1132164"/>
                <a:chOff x="2468102" y="1898668"/>
                <a:chExt cx="1152525" cy="1132164"/>
              </a:xfrm>
            </p:grpSpPr>
            <p:sp>
              <p:nvSpPr>
                <p:cNvPr id="127" name="Ellipse 126">
                  <a:extLst>
                    <a:ext uri="{FF2B5EF4-FFF2-40B4-BE49-F238E27FC236}">
                      <a16:creationId xmlns:a16="http://schemas.microsoft.com/office/drawing/2014/main" id="{6006CB0F-090A-460D-89E1-805242BBEE34}"/>
                    </a:ext>
                  </a:extLst>
                </p:cNvPr>
                <p:cNvSpPr/>
                <p:nvPr/>
              </p:nvSpPr>
              <p:spPr>
                <a:xfrm>
                  <a:off x="3135544" y="1900073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128" name="Ellipse 127">
                  <a:extLst>
                    <a:ext uri="{FF2B5EF4-FFF2-40B4-BE49-F238E27FC236}">
                      <a16:creationId xmlns:a16="http://schemas.microsoft.com/office/drawing/2014/main" id="{18016FBC-A3C1-4332-A1AA-4AE6F33DDC24}"/>
                    </a:ext>
                  </a:extLst>
                </p:cNvPr>
                <p:cNvSpPr/>
                <p:nvPr/>
              </p:nvSpPr>
              <p:spPr>
                <a:xfrm>
                  <a:off x="2468813" y="1898486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S</a:t>
                  </a:r>
                </a:p>
              </p:txBody>
            </p:sp>
            <p:cxnSp>
              <p:nvCxnSpPr>
                <p:cNvPr id="129" name="Gerade Verbindung mit Pfeil 128">
                  <a:extLst>
                    <a:ext uri="{FF2B5EF4-FFF2-40B4-BE49-F238E27FC236}">
                      <a16:creationId xmlns:a16="http://schemas.microsoft.com/office/drawing/2014/main" id="{0560D88C-BDB4-482A-B4A4-30340B6267E9}"/>
                    </a:ext>
                  </a:extLst>
                </p:cNvPr>
                <p:cNvCxnSpPr>
                  <a:stCxn id="128" idx="6"/>
                  <a:endCxn id="127" idx="2"/>
                </p:cNvCxnSpPr>
                <p:nvPr/>
              </p:nvCxnSpPr>
              <p:spPr>
                <a:xfrm>
                  <a:off x="2954574" y="2074683"/>
                  <a:ext cx="18097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130" name="Ellipse 129">
                  <a:extLst>
                    <a:ext uri="{FF2B5EF4-FFF2-40B4-BE49-F238E27FC236}">
                      <a16:creationId xmlns:a16="http://schemas.microsoft.com/office/drawing/2014/main" id="{A3B167FF-06B6-4B6F-AC88-7EF9D02FB068}"/>
                    </a:ext>
                  </a:extLst>
                </p:cNvPr>
                <p:cNvSpPr/>
                <p:nvPr/>
              </p:nvSpPr>
              <p:spPr>
                <a:xfrm>
                  <a:off x="3126019" y="2277866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131" name="Ellipse 130">
                  <a:extLst>
                    <a:ext uri="{FF2B5EF4-FFF2-40B4-BE49-F238E27FC236}">
                      <a16:creationId xmlns:a16="http://schemas.microsoft.com/office/drawing/2014/main" id="{6B7FC807-240F-4CF7-B594-1A8082904CD1}"/>
                    </a:ext>
                  </a:extLst>
                </p:cNvPr>
                <p:cNvSpPr/>
                <p:nvPr/>
              </p:nvSpPr>
              <p:spPr>
                <a:xfrm>
                  <a:off x="3127607" y="2677883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cxnSp>
              <p:nvCxnSpPr>
                <p:cNvPr id="132" name="Form 131">
                  <a:extLst>
                    <a:ext uri="{FF2B5EF4-FFF2-40B4-BE49-F238E27FC236}">
                      <a16:creationId xmlns:a16="http://schemas.microsoft.com/office/drawing/2014/main" id="{6D1E78F2-7A2B-407D-8075-4EBEB01B4E5F}"/>
                    </a:ext>
                  </a:extLst>
                </p:cNvPr>
                <p:cNvCxnSpPr>
                  <a:stCxn id="128" idx="4"/>
                  <a:endCxn id="130" idx="2"/>
                </p:cNvCxnSpPr>
                <p:nvPr/>
              </p:nvCxnSpPr>
              <p:spPr>
                <a:xfrm rot="16200000" flipH="1">
                  <a:off x="2817266" y="2145310"/>
                  <a:ext cx="203183" cy="414325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Form 132">
                  <a:extLst>
                    <a:ext uri="{FF2B5EF4-FFF2-40B4-BE49-F238E27FC236}">
                      <a16:creationId xmlns:a16="http://schemas.microsoft.com/office/drawing/2014/main" id="{F44C08C3-BEC8-4C9E-9BD7-7D5E00670684}"/>
                    </a:ext>
                  </a:extLst>
                </p:cNvPr>
                <p:cNvCxnSpPr>
                  <a:stCxn id="128" idx="4"/>
                  <a:endCxn id="131" idx="2"/>
                </p:cNvCxnSpPr>
                <p:nvPr/>
              </p:nvCxnSpPr>
              <p:spPr>
                <a:xfrm rot="16200000" flipH="1">
                  <a:off x="2618051" y="2344524"/>
                  <a:ext cx="603199" cy="415913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5" name="Form 134">
                <a:extLst>
                  <a:ext uri="{FF2B5EF4-FFF2-40B4-BE49-F238E27FC236}">
                    <a16:creationId xmlns:a16="http://schemas.microsoft.com/office/drawing/2014/main" id="{ED765517-7E97-46F4-B5CC-E1DE4D4D2BA8}"/>
                  </a:ext>
                </a:extLst>
              </p:cNvPr>
              <p:cNvCxnSpPr/>
              <p:nvPr/>
            </p:nvCxnSpPr>
            <p:spPr>
              <a:xfrm rot="16200000" flipH="1">
                <a:off x="6657367" y="2552651"/>
                <a:ext cx="1042900" cy="436550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37" name="Form 136">
                <a:extLst>
                  <a:ext uri="{FF2B5EF4-FFF2-40B4-BE49-F238E27FC236}">
                    <a16:creationId xmlns:a16="http://schemas.microsoft.com/office/drawing/2014/main" id="{418403B7-F7A9-4D5C-98BA-2A0A68EFAC62}"/>
                  </a:ext>
                </a:extLst>
              </p:cNvPr>
              <p:cNvCxnSpPr/>
              <p:nvPr/>
            </p:nvCxnSpPr>
            <p:spPr>
              <a:xfrm rot="16200000" flipH="1">
                <a:off x="6044642" y="3165375"/>
                <a:ext cx="2249299" cy="417500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13321" name="Gruppieren 152">
              <a:extLst>
                <a:ext uri="{FF2B5EF4-FFF2-40B4-BE49-F238E27FC236}">
                  <a16:creationId xmlns:a16="http://schemas.microsoft.com/office/drawing/2014/main" id="{3470134B-56A0-41A1-93C6-F4B011D970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595" y="2350695"/>
              <a:ext cx="1864100" cy="3557843"/>
              <a:chOff x="6685484" y="1897080"/>
              <a:chExt cx="1864100" cy="3557843"/>
            </a:xfrm>
          </p:grpSpPr>
          <p:sp>
            <p:nvSpPr>
              <p:cNvPr id="154" name="Ellipse 153">
                <a:extLst>
                  <a:ext uri="{FF2B5EF4-FFF2-40B4-BE49-F238E27FC236}">
                    <a16:creationId xmlns:a16="http://schemas.microsoft.com/office/drawing/2014/main" id="{F5C67CEC-6F2F-467B-BFA1-D1AF8283D1C0}"/>
                  </a:ext>
                </a:extLst>
              </p:cNvPr>
              <p:cNvSpPr/>
              <p:nvPr/>
            </p:nvSpPr>
            <p:spPr>
              <a:xfrm>
                <a:off x="6685493" y="1897452"/>
                <a:ext cx="485761" cy="35239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sz="1800"/>
                  <a:t>S</a:t>
                </a:r>
              </a:p>
            </p:txBody>
          </p:sp>
          <p:cxnSp>
            <p:nvCxnSpPr>
              <p:cNvPr id="155" name="Gerade Verbindung mit Pfeil 154">
                <a:extLst>
                  <a:ext uri="{FF2B5EF4-FFF2-40B4-BE49-F238E27FC236}">
                    <a16:creationId xmlns:a16="http://schemas.microsoft.com/office/drawing/2014/main" id="{ECD03663-8CEA-45B5-B8DA-CFE1540B6D9A}"/>
                  </a:ext>
                </a:extLst>
              </p:cNvPr>
              <p:cNvCxnSpPr/>
              <p:nvPr/>
            </p:nvCxnSpPr>
            <p:spPr>
              <a:xfrm flipV="1">
                <a:off x="7188717" y="2078412"/>
                <a:ext cx="180970" cy="158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grpSp>
            <p:nvGrpSpPr>
              <p:cNvPr id="13355" name="Gruppieren 116">
                <a:extLst>
                  <a:ext uri="{FF2B5EF4-FFF2-40B4-BE49-F238E27FC236}">
                    <a16:creationId xmlns:a16="http://schemas.microsoft.com/office/drawing/2014/main" id="{3AA5B729-1E7B-4AE6-BB28-815E2DE253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84508" y="1898668"/>
                <a:ext cx="1152525" cy="1132164"/>
                <a:chOff x="2468102" y="1898668"/>
                <a:chExt cx="1152525" cy="1132164"/>
              </a:xfrm>
            </p:grpSpPr>
            <p:sp>
              <p:nvSpPr>
                <p:cNvPr id="207" name="Ellipse 206">
                  <a:extLst>
                    <a:ext uri="{FF2B5EF4-FFF2-40B4-BE49-F238E27FC236}">
                      <a16:creationId xmlns:a16="http://schemas.microsoft.com/office/drawing/2014/main" id="{842CD792-DFAC-4A13-AA0E-B6CE309C4749}"/>
                    </a:ext>
                  </a:extLst>
                </p:cNvPr>
                <p:cNvSpPr/>
                <p:nvPr/>
              </p:nvSpPr>
              <p:spPr>
                <a:xfrm>
                  <a:off x="3134298" y="1900627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208" name="Ellipse 207">
                  <a:extLst>
                    <a:ext uri="{FF2B5EF4-FFF2-40B4-BE49-F238E27FC236}">
                      <a16:creationId xmlns:a16="http://schemas.microsoft.com/office/drawing/2014/main" id="{ED595689-DE26-43C1-899A-A3444786B2A6}"/>
                    </a:ext>
                  </a:extLst>
                </p:cNvPr>
                <p:cNvSpPr/>
                <p:nvPr/>
              </p:nvSpPr>
              <p:spPr>
                <a:xfrm>
                  <a:off x="2467567" y="1899039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S</a:t>
                  </a:r>
                </a:p>
              </p:txBody>
            </p:sp>
            <p:cxnSp>
              <p:nvCxnSpPr>
                <p:cNvPr id="209" name="Gerade Verbindung mit Pfeil 208">
                  <a:extLst>
                    <a:ext uri="{FF2B5EF4-FFF2-40B4-BE49-F238E27FC236}">
                      <a16:creationId xmlns:a16="http://schemas.microsoft.com/office/drawing/2014/main" id="{A8F71844-873D-4D68-8021-824A73250B95}"/>
                    </a:ext>
                  </a:extLst>
                </p:cNvPr>
                <p:cNvCxnSpPr>
                  <a:stCxn id="208" idx="6"/>
                  <a:endCxn id="207" idx="2"/>
                </p:cNvCxnSpPr>
                <p:nvPr/>
              </p:nvCxnSpPr>
              <p:spPr>
                <a:xfrm>
                  <a:off x="2953328" y="2075237"/>
                  <a:ext cx="180970" cy="158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210" name="Ellipse 209">
                  <a:extLst>
                    <a:ext uri="{FF2B5EF4-FFF2-40B4-BE49-F238E27FC236}">
                      <a16:creationId xmlns:a16="http://schemas.microsoft.com/office/drawing/2014/main" id="{55CB13B6-48FE-458F-B819-0B9A2AB617D5}"/>
                    </a:ext>
                  </a:extLst>
                </p:cNvPr>
                <p:cNvSpPr/>
                <p:nvPr/>
              </p:nvSpPr>
              <p:spPr>
                <a:xfrm>
                  <a:off x="3124773" y="2278420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211" name="Ellipse 210">
                  <a:extLst>
                    <a:ext uri="{FF2B5EF4-FFF2-40B4-BE49-F238E27FC236}">
                      <a16:creationId xmlns:a16="http://schemas.microsoft.com/office/drawing/2014/main" id="{E6A79A86-6412-4EAC-BA9E-F6D4B6555F83}"/>
                    </a:ext>
                  </a:extLst>
                </p:cNvPr>
                <p:cNvSpPr/>
                <p:nvPr/>
              </p:nvSpPr>
              <p:spPr>
                <a:xfrm>
                  <a:off x="3126361" y="2678437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cxnSp>
              <p:nvCxnSpPr>
                <p:cNvPr id="212" name="Form 211">
                  <a:extLst>
                    <a:ext uri="{FF2B5EF4-FFF2-40B4-BE49-F238E27FC236}">
                      <a16:creationId xmlns:a16="http://schemas.microsoft.com/office/drawing/2014/main" id="{28DC4BB8-1BC4-431B-B578-C612FA08C6B7}"/>
                    </a:ext>
                  </a:extLst>
                </p:cNvPr>
                <p:cNvCxnSpPr>
                  <a:stCxn id="208" idx="4"/>
                  <a:endCxn id="210" idx="2"/>
                </p:cNvCxnSpPr>
                <p:nvPr/>
              </p:nvCxnSpPr>
              <p:spPr>
                <a:xfrm rot="16200000" flipH="1">
                  <a:off x="2816020" y="2145863"/>
                  <a:ext cx="203183" cy="414325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Form 212">
                  <a:extLst>
                    <a:ext uri="{FF2B5EF4-FFF2-40B4-BE49-F238E27FC236}">
                      <a16:creationId xmlns:a16="http://schemas.microsoft.com/office/drawing/2014/main" id="{F4A2EF11-3846-4AB3-8D8A-F48F7302CAC9}"/>
                    </a:ext>
                  </a:extLst>
                </p:cNvPr>
                <p:cNvCxnSpPr>
                  <a:stCxn id="208" idx="4"/>
                  <a:endCxn id="211" idx="2"/>
                </p:cNvCxnSpPr>
                <p:nvPr/>
              </p:nvCxnSpPr>
              <p:spPr>
                <a:xfrm rot="16200000" flipH="1">
                  <a:off x="2616805" y="2345077"/>
                  <a:ext cx="603199" cy="415913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356" name="Gruppieren 117">
                <a:extLst>
                  <a:ext uri="{FF2B5EF4-FFF2-40B4-BE49-F238E27FC236}">
                    <a16:creationId xmlns:a16="http://schemas.microsoft.com/office/drawing/2014/main" id="{9D6D7710-C1F9-4E8C-B1CF-3F6D80609D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97059" y="3116075"/>
                <a:ext cx="1152525" cy="1132164"/>
                <a:chOff x="2468102" y="1898668"/>
                <a:chExt cx="1152525" cy="1132164"/>
              </a:xfrm>
            </p:grpSpPr>
            <p:sp>
              <p:nvSpPr>
                <p:cNvPr id="190" name="Ellipse 189">
                  <a:extLst>
                    <a:ext uri="{FF2B5EF4-FFF2-40B4-BE49-F238E27FC236}">
                      <a16:creationId xmlns:a16="http://schemas.microsoft.com/office/drawing/2014/main" id="{9387AF9B-88E1-49A6-9590-BEC566F98643}"/>
                    </a:ext>
                  </a:extLst>
                </p:cNvPr>
                <p:cNvSpPr/>
                <p:nvPr/>
              </p:nvSpPr>
              <p:spPr>
                <a:xfrm>
                  <a:off x="3134447" y="1900730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198" name="Ellipse 197">
                  <a:extLst>
                    <a:ext uri="{FF2B5EF4-FFF2-40B4-BE49-F238E27FC236}">
                      <a16:creationId xmlns:a16="http://schemas.microsoft.com/office/drawing/2014/main" id="{E2E9BFB5-BB79-4A1C-924B-63750F1C2E23}"/>
                    </a:ext>
                  </a:extLst>
                </p:cNvPr>
                <p:cNvSpPr/>
                <p:nvPr/>
              </p:nvSpPr>
              <p:spPr>
                <a:xfrm>
                  <a:off x="2467716" y="1899143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S</a:t>
                  </a:r>
                </a:p>
              </p:txBody>
            </p:sp>
            <p:cxnSp>
              <p:nvCxnSpPr>
                <p:cNvPr id="199" name="Gerade Verbindung mit Pfeil 198">
                  <a:extLst>
                    <a:ext uri="{FF2B5EF4-FFF2-40B4-BE49-F238E27FC236}">
                      <a16:creationId xmlns:a16="http://schemas.microsoft.com/office/drawing/2014/main" id="{3F7AA0F9-686B-4554-8D52-238ABECF61EB}"/>
                    </a:ext>
                  </a:extLst>
                </p:cNvPr>
                <p:cNvCxnSpPr>
                  <a:stCxn id="198" idx="6"/>
                  <a:endCxn id="190" idx="2"/>
                </p:cNvCxnSpPr>
                <p:nvPr/>
              </p:nvCxnSpPr>
              <p:spPr>
                <a:xfrm>
                  <a:off x="2953477" y="2075340"/>
                  <a:ext cx="18097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200" name="Ellipse 199">
                  <a:extLst>
                    <a:ext uri="{FF2B5EF4-FFF2-40B4-BE49-F238E27FC236}">
                      <a16:creationId xmlns:a16="http://schemas.microsoft.com/office/drawing/2014/main" id="{AB42E9F7-5749-4148-BA4D-F14B7B8E432A}"/>
                    </a:ext>
                  </a:extLst>
                </p:cNvPr>
                <p:cNvSpPr/>
                <p:nvPr/>
              </p:nvSpPr>
              <p:spPr>
                <a:xfrm>
                  <a:off x="3124922" y="2278523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201" name="Ellipse 200">
                  <a:extLst>
                    <a:ext uri="{FF2B5EF4-FFF2-40B4-BE49-F238E27FC236}">
                      <a16:creationId xmlns:a16="http://schemas.microsoft.com/office/drawing/2014/main" id="{5FF6CCD1-1615-4C01-9FB7-C92279E769AE}"/>
                    </a:ext>
                  </a:extLst>
                </p:cNvPr>
                <p:cNvSpPr/>
                <p:nvPr/>
              </p:nvSpPr>
              <p:spPr>
                <a:xfrm>
                  <a:off x="3126510" y="2678540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cxnSp>
              <p:nvCxnSpPr>
                <p:cNvPr id="203" name="Form 202">
                  <a:extLst>
                    <a:ext uri="{FF2B5EF4-FFF2-40B4-BE49-F238E27FC236}">
                      <a16:creationId xmlns:a16="http://schemas.microsoft.com/office/drawing/2014/main" id="{D5592F1E-6022-49DF-B431-4743F90E8CB2}"/>
                    </a:ext>
                  </a:extLst>
                </p:cNvPr>
                <p:cNvCxnSpPr>
                  <a:stCxn id="198" idx="4"/>
                  <a:endCxn id="200" idx="2"/>
                </p:cNvCxnSpPr>
                <p:nvPr/>
              </p:nvCxnSpPr>
              <p:spPr>
                <a:xfrm rot="16200000" flipH="1">
                  <a:off x="2816169" y="2145967"/>
                  <a:ext cx="203183" cy="414325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Form 205">
                  <a:extLst>
                    <a:ext uri="{FF2B5EF4-FFF2-40B4-BE49-F238E27FC236}">
                      <a16:creationId xmlns:a16="http://schemas.microsoft.com/office/drawing/2014/main" id="{AB38C7D4-A724-4F50-8691-C0DA3B08BE3A}"/>
                    </a:ext>
                  </a:extLst>
                </p:cNvPr>
                <p:cNvCxnSpPr>
                  <a:stCxn id="198" idx="4"/>
                  <a:endCxn id="201" idx="2"/>
                </p:cNvCxnSpPr>
                <p:nvPr/>
              </p:nvCxnSpPr>
              <p:spPr>
                <a:xfrm rot="16200000" flipH="1">
                  <a:off x="2616954" y="2345181"/>
                  <a:ext cx="603199" cy="415913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357" name="Gruppieren 125">
                <a:extLst>
                  <a:ext uri="{FF2B5EF4-FFF2-40B4-BE49-F238E27FC236}">
                    <a16:creationId xmlns:a16="http://schemas.microsoft.com/office/drawing/2014/main" id="{E90355FA-F702-430B-A302-45E559AF5E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77331" y="4322759"/>
                <a:ext cx="1152525" cy="1132164"/>
                <a:chOff x="2468102" y="1898668"/>
                <a:chExt cx="1152525" cy="1132164"/>
              </a:xfrm>
            </p:grpSpPr>
            <p:sp>
              <p:nvSpPr>
                <p:cNvPr id="163" name="Ellipse 162">
                  <a:extLst>
                    <a:ext uri="{FF2B5EF4-FFF2-40B4-BE49-F238E27FC236}">
                      <a16:creationId xmlns:a16="http://schemas.microsoft.com/office/drawing/2014/main" id="{AB73254B-C793-4D3E-AAFD-D8000FE48E8D}"/>
                    </a:ext>
                  </a:extLst>
                </p:cNvPr>
                <p:cNvSpPr/>
                <p:nvPr/>
              </p:nvSpPr>
              <p:spPr>
                <a:xfrm>
                  <a:off x="3135125" y="1900445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165" name="Ellipse 164">
                  <a:extLst>
                    <a:ext uri="{FF2B5EF4-FFF2-40B4-BE49-F238E27FC236}">
                      <a16:creationId xmlns:a16="http://schemas.microsoft.com/office/drawing/2014/main" id="{E73D20DD-EDCB-481C-8FD0-146BB588DC7F}"/>
                    </a:ext>
                  </a:extLst>
                </p:cNvPr>
                <p:cNvSpPr/>
                <p:nvPr/>
              </p:nvSpPr>
              <p:spPr>
                <a:xfrm>
                  <a:off x="2468394" y="1898858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S</a:t>
                  </a:r>
                </a:p>
              </p:txBody>
            </p:sp>
            <p:cxnSp>
              <p:nvCxnSpPr>
                <p:cNvPr id="166" name="Gerade Verbindung mit Pfeil 165">
                  <a:extLst>
                    <a:ext uri="{FF2B5EF4-FFF2-40B4-BE49-F238E27FC236}">
                      <a16:creationId xmlns:a16="http://schemas.microsoft.com/office/drawing/2014/main" id="{D27F5CEC-BD0E-4ACB-98F6-138E7B9062B0}"/>
                    </a:ext>
                  </a:extLst>
                </p:cNvPr>
                <p:cNvCxnSpPr>
                  <a:stCxn id="165" idx="6"/>
                  <a:endCxn id="163" idx="2"/>
                </p:cNvCxnSpPr>
                <p:nvPr/>
              </p:nvCxnSpPr>
              <p:spPr>
                <a:xfrm>
                  <a:off x="2954155" y="2075055"/>
                  <a:ext cx="18097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174" name="Ellipse 173">
                  <a:extLst>
                    <a:ext uri="{FF2B5EF4-FFF2-40B4-BE49-F238E27FC236}">
                      <a16:creationId xmlns:a16="http://schemas.microsoft.com/office/drawing/2014/main" id="{6CE45359-9103-43BF-828D-BDEA8C7BF117}"/>
                    </a:ext>
                  </a:extLst>
                </p:cNvPr>
                <p:cNvSpPr/>
                <p:nvPr/>
              </p:nvSpPr>
              <p:spPr>
                <a:xfrm>
                  <a:off x="3125600" y="2278238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182" name="Ellipse 181">
                  <a:extLst>
                    <a:ext uri="{FF2B5EF4-FFF2-40B4-BE49-F238E27FC236}">
                      <a16:creationId xmlns:a16="http://schemas.microsoft.com/office/drawing/2014/main" id="{C25897C4-63F4-4343-BBD4-717E6A286F47}"/>
                    </a:ext>
                  </a:extLst>
                </p:cNvPr>
                <p:cNvSpPr/>
                <p:nvPr/>
              </p:nvSpPr>
              <p:spPr>
                <a:xfrm>
                  <a:off x="3127188" y="2678255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cxnSp>
              <p:nvCxnSpPr>
                <p:cNvPr id="184" name="Form 183">
                  <a:extLst>
                    <a:ext uri="{FF2B5EF4-FFF2-40B4-BE49-F238E27FC236}">
                      <a16:creationId xmlns:a16="http://schemas.microsoft.com/office/drawing/2014/main" id="{7B59DE7A-D90C-4AFA-8A6C-71F7848520AA}"/>
                    </a:ext>
                  </a:extLst>
                </p:cNvPr>
                <p:cNvCxnSpPr>
                  <a:stCxn id="165" idx="4"/>
                  <a:endCxn id="174" idx="2"/>
                </p:cNvCxnSpPr>
                <p:nvPr/>
              </p:nvCxnSpPr>
              <p:spPr>
                <a:xfrm rot="16200000" flipH="1">
                  <a:off x="2816847" y="2145682"/>
                  <a:ext cx="203183" cy="414325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Form 188">
                  <a:extLst>
                    <a:ext uri="{FF2B5EF4-FFF2-40B4-BE49-F238E27FC236}">
                      <a16:creationId xmlns:a16="http://schemas.microsoft.com/office/drawing/2014/main" id="{16E658EE-2064-42F7-BB64-40F95F0065C3}"/>
                    </a:ext>
                  </a:extLst>
                </p:cNvPr>
                <p:cNvCxnSpPr>
                  <a:stCxn id="165" idx="4"/>
                  <a:endCxn id="182" idx="2"/>
                </p:cNvCxnSpPr>
                <p:nvPr/>
              </p:nvCxnSpPr>
              <p:spPr>
                <a:xfrm rot="16200000" flipH="1">
                  <a:off x="2617632" y="2344896"/>
                  <a:ext cx="603199" cy="415913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9" name="Form 158">
                <a:extLst>
                  <a:ext uri="{FF2B5EF4-FFF2-40B4-BE49-F238E27FC236}">
                    <a16:creationId xmlns:a16="http://schemas.microsoft.com/office/drawing/2014/main" id="{C405C768-88F2-435E-8343-12465E27B013}"/>
                  </a:ext>
                </a:extLst>
              </p:cNvPr>
              <p:cNvCxnSpPr/>
              <p:nvPr/>
            </p:nvCxnSpPr>
            <p:spPr>
              <a:xfrm rot="16200000" flipH="1">
                <a:off x="6656948" y="2553023"/>
                <a:ext cx="1042900" cy="436550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60" name="Form 159">
                <a:extLst>
                  <a:ext uri="{FF2B5EF4-FFF2-40B4-BE49-F238E27FC236}">
                    <a16:creationId xmlns:a16="http://schemas.microsoft.com/office/drawing/2014/main" id="{9E8A51C6-973C-46CC-839E-E0AAACDBC7AE}"/>
                  </a:ext>
                </a:extLst>
              </p:cNvPr>
              <p:cNvCxnSpPr/>
              <p:nvPr/>
            </p:nvCxnSpPr>
            <p:spPr>
              <a:xfrm rot="16200000" flipH="1">
                <a:off x="6044223" y="3165747"/>
                <a:ext cx="2249299" cy="417500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13322" name="Gruppieren 214">
              <a:extLst>
                <a:ext uri="{FF2B5EF4-FFF2-40B4-BE49-F238E27FC236}">
                  <a16:creationId xmlns:a16="http://schemas.microsoft.com/office/drawing/2014/main" id="{A5B0FEBA-C391-4EE4-8204-DD97FA5D1D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3433" y="2653701"/>
              <a:ext cx="1864100" cy="3557843"/>
              <a:chOff x="6685484" y="1897080"/>
              <a:chExt cx="1864100" cy="3557843"/>
            </a:xfrm>
          </p:grpSpPr>
          <p:sp>
            <p:nvSpPr>
              <p:cNvPr id="218" name="Ellipse 217">
                <a:extLst>
                  <a:ext uri="{FF2B5EF4-FFF2-40B4-BE49-F238E27FC236}">
                    <a16:creationId xmlns:a16="http://schemas.microsoft.com/office/drawing/2014/main" id="{F047BC50-09DD-4C87-9096-8BD6F083538D}"/>
                  </a:ext>
                </a:extLst>
              </p:cNvPr>
              <p:cNvSpPr/>
              <p:nvPr/>
            </p:nvSpPr>
            <p:spPr>
              <a:xfrm>
                <a:off x="6685599" y="1897633"/>
                <a:ext cx="485761" cy="35239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sz="1800"/>
                  <a:t>S</a:t>
                </a:r>
              </a:p>
            </p:txBody>
          </p:sp>
          <p:cxnSp>
            <p:nvCxnSpPr>
              <p:cNvPr id="219" name="Gerade Verbindung mit Pfeil 218">
                <a:extLst>
                  <a:ext uri="{FF2B5EF4-FFF2-40B4-BE49-F238E27FC236}">
                    <a16:creationId xmlns:a16="http://schemas.microsoft.com/office/drawing/2014/main" id="{151930E6-5019-463C-ACB0-45BDC7F4B851}"/>
                  </a:ext>
                </a:extLst>
              </p:cNvPr>
              <p:cNvCxnSpPr/>
              <p:nvPr/>
            </p:nvCxnSpPr>
            <p:spPr>
              <a:xfrm flipV="1">
                <a:off x="7188823" y="2078593"/>
                <a:ext cx="18097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grpSp>
            <p:nvGrpSpPr>
              <p:cNvPr id="13327" name="Gruppieren 116">
                <a:extLst>
                  <a:ext uri="{FF2B5EF4-FFF2-40B4-BE49-F238E27FC236}">
                    <a16:creationId xmlns:a16="http://schemas.microsoft.com/office/drawing/2014/main" id="{331B3333-A7F7-400F-928D-1E49F74635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84508" y="1898668"/>
                <a:ext cx="1152525" cy="1132164"/>
                <a:chOff x="2468102" y="1898668"/>
                <a:chExt cx="1152525" cy="1132164"/>
              </a:xfrm>
            </p:grpSpPr>
            <p:sp>
              <p:nvSpPr>
                <p:cNvPr id="274" name="Ellipse 273">
                  <a:extLst>
                    <a:ext uri="{FF2B5EF4-FFF2-40B4-BE49-F238E27FC236}">
                      <a16:creationId xmlns:a16="http://schemas.microsoft.com/office/drawing/2014/main" id="{C7861092-8A23-477A-A192-005FC1A7E6E7}"/>
                    </a:ext>
                  </a:extLst>
                </p:cNvPr>
                <p:cNvSpPr/>
                <p:nvPr/>
              </p:nvSpPr>
              <p:spPr>
                <a:xfrm>
                  <a:off x="3134404" y="1900808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275" name="Ellipse 274">
                  <a:extLst>
                    <a:ext uri="{FF2B5EF4-FFF2-40B4-BE49-F238E27FC236}">
                      <a16:creationId xmlns:a16="http://schemas.microsoft.com/office/drawing/2014/main" id="{D702DDAA-3547-4DEE-91AB-903F2B4B54E5}"/>
                    </a:ext>
                  </a:extLst>
                </p:cNvPr>
                <p:cNvSpPr/>
                <p:nvPr/>
              </p:nvSpPr>
              <p:spPr>
                <a:xfrm>
                  <a:off x="2467673" y="1899221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S</a:t>
                  </a:r>
                </a:p>
              </p:txBody>
            </p:sp>
            <p:cxnSp>
              <p:nvCxnSpPr>
                <p:cNvPr id="276" name="Gerade Verbindung mit Pfeil 275">
                  <a:extLst>
                    <a:ext uri="{FF2B5EF4-FFF2-40B4-BE49-F238E27FC236}">
                      <a16:creationId xmlns:a16="http://schemas.microsoft.com/office/drawing/2014/main" id="{42FC5AA2-173F-4242-91C5-1C8F9EA87ACB}"/>
                    </a:ext>
                  </a:extLst>
                </p:cNvPr>
                <p:cNvCxnSpPr>
                  <a:stCxn id="275" idx="6"/>
                  <a:endCxn id="274" idx="2"/>
                </p:cNvCxnSpPr>
                <p:nvPr/>
              </p:nvCxnSpPr>
              <p:spPr>
                <a:xfrm>
                  <a:off x="2953434" y="2075418"/>
                  <a:ext cx="180970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277" name="Ellipse 276">
                  <a:extLst>
                    <a:ext uri="{FF2B5EF4-FFF2-40B4-BE49-F238E27FC236}">
                      <a16:creationId xmlns:a16="http://schemas.microsoft.com/office/drawing/2014/main" id="{AC1FC6D4-9005-488E-A38D-1F947BED9065}"/>
                    </a:ext>
                  </a:extLst>
                </p:cNvPr>
                <p:cNvSpPr/>
                <p:nvPr/>
              </p:nvSpPr>
              <p:spPr>
                <a:xfrm>
                  <a:off x="3124879" y="2278601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278" name="Ellipse 277">
                  <a:extLst>
                    <a:ext uri="{FF2B5EF4-FFF2-40B4-BE49-F238E27FC236}">
                      <a16:creationId xmlns:a16="http://schemas.microsoft.com/office/drawing/2014/main" id="{63B07302-DD01-4535-A3FA-9CE8C7A73F2F}"/>
                    </a:ext>
                  </a:extLst>
                </p:cNvPr>
                <p:cNvSpPr/>
                <p:nvPr/>
              </p:nvSpPr>
              <p:spPr>
                <a:xfrm>
                  <a:off x="3126467" y="2678618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cxnSp>
              <p:nvCxnSpPr>
                <p:cNvPr id="279" name="Form 278">
                  <a:extLst>
                    <a:ext uri="{FF2B5EF4-FFF2-40B4-BE49-F238E27FC236}">
                      <a16:creationId xmlns:a16="http://schemas.microsoft.com/office/drawing/2014/main" id="{A36EA2C0-F90E-49F1-A02E-D9C43194571B}"/>
                    </a:ext>
                  </a:extLst>
                </p:cNvPr>
                <p:cNvCxnSpPr>
                  <a:stCxn id="275" idx="4"/>
                  <a:endCxn id="277" idx="2"/>
                </p:cNvCxnSpPr>
                <p:nvPr/>
              </p:nvCxnSpPr>
              <p:spPr>
                <a:xfrm rot="16200000" flipH="1">
                  <a:off x="2816126" y="2146045"/>
                  <a:ext cx="203183" cy="414325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280" name="Form 279">
                  <a:extLst>
                    <a:ext uri="{FF2B5EF4-FFF2-40B4-BE49-F238E27FC236}">
                      <a16:creationId xmlns:a16="http://schemas.microsoft.com/office/drawing/2014/main" id="{7A0548C0-BF68-4AB7-9AA0-4965D2BC7FC0}"/>
                    </a:ext>
                  </a:extLst>
                </p:cNvPr>
                <p:cNvCxnSpPr>
                  <a:stCxn id="275" idx="4"/>
                  <a:endCxn id="278" idx="2"/>
                </p:cNvCxnSpPr>
                <p:nvPr/>
              </p:nvCxnSpPr>
              <p:spPr>
                <a:xfrm rot="16200000" flipH="1">
                  <a:off x="2616911" y="2345259"/>
                  <a:ext cx="603199" cy="415913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328" name="Gruppieren 117">
                <a:extLst>
                  <a:ext uri="{FF2B5EF4-FFF2-40B4-BE49-F238E27FC236}">
                    <a16:creationId xmlns:a16="http://schemas.microsoft.com/office/drawing/2014/main" id="{3D65F354-1888-43E2-AA95-C9D98409A9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97059" y="3116075"/>
                <a:ext cx="1152525" cy="1132164"/>
                <a:chOff x="2468102" y="1898668"/>
                <a:chExt cx="1152525" cy="1132164"/>
              </a:xfrm>
            </p:grpSpPr>
            <p:sp>
              <p:nvSpPr>
                <p:cNvPr id="267" name="Ellipse 266">
                  <a:extLst>
                    <a:ext uri="{FF2B5EF4-FFF2-40B4-BE49-F238E27FC236}">
                      <a16:creationId xmlns:a16="http://schemas.microsoft.com/office/drawing/2014/main" id="{8FB901DF-8BDD-4E8B-B768-A4EF1C1C8A4A}"/>
                    </a:ext>
                  </a:extLst>
                </p:cNvPr>
                <p:cNvSpPr/>
                <p:nvPr/>
              </p:nvSpPr>
              <p:spPr>
                <a:xfrm>
                  <a:off x="3134553" y="1900912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268" name="Ellipse 267">
                  <a:extLst>
                    <a:ext uri="{FF2B5EF4-FFF2-40B4-BE49-F238E27FC236}">
                      <a16:creationId xmlns:a16="http://schemas.microsoft.com/office/drawing/2014/main" id="{C4D1C821-A1F6-45A0-A1B2-705460782B01}"/>
                    </a:ext>
                  </a:extLst>
                </p:cNvPr>
                <p:cNvSpPr/>
                <p:nvPr/>
              </p:nvSpPr>
              <p:spPr>
                <a:xfrm>
                  <a:off x="2467822" y="1899324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S</a:t>
                  </a:r>
                </a:p>
              </p:txBody>
            </p:sp>
            <p:cxnSp>
              <p:nvCxnSpPr>
                <p:cNvPr id="269" name="Gerade Verbindung mit Pfeil 268">
                  <a:extLst>
                    <a:ext uri="{FF2B5EF4-FFF2-40B4-BE49-F238E27FC236}">
                      <a16:creationId xmlns:a16="http://schemas.microsoft.com/office/drawing/2014/main" id="{DE6CC54D-7F0B-4C39-8D90-6B3297B3848B}"/>
                    </a:ext>
                  </a:extLst>
                </p:cNvPr>
                <p:cNvCxnSpPr>
                  <a:stCxn id="268" idx="6"/>
                  <a:endCxn id="267" idx="2"/>
                </p:cNvCxnSpPr>
                <p:nvPr/>
              </p:nvCxnSpPr>
              <p:spPr>
                <a:xfrm>
                  <a:off x="2953583" y="2075522"/>
                  <a:ext cx="180970" cy="158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270" name="Ellipse 269">
                  <a:extLst>
                    <a:ext uri="{FF2B5EF4-FFF2-40B4-BE49-F238E27FC236}">
                      <a16:creationId xmlns:a16="http://schemas.microsoft.com/office/drawing/2014/main" id="{C6565C1C-7802-4335-8F9B-04A2BED75E51}"/>
                    </a:ext>
                  </a:extLst>
                </p:cNvPr>
                <p:cNvSpPr/>
                <p:nvPr/>
              </p:nvSpPr>
              <p:spPr>
                <a:xfrm>
                  <a:off x="3125028" y="2278705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271" name="Ellipse 270">
                  <a:extLst>
                    <a:ext uri="{FF2B5EF4-FFF2-40B4-BE49-F238E27FC236}">
                      <a16:creationId xmlns:a16="http://schemas.microsoft.com/office/drawing/2014/main" id="{46340261-A2B7-416C-81B0-42EFC5F4925D}"/>
                    </a:ext>
                  </a:extLst>
                </p:cNvPr>
                <p:cNvSpPr/>
                <p:nvPr/>
              </p:nvSpPr>
              <p:spPr>
                <a:xfrm>
                  <a:off x="3126616" y="2678722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cxnSp>
              <p:nvCxnSpPr>
                <p:cNvPr id="272" name="Form 271">
                  <a:extLst>
                    <a:ext uri="{FF2B5EF4-FFF2-40B4-BE49-F238E27FC236}">
                      <a16:creationId xmlns:a16="http://schemas.microsoft.com/office/drawing/2014/main" id="{224DDC9C-CCF5-49D1-A299-CB47010AD6FF}"/>
                    </a:ext>
                  </a:extLst>
                </p:cNvPr>
                <p:cNvCxnSpPr>
                  <a:stCxn id="268" idx="4"/>
                  <a:endCxn id="270" idx="2"/>
                </p:cNvCxnSpPr>
                <p:nvPr/>
              </p:nvCxnSpPr>
              <p:spPr>
                <a:xfrm rot="16200000" flipH="1">
                  <a:off x="2816275" y="2146148"/>
                  <a:ext cx="203183" cy="414325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273" name="Form 272">
                  <a:extLst>
                    <a:ext uri="{FF2B5EF4-FFF2-40B4-BE49-F238E27FC236}">
                      <a16:creationId xmlns:a16="http://schemas.microsoft.com/office/drawing/2014/main" id="{EB958077-BD4B-4D31-AAE2-C4DFA20130F5}"/>
                    </a:ext>
                  </a:extLst>
                </p:cNvPr>
                <p:cNvCxnSpPr>
                  <a:stCxn id="268" idx="4"/>
                  <a:endCxn id="271" idx="2"/>
                </p:cNvCxnSpPr>
                <p:nvPr/>
              </p:nvCxnSpPr>
              <p:spPr>
                <a:xfrm rot="16200000" flipH="1">
                  <a:off x="2617060" y="2345362"/>
                  <a:ext cx="603199" cy="415913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329" name="Gruppieren 125">
                <a:extLst>
                  <a:ext uri="{FF2B5EF4-FFF2-40B4-BE49-F238E27FC236}">
                    <a16:creationId xmlns:a16="http://schemas.microsoft.com/office/drawing/2014/main" id="{FDB6CE09-C229-4F84-90AE-372BF47047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77331" y="4322759"/>
                <a:ext cx="1152525" cy="1132164"/>
                <a:chOff x="2468102" y="1898668"/>
                <a:chExt cx="1152525" cy="1132164"/>
              </a:xfrm>
            </p:grpSpPr>
            <p:sp>
              <p:nvSpPr>
                <p:cNvPr id="260" name="Ellipse 259">
                  <a:extLst>
                    <a:ext uri="{FF2B5EF4-FFF2-40B4-BE49-F238E27FC236}">
                      <a16:creationId xmlns:a16="http://schemas.microsoft.com/office/drawing/2014/main" id="{20587BAF-3714-492B-AAC3-93AA64C5C27D}"/>
                    </a:ext>
                  </a:extLst>
                </p:cNvPr>
                <p:cNvSpPr/>
                <p:nvPr/>
              </p:nvSpPr>
              <p:spPr>
                <a:xfrm>
                  <a:off x="3135231" y="1900627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261" name="Ellipse 260">
                  <a:extLst>
                    <a:ext uri="{FF2B5EF4-FFF2-40B4-BE49-F238E27FC236}">
                      <a16:creationId xmlns:a16="http://schemas.microsoft.com/office/drawing/2014/main" id="{45921038-84C2-46F3-B62A-2254DFE12972}"/>
                    </a:ext>
                  </a:extLst>
                </p:cNvPr>
                <p:cNvSpPr/>
                <p:nvPr/>
              </p:nvSpPr>
              <p:spPr>
                <a:xfrm>
                  <a:off x="2468500" y="1899039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S</a:t>
                  </a:r>
                </a:p>
              </p:txBody>
            </p:sp>
            <p:cxnSp>
              <p:nvCxnSpPr>
                <p:cNvPr id="262" name="Gerade Verbindung mit Pfeil 261">
                  <a:extLst>
                    <a:ext uri="{FF2B5EF4-FFF2-40B4-BE49-F238E27FC236}">
                      <a16:creationId xmlns:a16="http://schemas.microsoft.com/office/drawing/2014/main" id="{C81A0B3A-70C9-43F3-A413-5B5539FF3BB2}"/>
                    </a:ext>
                  </a:extLst>
                </p:cNvPr>
                <p:cNvCxnSpPr>
                  <a:stCxn id="261" idx="6"/>
                  <a:endCxn id="260" idx="2"/>
                </p:cNvCxnSpPr>
                <p:nvPr/>
              </p:nvCxnSpPr>
              <p:spPr>
                <a:xfrm>
                  <a:off x="2954261" y="2075237"/>
                  <a:ext cx="180970" cy="158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263" name="Ellipse 262">
                  <a:extLst>
                    <a:ext uri="{FF2B5EF4-FFF2-40B4-BE49-F238E27FC236}">
                      <a16:creationId xmlns:a16="http://schemas.microsoft.com/office/drawing/2014/main" id="{684A0E04-345B-4A29-80BF-EE40967C0CF8}"/>
                    </a:ext>
                  </a:extLst>
                </p:cNvPr>
                <p:cNvSpPr/>
                <p:nvPr/>
              </p:nvSpPr>
              <p:spPr>
                <a:xfrm>
                  <a:off x="3125706" y="2278420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sp>
              <p:nvSpPr>
                <p:cNvPr id="264" name="Ellipse 263">
                  <a:extLst>
                    <a:ext uri="{FF2B5EF4-FFF2-40B4-BE49-F238E27FC236}">
                      <a16:creationId xmlns:a16="http://schemas.microsoft.com/office/drawing/2014/main" id="{D513CAC1-B429-456F-B6BE-45942219650A}"/>
                    </a:ext>
                  </a:extLst>
                </p:cNvPr>
                <p:cNvSpPr/>
                <p:nvPr/>
              </p:nvSpPr>
              <p:spPr>
                <a:xfrm>
                  <a:off x="3127294" y="2678437"/>
                  <a:ext cx="485761" cy="35239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800"/>
                    <a:t>B</a:t>
                  </a:r>
                </a:p>
              </p:txBody>
            </p:sp>
            <p:cxnSp>
              <p:nvCxnSpPr>
                <p:cNvPr id="265" name="Form 264">
                  <a:extLst>
                    <a:ext uri="{FF2B5EF4-FFF2-40B4-BE49-F238E27FC236}">
                      <a16:creationId xmlns:a16="http://schemas.microsoft.com/office/drawing/2014/main" id="{EB1AEFDB-3533-4C93-977D-C93A89BCA78C}"/>
                    </a:ext>
                  </a:extLst>
                </p:cNvPr>
                <p:cNvCxnSpPr>
                  <a:stCxn id="261" idx="4"/>
                  <a:endCxn id="263" idx="2"/>
                </p:cNvCxnSpPr>
                <p:nvPr/>
              </p:nvCxnSpPr>
              <p:spPr>
                <a:xfrm rot="16200000" flipH="1">
                  <a:off x="2816953" y="2145863"/>
                  <a:ext cx="203183" cy="414325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266" name="Form 265">
                  <a:extLst>
                    <a:ext uri="{FF2B5EF4-FFF2-40B4-BE49-F238E27FC236}">
                      <a16:creationId xmlns:a16="http://schemas.microsoft.com/office/drawing/2014/main" id="{20796DAE-6434-4EE3-95C0-238BBC46F026}"/>
                    </a:ext>
                  </a:extLst>
                </p:cNvPr>
                <p:cNvCxnSpPr>
                  <a:stCxn id="261" idx="4"/>
                  <a:endCxn id="264" idx="2"/>
                </p:cNvCxnSpPr>
                <p:nvPr/>
              </p:nvCxnSpPr>
              <p:spPr>
                <a:xfrm rot="16200000" flipH="1">
                  <a:off x="2617738" y="2345077"/>
                  <a:ext cx="603199" cy="415913"/>
                </a:xfrm>
                <a:prstGeom prst="bent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58" name="Form 257">
                <a:extLst>
                  <a:ext uri="{FF2B5EF4-FFF2-40B4-BE49-F238E27FC236}">
                    <a16:creationId xmlns:a16="http://schemas.microsoft.com/office/drawing/2014/main" id="{EE2F3B7E-0BD6-4453-9245-E6B0DB0E3EAC}"/>
                  </a:ext>
                </a:extLst>
              </p:cNvPr>
              <p:cNvCxnSpPr/>
              <p:nvPr/>
            </p:nvCxnSpPr>
            <p:spPr>
              <a:xfrm rot="16200000" flipH="1">
                <a:off x="6657054" y="2553204"/>
                <a:ext cx="1042901" cy="436550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59" name="Form 258">
                <a:extLst>
                  <a:ext uri="{FF2B5EF4-FFF2-40B4-BE49-F238E27FC236}">
                    <a16:creationId xmlns:a16="http://schemas.microsoft.com/office/drawing/2014/main" id="{B5843116-41B5-4FAD-A51E-7F11D0FFAB4B}"/>
                  </a:ext>
                </a:extLst>
              </p:cNvPr>
              <p:cNvCxnSpPr/>
              <p:nvPr/>
            </p:nvCxnSpPr>
            <p:spPr>
              <a:xfrm rot="16200000" flipH="1">
                <a:off x="6044329" y="3165928"/>
                <a:ext cx="2249300" cy="417500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82" name="Form 281">
              <a:extLst>
                <a:ext uri="{FF2B5EF4-FFF2-40B4-BE49-F238E27FC236}">
                  <a16:creationId xmlns:a16="http://schemas.microsoft.com/office/drawing/2014/main" id="{2C52AF41-EEB4-4197-8CE2-5A9116271181}"/>
                </a:ext>
              </a:extLst>
            </p:cNvPr>
            <p:cNvCxnSpPr>
              <a:stCxn id="95" idx="4"/>
              <a:endCxn id="154" idx="2"/>
            </p:cNvCxnSpPr>
            <p:nvPr/>
          </p:nvCxnSpPr>
          <p:spPr>
            <a:xfrm rot="16200000" flipH="1">
              <a:off x="2710933" y="917593"/>
              <a:ext cx="276202" cy="2943141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4" name="Form 283">
              <a:extLst>
                <a:ext uri="{FF2B5EF4-FFF2-40B4-BE49-F238E27FC236}">
                  <a16:creationId xmlns:a16="http://schemas.microsoft.com/office/drawing/2014/main" id="{0090C594-8E73-4BF1-8F1A-61E62055ED87}"/>
                </a:ext>
              </a:extLst>
            </p:cNvPr>
            <p:cNvCxnSpPr>
              <a:stCxn id="95" idx="4"/>
              <a:endCxn id="218" idx="2"/>
            </p:cNvCxnSpPr>
            <p:nvPr/>
          </p:nvCxnSpPr>
          <p:spPr>
            <a:xfrm rot="16200000" flipH="1">
              <a:off x="1360811" y="2267715"/>
              <a:ext cx="579390" cy="546084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9" name="Line 2">
            <a:extLst>
              <a:ext uri="{FF2B5EF4-FFF2-40B4-BE49-F238E27FC236}">
                <a16:creationId xmlns:a16="http://schemas.microsoft.com/office/drawing/2014/main" id="{BC447874-4B2F-4635-B126-7FE3821FE9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" name="Line 3">
            <a:extLst>
              <a:ext uri="{FF2B5EF4-FFF2-40B4-BE49-F238E27FC236}">
                <a16:creationId xmlns:a16="http://schemas.microsoft.com/office/drawing/2014/main" id="{18BC0E52-6D9C-4595-9CAF-22B1D226D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4" name="AutoShape 4">
            <a:extLst>
              <a:ext uri="{FF2B5EF4-FFF2-40B4-BE49-F238E27FC236}">
                <a16:creationId xmlns:a16="http://schemas.microsoft.com/office/drawing/2014/main" id="{8E27152D-E0AD-4C54-9783-C8C2C42D269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275384-37A2-4F87-A139-353EA43EC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13</a:t>
            </a:fld>
            <a:endParaRPr lang="de-DE" alt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>
            <a:extLst>
              <a:ext uri="{FF2B5EF4-FFF2-40B4-BE49-F238E27FC236}">
                <a16:creationId xmlns:a16="http://schemas.microsoft.com/office/drawing/2014/main" id="{55C847CF-3234-4AB0-A3A6-706E0FCA1F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99792" y="333375"/>
            <a:ext cx="3668708" cy="1143000"/>
          </a:xfrm>
        </p:spPr>
        <p:txBody>
          <a:bodyPr/>
          <a:lstStyle/>
          <a:p>
            <a:pPr eaLnBrk="1" hangingPunct="1"/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How about now?</a:t>
            </a:r>
          </a:p>
        </p:txBody>
      </p:sp>
      <p:grpSp>
        <p:nvGrpSpPr>
          <p:cNvPr id="14339" name="Gruppieren 256">
            <a:extLst>
              <a:ext uri="{FF2B5EF4-FFF2-40B4-BE49-F238E27FC236}">
                <a16:creationId xmlns:a16="http://schemas.microsoft.com/office/drawing/2014/main" id="{70A04736-BDE1-48C2-9582-72CB1C5E0B2E}"/>
              </a:ext>
            </a:extLst>
          </p:cNvPr>
          <p:cNvGrpSpPr>
            <a:grpSpLocks/>
          </p:cNvGrpSpPr>
          <p:nvPr/>
        </p:nvGrpSpPr>
        <p:grpSpPr bwMode="auto">
          <a:xfrm>
            <a:off x="622300" y="1535113"/>
            <a:ext cx="7766124" cy="4662487"/>
            <a:chOff x="621782" y="1534952"/>
            <a:chExt cx="7467969" cy="4663246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B5658036-AB2B-425F-AA69-55C4A746C708}"/>
                </a:ext>
              </a:extLst>
            </p:cNvPr>
            <p:cNvSpPr/>
            <p:nvPr/>
          </p:nvSpPr>
          <p:spPr>
            <a:xfrm>
              <a:off x="4070002" y="1534952"/>
              <a:ext cx="584229" cy="2397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1100"/>
                <a:t>Bud</a:t>
              </a:r>
            </a:p>
          </p:txBody>
        </p: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5FA78FE2-0F66-4E02-85FE-B62EF4773D99}"/>
                </a:ext>
              </a:extLst>
            </p:cNvPr>
            <p:cNvCxnSpPr>
              <a:stCxn id="186" idx="0"/>
              <a:endCxn id="187" idx="4"/>
            </p:cNvCxnSpPr>
            <p:nvPr/>
          </p:nvCxnSpPr>
          <p:spPr>
            <a:xfrm rot="5400000" flipH="1" flipV="1">
              <a:off x="4049328" y="2655910"/>
              <a:ext cx="627165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7F1431FB-E765-42BF-B85A-17F3954FD69E}"/>
                </a:ext>
              </a:extLst>
            </p:cNvPr>
            <p:cNvCxnSpPr>
              <a:stCxn id="161" idx="0"/>
              <a:endCxn id="186" idx="4"/>
            </p:cNvCxnSpPr>
            <p:nvPr/>
          </p:nvCxnSpPr>
          <p:spPr>
            <a:xfrm rot="5400000" flipH="1" flipV="1">
              <a:off x="3549979" y="4049167"/>
              <a:ext cx="1625865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61" name="Ellipse 160">
              <a:extLst>
                <a:ext uri="{FF2B5EF4-FFF2-40B4-BE49-F238E27FC236}">
                  <a16:creationId xmlns:a16="http://schemas.microsoft.com/office/drawing/2014/main" id="{201FBFEE-0A43-481C-8A43-5C0B8EBB6919}"/>
                </a:ext>
              </a:extLst>
            </p:cNvPr>
            <p:cNvSpPr/>
            <p:nvPr/>
          </p:nvSpPr>
          <p:spPr>
            <a:xfrm>
              <a:off x="3942996" y="4861305"/>
              <a:ext cx="839829" cy="2651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1100"/>
                <a:t>Shoot</a:t>
              </a:r>
            </a:p>
          </p:txBody>
        </p:sp>
        <p:sp>
          <p:nvSpPr>
            <p:cNvPr id="186" name="Ellipse 185">
              <a:extLst>
                <a:ext uri="{FF2B5EF4-FFF2-40B4-BE49-F238E27FC236}">
                  <a16:creationId xmlns:a16="http://schemas.microsoft.com/office/drawing/2014/main" id="{C099E3EC-6E56-44C2-8E69-9A0CF88FE89A}"/>
                </a:ext>
              </a:extLst>
            </p:cNvPr>
            <p:cNvSpPr/>
            <p:nvPr/>
          </p:nvSpPr>
          <p:spPr>
            <a:xfrm>
              <a:off x="3942996" y="2970286"/>
              <a:ext cx="839829" cy="26515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1100"/>
                <a:t>Shoot</a:t>
              </a:r>
            </a:p>
          </p:txBody>
        </p:sp>
        <p:sp>
          <p:nvSpPr>
            <p:cNvPr id="187" name="Ellipse 186">
              <a:extLst>
                <a:ext uri="{FF2B5EF4-FFF2-40B4-BE49-F238E27FC236}">
                  <a16:creationId xmlns:a16="http://schemas.microsoft.com/office/drawing/2014/main" id="{AEC4B6B8-88B9-402B-B351-176FE9528067}"/>
                </a:ext>
              </a:extLst>
            </p:cNvPr>
            <p:cNvSpPr/>
            <p:nvPr/>
          </p:nvSpPr>
          <p:spPr>
            <a:xfrm>
              <a:off x="3942996" y="2077965"/>
              <a:ext cx="839829" cy="26515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1100"/>
                <a:t>Shoot</a:t>
              </a:r>
            </a:p>
          </p:txBody>
        </p:sp>
        <p:grpSp>
          <p:nvGrpSpPr>
            <p:cNvPr id="14346" name="Gruppieren 211">
              <a:extLst>
                <a:ext uri="{FF2B5EF4-FFF2-40B4-BE49-F238E27FC236}">
                  <a16:creationId xmlns:a16="http://schemas.microsoft.com/office/drawing/2014/main" id="{11192F6E-9B76-4165-B05A-1D7CA84EDF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83198" y="2085109"/>
              <a:ext cx="3306553" cy="4113089"/>
              <a:chOff x="4783198" y="2085109"/>
              <a:chExt cx="3306553" cy="4113089"/>
            </a:xfrm>
          </p:grpSpPr>
          <p:cxnSp>
            <p:nvCxnSpPr>
              <p:cNvPr id="29" name="Gerade Verbindung mit Pfeil 28">
                <a:extLst>
                  <a:ext uri="{FF2B5EF4-FFF2-40B4-BE49-F238E27FC236}">
                    <a16:creationId xmlns:a16="http://schemas.microsoft.com/office/drawing/2014/main" id="{4246466C-FC1B-4BFC-8154-75C373EDC9B4}"/>
                  </a:ext>
                </a:extLst>
              </p:cNvPr>
              <p:cNvCxnSpPr>
                <a:endCxn id="162" idx="2"/>
              </p:cNvCxnSpPr>
              <p:nvPr/>
            </p:nvCxnSpPr>
            <p:spPr>
              <a:xfrm>
                <a:off x="4800289" y="4991502"/>
                <a:ext cx="382607" cy="317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grpSp>
            <p:nvGrpSpPr>
              <p:cNvPr id="14392" name="Gruppieren 159">
                <a:extLst>
                  <a:ext uri="{FF2B5EF4-FFF2-40B4-BE49-F238E27FC236}">
                    <a16:creationId xmlns:a16="http://schemas.microsoft.com/office/drawing/2014/main" id="{39CA4307-4449-4458-9BBA-DCFDFC5B00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54776" y="4566883"/>
                <a:ext cx="1734975" cy="854972"/>
                <a:chOff x="5816894" y="5115523"/>
                <a:chExt cx="1734975" cy="854972"/>
              </a:xfrm>
            </p:grpSpPr>
            <p:cxnSp>
              <p:nvCxnSpPr>
                <p:cNvPr id="51" name="Gerade Verbindung mit Pfeil 50">
                  <a:extLst>
                    <a:ext uri="{FF2B5EF4-FFF2-40B4-BE49-F238E27FC236}">
                      <a16:creationId xmlns:a16="http://schemas.microsoft.com/office/drawing/2014/main" id="{1ED33C42-9150-4691-A36D-CF97C53E8F0D}"/>
                    </a:ext>
                  </a:extLst>
                </p:cNvPr>
                <p:cNvCxnSpPr/>
                <p:nvPr/>
              </p:nvCxnSpPr>
              <p:spPr>
                <a:xfrm flipV="1">
                  <a:off x="6673938" y="5544906"/>
                  <a:ext cx="303227" cy="793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52" name="Ellipse 51">
                  <a:extLst>
                    <a:ext uri="{FF2B5EF4-FFF2-40B4-BE49-F238E27FC236}">
                      <a16:creationId xmlns:a16="http://schemas.microsoft.com/office/drawing/2014/main" id="{1E15FA30-F21D-4C80-B996-A556B34F1837}"/>
                    </a:ext>
                  </a:extLst>
                </p:cNvPr>
                <p:cNvSpPr/>
                <p:nvPr/>
              </p:nvSpPr>
              <p:spPr>
                <a:xfrm>
                  <a:off x="5816646" y="5416297"/>
                  <a:ext cx="838242" cy="26515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Shoot</a:t>
                  </a:r>
                </a:p>
              </p:txBody>
            </p:sp>
            <p:sp>
              <p:nvSpPr>
                <p:cNvPr id="54" name="Ellipse 53">
                  <a:extLst>
                    <a:ext uri="{FF2B5EF4-FFF2-40B4-BE49-F238E27FC236}">
                      <a16:creationId xmlns:a16="http://schemas.microsoft.com/office/drawing/2014/main" id="{FD68D1AC-BD9C-47A6-983F-0D68BDCC70FA}"/>
                    </a:ext>
                  </a:extLst>
                </p:cNvPr>
                <p:cNvSpPr/>
                <p:nvPr/>
              </p:nvSpPr>
              <p:spPr>
                <a:xfrm>
                  <a:off x="6750142" y="5100334"/>
                  <a:ext cx="584229" cy="25404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55" name="Gerade Verbindung mit Pfeil 54">
                  <a:extLst>
                    <a:ext uri="{FF2B5EF4-FFF2-40B4-BE49-F238E27FC236}">
                      <a16:creationId xmlns:a16="http://schemas.microsoft.com/office/drawing/2014/main" id="{3DA3C9CE-D871-4569-89E3-7AAD92A0362D}"/>
                    </a:ext>
                  </a:extLst>
                </p:cNvPr>
                <p:cNvCxnSpPr/>
                <p:nvPr/>
              </p:nvCxnSpPr>
              <p:spPr>
                <a:xfrm>
                  <a:off x="6556458" y="5652873"/>
                  <a:ext cx="227023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56" name="Ellipse 55">
                  <a:extLst>
                    <a:ext uri="{FF2B5EF4-FFF2-40B4-BE49-F238E27FC236}">
                      <a16:creationId xmlns:a16="http://schemas.microsoft.com/office/drawing/2014/main" id="{894F4FF0-F2ED-47D5-BFA9-39F81F10C222}"/>
                    </a:ext>
                  </a:extLst>
                </p:cNvPr>
                <p:cNvSpPr/>
                <p:nvPr/>
              </p:nvSpPr>
              <p:spPr>
                <a:xfrm>
                  <a:off x="6762843" y="5730673"/>
                  <a:ext cx="584229" cy="239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sp>
              <p:nvSpPr>
                <p:cNvPr id="57" name="Ellipse 56">
                  <a:extLst>
                    <a:ext uri="{FF2B5EF4-FFF2-40B4-BE49-F238E27FC236}">
                      <a16:creationId xmlns:a16="http://schemas.microsoft.com/office/drawing/2014/main" id="{E579C13E-CC5C-4AC5-8180-C6EE80739BAF}"/>
                    </a:ext>
                  </a:extLst>
                </p:cNvPr>
                <p:cNvSpPr/>
                <p:nvPr/>
              </p:nvSpPr>
              <p:spPr>
                <a:xfrm>
                  <a:off x="6973990" y="5416297"/>
                  <a:ext cx="577879" cy="26515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152" name="Gerade Verbindung mit Pfeil 151">
                  <a:extLst>
                    <a:ext uri="{FF2B5EF4-FFF2-40B4-BE49-F238E27FC236}">
                      <a16:creationId xmlns:a16="http://schemas.microsoft.com/office/drawing/2014/main" id="{9E281CA1-BC0A-4184-BE08-4CB81A46FBDE}"/>
                    </a:ext>
                  </a:extLst>
                </p:cNvPr>
                <p:cNvCxnSpPr/>
                <p:nvPr/>
              </p:nvCxnSpPr>
              <p:spPr>
                <a:xfrm flipV="1">
                  <a:off x="6535819" y="5267048"/>
                  <a:ext cx="227024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2" name="Ellipse 161">
                <a:extLst>
                  <a:ext uri="{FF2B5EF4-FFF2-40B4-BE49-F238E27FC236}">
                    <a16:creationId xmlns:a16="http://schemas.microsoft.com/office/drawing/2014/main" id="{126FE62B-06C0-4C41-A8F8-53BF796FD08F}"/>
                  </a:ext>
                </a:extLst>
              </p:cNvPr>
              <p:cNvSpPr/>
              <p:nvPr/>
            </p:nvSpPr>
            <p:spPr>
              <a:xfrm>
                <a:off x="5182896" y="4861306"/>
                <a:ext cx="839828" cy="26515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sz="1100"/>
                  <a:t>Shoot</a:t>
                </a:r>
              </a:p>
            </p:txBody>
          </p:sp>
          <p:cxnSp>
            <p:nvCxnSpPr>
              <p:cNvPr id="164" name="Gerade Verbindung mit Pfeil 163">
                <a:extLst>
                  <a:ext uri="{FF2B5EF4-FFF2-40B4-BE49-F238E27FC236}">
                    <a16:creationId xmlns:a16="http://schemas.microsoft.com/office/drawing/2014/main" id="{F3E7490E-408A-49EB-B0DB-2FE5ED3FAF2B}"/>
                  </a:ext>
                </a:extLst>
              </p:cNvPr>
              <p:cNvCxnSpPr/>
              <p:nvPr/>
            </p:nvCxnSpPr>
            <p:spPr>
              <a:xfrm flipV="1">
                <a:off x="6032250" y="4989914"/>
                <a:ext cx="303228" cy="793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grpSp>
            <p:nvGrpSpPr>
              <p:cNvPr id="14395" name="Gruppieren 165">
                <a:extLst>
                  <a:ext uri="{FF2B5EF4-FFF2-40B4-BE49-F238E27FC236}">
                    <a16:creationId xmlns:a16="http://schemas.microsoft.com/office/drawing/2014/main" id="{B3FF90F2-45FA-4043-B631-7C23B099C4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68078" y="3826396"/>
                <a:ext cx="1734975" cy="854972"/>
                <a:chOff x="5816894" y="5115523"/>
                <a:chExt cx="1734975" cy="854972"/>
              </a:xfrm>
            </p:grpSpPr>
            <p:cxnSp>
              <p:nvCxnSpPr>
                <p:cNvPr id="167" name="Gerade Verbindung mit Pfeil 166">
                  <a:extLst>
                    <a:ext uri="{FF2B5EF4-FFF2-40B4-BE49-F238E27FC236}">
                      <a16:creationId xmlns:a16="http://schemas.microsoft.com/office/drawing/2014/main" id="{D50FA54F-D146-4710-B800-F8D64C80911A}"/>
                    </a:ext>
                  </a:extLst>
                </p:cNvPr>
                <p:cNvCxnSpPr/>
                <p:nvPr/>
              </p:nvCxnSpPr>
              <p:spPr>
                <a:xfrm flipV="1">
                  <a:off x="6658928" y="5543909"/>
                  <a:ext cx="303227" cy="952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168" name="Ellipse 167">
                  <a:extLst>
                    <a:ext uri="{FF2B5EF4-FFF2-40B4-BE49-F238E27FC236}">
                      <a16:creationId xmlns:a16="http://schemas.microsoft.com/office/drawing/2014/main" id="{2411D125-ACB0-4876-873B-CC58BEA43895}"/>
                    </a:ext>
                  </a:extLst>
                </p:cNvPr>
                <p:cNvSpPr/>
                <p:nvPr/>
              </p:nvSpPr>
              <p:spPr>
                <a:xfrm>
                  <a:off x="5801635" y="5415301"/>
                  <a:ext cx="838242" cy="25086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Shoot</a:t>
                  </a:r>
                </a:p>
              </p:txBody>
            </p:sp>
            <p:sp>
              <p:nvSpPr>
                <p:cNvPr id="169" name="Ellipse 168">
                  <a:extLst>
                    <a:ext uri="{FF2B5EF4-FFF2-40B4-BE49-F238E27FC236}">
                      <a16:creationId xmlns:a16="http://schemas.microsoft.com/office/drawing/2014/main" id="{A8CB9D94-C526-41C6-9747-A4A2CEEDDB4C}"/>
                    </a:ext>
                  </a:extLst>
                </p:cNvPr>
                <p:cNvSpPr/>
                <p:nvPr/>
              </p:nvSpPr>
              <p:spPr>
                <a:xfrm>
                  <a:off x="6735132" y="5115214"/>
                  <a:ext cx="598517" cy="239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170" name="Gerade Verbindung mit Pfeil 169">
                  <a:extLst>
                    <a:ext uri="{FF2B5EF4-FFF2-40B4-BE49-F238E27FC236}">
                      <a16:creationId xmlns:a16="http://schemas.microsoft.com/office/drawing/2014/main" id="{B7B4013F-77C6-41E7-9655-DFF762A282C1}"/>
                    </a:ext>
                  </a:extLst>
                </p:cNvPr>
                <p:cNvCxnSpPr/>
                <p:nvPr/>
              </p:nvCxnSpPr>
              <p:spPr>
                <a:xfrm>
                  <a:off x="6541447" y="5651876"/>
                  <a:ext cx="227023" cy="13496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71" name="Ellipse 170">
                  <a:extLst>
                    <a:ext uri="{FF2B5EF4-FFF2-40B4-BE49-F238E27FC236}">
                      <a16:creationId xmlns:a16="http://schemas.microsoft.com/office/drawing/2014/main" id="{4D121875-4A1B-46EB-AC4E-69F8B4BC89F0}"/>
                    </a:ext>
                  </a:extLst>
                </p:cNvPr>
                <p:cNvSpPr/>
                <p:nvPr/>
              </p:nvSpPr>
              <p:spPr>
                <a:xfrm>
                  <a:off x="6747832" y="5715387"/>
                  <a:ext cx="598517" cy="239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sp>
              <p:nvSpPr>
                <p:cNvPr id="172" name="Ellipse 171">
                  <a:extLst>
                    <a:ext uri="{FF2B5EF4-FFF2-40B4-BE49-F238E27FC236}">
                      <a16:creationId xmlns:a16="http://schemas.microsoft.com/office/drawing/2014/main" id="{7B0AEC48-16B8-4B98-B38A-F0B12D1FDF30}"/>
                    </a:ext>
                  </a:extLst>
                </p:cNvPr>
                <p:cNvSpPr/>
                <p:nvPr/>
              </p:nvSpPr>
              <p:spPr>
                <a:xfrm>
                  <a:off x="6958980" y="5415301"/>
                  <a:ext cx="592167" cy="25086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173" name="Gerade Verbindung mit Pfeil 172">
                  <a:extLst>
                    <a:ext uri="{FF2B5EF4-FFF2-40B4-BE49-F238E27FC236}">
                      <a16:creationId xmlns:a16="http://schemas.microsoft.com/office/drawing/2014/main" id="{0F6C83DA-CD02-44FF-9FCA-E862D17DCAA6}"/>
                    </a:ext>
                  </a:extLst>
                </p:cNvPr>
                <p:cNvCxnSpPr/>
                <p:nvPr/>
              </p:nvCxnSpPr>
              <p:spPr>
                <a:xfrm flipV="1">
                  <a:off x="6520808" y="5267639"/>
                  <a:ext cx="227024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396" name="Gruppieren 173">
                <a:extLst>
                  <a:ext uri="{FF2B5EF4-FFF2-40B4-BE49-F238E27FC236}">
                    <a16:creationId xmlns:a16="http://schemas.microsoft.com/office/drawing/2014/main" id="{8E73CE45-7505-47B8-939B-48E50A8E3C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78836" y="5343226"/>
                <a:ext cx="1734975" cy="854972"/>
                <a:chOff x="5816894" y="5115523"/>
                <a:chExt cx="1734975" cy="854972"/>
              </a:xfrm>
            </p:grpSpPr>
            <p:cxnSp>
              <p:nvCxnSpPr>
                <p:cNvPr id="175" name="Gerade Verbindung mit Pfeil 174">
                  <a:extLst>
                    <a:ext uri="{FF2B5EF4-FFF2-40B4-BE49-F238E27FC236}">
                      <a16:creationId xmlns:a16="http://schemas.microsoft.com/office/drawing/2014/main" id="{4C2C2200-205D-472A-9FCF-A4F93C61E6AF}"/>
                    </a:ext>
                  </a:extLst>
                </p:cNvPr>
                <p:cNvCxnSpPr/>
                <p:nvPr/>
              </p:nvCxnSpPr>
              <p:spPr>
                <a:xfrm flipV="1">
                  <a:off x="6673570" y="5544976"/>
                  <a:ext cx="303227" cy="793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176" name="Ellipse 175">
                  <a:extLst>
                    <a:ext uri="{FF2B5EF4-FFF2-40B4-BE49-F238E27FC236}">
                      <a16:creationId xmlns:a16="http://schemas.microsoft.com/office/drawing/2014/main" id="{690459EA-D3A1-4E02-9A33-6ACB9B0BC372}"/>
                    </a:ext>
                  </a:extLst>
                </p:cNvPr>
                <p:cNvSpPr/>
                <p:nvPr/>
              </p:nvSpPr>
              <p:spPr>
                <a:xfrm>
                  <a:off x="5816278" y="5416368"/>
                  <a:ext cx="838242" cy="26515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Shoot</a:t>
                  </a:r>
                </a:p>
              </p:txBody>
            </p:sp>
            <p:sp>
              <p:nvSpPr>
                <p:cNvPr id="177" name="Ellipse 176">
                  <a:extLst>
                    <a:ext uri="{FF2B5EF4-FFF2-40B4-BE49-F238E27FC236}">
                      <a16:creationId xmlns:a16="http://schemas.microsoft.com/office/drawing/2014/main" id="{8D9F67D5-EFD8-41A6-86E9-0503730A2966}"/>
                    </a:ext>
                  </a:extLst>
                </p:cNvPr>
                <p:cNvSpPr/>
                <p:nvPr/>
              </p:nvSpPr>
              <p:spPr>
                <a:xfrm>
                  <a:off x="6749774" y="5100404"/>
                  <a:ext cx="584229" cy="25404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178" name="Gerade Verbindung mit Pfeil 177">
                  <a:extLst>
                    <a:ext uri="{FF2B5EF4-FFF2-40B4-BE49-F238E27FC236}">
                      <a16:creationId xmlns:a16="http://schemas.microsoft.com/office/drawing/2014/main" id="{EF6EA38A-3FF1-47A8-9B10-2A1CB6A0717A}"/>
                    </a:ext>
                  </a:extLst>
                </p:cNvPr>
                <p:cNvCxnSpPr/>
                <p:nvPr/>
              </p:nvCxnSpPr>
              <p:spPr>
                <a:xfrm>
                  <a:off x="6556090" y="5652943"/>
                  <a:ext cx="227023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79" name="Ellipse 178">
                  <a:extLst>
                    <a:ext uri="{FF2B5EF4-FFF2-40B4-BE49-F238E27FC236}">
                      <a16:creationId xmlns:a16="http://schemas.microsoft.com/office/drawing/2014/main" id="{79A49115-302A-4138-9899-82F176EBA460}"/>
                    </a:ext>
                  </a:extLst>
                </p:cNvPr>
                <p:cNvSpPr/>
                <p:nvPr/>
              </p:nvSpPr>
              <p:spPr>
                <a:xfrm>
                  <a:off x="6762475" y="5730744"/>
                  <a:ext cx="584229" cy="23975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sp>
              <p:nvSpPr>
                <p:cNvPr id="180" name="Ellipse 179">
                  <a:extLst>
                    <a:ext uri="{FF2B5EF4-FFF2-40B4-BE49-F238E27FC236}">
                      <a16:creationId xmlns:a16="http://schemas.microsoft.com/office/drawing/2014/main" id="{9A603534-E7D4-4325-A8E3-D6868A552132}"/>
                    </a:ext>
                  </a:extLst>
                </p:cNvPr>
                <p:cNvSpPr/>
                <p:nvPr/>
              </p:nvSpPr>
              <p:spPr>
                <a:xfrm>
                  <a:off x="6973622" y="5416368"/>
                  <a:ext cx="577879" cy="26515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181" name="Gerade Verbindung mit Pfeil 180">
                  <a:extLst>
                    <a:ext uri="{FF2B5EF4-FFF2-40B4-BE49-F238E27FC236}">
                      <a16:creationId xmlns:a16="http://schemas.microsoft.com/office/drawing/2014/main" id="{85F1D8B8-D822-44D9-A3D7-2C8C01D9D22F}"/>
                    </a:ext>
                  </a:extLst>
                </p:cNvPr>
                <p:cNvCxnSpPr/>
                <p:nvPr/>
              </p:nvCxnSpPr>
              <p:spPr>
                <a:xfrm flipV="1">
                  <a:off x="6535451" y="5267119"/>
                  <a:ext cx="227024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3" name="Gerade Verbindung mit Pfeil 182">
                <a:extLst>
                  <a:ext uri="{FF2B5EF4-FFF2-40B4-BE49-F238E27FC236}">
                    <a16:creationId xmlns:a16="http://schemas.microsoft.com/office/drawing/2014/main" id="{6590AC2E-B662-42D9-98B6-67326D986D52}"/>
                  </a:ext>
                </a:extLst>
              </p:cNvPr>
              <p:cNvCxnSpPr/>
              <p:nvPr/>
            </p:nvCxnSpPr>
            <p:spPr>
              <a:xfrm rot="5400000" flipH="1" flipV="1">
                <a:off x="5535310" y="4458033"/>
                <a:ext cx="493792" cy="31275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85" name="Gerade Verbindung mit Pfeil 184">
                <a:extLst>
                  <a:ext uri="{FF2B5EF4-FFF2-40B4-BE49-F238E27FC236}">
                    <a16:creationId xmlns:a16="http://schemas.microsoft.com/office/drawing/2014/main" id="{8461141C-A29A-40EF-99E7-BEB1AB60F0EF}"/>
                  </a:ext>
                </a:extLst>
              </p:cNvPr>
              <p:cNvCxnSpPr/>
              <p:nvPr/>
            </p:nvCxnSpPr>
            <p:spPr>
              <a:xfrm rot="16200000" flipH="1">
                <a:off x="5536897" y="5234447"/>
                <a:ext cx="493793" cy="31275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88" name="Gerade Verbindung mit Pfeil 187">
                <a:extLst>
                  <a:ext uri="{FF2B5EF4-FFF2-40B4-BE49-F238E27FC236}">
                    <a16:creationId xmlns:a16="http://schemas.microsoft.com/office/drawing/2014/main" id="{600FB4B9-47CF-4458-9F19-79BE8AB830D1}"/>
                  </a:ext>
                </a:extLst>
              </p:cNvPr>
              <p:cNvCxnSpPr/>
              <p:nvPr/>
            </p:nvCxnSpPr>
            <p:spPr>
              <a:xfrm>
                <a:off x="4801877" y="3110009"/>
                <a:ext cx="384194" cy="317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grpSp>
            <p:nvGrpSpPr>
              <p:cNvPr id="14400" name="Gruppieren 189">
                <a:extLst>
                  <a:ext uri="{FF2B5EF4-FFF2-40B4-BE49-F238E27FC236}">
                    <a16:creationId xmlns:a16="http://schemas.microsoft.com/office/drawing/2014/main" id="{563FFF4B-477B-4CC1-82C3-3F346B0E975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85777" y="2687878"/>
                <a:ext cx="1734975" cy="854972"/>
                <a:chOff x="5816894" y="5115523"/>
                <a:chExt cx="1734975" cy="854972"/>
              </a:xfrm>
            </p:grpSpPr>
            <p:cxnSp>
              <p:nvCxnSpPr>
                <p:cNvPr id="191" name="Gerade Verbindung mit Pfeil 190">
                  <a:extLst>
                    <a:ext uri="{FF2B5EF4-FFF2-40B4-BE49-F238E27FC236}">
                      <a16:creationId xmlns:a16="http://schemas.microsoft.com/office/drawing/2014/main" id="{DE2F8CB5-C942-456E-84C8-56A76580A3F1}"/>
                    </a:ext>
                  </a:extLst>
                </p:cNvPr>
                <p:cNvCxnSpPr/>
                <p:nvPr/>
              </p:nvCxnSpPr>
              <p:spPr>
                <a:xfrm flipV="1">
                  <a:off x="6674481" y="5544005"/>
                  <a:ext cx="303227" cy="952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192" name="Ellipse 191">
                  <a:extLst>
                    <a:ext uri="{FF2B5EF4-FFF2-40B4-BE49-F238E27FC236}">
                      <a16:creationId xmlns:a16="http://schemas.microsoft.com/office/drawing/2014/main" id="{53BFD3D3-41EF-4257-89DD-A64017442135}"/>
                    </a:ext>
                  </a:extLst>
                </p:cNvPr>
                <p:cNvSpPr/>
                <p:nvPr/>
              </p:nvSpPr>
              <p:spPr>
                <a:xfrm>
                  <a:off x="5817188" y="5415396"/>
                  <a:ext cx="838242" cy="26515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Shoot</a:t>
                  </a:r>
                </a:p>
              </p:txBody>
            </p:sp>
            <p:sp>
              <p:nvSpPr>
                <p:cNvPr id="193" name="Ellipse 192">
                  <a:extLst>
                    <a:ext uri="{FF2B5EF4-FFF2-40B4-BE49-F238E27FC236}">
                      <a16:creationId xmlns:a16="http://schemas.microsoft.com/office/drawing/2014/main" id="{22499254-CD04-4F02-9FF2-EE0E6AAF7D22}"/>
                    </a:ext>
                  </a:extLst>
                </p:cNvPr>
                <p:cNvSpPr/>
                <p:nvPr/>
              </p:nvSpPr>
              <p:spPr>
                <a:xfrm>
                  <a:off x="6750684" y="5115310"/>
                  <a:ext cx="584229" cy="23975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194" name="Gerade Verbindung mit Pfeil 193">
                  <a:extLst>
                    <a:ext uri="{FF2B5EF4-FFF2-40B4-BE49-F238E27FC236}">
                      <a16:creationId xmlns:a16="http://schemas.microsoft.com/office/drawing/2014/main" id="{19BF3011-E782-4D70-A000-D893C64A0D09}"/>
                    </a:ext>
                  </a:extLst>
                </p:cNvPr>
                <p:cNvCxnSpPr/>
                <p:nvPr/>
              </p:nvCxnSpPr>
              <p:spPr>
                <a:xfrm>
                  <a:off x="6557000" y="5651972"/>
                  <a:ext cx="227023" cy="13495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195" name="Ellipse 194">
                  <a:extLst>
                    <a:ext uri="{FF2B5EF4-FFF2-40B4-BE49-F238E27FC236}">
                      <a16:creationId xmlns:a16="http://schemas.microsoft.com/office/drawing/2014/main" id="{8B4976AC-0144-4662-B887-0DD841DD85F3}"/>
                    </a:ext>
                  </a:extLst>
                </p:cNvPr>
                <p:cNvSpPr/>
                <p:nvPr/>
              </p:nvSpPr>
              <p:spPr>
                <a:xfrm>
                  <a:off x="6763385" y="5729772"/>
                  <a:ext cx="584229" cy="22546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sp>
              <p:nvSpPr>
                <p:cNvPr id="196" name="Ellipse 195">
                  <a:extLst>
                    <a:ext uri="{FF2B5EF4-FFF2-40B4-BE49-F238E27FC236}">
                      <a16:creationId xmlns:a16="http://schemas.microsoft.com/office/drawing/2014/main" id="{A3E86861-67DC-4B11-8CA0-09098DB91222}"/>
                    </a:ext>
                  </a:extLst>
                </p:cNvPr>
                <p:cNvSpPr/>
                <p:nvPr/>
              </p:nvSpPr>
              <p:spPr>
                <a:xfrm>
                  <a:off x="6974532" y="5415396"/>
                  <a:ext cx="577879" cy="26515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197" name="Gerade Verbindung mit Pfeil 196">
                  <a:extLst>
                    <a:ext uri="{FF2B5EF4-FFF2-40B4-BE49-F238E27FC236}">
                      <a16:creationId xmlns:a16="http://schemas.microsoft.com/office/drawing/2014/main" id="{8C734264-2924-4254-9754-310AB42F0390}"/>
                    </a:ext>
                  </a:extLst>
                </p:cNvPr>
                <p:cNvCxnSpPr/>
                <p:nvPr/>
              </p:nvCxnSpPr>
              <p:spPr>
                <a:xfrm flipV="1">
                  <a:off x="6536361" y="5267735"/>
                  <a:ext cx="227024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2" name="Ellipse 201">
                <a:extLst>
                  <a:ext uri="{FF2B5EF4-FFF2-40B4-BE49-F238E27FC236}">
                    <a16:creationId xmlns:a16="http://schemas.microsoft.com/office/drawing/2014/main" id="{0555AAA0-22AA-4A63-BD6F-72CB0222617E}"/>
                  </a:ext>
                </a:extLst>
              </p:cNvPr>
              <p:cNvSpPr/>
              <p:nvPr/>
            </p:nvSpPr>
            <p:spPr>
              <a:xfrm>
                <a:off x="5159082" y="2084317"/>
                <a:ext cx="577878" cy="26515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sz="1100"/>
                  <a:t>Bud</a:t>
                </a:r>
              </a:p>
            </p:txBody>
          </p:sp>
          <p:cxnSp>
            <p:nvCxnSpPr>
              <p:cNvPr id="204" name="Gerade Verbindung mit Pfeil 203">
                <a:extLst>
                  <a:ext uri="{FF2B5EF4-FFF2-40B4-BE49-F238E27FC236}">
                    <a16:creationId xmlns:a16="http://schemas.microsoft.com/office/drawing/2014/main" id="{5EB2D70A-991E-4DC7-BAD7-1E75E2E252F7}"/>
                  </a:ext>
                </a:extLst>
              </p:cNvPr>
              <p:cNvCxnSpPr/>
              <p:nvPr/>
            </p:nvCxnSpPr>
            <p:spPr>
              <a:xfrm>
                <a:off x="4782826" y="2219276"/>
                <a:ext cx="382606" cy="317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05" name="Gerade Verbindung mit Pfeil 204">
              <a:extLst>
                <a:ext uri="{FF2B5EF4-FFF2-40B4-BE49-F238E27FC236}">
                  <a16:creationId xmlns:a16="http://schemas.microsoft.com/office/drawing/2014/main" id="{0849C731-F464-40DF-9352-7BC871ED5E4F}"/>
                </a:ext>
              </a:extLst>
            </p:cNvPr>
            <p:cNvCxnSpPr>
              <a:stCxn id="187" idx="0"/>
              <a:endCxn id="9" idx="4"/>
            </p:cNvCxnSpPr>
            <p:nvPr/>
          </p:nvCxnSpPr>
          <p:spPr>
            <a:xfrm rot="5400000" flipH="1" flipV="1">
              <a:off x="4210485" y="1926335"/>
              <a:ext cx="30326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14348" name="Gruppieren 212">
              <a:extLst>
                <a:ext uri="{FF2B5EF4-FFF2-40B4-BE49-F238E27FC236}">
                  <a16:creationId xmlns:a16="http://schemas.microsoft.com/office/drawing/2014/main" id="{A62B01F7-F119-4E5D-B10B-B18A08781DC7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621782" y="2076145"/>
              <a:ext cx="3306553" cy="4113089"/>
              <a:chOff x="4783198" y="2085109"/>
              <a:chExt cx="3306553" cy="4113089"/>
            </a:xfrm>
          </p:grpSpPr>
          <p:cxnSp>
            <p:nvCxnSpPr>
              <p:cNvPr id="214" name="Gerade Verbindung mit Pfeil 213">
                <a:extLst>
                  <a:ext uri="{FF2B5EF4-FFF2-40B4-BE49-F238E27FC236}">
                    <a16:creationId xmlns:a16="http://schemas.microsoft.com/office/drawing/2014/main" id="{E3D4ACB2-EEEC-4F9D-B083-AB2E252ED843}"/>
                  </a:ext>
                </a:extLst>
              </p:cNvPr>
              <p:cNvCxnSpPr>
                <a:endCxn id="216" idx="2"/>
              </p:cNvCxnSpPr>
              <p:nvPr/>
            </p:nvCxnSpPr>
            <p:spPr>
              <a:xfrm>
                <a:off x="4800289" y="4990939"/>
                <a:ext cx="382606" cy="317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grpSp>
            <p:nvGrpSpPr>
              <p:cNvPr id="14352" name="Gruppieren 159">
                <a:extLst>
                  <a:ext uri="{FF2B5EF4-FFF2-40B4-BE49-F238E27FC236}">
                    <a16:creationId xmlns:a16="http://schemas.microsoft.com/office/drawing/2014/main" id="{828B27DC-B32C-4DBF-BC15-B993BCE3F9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54776" y="4566883"/>
                <a:ext cx="1734975" cy="854972"/>
                <a:chOff x="5816894" y="5115523"/>
                <a:chExt cx="1734975" cy="854972"/>
              </a:xfrm>
            </p:grpSpPr>
            <p:cxnSp>
              <p:nvCxnSpPr>
                <p:cNvPr id="247" name="Gerade Verbindung mit Pfeil 246">
                  <a:extLst>
                    <a:ext uri="{FF2B5EF4-FFF2-40B4-BE49-F238E27FC236}">
                      <a16:creationId xmlns:a16="http://schemas.microsoft.com/office/drawing/2014/main" id="{63BEB761-4CD3-46BD-8F44-508056D88983}"/>
                    </a:ext>
                  </a:extLst>
                </p:cNvPr>
                <p:cNvCxnSpPr/>
                <p:nvPr/>
              </p:nvCxnSpPr>
              <p:spPr>
                <a:xfrm flipV="1">
                  <a:off x="6673937" y="5544343"/>
                  <a:ext cx="303228" cy="952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248" name="Ellipse 247">
                  <a:extLst>
                    <a:ext uri="{FF2B5EF4-FFF2-40B4-BE49-F238E27FC236}">
                      <a16:creationId xmlns:a16="http://schemas.microsoft.com/office/drawing/2014/main" id="{0711EF62-0095-46D3-87ED-C0E8654D9430}"/>
                    </a:ext>
                  </a:extLst>
                </p:cNvPr>
                <p:cNvSpPr/>
                <p:nvPr/>
              </p:nvSpPr>
              <p:spPr>
                <a:xfrm>
                  <a:off x="5816645" y="5415734"/>
                  <a:ext cx="838242" cy="26515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Shoot</a:t>
                  </a:r>
                </a:p>
              </p:txBody>
            </p:sp>
            <p:sp>
              <p:nvSpPr>
                <p:cNvPr id="249" name="Ellipse 248">
                  <a:extLst>
                    <a:ext uri="{FF2B5EF4-FFF2-40B4-BE49-F238E27FC236}">
                      <a16:creationId xmlns:a16="http://schemas.microsoft.com/office/drawing/2014/main" id="{F2F60CAA-5A5A-440D-B833-6B228AE11C45}"/>
                    </a:ext>
                  </a:extLst>
                </p:cNvPr>
                <p:cNvSpPr/>
                <p:nvPr/>
              </p:nvSpPr>
              <p:spPr>
                <a:xfrm>
                  <a:off x="6750141" y="5115648"/>
                  <a:ext cx="584229" cy="23975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250" name="Gerade Verbindung mit Pfeil 249">
                  <a:extLst>
                    <a:ext uri="{FF2B5EF4-FFF2-40B4-BE49-F238E27FC236}">
                      <a16:creationId xmlns:a16="http://schemas.microsoft.com/office/drawing/2014/main" id="{95B298A5-EDB6-4462-88B4-99888299080E}"/>
                    </a:ext>
                  </a:extLst>
                </p:cNvPr>
                <p:cNvCxnSpPr/>
                <p:nvPr/>
              </p:nvCxnSpPr>
              <p:spPr>
                <a:xfrm>
                  <a:off x="6556457" y="5652310"/>
                  <a:ext cx="227024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251" name="Ellipse 250">
                  <a:extLst>
                    <a:ext uri="{FF2B5EF4-FFF2-40B4-BE49-F238E27FC236}">
                      <a16:creationId xmlns:a16="http://schemas.microsoft.com/office/drawing/2014/main" id="{D4224E5E-1FF2-445A-8F85-56A73B93EDC9}"/>
                    </a:ext>
                  </a:extLst>
                </p:cNvPr>
                <p:cNvSpPr/>
                <p:nvPr/>
              </p:nvSpPr>
              <p:spPr>
                <a:xfrm>
                  <a:off x="6762842" y="5730110"/>
                  <a:ext cx="584229" cy="239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sp>
              <p:nvSpPr>
                <p:cNvPr id="252" name="Ellipse 251">
                  <a:extLst>
                    <a:ext uri="{FF2B5EF4-FFF2-40B4-BE49-F238E27FC236}">
                      <a16:creationId xmlns:a16="http://schemas.microsoft.com/office/drawing/2014/main" id="{1F41565F-2FB7-4FF1-8F68-E4F5C300988A}"/>
                    </a:ext>
                  </a:extLst>
                </p:cNvPr>
                <p:cNvSpPr/>
                <p:nvPr/>
              </p:nvSpPr>
              <p:spPr>
                <a:xfrm>
                  <a:off x="6973990" y="5415734"/>
                  <a:ext cx="577879" cy="26515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253" name="Gerade Verbindung mit Pfeil 252">
                  <a:extLst>
                    <a:ext uri="{FF2B5EF4-FFF2-40B4-BE49-F238E27FC236}">
                      <a16:creationId xmlns:a16="http://schemas.microsoft.com/office/drawing/2014/main" id="{7655FEC1-C428-4191-A27A-AA97794D5C86}"/>
                    </a:ext>
                  </a:extLst>
                </p:cNvPr>
                <p:cNvCxnSpPr/>
                <p:nvPr/>
              </p:nvCxnSpPr>
              <p:spPr>
                <a:xfrm flipV="1">
                  <a:off x="6535819" y="5268073"/>
                  <a:ext cx="227023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6" name="Ellipse 215">
                <a:extLst>
                  <a:ext uri="{FF2B5EF4-FFF2-40B4-BE49-F238E27FC236}">
                    <a16:creationId xmlns:a16="http://schemas.microsoft.com/office/drawing/2014/main" id="{197E69E4-8E94-4245-9575-7D866450A960}"/>
                  </a:ext>
                </a:extLst>
              </p:cNvPr>
              <p:cNvSpPr/>
              <p:nvPr/>
            </p:nvSpPr>
            <p:spPr>
              <a:xfrm>
                <a:off x="5182895" y="4860742"/>
                <a:ext cx="839829" cy="26515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sz="1100"/>
                  <a:t>Shoot</a:t>
                </a:r>
              </a:p>
            </p:txBody>
          </p:sp>
          <p:cxnSp>
            <p:nvCxnSpPr>
              <p:cNvPr id="217" name="Gerade Verbindung mit Pfeil 216">
                <a:extLst>
                  <a:ext uri="{FF2B5EF4-FFF2-40B4-BE49-F238E27FC236}">
                    <a16:creationId xmlns:a16="http://schemas.microsoft.com/office/drawing/2014/main" id="{AF6819CB-094F-4F91-90A2-3E716BA95DEA}"/>
                  </a:ext>
                </a:extLst>
              </p:cNvPr>
              <p:cNvCxnSpPr/>
              <p:nvPr/>
            </p:nvCxnSpPr>
            <p:spPr>
              <a:xfrm flipV="1">
                <a:off x="6032250" y="4989351"/>
                <a:ext cx="303227" cy="952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grpSp>
            <p:nvGrpSpPr>
              <p:cNvPr id="14355" name="Gruppieren 165">
                <a:extLst>
                  <a:ext uri="{FF2B5EF4-FFF2-40B4-BE49-F238E27FC236}">
                    <a16:creationId xmlns:a16="http://schemas.microsoft.com/office/drawing/2014/main" id="{0FBB91FE-ECDA-451A-B409-9CFF70234B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68078" y="3826396"/>
                <a:ext cx="1734975" cy="854972"/>
                <a:chOff x="5816894" y="5115523"/>
                <a:chExt cx="1734975" cy="854972"/>
              </a:xfrm>
            </p:grpSpPr>
            <p:cxnSp>
              <p:nvCxnSpPr>
                <p:cNvPr id="240" name="Gerade Verbindung mit Pfeil 239">
                  <a:extLst>
                    <a:ext uri="{FF2B5EF4-FFF2-40B4-BE49-F238E27FC236}">
                      <a16:creationId xmlns:a16="http://schemas.microsoft.com/office/drawing/2014/main" id="{67677B8D-80B4-4902-87DB-2A130210FA0A}"/>
                    </a:ext>
                  </a:extLst>
                </p:cNvPr>
                <p:cNvCxnSpPr/>
                <p:nvPr/>
              </p:nvCxnSpPr>
              <p:spPr>
                <a:xfrm flipV="1">
                  <a:off x="6658926" y="5544934"/>
                  <a:ext cx="303228" cy="793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241" name="Ellipse 240">
                  <a:extLst>
                    <a:ext uri="{FF2B5EF4-FFF2-40B4-BE49-F238E27FC236}">
                      <a16:creationId xmlns:a16="http://schemas.microsoft.com/office/drawing/2014/main" id="{11B48008-6562-47F7-AEB9-9AD71F33EFAD}"/>
                    </a:ext>
                  </a:extLst>
                </p:cNvPr>
                <p:cNvSpPr/>
                <p:nvPr/>
              </p:nvSpPr>
              <p:spPr>
                <a:xfrm>
                  <a:off x="5801633" y="5416325"/>
                  <a:ext cx="838242" cy="26515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Shoot</a:t>
                  </a:r>
                </a:p>
              </p:txBody>
            </p:sp>
            <p:sp>
              <p:nvSpPr>
                <p:cNvPr id="242" name="Ellipse 241">
                  <a:extLst>
                    <a:ext uri="{FF2B5EF4-FFF2-40B4-BE49-F238E27FC236}">
                      <a16:creationId xmlns:a16="http://schemas.microsoft.com/office/drawing/2014/main" id="{F656F513-810E-4443-B78B-BD0DE37D4C7A}"/>
                    </a:ext>
                  </a:extLst>
                </p:cNvPr>
                <p:cNvSpPr/>
                <p:nvPr/>
              </p:nvSpPr>
              <p:spPr>
                <a:xfrm>
                  <a:off x="6735130" y="5100362"/>
                  <a:ext cx="598518" cy="25404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243" name="Gerade Verbindung mit Pfeil 242">
                  <a:extLst>
                    <a:ext uri="{FF2B5EF4-FFF2-40B4-BE49-F238E27FC236}">
                      <a16:creationId xmlns:a16="http://schemas.microsoft.com/office/drawing/2014/main" id="{32629717-4FC1-4449-8804-3BA0C8F6E7E1}"/>
                    </a:ext>
                  </a:extLst>
                </p:cNvPr>
                <p:cNvCxnSpPr/>
                <p:nvPr/>
              </p:nvCxnSpPr>
              <p:spPr>
                <a:xfrm>
                  <a:off x="6541445" y="5652901"/>
                  <a:ext cx="227024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244" name="Ellipse 243">
                  <a:extLst>
                    <a:ext uri="{FF2B5EF4-FFF2-40B4-BE49-F238E27FC236}">
                      <a16:creationId xmlns:a16="http://schemas.microsoft.com/office/drawing/2014/main" id="{72D89023-C5C5-4F76-BD84-9D864C7F1DF0}"/>
                    </a:ext>
                  </a:extLst>
                </p:cNvPr>
                <p:cNvSpPr/>
                <p:nvPr/>
              </p:nvSpPr>
              <p:spPr>
                <a:xfrm>
                  <a:off x="6747830" y="5730701"/>
                  <a:ext cx="598518" cy="239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sp>
              <p:nvSpPr>
                <p:cNvPr id="245" name="Ellipse 244">
                  <a:extLst>
                    <a:ext uri="{FF2B5EF4-FFF2-40B4-BE49-F238E27FC236}">
                      <a16:creationId xmlns:a16="http://schemas.microsoft.com/office/drawing/2014/main" id="{9C5762AD-DA78-487E-A065-119456BDE4CC}"/>
                    </a:ext>
                  </a:extLst>
                </p:cNvPr>
                <p:cNvSpPr/>
                <p:nvPr/>
              </p:nvSpPr>
              <p:spPr>
                <a:xfrm>
                  <a:off x="6958979" y="5416325"/>
                  <a:ext cx="592166" cy="26515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246" name="Gerade Verbindung mit Pfeil 245">
                  <a:extLst>
                    <a:ext uri="{FF2B5EF4-FFF2-40B4-BE49-F238E27FC236}">
                      <a16:creationId xmlns:a16="http://schemas.microsoft.com/office/drawing/2014/main" id="{8CCFA6DD-DC43-4312-A26B-88C7CB1F47F2}"/>
                    </a:ext>
                  </a:extLst>
                </p:cNvPr>
                <p:cNvCxnSpPr/>
                <p:nvPr/>
              </p:nvCxnSpPr>
              <p:spPr>
                <a:xfrm flipV="1">
                  <a:off x="6520807" y="5267076"/>
                  <a:ext cx="227023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356" name="Gruppieren 173">
                <a:extLst>
                  <a:ext uri="{FF2B5EF4-FFF2-40B4-BE49-F238E27FC236}">
                    <a16:creationId xmlns:a16="http://schemas.microsoft.com/office/drawing/2014/main" id="{29F72CD4-C3FA-4D96-B601-CBC6394EE0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78836" y="5343226"/>
                <a:ext cx="1734975" cy="854972"/>
                <a:chOff x="5816894" y="5115523"/>
                <a:chExt cx="1734975" cy="854972"/>
              </a:xfrm>
            </p:grpSpPr>
            <p:cxnSp>
              <p:nvCxnSpPr>
                <p:cNvPr id="233" name="Gerade Verbindung mit Pfeil 232">
                  <a:extLst>
                    <a:ext uri="{FF2B5EF4-FFF2-40B4-BE49-F238E27FC236}">
                      <a16:creationId xmlns:a16="http://schemas.microsoft.com/office/drawing/2014/main" id="{4AB5A032-E153-4DDE-B907-460BA99CB47A}"/>
                    </a:ext>
                  </a:extLst>
                </p:cNvPr>
                <p:cNvCxnSpPr/>
                <p:nvPr/>
              </p:nvCxnSpPr>
              <p:spPr>
                <a:xfrm flipV="1">
                  <a:off x="6673569" y="5544413"/>
                  <a:ext cx="303228" cy="952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234" name="Ellipse 233">
                  <a:extLst>
                    <a:ext uri="{FF2B5EF4-FFF2-40B4-BE49-F238E27FC236}">
                      <a16:creationId xmlns:a16="http://schemas.microsoft.com/office/drawing/2014/main" id="{0B214708-BDE9-47DF-BAB2-70262729A6E0}"/>
                    </a:ext>
                  </a:extLst>
                </p:cNvPr>
                <p:cNvSpPr/>
                <p:nvPr/>
              </p:nvSpPr>
              <p:spPr>
                <a:xfrm>
                  <a:off x="5816277" y="5415805"/>
                  <a:ext cx="838242" cy="26515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Shoot</a:t>
                  </a:r>
                </a:p>
              </p:txBody>
            </p:sp>
            <p:sp>
              <p:nvSpPr>
                <p:cNvPr id="235" name="Ellipse 234">
                  <a:extLst>
                    <a:ext uri="{FF2B5EF4-FFF2-40B4-BE49-F238E27FC236}">
                      <a16:creationId xmlns:a16="http://schemas.microsoft.com/office/drawing/2014/main" id="{02E7219A-E171-43F6-9249-3E9B85CBD405}"/>
                    </a:ext>
                  </a:extLst>
                </p:cNvPr>
                <p:cNvSpPr/>
                <p:nvPr/>
              </p:nvSpPr>
              <p:spPr>
                <a:xfrm>
                  <a:off x="6749773" y="5115718"/>
                  <a:ext cx="584229" cy="23975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236" name="Gerade Verbindung mit Pfeil 235">
                  <a:extLst>
                    <a:ext uri="{FF2B5EF4-FFF2-40B4-BE49-F238E27FC236}">
                      <a16:creationId xmlns:a16="http://schemas.microsoft.com/office/drawing/2014/main" id="{C7AAC8CC-5652-4FA5-AFDF-D318AD15659C}"/>
                    </a:ext>
                  </a:extLst>
                </p:cNvPr>
                <p:cNvCxnSpPr/>
                <p:nvPr/>
              </p:nvCxnSpPr>
              <p:spPr>
                <a:xfrm>
                  <a:off x="6556089" y="5652380"/>
                  <a:ext cx="227024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237" name="Ellipse 236">
                  <a:extLst>
                    <a:ext uri="{FF2B5EF4-FFF2-40B4-BE49-F238E27FC236}">
                      <a16:creationId xmlns:a16="http://schemas.microsoft.com/office/drawing/2014/main" id="{A3F97BFF-FFDC-46A3-B3C0-81C07D00E748}"/>
                    </a:ext>
                  </a:extLst>
                </p:cNvPr>
                <p:cNvSpPr/>
                <p:nvPr/>
              </p:nvSpPr>
              <p:spPr>
                <a:xfrm>
                  <a:off x="6762474" y="5730181"/>
                  <a:ext cx="584229" cy="23975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sp>
              <p:nvSpPr>
                <p:cNvPr id="238" name="Ellipse 237">
                  <a:extLst>
                    <a:ext uri="{FF2B5EF4-FFF2-40B4-BE49-F238E27FC236}">
                      <a16:creationId xmlns:a16="http://schemas.microsoft.com/office/drawing/2014/main" id="{BCEB50D4-1137-495E-B57D-B05E4D22A5BF}"/>
                    </a:ext>
                  </a:extLst>
                </p:cNvPr>
                <p:cNvSpPr/>
                <p:nvPr/>
              </p:nvSpPr>
              <p:spPr>
                <a:xfrm>
                  <a:off x="6973622" y="5415805"/>
                  <a:ext cx="577879" cy="26515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239" name="Gerade Verbindung mit Pfeil 238">
                  <a:extLst>
                    <a:ext uri="{FF2B5EF4-FFF2-40B4-BE49-F238E27FC236}">
                      <a16:creationId xmlns:a16="http://schemas.microsoft.com/office/drawing/2014/main" id="{912090BC-5E1F-4C40-A161-4AB8267BD2C7}"/>
                    </a:ext>
                  </a:extLst>
                </p:cNvPr>
                <p:cNvCxnSpPr/>
                <p:nvPr/>
              </p:nvCxnSpPr>
              <p:spPr>
                <a:xfrm flipV="1">
                  <a:off x="6535451" y="5268143"/>
                  <a:ext cx="227023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0" name="Gerade Verbindung mit Pfeil 219">
                <a:extLst>
                  <a:ext uri="{FF2B5EF4-FFF2-40B4-BE49-F238E27FC236}">
                    <a16:creationId xmlns:a16="http://schemas.microsoft.com/office/drawing/2014/main" id="{36D38421-733A-4E63-AA33-C82CF15F7E5D}"/>
                  </a:ext>
                </a:extLst>
              </p:cNvPr>
              <p:cNvCxnSpPr/>
              <p:nvPr/>
            </p:nvCxnSpPr>
            <p:spPr>
              <a:xfrm rot="5400000" flipH="1" flipV="1">
                <a:off x="5535309" y="4457470"/>
                <a:ext cx="493792" cy="31275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21" name="Gerade Verbindung mit Pfeil 220">
                <a:extLst>
                  <a:ext uri="{FF2B5EF4-FFF2-40B4-BE49-F238E27FC236}">
                    <a16:creationId xmlns:a16="http://schemas.microsoft.com/office/drawing/2014/main" id="{9D24F33C-08F2-4D8E-9E7C-BFB4ED69C3C1}"/>
                  </a:ext>
                </a:extLst>
              </p:cNvPr>
              <p:cNvCxnSpPr/>
              <p:nvPr/>
            </p:nvCxnSpPr>
            <p:spPr>
              <a:xfrm rot="16200000" flipH="1">
                <a:off x="5536897" y="5233884"/>
                <a:ext cx="493793" cy="31275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22" name="Gerade Verbindung mit Pfeil 221">
                <a:extLst>
                  <a:ext uri="{FF2B5EF4-FFF2-40B4-BE49-F238E27FC236}">
                    <a16:creationId xmlns:a16="http://schemas.microsoft.com/office/drawing/2014/main" id="{B47021E2-653B-4F77-856F-B7D88AFCDB3E}"/>
                  </a:ext>
                </a:extLst>
              </p:cNvPr>
              <p:cNvCxnSpPr/>
              <p:nvPr/>
            </p:nvCxnSpPr>
            <p:spPr>
              <a:xfrm>
                <a:off x="4801876" y="3111033"/>
                <a:ext cx="384194" cy="317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grpSp>
            <p:nvGrpSpPr>
              <p:cNvPr id="14360" name="Gruppieren 189">
                <a:extLst>
                  <a:ext uri="{FF2B5EF4-FFF2-40B4-BE49-F238E27FC236}">
                    <a16:creationId xmlns:a16="http://schemas.microsoft.com/office/drawing/2014/main" id="{06197441-E970-44A6-8CA7-8F7171D3FD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185777" y="2687878"/>
                <a:ext cx="1734975" cy="854972"/>
                <a:chOff x="5816894" y="5115523"/>
                <a:chExt cx="1734975" cy="854972"/>
              </a:xfrm>
            </p:grpSpPr>
            <p:cxnSp>
              <p:nvCxnSpPr>
                <p:cNvPr id="226" name="Gerade Verbindung mit Pfeil 225">
                  <a:extLst>
                    <a:ext uri="{FF2B5EF4-FFF2-40B4-BE49-F238E27FC236}">
                      <a16:creationId xmlns:a16="http://schemas.microsoft.com/office/drawing/2014/main" id="{192A7626-ED58-4FAF-8571-85693C328DA1}"/>
                    </a:ext>
                  </a:extLst>
                </p:cNvPr>
                <p:cNvCxnSpPr/>
                <p:nvPr/>
              </p:nvCxnSpPr>
              <p:spPr>
                <a:xfrm flipV="1">
                  <a:off x="6674479" y="5545029"/>
                  <a:ext cx="303228" cy="952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227" name="Ellipse 226">
                  <a:extLst>
                    <a:ext uri="{FF2B5EF4-FFF2-40B4-BE49-F238E27FC236}">
                      <a16:creationId xmlns:a16="http://schemas.microsoft.com/office/drawing/2014/main" id="{5414459F-75ED-4828-B896-84CA0EF6B16E}"/>
                    </a:ext>
                  </a:extLst>
                </p:cNvPr>
                <p:cNvSpPr/>
                <p:nvPr/>
              </p:nvSpPr>
              <p:spPr>
                <a:xfrm>
                  <a:off x="5817186" y="5416421"/>
                  <a:ext cx="838242" cy="26515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Shoot</a:t>
                  </a:r>
                </a:p>
              </p:txBody>
            </p:sp>
            <p:sp>
              <p:nvSpPr>
                <p:cNvPr id="228" name="Ellipse 227">
                  <a:extLst>
                    <a:ext uri="{FF2B5EF4-FFF2-40B4-BE49-F238E27FC236}">
                      <a16:creationId xmlns:a16="http://schemas.microsoft.com/office/drawing/2014/main" id="{49DDAC61-DF9C-4DB7-B578-556014105BC6}"/>
                    </a:ext>
                  </a:extLst>
                </p:cNvPr>
                <p:cNvSpPr/>
                <p:nvPr/>
              </p:nvSpPr>
              <p:spPr>
                <a:xfrm>
                  <a:off x="6750682" y="5130624"/>
                  <a:ext cx="584229" cy="22546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229" name="Gerade Verbindung mit Pfeil 228">
                  <a:extLst>
                    <a:ext uri="{FF2B5EF4-FFF2-40B4-BE49-F238E27FC236}">
                      <a16:creationId xmlns:a16="http://schemas.microsoft.com/office/drawing/2014/main" id="{437D005C-599E-43C3-9AB4-5A6B0907AF79}"/>
                    </a:ext>
                  </a:extLst>
                </p:cNvPr>
                <p:cNvCxnSpPr/>
                <p:nvPr/>
              </p:nvCxnSpPr>
              <p:spPr>
                <a:xfrm>
                  <a:off x="6556998" y="5652996"/>
                  <a:ext cx="227024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230" name="Ellipse 229">
                  <a:extLst>
                    <a:ext uri="{FF2B5EF4-FFF2-40B4-BE49-F238E27FC236}">
                      <a16:creationId xmlns:a16="http://schemas.microsoft.com/office/drawing/2014/main" id="{26E51CA8-55FC-439B-9CEE-31B94142403D}"/>
                    </a:ext>
                  </a:extLst>
                </p:cNvPr>
                <p:cNvSpPr/>
                <p:nvPr/>
              </p:nvSpPr>
              <p:spPr>
                <a:xfrm>
                  <a:off x="6763383" y="5730797"/>
                  <a:ext cx="584229" cy="239751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sp>
              <p:nvSpPr>
                <p:cNvPr id="231" name="Ellipse 230">
                  <a:extLst>
                    <a:ext uri="{FF2B5EF4-FFF2-40B4-BE49-F238E27FC236}">
                      <a16:creationId xmlns:a16="http://schemas.microsoft.com/office/drawing/2014/main" id="{A5B0587B-D236-4361-AB17-30639D35300E}"/>
                    </a:ext>
                  </a:extLst>
                </p:cNvPr>
                <p:cNvSpPr/>
                <p:nvPr/>
              </p:nvSpPr>
              <p:spPr>
                <a:xfrm>
                  <a:off x="6974531" y="5416421"/>
                  <a:ext cx="577879" cy="265155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n-US" sz="1100"/>
                    <a:t>Bud</a:t>
                  </a:r>
                </a:p>
              </p:txBody>
            </p:sp>
            <p:cxnSp>
              <p:nvCxnSpPr>
                <p:cNvPr id="232" name="Gerade Verbindung mit Pfeil 231">
                  <a:extLst>
                    <a:ext uri="{FF2B5EF4-FFF2-40B4-BE49-F238E27FC236}">
                      <a16:creationId xmlns:a16="http://schemas.microsoft.com/office/drawing/2014/main" id="{4D3335D2-703B-4CED-98D9-665104F0DE71}"/>
                    </a:ext>
                  </a:extLst>
                </p:cNvPr>
                <p:cNvCxnSpPr/>
                <p:nvPr/>
              </p:nvCxnSpPr>
              <p:spPr>
                <a:xfrm flipV="1">
                  <a:off x="6536360" y="5268759"/>
                  <a:ext cx="227023" cy="14924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4" name="Ellipse 223">
                <a:extLst>
                  <a:ext uri="{FF2B5EF4-FFF2-40B4-BE49-F238E27FC236}">
                    <a16:creationId xmlns:a16="http://schemas.microsoft.com/office/drawing/2014/main" id="{6115449C-D7FB-40E1-8295-5B3C6EB19594}"/>
                  </a:ext>
                </a:extLst>
              </p:cNvPr>
              <p:cNvSpPr/>
              <p:nvPr/>
            </p:nvSpPr>
            <p:spPr>
              <a:xfrm>
                <a:off x="5159082" y="2085341"/>
                <a:ext cx="577878" cy="26515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sz="1100"/>
                  <a:t>Bud</a:t>
                </a:r>
              </a:p>
            </p:txBody>
          </p:sp>
          <p:cxnSp>
            <p:nvCxnSpPr>
              <p:cNvPr id="225" name="Gerade Verbindung mit Pfeil 224">
                <a:extLst>
                  <a:ext uri="{FF2B5EF4-FFF2-40B4-BE49-F238E27FC236}">
                    <a16:creationId xmlns:a16="http://schemas.microsoft.com/office/drawing/2014/main" id="{C3AF045D-5F68-4293-98CF-A5B4F45D47AD}"/>
                  </a:ext>
                </a:extLst>
              </p:cNvPr>
              <p:cNvCxnSpPr/>
              <p:nvPr/>
            </p:nvCxnSpPr>
            <p:spPr>
              <a:xfrm>
                <a:off x="4782825" y="2220301"/>
                <a:ext cx="382607" cy="317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54" name="Gerade Verbindung mit Pfeil 253">
              <a:extLst>
                <a:ext uri="{FF2B5EF4-FFF2-40B4-BE49-F238E27FC236}">
                  <a16:creationId xmlns:a16="http://schemas.microsoft.com/office/drawing/2014/main" id="{BB9E107E-6123-4F65-BC8D-F98DEF710A77}"/>
                </a:ext>
              </a:extLst>
            </p:cNvPr>
            <p:cNvCxnSpPr>
              <a:endCxn id="161" idx="4"/>
            </p:cNvCxnSpPr>
            <p:nvPr/>
          </p:nvCxnSpPr>
          <p:spPr>
            <a:xfrm rot="5400000" flipH="1" flipV="1">
              <a:off x="4051711" y="5427342"/>
              <a:ext cx="611286" cy="95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56" name="Ellipse 255">
              <a:extLst>
                <a:ext uri="{FF2B5EF4-FFF2-40B4-BE49-F238E27FC236}">
                  <a16:creationId xmlns:a16="http://schemas.microsoft.com/office/drawing/2014/main" id="{1FBDD13C-BCA1-4C4B-9C1A-D98B3DDC88EB}"/>
                </a:ext>
              </a:extLst>
            </p:cNvPr>
            <p:cNvSpPr/>
            <p:nvPr/>
          </p:nvSpPr>
          <p:spPr>
            <a:xfrm>
              <a:off x="3944584" y="5756801"/>
              <a:ext cx="839828" cy="26515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sz="1100"/>
                <a:t>Root</a:t>
              </a:r>
            </a:p>
          </p:txBody>
        </p:sp>
      </p:grpSp>
      <p:sp>
        <p:nvSpPr>
          <p:cNvPr id="95" name="Line 2">
            <a:extLst>
              <a:ext uri="{FF2B5EF4-FFF2-40B4-BE49-F238E27FC236}">
                <a16:creationId xmlns:a16="http://schemas.microsoft.com/office/drawing/2014/main" id="{AB3FED4F-B6D0-4704-B90B-AC998B5C7C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" name="Line 3">
            <a:extLst>
              <a:ext uri="{FF2B5EF4-FFF2-40B4-BE49-F238E27FC236}">
                <a16:creationId xmlns:a16="http://schemas.microsoft.com/office/drawing/2014/main" id="{4A31E80D-F496-45E1-83F4-97D9FF3F2EC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97" name="AutoShape 4">
            <a:extLst>
              <a:ext uri="{FF2B5EF4-FFF2-40B4-BE49-F238E27FC236}">
                <a16:creationId xmlns:a16="http://schemas.microsoft.com/office/drawing/2014/main" id="{991D54B7-F858-42A8-8C48-B203648E1817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FF5891-0634-4B87-A4AA-94EA088B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14</a:t>
            </a:fld>
            <a:endParaRPr lang="de-DE" altLang="de-D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Bildplatzhalter 5" descr="einfache_struktur.png">
            <a:extLst>
              <a:ext uri="{FF2B5EF4-FFF2-40B4-BE49-F238E27FC236}">
                <a16:creationId xmlns:a16="http://schemas.microsoft.com/office/drawing/2014/main" id="{010DC3B2-C40D-4A69-A8C5-D2D4C7CA594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t="8501" r="17311"/>
          <a:stretch>
            <a:fillRect/>
          </a:stretch>
        </p:blipFill>
        <p:spPr>
          <a:xfrm>
            <a:off x="5260975" y="661988"/>
            <a:ext cx="3883025" cy="5535612"/>
          </a:xfrm>
        </p:spPr>
      </p:pic>
      <p:sp>
        <p:nvSpPr>
          <p:cNvPr id="15363" name="Inhaltsplatzhalter 3">
            <a:extLst>
              <a:ext uri="{FF2B5EF4-FFF2-40B4-BE49-F238E27FC236}">
                <a16:creationId xmlns:a16="http://schemas.microsoft.com/office/drawing/2014/main" id="{BBE0DDF8-B276-4E56-944B-3281009321C6}"/>
              </a:ext>
            </a:extLst>
          </p:cNvPr>
          <p:cNvSpPr txBox="1">
            <a:spLocks/>
          </p:cNvSpPr>
          <p:nvPr/>
        </p:nvSpPr>
        <p:spPr bwMode="auto">
          <a:xfrm>
            <a:off x="0" y="1773238"/>
            <a:ext cx="4040188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buClr>
                <a:srgbClr val="7030A0"/>
              </a:buClr>
              <a:buSzPct val="70000"/>
              <a:buNone/>
            </a:pPr>
            <a:r>
              <a:rPr lang="en-US" altLang="de-DE" sz="2800" dirty="0">
                <a:solidFill>
                  <a:srgbClr val="7030A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3 Node types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altLang="de-DE" sz="2400" dirty="0">
                <a:solidFill>
                  <a:srgbClr val="7030A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Root compartment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altLang="de-DE" sz="2400" dirty="0">
                <a:solidFill>
                  <a:srgbClr val="7030A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annual shoots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altLang="de-DE" sz="2400" dirty="0">
                <a:solidFill>
                  <a:srgbClr val="7030A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Buds</a:t>
            </a:r>
          </a:p>
        </p:txBody>
      </p:sp>
      <p:sp>
        <p:nvSpPr>
          <p:cNvPr id="15364" name="Inhaltsplatzhalter 3">
            <a:extLst>
              <a:ext uri="{FF2B5EF4-FFF2-40B4-BE49-F238E27FC236}">
                <a16:creationId xmlns:a16="http://schemas.microsoft.com/office/drawing/2014/main" id="{00E9F654-ED73-4141-A8BA-099AE155315F}"/>
              </a:ext>
            </a:extLst>
          </p:cNvPr>
          <p:cNvSpPr txBox="1">
            <a:spLocks/>
          </p:cNvSpPr>
          <p:nvPr/>
        </p:nvSpPr>
        <p:spPr bwMode="auto">
          <a:xfrm>
            <a:off x="179512" y="4519612"/>
            <a:ext cx="5348288" cy="165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7030A0"/>
              </a:buClr>
              <a:buSzPct val="70000"/>
              <a:buFont typeface="Wingdings" panose="05000000000000000000" pitchFamily="2" charset="2"/>
              <a:buChar char="Ø"/>
            </a:pPr>
            <a:r>
              <a:rPr lang="en-US" altLang="de-DE" sz="2800" dirty="0">
                <a:solidFill>
                  <a:srgbClr val="7030A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 Edge types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altLang="de-DE" sz="2400" dirty="0">
                <a:solidFill>
                  <a:srgbClr val="7030A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Successor relation (same axis)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en-US" altLang="de-DE" sz="2400" dirty="0">
                <a:solidFill>
                  <a:srgbClr val="7030A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Branching relation (new axis)</a:t>
            </a:r>
          </a:p>
        </p:txBody>
      </p:sp>
      <p:sp>
        <p:nvSpPr>
          <p:cNvPr id="15365" name="Titel 2">
            <a:extLst>
              <a:ext uri="{FF2B5EF4-FFF2-40B4-BE49-F238E27FC236}">
                <a16:creationId xmlns:a16="http://schemas.microsoft.com/office/drawing/2014/main" id="{8ABB7C89-487C-45F6-882A-CAF8470C59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423" y="583406"/>
            <a:ext cx="4919311" cy="932656"/>
          </a:xfrm>
        </p:spPr>
        <p:txBody>
          <a:bodyPr/>
          <a:lstStyle/>
          <a:p>
            <a:pPr algn="l" eaLnBrk="1" hangingPunct="1"/>
            <a:r>
              <a:rPr lang="en-US" altLang="de-DE" sz="2800" dirty="0">
                <a:latin typeface="Arial" panose="020B0604020202020204" pitchFamily="34" charset="0"/>
              </a:rPr>
              <a:t> </a:t>
            </a: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It is a tree</a:t>
            </a:r>
            <a:b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- trees are special graphs</a:t>
            </a:r>
          </a:p>
        </p:txBody>
      </p:sp>
      <p:grpSp>
        <p:nvGrpSpPr>
          <p:cNvPr id="2" name="Gruppieren 304">
            <a:extLst>
              <a:ext uri="{FF2B5EF4-FFF2-40B4-BE49-F238E27FC236}">
                <a16:creationId xmlns:a16="http://schemas.microsoft.com/office/drawing/2014/main" id="{4E0A13E5-3751-4B3F-BB8D-252211DF357C}"/>
              </a:ext>
            </a:extLst>
          </p:cNvPr>
          <p:cNvGrpSpPr>
            <a:grpSpLocks/>
          </p:cNvGrpSpPr>
          <p:nvPr/>
        </p:nvGrpSpPr>
        <p:grpSpPr bwMode="auto">
          <a:xfrm>
            <a:off x="2990850" y="1216025"/>
            <a:ext cx="4076700" cy="2279650"/>
            <a:chOff x="2990626" y="1215614"/>
            <a:chExt cx="4077148" cy="2280621"/>
          </a:xfrm>
        </p:grpSpPr>
        <p:cxnSp>
          <p:nvCxnSpPr>
            <p:cNvPr id="297" name="Gerade Verbindung mit Pfeil 296">
              <a:extLst>
                <a:ext uri="{FF2B5EF4-FFF2-40B4-BE49-F238E27FC236}">
                  <a16:creationId xmlns:a16="http://schemas.microsoft.com/office/drawing/2014/main" id="{49ECD454-7EF6-4467-B18E-E7B6FAE0D67B}"/>
                </a:ext>
              </a:extLst>
            </p:cNvPr>
            <p:cNvCxnSpPr/>
            <p:nvPr/>
          </p:nvCxnSpPr>
          <p:spPr>
            <a:xfrm flipV="1">
              <a:off x="2990626" y="2711676"/>
              <a:ext cx="3119781" cy="20328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9" name="Gerade Verbindung mit Pfeil 298">
              <a:extLst>
                <a:ext uri="{FF2B5EF4-FFF2-40B4-BE49-F238E27FC236}">
                  <a16:creationId xmlns:a16="http://schemas.microsoft.com/office/drawing/2014/main" id="{B8DF730D-F3AE-4954-B1FA-A96BB75407EB}"/>
                </a:ext>
              </a:extLst>
            </p:cNvPr>
            <p:cNvCxnSpPr/>
            <p:nvPr/>
          </p:nvCxnSpPr>
          <p:spPr>
            <a:xfrm flipV="1">
              <a:off x="3012853" y="1215614"/>
              <a:ext cx="4054921" cy="169934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1" name="Gerade Verbindung mit Pfeil 300">
              <a:extLst>
                <a:ext uri="{FF2B5EF4-FFF2-40B4-BE49-F238E27FC236}">
                  <a16:creationId xmlns:a16="http://schemas.microsoft.com/office/drawing/2014/main" id="{66DD9571-5CC1-4EAE-9F70-0677152A1860}"/>
                </a:ext>
              </a:extLst>
            </p:cNvPr>
            <p:cNvCxnSpPr/>
            <p:nvPr/>
          </p:nvCxnSpPr>
          <p:spPr>
            <a:xfrm>
              <a:off x="2990626" y="2926080"/>
              <a:ext cx="3173762" cy="57015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" name="Gruppieren 305">
            <a:extLst>
              <a:ext uri="{FF2B5EF4-FFF2-40B4-BE49-F238E27FC236}">
                <a16:creationId xmlns:a16="http://schemas.microsoft.com/office/drawing/2014/main" id="{C982888E-C944-4C83-9103-97B32483B82D}"/>
              </a:ext>
            </a:extLst>
          </p:cNvPr>
          <p:cNvGrpSpPr>
            <a:grpSpLocks/>
          </p:cNvGrpSpPr>
          <p:nvPr/>
        </p:nvGrpSpPr>
        <p:grpSpPr bwMode="auto">
          <a:xfrm>
            <a:off x="2390775" y="1722438"/>
            <a:ext cx="4076700" cy="2516187"/>
            <a:chOff x="2990626" y="1215614"/>
            <a:chExt cx="4077148" cy="2515496"/>
          </a:xfrm>
        </p:grpSpPr>
        <p:cxnSp>
          <p:nvCxnSpPr>
            <p:cNvPr id="307" name="Gerade Verbindung mit Pfeil 306">
              <a:extLst>
                <a:ext uri="{FF2B5EF4-FFF2-40B4-BE49-F238E27FC236}">
                  <a16:creationId xmlns:a16="http://schemas.microsoft.com/office/drawing/2014/main" id="{277C0B20-04C0-4816-9FFC-2965C01D3DEF}"/>
                </a:ext>
              </a:extLst>
            </p:cNvPr>
            <p:cNvCxnSpPr/>
            <p:nvPr/>
          </p:nvCxnSpPr>
          <p:spPr>
            <a:xfrm flipV="1">
              <a:off x="2990626" y="2710628"/>
              <a:ext cx="3119781" cy="204731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8" name="Gerade Verbindung mit Pfeil 307">
              <a:extLst>
                <a:ext uri="{FF2B5EF4-FFF2-40B4-BE49-F238E27FC236}">
                  <a16:creationId xmlns:a16="http://schemas.microsoft.com/office/drawing/2014/main" id="{C90A07E7-1DB7-4AC2-ACA6-11A49B035995}"/>
                </a:ext>
              </a:extLst>
            </p:cNvPr>
            <p:cNvCxnSpPr/>
            <p:nvPr/>
          </p:nvCxnSpPr>
          <p:spPr>
            <a:xfrm flipV="1">
              <a:off x="3012853" y="1215614"/>
              <a:ext cx="4054921" cy="1699745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9" name="Gerade Verbindung mit Pfeil 308">
              <a:extLst>
                <a:ext uri="{FF2B5EF4-FFF2-40B4-BE49-F238E27FC236}">
                  <a16:creationId xmlns:a16="http://schemas.microsoft.com/office/drawing/2014/main" id="{5509B2DF-CB62-44E8-95AE-F0062CA12FDB}"/>
                </a:ext>
              </a:extLst>
            </p:cNvPr>
            <p:cNvCxnSpPr/>
            <p:nvPr/>
          </p:nvCxnSpPr>
          <p:spPr>
            <a:xfrm>
              <a:off x="2990626" y="2926469"/>
              <a:ext cx="3246795" cy="804641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12" name="Gerade Verbindung mit Pfeil 311">
            <a:extLst>
              <a:ext uri="{FF2B5EF4-FFF2-40B4-BE49-F238E27FC236}">
                <a16:creationId xmlns:a16="http://schemas.microsoft.com/office/drawing/2014/main" id="{63CA1038-000E-43EA-A682-8CD0766168B0}"/>
              </a:ext>
            </a:extLst>
          </p:cNvPr>
          <p:cNvCxnSpPr>
            <a:cxnSpLocks/>
          </p:cNvCxnSpPr>
          <p:nvPr/>
        </p:nvCxnSpPr>
        <p:spPr>
          <a:xfrm>
            <a:off x="3275856" y="2564904"/>
            <a:ext cx="3663107" cy="298658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3" name="Ellipse 312">
            <a:extLst>
              <a:ext uri="{FF2B5EF4-FFF2-40B4-BE49-F238E27FC236}">
                <a16:creationId xmlns:a16="http://schemas.microsoft.com/office/drawing/2014/main" id="{7E7C8C01-EE8E-4BD4-A23F-DFF0D01E9546}"/>
              </a:ext>
            </a:extLst>
          </p:cNvPr>
          <p:cNvSpPr/>
          <p:nvPr/>
        </p:nvSpPr>
        <p:spPr>
          <a:xfrm>
            <a:off x="7078663" y="5002213"/>
            <a:ext cx="355600" cy="301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1</a:t>
            </a:r>
          </a:p>
        </p:txBody>
      </p:sp>
      <p:sp>
        <p:nvSpPr>
          <p:cNvPr id="314" name="Ellipse 313">
            <a:extLst>
              <a:ext uri="{FF2B5EF4-FFF2-40B4-BE49-F238E27FC236}">
                <a16:creationId xmlns:a16="http://schemas.microsoft.com/office/drawing/2014/main" id="{396AE601-2A28-41C0-A7B5-0F52B6A53227}"/>
              </a:ext>
            </a:extLst>
          </p:cNvPr>
          <p:cNvSpPr/>
          <p:nvPr/>
        </p:nvSpPr>
        <p:spPr>
          <a:xfrm>
            <a:off x="7080250" y="4014788"/>
            <a:ext cx="355600" cy="300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2</a:t>
            </a:r>
          </a:p>
        </p:txBody>
      </p:sp>
      <p:sp>
        <p:nvSpPr>
          <p:cNvPr id="315" name="Ellipse 314">
            <a:extLst>
              <a:ext uri="{FF2B5EF4-FFF2-40B4-BE49-F238E27FC236}">
                <a16:creationId xmlns:a16="http://schemas.microsoft.com/office/drawing/2014/main" id="{3E00BEDA-80EC-4CC9-B158-B4CD4F1EB7D6}"/>
              </a:ext>
            </a:extLst>
          </p:cNvPr>
          <p:cNvSpPr/>
          <p:nvPr/>
        </p:nvSpPr>
        <p:spPr>
          <a:xfrm>
            <a:off x="7069138" y="2820988"/>
            <a:ext cx="355600" cy="300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3</a:t>
            </a:r>
          </a:p>
        </p:txBody>
      </p:sp>
      <p:sp>
        <p:nvSpPr>
          <p:cNvPr id="316" name="Ellipse 315">
            <a:extLst>
              <a:ext uri="{FF2B5EF4-FFF2-40B4-BE49-F238E27FC236}">
                <a16:creationId xmlns:a16="http://schemas.microsoft.com/office/drawing/2014/main" id="{741030D7-2171-48E1-84BC-88BD271DDA60}"/>
              </a:ext>
            </a:extLst>
          </p:cNvPr>
          <p:cNvSpPr/>
          <p:nvPr/>
        </p:nvSpPr>
        <p:spPr>
          <a:xfrm>
            <a:off x="7091363" y="1465263"/>
            <a:ext cx="354012" cy="300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4</a:t>
            </a:r>
          </a:p>
        </p:txBody>
      </p:sp>
      <p:sp>
        <p:nvSpPr>
          <p:cNvPr id="19" name="Line 2">
            <a:extLst>
              <a:ext uri="{FF2B5EF4-FFF2-40B4-BE49-F238E27FC236}">
                <a16:creationId xmlns:a16="http://schemas.microsoft.com/office/drawing/2014/main" id="{7080F601-5C49-4D02-BBB6-A250B46C26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156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3">
            <a:extLst>
              <a:ext uri="{FF2B5EF4-FFF2-40B4-BE49-F238E27FC236}">
                <a16:creationId xmlns:a16="http://schemas.microsoft.com/office/drawing/2014/main" id="{E8B3BDA1-F828-4149-8B9F-4C89742EAC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512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1" name="AutoShape 4">
            <a:extLst>
              <a:ext uri="{FF2B5EF4-FFF2-40B4-BE49-F238E27FC236}">
                <a16:creationId xmlns:a16="http://schemas.microsoft.com/office/drawing/2014/main" id="{245A2DBB-F9F1-4C9C-AA8F-AD97DDDB4B31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193800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DCD38-6753-4D69-90E7-D263CEC91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15</a:t>
            </a:fld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 animBg="1"/>
      <p:bldP spid="313" grpId="1" animBg="1"/>
      <p:bldP spid="314" grpId="0" animBg="1"/>
      <p:bldP spid="314" grpId="1" animBg="1"/>
      <p:bldP spid="315" grpId="0" animBg="1"/>
      <p:bldP spid="315" grpId="1" animBg="1"/>
      <p:bldP spid="316" grpId="0" animBg="1"/>
      <p:bldP spid="31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49B637D8-4413-42F7-A46B-6C57C88C9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799" y="548680"/>
            <a:ext cx="8712193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Topology - underlying field of mathematics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mathematical field, where positional relationships are investigated by omitting metrics (lengths, angles)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Typical topological terms:</a:t>
            </a:r>
          </a:p>
          <a:p>
            <a:pPr marL="1085850" lvl="1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Neighborhood</a:t>
            </a:r>
          </a:p>
          <a:p>
            <a:pPr marL="1085850" lvl="1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Boundary (of a set)</a:t>
            </a:r>
          </a:p>
          <a:p>
            <a:pPr marL="1085850" lvl="1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Connectedness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Two geometric structures are topologically equivalent (isomorphic) if they can be transformed into each other by plastic deformation (without cutting or gluing parts together)</a:t>
            </a:r>
          </a:p>
        </p:txBody>
      </p:sp>
      <p:sp>
        <p:nvSpPr>
          <p:cNvPr id="4" name="Line 2">
            <a:extLst>
              <a:ext uri="{FF2B5EF4-FFF2-40B4-BE49-F238E27FC236}">
                <a16:creationId xmlns:a16="http://schemas.microsoft.com/office/drawing/2014/main" id="{76400330-5ABA-42E3-9263-9DE8A4BD01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2BFEAD12-92F2-42B9-B541-569997D8DBE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4">
            <a:extLst>
              <a:ext uri="{FF2B5EF4-FFF2-40B4-BE49-F238E27FC236}">
                <a16:creationId xmlns:a16="http://schemas.microsoft.com/office/drawing/2014/main" id="{E02827DF-773E-4EBF-A7D0-2D20A948CBF6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15902B-BCC5-4B7D-A644-87763F4B8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16</a:t>
            </a:fld>
            <a:endParaRPr lang="de-DE" altLang="de-D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>
            <a:extLst>
              <a:ext uri="{FF2B5EF4-FFF2-40B4-BE49-F238E27FC236}">
                <a16:creationId xmlns:a16="http://schemas.microsoft.com/office/drawing/2014/main" id="{3370B82D-B959-40A7-BDC6-C8B510A79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432" y="476672"/>
            <a:ext cx="8305793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b="1" dirty="0">
                <a:solidFill>
                  <a:srgbClr val="C00000"/>
                </a:solidFill>
                <a:latin typeface="Arial" panose="020B0604020202020204" pitchFamily="34" charset="0"/>
              </a:rPr>
              <a:t>Graph Theory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This has emerged as an independent field from topology and combinatorics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A graph consists of a set of vertices (nodes) and a set of (directional or non-directional) edges (links) each connecting two vertices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Two isomorphic graphs:</a:t>
            </a:r>
          </a:p>
        </p:txBody>
      </p:sp>
      <p:sp>
        <p:nvSpPr>
          <p:cNvPr id="17412" name="Oval 4">
            <a:extLst>
              <a:ext uri="{FF2B5EF4-FFF2-40B4-BE49-F238E27FC236}">
                <a16:creationId xmlns:a16="http://schemas.microsoft.com/office/drawing/2014/main" id="{B767F001-1568-4E88-B9D3-DFD756A2F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8160" y="4481105"/>
            <a:ext cx="71438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13" name="Oval 5">
            <a:extLst>
              <a:ext uri="{FF2B5EF4-FFF2-40B4-BE49-F238E27FC236}">
                <a16:creationId xmlns:a16="http://schemas.microsoft.com/office/drawing/2014/main" id="{10CB9EEE-406F-4492-8AF3-0D4CB9A52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3335" y="505736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14" name="Oval 6">
            <a:extLst>
              <a:ext uri="{FF2B5EF4-FFF2-40B4-BE49-F238E27FC236}">
                <a16:creationId xmlns:a16="http://schemas.microsoft.com/office/drawing/2014/main" id="{F6E514C8-277F-4E08-9943-90B40F0C6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1398" y="5057368"/>
            <a:ext cx="71437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15" name="Oval 7">
            <a:extLst>
              <a:ext uri="{FF2B5EF4-FFF2-40B4-BE49-F238E27FC236}">
                <a16:creationId xmlns:a16="http://schemas.microsoft.com/office/drawing/2014/main" id="{8BE37D81-B8C7-4273-AA51-F0014DDAF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8160" y="563363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16" name="Oval 8">
            <a:extLst>
              <a:ext uri="{FF2B5EF4-FFF2-40B4-BE49-F238E27FC236}">
                <a16:creationId xmlns:a16="http://schemas.microsoft.com/office/drawing/2014/main" id="{8F9BF2C7-35A3-44F7-9194-0E5DABC0F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8160" y="649723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17" name="Line 9">
            <a:extLst>
              <a:ext uri="{FF2B5EF4-FFF2-40B4-BE49-F238E27FC236}">
                <a16:creationId xmlns:a16="http://schemas.microsoft.com/office/drawing/2014/main" id="{D47B4DC4-C9FB-406D-A790-84B1F3D453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86360" y="4554130"/>
            <a:ext cx="43180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8" name="Line 10">
            <a:extLst>
              <a:ext uri="{FF2B5EF4-FFF2-40B4-BE49-F238E27FC236}">
                <a16:creationId xmlns:a16="http://schemas.microsoft.com/office/drawing/2014/main" id="{1EAB6B06-A413-427C-A19A-1E390C88A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598" y="4554130"/>
            <a:ext cx="43180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9" name="Line 11">
            <a:extLst>
              <a:ext uri="{FF2B5EF4-FFF2-40B4-BE49-F238E27FC236}">
                <a16:creationId xmlns:a16="http://schemas.microsoft.com/office/drawing/2014/main" id="{EC1156F7-8329-442A-930D-C842182045C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6360" y="5128805"/>
            <a:ext cx="4318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0" name="Line 12">
            <a:extLst>
              <a:ext uri="{FF2B5EF4-FFF2-40B4-BE49-F238E27FC236}">
                <a16:creationId xmlns:a16="http://schemas.microsoft.com/office/drawing/2014/main" id="{F1BC98B9-13B7-4FE2-B206-C0F2F28E20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89598" y="5128805"/>
            <a:ext cx="4318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1" name="Line 13">
            <a:extLst>
              <a:ext uri="{FF2B5EF4-FFF2-40B4-BE49-F238E27FC236}">
                <a16:creationId xmlns:a16="http://schemas.microsoft.com/office/drawing/2014/main" id="{65FA6B34-FB32-4A05-90DF-2ACFFAF9B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8160" y="570506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2" name="Oval 14">
            <a:extLst>
              <a:ext uri="{FF2B5EF4-FFF2-40B4-BE49-F238E27FC236}">
                <a16:creationId xmlns:a16="http://schemas.microsoft.com/office/drawing/2014/main" id="{59B87C63-9C6D-435A-9B81-8E72AB2DC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9133" y="4651722"/>
            <a:ext cx="71438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23" name="Oval 15">
            <a:extLst>
              <a:ext uri="{FF2B5EF4-FFF2-40B4-BE49-F238E27FC236}">
                <a16:creationId xmlns:a16="http://schemas.microsoft.com/office/drawing/2014/main" id="{9A05FE86-4535-4682-BD3A-D633D8787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5396" y="4724747"/>
            <a:ext cx="71437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24" name="Oval 16">
            <a:extLst>
              <a:ext uri="{FF2B5EF4-FFF2-40B4-BE49-F238E27FC236}">
                <a16:creationId xmlns:a16="http://schemas.microsoft.com/office/drawing/2014/main" id="{FE409B99-CD74-432E-87EF-DB73AE81C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2371" y="522798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25" name="Oval 17">
            <a:extLst>
              <a:ext uri="{FF2B5EF4-FFF2-40B4-BE49-F238E27FC236}">
                <a16:creationId xmlns:a16="http://schemas.microsoft.com/office/drawing/2014/main" id="{A4C7E864-4F8A-47FD-9D32-22CBED8B6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9133" y="580424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26" name="Oval 18">
            <a:extLst>
              <a:ext uri="{FF2B5EF4-FFF2-40B4-BE49-F238E27FC236}">
                <a16:creationId xmlns:a16="http://schemas.microsoft.com/office/drawing/2014/main" id="{662892C3-06F0-4B49-A821-A26A16ED5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6971" y="5732810"/>
            <a:ext cx="71437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27" name="Line 19">
            <a:extLst>
              <a:ext uri="{FF2B5EF4-FFF2-40B4-BE49-F238E27FC236}">
                <a16:creationId xmlns:a16="http://schemas.microsoft.com/office/drawing/2014/main" id="{484B9A76-A2E8-4B5F-9282-06B031E9600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2158" y="4724747"/>
            <a:ext cx="503238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8" name="Line 20">
            <a:extLst>
              <a:ext uri="{FF2B5EF4-FFF2-40B4-BE49-F238E27FC236}">
                <a16:creationId xmlns:a16="http://schemas.microsoft.com/office/drawing/2014/main" id="{C4289869-FCEF-4CC6-839D-E73DC67A438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0571" y="4724747"/>
            <a:ext cx="43180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9" name="Line 21">
            <a:extLst>
              <a:ext uri="{FF2B5EF4-FFF2-40B4-BE49-F238E27FC236}">
                <a16:creationId xmlns:a16="http://schemas.microsoft.com/office/drawing/2014/main" id="{D579D237-D908-4BE1-A8DA-2567987012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49133" y="4796185"/>
            <a:ext cx="576263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0" name="Line 22">
            <a:extLst>
              <a:ext uri="{FF2B5EF4-FFF2-40B4-BE49-F238E27FC236}">
                <a16:creationId xmlns:a16="http://schemas.microsoft.com/office/drawing/2014/main" id="{E7087A74-57B8-4295-A3F2-D7A1AEEB04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20571" y="5299422"/>
            <a:ext cx="4318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1" name="Line 23">
            <a:extLst>
              <a:ext uri="{FF2B5EF4-FFF2-40B4-BE49-F238E27FC236}">
                <a16:creationId xmlns:a16="http://schemas.microsoft.com/office/drawing/2014/main" id="{2DD7A6C7-0A5E-464D-86E7-4D84FDE1A5C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29996" y="5804247"/>
            <a:ext cx="719137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2">
            <a:extLst>
              <a:ext uri="{FF2B5EF4-FFF2-40B4-BE49-F238E27FC236}">
                <a16:creationId xmlns:a16="http://schemas.microsoft.com/office/drawing/2014/main" id="{EEC26666-28F1-46BD-9B15-4014A1751C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3">
            <a:extLst>
              <a:ext uri="{FF2B5EF4-FFF2-40B4-BE49-F238E27FC236}">
                <a16:creationId xmlns:a16="http://schemas.microsoft.com/office/drawing/2014/main" id="{E9FB2466-E213-4A2E-B8E3-2F90FE876E0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6" name="AutoShape 4">
            <a:extLst>
              <a:ext uri="{FF2B5EF4-FFF2-40B4-BE49-F238E27FC236}">
                <a16:creationId xmlns:a16="http://schemas.microsoft.com/office/drawing/2014/main" id="{DE2BEECA-C17A-42E3-A405-23F6D9833DFA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E53ED8-38C6-4F9A-8D7F-E35093F32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17</a:t>
            </a:fld>
            <a:endParaRPr lang="de-DE" altLang="de-D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graphen4">
            <a:extLst>
              <a:ext uri="{FF2B5EF4-FFF2-40B4-BE49-F238E27FC236}">
                <a16:creationId xmlns:a16="http://schemas.microsoft.com/office/drawing/2014/main" id="{4FCCBFA6-787B-4566-A2C2-A23C8B124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221163"/>
            <a:ext cx="21367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2">
            <a:extLst>
              <a:ext uri="{FF2B5EF4-FFF2-40B4-BE49-F238E27FC236}">
                <a16:creationId xmlns:a16="http://schemas.microsoft.com/office/drawing/2014/main" id="{C76B9E27-2AB4-4150-9B22-6CEEE0B2D2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F0B1B834-5AA1-410F-9950-D3D3E3BBC6B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4">
            <a:extLst>
              <a:ext uri="{FF2B5EF4-FFF2-40B4-BE49-F238E27FC236}">
                <a16:creationId xmlns:a16="http://schemas.microsoft.com/office/drawing/2014/main" id="{821E3D41-609B-445A-A439-23C285C42A52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30305A-6093-4983-B7D7-D2A588C11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18</a:t>
            </a:fld>
            <a:endParaRPr lang="de-DE" alt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81A862-9F94-418A-AB06-2C5E70BEA3B4}"/>
              </a:ext>
            </a:extLst>
          </p:cNvPr>
          <p:cNvSpPr txBox="1"/>
          <p:nvPr/>
        </p:nvSpPr>
        <p:spPr>
          <a:xfrm>
            <a:off x="539552" y="548680"/>
            <a:ext cx="830579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Directed graphs</a:t>
            </a: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edges are provided with a direction (orientation)</a:t>
            </a: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 tree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a graph without circles (closed chains of consecutive edges).</a:t>
            </a: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 rooted tree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a tree with a specially designed vertex, the base vertex or root.</a:t>
            </a: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each rooted tree can be given a "natural orientation" of the edges by orienting all edges "away from the base vertex".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>
            <a:extLst>
              <a:ext uri="{FF2B5EF4-FFF2-40B4-BE49-F238E27FC236}">
                <a16:creationId xmlns:a16="http://schemas.microsoft.com/office/drawing/2014/main" id="{F3D6EC9C-05E7-4609-9F41-8DE2B877A9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" name="Line 3">
            <a:extLst>
              <a:ext uri="{FF2B5EF4-FFF2-40B4-BE49-F238E27FC236}">
                <a16:creationId xmlns:a16="http://schemas.microsoft.com/office/drawing/2014/main" id="{6BAE8761-7D3E-47D7-B441-E899802E4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9460" name="AutoShape 4">
            <a:extLst>
              <a:ext uri="{FF2B5EF4-FFF2-40B4-BE49-F238E27FC236}">
                <a16:creationId xmlns:a16="http://schemas.microsoft.com/office/drawing/2014/main" id="{B823CEB6-18EC-4255-95E6-C8D27872BE7D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62" name="Text Box 6">
            <a:extLst>
              <a:ext uri="{FF2B5EF4-FFF2-40B4-BE49-F238E27FC236}">
                <a16:creationId xmlns:a16="http://schemas.microsoft.com/office/drawing/2014/main" id="{1CD9E3C4-55F3-4D35-8917-7CAB1C35A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3068960"/>
            <a:ext cx="20882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Example rule:</a:t>
            </a:r>
          </a:p>
        </p:txBody>
      </p:sp>
      <p:pic>
        <p:nvPicPr>
          <p:cNvPr id="19463" name="Picture 7" descr="ldiagr4">
            <a:extLst>
              <a:ext uri="{FF2B5EF4-FFF2-40B4-BE49-F238E27FC236}">
                <a16:creationId xmlns:a16="http://schemas.microsoft.com/office/drawing/2014/main" id="{D8EE8C56-C323-4155-ACA6-E58BF751E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234" y="2404116"/>
            <a:ext cx="6554304" cy="399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Rectangle 8">
            <a:extLst>
              <a:ext uri="{FF2B5EF4-FFF2-40B4-BE49-F238E27FC236}">
                <a16:creationId xmlns:a16="http://schemas.microsoft.com/office/drawing/2014/main" id="{797D9744-8121-4686-A739-952A57943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8234" y="4005263"/>
            <a:ext cx="6646379" cy="2519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9465" name="Text Box 9">
            <a:extLst>
              <a:ext uri="{FF2B5EF4-FFF2-40B4-BE49-F238E27FC236}">
                <a16:creationId xmlns:a16="http://schemas.microsoft.com/office/drawing/2014/main" id="{3EBBA1B5-4091-4974-B958-ABE156B41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74" y="620688"/>
            <a:ext cx="8188957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Now we let the graphs change over time!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Graph-grammars (example)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7E52CD-4A10-458E-8D86-8DAECE58F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19</a:t>
            </a:fld>
            <a:endParaRPr lang="de-DE" alt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0ABD9804-9733-4F8A-B845-F06DD14D5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948321"/>
            <a:ext cx="6768554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CC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From our last lecture</a:t>
            </a:r>
            <a:r>
              <a:rPr lang="en-US" altLang="de-DE" dirty="0">
                <a:solidFill>
                  <a:srgbClr val="CC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solidFill>
                <a:srgbClr val="CC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altLang="de-DE" sz="28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en-US" altLang="de-DE" sz="2800" dirty="0">
                <a:latin typeface="Arial" panose="020B0604020202020204" pitchFamily="34" charset="0"/>
              </a:rPr>
              <a:t>stochastic L-systems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800" dirty="0">
                <a:latin typeface="Arial" panose="020B0604020202020204" pitchFamily="34" charset="0"/>
              </a:rPr>
              <a:t>context sensitive L-systems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800" dirty="0">
                <a:latin typeface="Arial" panose="020B0604020202020204" pitchFamily="34" charset="0"/>
              </a:rPr>
              <a:t>a new rule type: interpretation rules</a:t>
            </a:r>
          </a:p>
          <a:p>
            <a:pPr eaLnBrk="1" hangingPunct="1">
              <a:spcBef>
                <a:spcPct val="0"/>
              </a:spcBef>
              <a:spcAft>
                <a:spcPct val="40000"/>
              </a:spcAft>
              <a:buNone/>
            </a:pPr>
            <a:endParaRPr lang="en-US" altLang="de-DE" sz="2800" dirty="0">
              <a:latin typeface="Arial" panose="020B0604020202020204" pitchFamily="34" charset="0"/>
            </a:endParaRPr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E388A496-69FA-4707-B8F3-1B63A52968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0728" y="260648"/>
            <a:ext cx="8363271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52B71053-EEC3-4621-BE99-A71BB3251A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528" y="641648"/>
            <a:ext cx="1" cy="621635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5">
            <a:extLst>
              <a:ext uri="{FF2B5EF4-FFF2-40B4-BE49-F238E27FC236}">
                <a16:creationId xmlns:a16="http://schemas.microsoft.com/office/drawing/2014/main" id="{1C02448B-EB53-498D-B669-EF6DA419EBC0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37816" y="246361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2307C6-9911-4B99-B94D-FBB547590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7BF801-061B-4EFA-A533-B5BBE8465385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>
            <a:extLst>
              <a:ext uri="{FF2B5EF4-FFF2-40B4-BE49-F238E27FC236}">
                <a16:creationId xmlns:a16="http://schemas.microsoft.com/office/drawing/2014/main" id="{2D3215A6-EE04-4939-A205-65831EB6C6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3" name="Line 3">
            <a:extLst>
              <a:ext uri="{FF2B5EF4-FFF2-40B4-BE49-F238E27FC236}">
                <a16:creationId xmlns:a16="http://schemas.microsoft.com/office/drawing/2014/main" id="{A2255CC8-54D9-43C2-AE13-4797F773F0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0999" y="809626"/>
            <a:ext cx="0" cy="604837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0484" name="AutoShape 4">
            <a:extLst>
              <a:ext uri="{FF2B5EF4-FFF2-40B4-BE49-F238E27FC236}">
                <a16:creationId xmlns:a16="http://schemas.microsoft.com/office/drawing/2014/main" id="{F6960C33-87D5-4CC7-BC5A-899EBEE3AD7D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485" name="Text Box 5">
            <a:extLst>
              <a:ext uri="{FF2B5EF4-FFF2-40B4-BE49-F238E27FC236}">
                <a16:creationId xmlns:a16="http://schemas.microsoft.com/office/drawing/2014/main" id="{D004E438-016E-4523-9CCF-246457F8A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8" y="649942"/>
            <a:ext cx="49323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Graph-grammar (example)</a:t>
            </a:r>
          </a:p>
        </p:txBody>
      </p:sp>
      <p:sp>
        <p:nvSpPr>
          <p:cNvPr id="20486" name="Text Box 6">
            <a:extLst>
              <a:ext uri="{FF2B5EF4-FFF2-40B4-BE49-F238E27FC236}">
                <a16:creationId xmlns:a16="http://schemas.microsoft.com/office/drawing/2014/main" id="{09B7EF80-C82E-423A-A411-2A033C8AA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2526432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Rule:</a:t>
            </a:r>
          </a:p>
        </p:txBody>
      </p:sp>
      <p:sp>
        <p:nvSpPr>
          <p:cNvPr id="20487" name="Text Box 7">
            <a:extLst>
              <a:ext uri="{FF2B5EF4-FFF2-40B4-BE49-F238E27FC236}">
                <a16:creationId xmlns:a16="http://schemas.microsoft.com/office/drawing/2014/main" id="{E3938745-686D-455E-BEC7-AF1EB32F3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4437112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>
                <a:solidFill>
                  <a:schemeClr val="accent2"/>
                </a:solidFill>
                <a:latin typeface="Arial" panose="020B0604020202020204" pitchFamily="34" charset="0"/>
              </a:rPr>
              <a:t>Application:</a:t>
            </a: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20488" name="Picture 8" descr="ldiagr4">
            <a:extLst>
              <a:ext uri="{FF2B5EF4-FFF2-40B4-BE49-F238E27FC236}">
                <a16:creationId xmlns:a16="http://schemas.microsoft.com/office/drawing/2014/main" id="{13495749-6A62-40BE-939D-FF91FAD52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024" y="1916832"/>
            <a:ext cx="6172200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Text Box 9">
            <a:extLst>
              <a:ext uri="{FF2B5EF4-FFF2-40B4-BE49-F238E27FC236}">
                <a16:creationId xmlns:a16="http://schemas.microsoft.com/office/drawing/2014/main" id="{0F52A1E7-FDDD-44D5-A400-A6C00C4EC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9861" y="5517282"/>
            <a:ext cx="48974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not applicable here! (wrong edge type)</a:t>
            </a:r>
            <a:endParaRPr lang="de-DE" altLang="de-DE" sz="1800" dirty="0">
              <a:latin typeface="Arial" panose="020B0604020202020204" pitchFamily="34" charset="0"/>
            </a:endParaRPr>
          </a:p>
        </p:txBody>
      </p:sp>
      <p:sp>
        <p:nvSpPr>
          <p:cNvPr id="20490" name="Line 10">
            <a:extLst>
              <a:ext uri="{FF2B5EF4-FFF2-40B4-BE49-F238E27FC236}">
                <a16:creationId xmlns:a16="http://schemas.microsoft.com/office/drawing/2014/main" id="{FBE51959-48A5-4969-B3D1-8F9282579B4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91311" y="5229944"/>
            <a:ext cx="142875" cy="358775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4BB0DB-8366-4A41-8B2E-30B3FD794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99448" y="6284168"/>
            <a:ext cx="1905000" cy="457200"/>
          </a:xfrm>
        </p:spPr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20</a:t>
            </a:fld>
            <a:endParaRPr lang="de-DE" altLang="de-DE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2">
            <a:extLst>
              <a:ext uri="{FF2B5EF4-FFF2-40B4-BE49-F238E27FC236}">
                <a16:creationId xmlns:a16="http://schemas.microsoft.com/office/drawing/2014/main" id="{E933FBE1-F833-4ED4-AE1C-973F9159E7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0CFBA72A-FF51-4F3B-B4DC-6DE9310C9E2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" name="AutoShape 4">
            <a:extLst>
              <a:ext uri="{FF2B5EF4-FFF2-40B4-BE49-F238E27FC236}">
                <a16:creationId xmlns:a16="http://schemas.microsoft.com/office/drawing/2014/main" id="{23591540-7CF8-4F22-9AC7-7B4F81438097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EC7D8B-537A-4DD9-8E9C-8B101E3C6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21</a:t>
            </a:fld>
            <a:endParaRPr lang="de-DE" alt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2D38EC-A98E-4959-BAED-C6F71A974A61}"/>
              </a:ext>
            </a:extLst>
          </p:cNvPr>
          <p:cNvSpPr/>
          <p:nvPr/>
        </p:nvSpPr>
        <p:spPr>
          <a:xfrm>
            <a:off x="539555" y="476672"/>
            <a:ext cx="822344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Relational Growth Grammar (RGG)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a special type of graph grammar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Contains: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 alphabet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- the definition of all allowed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▪ node types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▪ edge types (types of relations)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axiom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- an initial graph composed of elements of the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alphabet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set of graph replacement rules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9624ECC-EC8A-4188-BA22-81A4DC33FE6A}"/>
              </a:ext>
            </a:extLst>
          </p:cNvPr>
          <p:cNvSpPr/>
          <p:nvPr/>
        </p:nvSpPr>
        <p:spPr>
          <a:xfrm>
            <a:off x="539555" y="1362829"/>
            <a:ext cx="822344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Relational Growth Grammar contains: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 alphabet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- the definition of all allowed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▪ node types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▪ types of relations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axiom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- an initial graph composed of elements of the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alphabet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set of graph replacement rules</a:t>
            </a:r>
          </a:p>
        </p:txBody>
      </p:sp>
      <p:grpSp>
        <p:nvGrpSpPr>
          <p:cNvPr id="2" name="Gruppieren 17">
            <a:extLst>
              <a:ext uri="{FF2B5EF4-FFF2-40B4-BE49-F238E27FC236}">
                <a16:creationId xmlns:a16="http://schemas.microsoft.com/office/drawing/2014/main" id="{E8C0CA26-96F0-4A8C-8B50-3D73031284EA}"/>
              </a:ext>
            </a:extLst>
          </p:cNvPr>
          <p:cNvGrpSpPr>
            <a:grpSpLocks/>
          </p:cNvGrpSpPr>
          <p:nvPr/>
        </p:nvGrpSpPr>
        <p:grpSpPr bwMode="auto">
          <a:xfrm>
            <a:off x="4483472" y="2699628"/>
            <a:ext cx="3383805" cy="369332"/>
            <a:chOff x="4504390" y="2847685"/>
            <a:chExt cx="3216145" cy="275870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24167E26-8198-4491-AF60-5FC6546F3035}"/>
                </a:ext>
              </a:extLst>
            </p:cNvPr>
            <p:cNvSpPr/>
            <p:nvPr/>
          </p:nvSpPr>
          <p:spPr bwMode="auto">
            <a:xfrm flipH="1">
              <a:off x="5828311" y="2858784"/>
              <a:ext cx="838166" cy="2647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de-DE" sz="1100" dirty="0" err="1"/>
                <a:t>Shoot</a:t>
              </a:r>
              <a:endParaRPr lang="de-DE" sz="1100" dirty="0"/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E8623A38-6ED2-4D5B-94CB-D1FD983EEA0B}"/>
                </a:ext>
              </a:extLst>
            </p:cNvPr>
            <p:cNvSpPr/>
            <p:nvPr/>
          </p:nvSpPr>
          <p:spPr bwMode="auto">
            <a:xfrm>
              <a:off x="4504390" y="2847685"/>
              <a:ext cx="839753" cy="26477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de-DE" sz="1100" dirty="0"/>
                <a:t>Root</a:t>
              </a: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C1178234-2C00-4F93-86D2-3444D2BA33AF}"/>
                </a:ext>
              </a:extLst>
            </p:cNvPr>
            <p:cNvSpPr/>
            <p:nvPr/>
          </p:nvSpPr>
          <p:spPr bwMode="auto">
            <a:xfrm>
              <a:off x="7136359" y="2860369"/>
              <a:ext cx="584176" cy="23940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de-DE" sz="1100" dirty="0"/>
                <a:t>Bud</a:t>
              </a:r>
            </a:p>
          </p:txBody>
        </p:sp>
      </p:grpSp>
      <p:grpSp>
        <p:nvGrpSpPr>
          <p:cNvPr id="3" name="Gruppieren 21">
            <a:extLst>
              <a:ext uri="{FF2B5EF4-FFF2-40B4-BE49-F238E27FC236}">
                <a16:creationId xmlns:a16="http://schemas.microsoft.com/office/drawing/2014/main" id="{88B4B9AC-D80C-47EE-815C-04887C80B48E}"/>
              </a:ext>
            </a:extLst>
          </p:cNvPr>
          <p:cNvGrpSpPr>
            <a:grpSpLocks/>
          </p:cNvGrpSpPr>
          <p:nvPr/>
        </p:nvGrpSpPr>
        <p:grpSpPr bwMode="auto">
          <a:xfrm>
            <a:off x="4139952" y="3771686"/>
            <a:ext cx="3240360" cy="354474"/>
            <a:chOff x="4818156" y="4764339"/>
            <a:chExt cx="2957960" cy="265113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9EBE1F04-F44D-44E6-A9C3-AA230E06B110}"/>
                </a:ext>
              </a:extLst>
            </p:cNvPr>
            <p:cNvSpPr/>
            <p:nvPr/>
          </p:nvSpPr>
          <p:spPr bwMode="auto">
            <a:xfrm>
              <a:off x="4818156" y="4764339"/>
              <a:ext cx="839915" cy="26511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de-DE" sz="1100" dirty="0"/>
                <a:t>Root</a:t>
              </a:r>
            </a:p>
          </p:txBody>
        </p: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7E921C12-1F7B-4FC5-8B8D-0036558B65B5}"/>
                </a:ext>
              </a:extLst>
            </p:cNvPr>
            <p:cNvCxnSpPr/>
            <p:nvPr/>
          </p:nvCxnSpPr>
          <p:spPr bwMode="auto">
            <a:xfrm flipV="1">
              <a:off x="5680299" y="4892926"/>
              <a:ext cx="303258" cy="793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DB1203E8-C716-4935-B26F-C9C0B41D25E6}"/>
                </a:ext>
              </a:extLst>
            </p:cNvPr>
            <p:cNvSpPr/>
            <p:nvPr/>
          </p:nvSpPr>
          <p:spPr bwMode="auto">
            <a:xfrm flipH="1">
              <a:off x="6002610" y="4764339"/>
              <a:ext cx="838327" cy="26511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de-DE" sz="1100" dirty="0" err="1"/>
                <a:t>Shoot</a:t>
              </a:r>
              <a:endParaRPr lang="de-DE" sz="1100" dirty="0"/>
            </a:p>
          </p:txBody>
        </p: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04EE1C50-297E-41B9-9D22-DC9906E84416}"/>
                </a:ext>
              </a:extLst>
            </p:cNvPr>
            <p:cNvCxnSpPr/>
            <p:nvPr/>
          </p:nvCxnSpPr>
          <p:spPr bwMode="auto">
            <a:xfrm flipV="1">
              <a:off x="6875867" y="4892926"/>
              <a:ext cx="303259" cy="793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4BFA9D28-809F-4D34-83D8-6524552D99B9}"/>
                </a:ext>
              </a:extLst>
            </p:cNvPr>
            <p:cNvSpPr/>
            <p:nvPr/>
          </p:nvSpPr>
          <p:spPr bwMode="auto">
            <a:xfrm>
              <a:off x="7191828" y="4777039"/>
              <a:ext cx="584288" cy="23971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de-DE" sz="1100" dirty="0"/>
                <a:t>Bud</a:t>
              </a:r>
            </a:p>
          </p:txBody>
        </p:sp>
      </p:grpSp>
      <p:grpSp>
        <p:nvGrpSpPr>
          <p:cNvPr id="4" name="Gruppieren 20">
            <a:extLst>
              <a:ext uri="{FF2B5EF4-FFF2-40B4-BE49-F238E27FC236}">
                <a16:creationId xmlns:a16="http://schemas.microsoft.com/office/drawing/2014/main" id="{8CFED172-8522-4C75-BE92-94F20FF7E2B5}"/>
              </a:ext>
            </a:extLst>
          </p:cNvPr>
          <p:cNvGrpSpPr>
            <a:grpSpLocks/>
          </p:cNvGrpSpPr>
          <p:nvPr/>
        </p:nvGrpSpPr>
        <p:grpSpPr bwMode="auto">
          <a:xfrm>
            <a:off x="5123681" y="3131676"/>
            <a:ext cx="3480764" cy="369332"/>
            <a:chOff x="4324575" y="3195018"/>
            <a:chExt cx="3288923" cy="370366"/>
          </a:xfrm>
        </p:grpSpPr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59A7BFF0-C18D-4CF7-9894-08DBB23B0644}"/>
                </a:ext>
              </a:extLst>
            </p:cNvPr>
            <p:cNvCxnSpPr/>
            <p:nvPr/>
          </p:nvCxnSpPr>
          <p:spPr bwMode="auto">
            <a:xfrm>
              <a:off x="7229318" y="3400380"/>
              <a:ext cx="384180" cy="31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4D37E0B2-E688-4660-B91D-8AD644504D56}"/>
                </a:ext>
              </a:extLst>
            </p:cNvPr>
            <p:cNvCxnSpPr/>
            <p:nvPr/>
          </p:nvCxnSpPr>
          <p:spPr bwMode="auto">
            <a:xfrm flipV="1">
              <a:off x="5516804" y="3395603"/>
              <a:ext cx="303216" cy="955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2537" name="Textfeld 16">
              <a:extLst>
                <a:ext uri="{FF2B5EF4-FFF2-40B4-BE49-F238E27FC236}">
                  <a16:creationId xmlns:a16="http://schemas.microsoft.com/office/drawing/2014/main" id="{25EA1051-89A8-44E7-9B03-356CBC1368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4575" y="3195018"/>
              <a:ext cx="2941871" cy="370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de-DE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Successor        </a:t>
              </a:r>
              <a:r>
                <a:rPr lang="en-US" altLang="de-DE" sz="18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Branching</a:t>
              </a:r>
            </a:p>
          </p:txBody>
        </p:sp>
      </p:grpSp>
      <p:sp>
        <p:nvSpPr>
          <p:cNvPr id="18" name="Line 2">
            <a:extLst>
              <a:ext uri="{FF2B5EF4-FFF2-40B4-BE49-F238E27FC236}">
                <a16:creationId xmlns:a16="http://schemas.microsoft.com/office/drawing/2014/main" id="{D05FE7CE-166B-4DDA-AF37-C85C10C27F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3">
            <a:extLst>
              <a:ext uri="{FF2B5EF4-FFF2-40B4-BE49-F238E27FC236}">
                <a16:creationId xmlns:a16="http://schemas.microsoft.com/office/drawing/2014/main" id="{F380E207-810F-495D-BFEE-96E465D98B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0" name="AutoShape 4">
            <a:extLst>
              <a:ext uri="{FF2B5EF4-FFF2-40B4-BE49-F238E27FC236}">
                <a16:creationId xmlns:a16="http://schemas.microsoft.com/office/drawing/2014/main" id="{4964E62C-82CF-48C8-B5A9-F55D17BF28B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6A5F7-E4D9-4061-8421-A16CA194C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22</a:t>
            </a:fld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Untertitel 2">
            <a:extLst>
              <a:ext uri="{FF2B5EF4-FFF2-40B4-BE49-F238E27FC236}">
                <a16:creationId xmlns:a16="http://schemas.microsoft.com/office/drawing/2014/main" id="{9F1FD0F1-7149-45F8-A473-8CECCBEFB26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31640" y="1556792"/>
            <a:ext cx="6768743" cy="2592277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What are these graph replacement rules </a:t>
            </a:r>
            <a:r>
              <a:rPr lang="en-US" altLang="de-DE" sz="2800" dirty="0">
                <a:solidFill>
                  <a:srgbClr val="C00000"/>
                </a:solidFill>
                <a:latin typeface="Arial" panose="020B0604020202020204" pitchFamily="34" charset="0"/>
              </a:rPr>
              <a:t>(</a:t>
            </a: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RGG rules</a:t>
            </a:r>
            <a:r>
              <a:rPr lang="en-US" altLang="de-DE" sz="2800" dirty="0">
                <a:solidFill>
                  <a:srgbClr val="C00000"/>
                </a:solidFill>
                <a:latin typeface="Arial" panose="020B0604020202020204" pitchFamily="34" charset="0"/>
              </a:rPr>
              <a:t>)</a:t>
            </a:r>
            <a:r>
              <a:rPr lang="en-US" altLang="de-DE" sz="2800" dirty="0">
                <a:latin typeface="Arial" panose="020B0604020202020204" pitchFamily="34" charset="0"/>
              </a:rPr>
              <a:t>?</a:t>
            </a:r>
          </a:p>
          <a:p>
            <a:pPr marL="0" indent="0" algn="ctr" eaLnBrk="1" hangingPunct="1">
              <a:buFontTx/>
              <a:buNone/>
            </a:pPr>
            <a:endParaRPr lang="en-US" altLang="de-DE" sz="2800" dirty="0">
              <a:latin typeface="Arial" panose="020B0604020202020204" pitchFamily="34" charset="0"/>
            </a:endParaRPr>
          </a:p>
          <a:p>
            <a:pPr marL="0" indent="0" algn="ctr" eaLnBrk="1" hangingPunct="1"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And how do we apply them?</a:t>
            </a:r>
          </a:p>
        </p:txBody>
      </p:sp>
      <p:sp>
        <p:nvSpPr>
          <p:cNvPr id="4" name="Line 2">
            <a:extLst>
              <a:ext uri="{FF2B5EF4-FFF2-40B4-BE49-F238E27FC236}">
                <a16:creationId xmlns:a16="http://schemas.microsoft.com/office/drawing/2014/main" id="{A6FD4D0E-4E99-4614-BAF0-27B30E58E7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467F7810-288C-40E8-883F-A190B3CB21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4">
            <a:extLst>
              <a:ext uri="{FF2B5EF4-FFF2-40B4-BE49-F238E27FC236}">
                <a16:creationId xmlns:a16="http://schemas.microsoft.com/office/drawing/2014/main" id="{0CB36E84-14F9-4A3C-999C-3672FC1A859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32EAAE-701C-4CBF-8473-C05A30A2E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23</a:t>
            </a:fld>
            <a:endParaRPr lang="de-DE" altLang="de-D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Untertitel 2">
            <a:extLst>
              <a:ext uri="{FF2B5EF4-FFF2-40B4-BE49-F238E27FC236}">
                <a16:creationId xmlns:a16="http://schemas.microsoft.com/office/drawing/2014/main" id="{9F1FD0F1-7149-45F8-A473-8CECCBEFB26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56817" y="971569"/>
            <a:ext cx="8687183" cy="485297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 replacement rules are</a:t>
            </a:r>
            <a:b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rules for the transformation of a graph (subgraph) into another graph</a:t>
            </a:r>
            <a:b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A rule consists essentially of:</a:t>
            </a:r>
          </a:p>
          <a:p>
            <a:pPr marL="0" indent="0" eaLnBrk="1" hangingPunct="1">
              <a:buFontTx/>
              <a:buNone/>
            </a:pPr>
            <a:b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left-hand side of rule ==&gt; right-hand side of rule</a:t>
            </a:r>
          </a:p>
        </p:txBody>
      </p:sp>
      <p:sp>
        <p:nvSpPr>
          <p:cNvPr id="4" name="Line 2">
            <a:extLst>
              <a:ext uri="{FF2B5EF4-FFF2-40B4-BE49-F238E27FC236}">
                <a16:creationId xmlns:a16="http://schemas.microsoft.com/office/drawing/2014/main" id="{A6FD4D0E-4E99-4614-BAF0-27B30E58E7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467F7810-288C-40E8-883F-A190B3CB21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4">
            <a:extLst>
              <a:ext uri="{FF2B5EF4-FFF2-40B4-BE49-F238E27FC236}">
                <a16:creationId xmlns:a16="http://schemas.microsoft.com/office/drawing/2014/main" id="{0CB36E84-14F9-4A3C-999C-3672FC1A859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32EAAE-701C-4CBF-8473-C05A30A2E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24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796804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Inhaltsplatzhalter 2">
            <a:extLst>
              <a:ext uri="{FF2B5EF4-FFF2-40B4-BE49-F238E27FC236}">
                <a16:creationId xmlns:a16="http://schemas.microsoft.com/office/drawing/2014/main" id="{9A119773-4E9F-4502-9076-699AA1B53054}"/>
              </a:ext>
            </a:extLst>
          </p:cNvPr>
          <p:cNvSpPr txBox="1">
            <a:spLocks/>
          </p:cNvSpPr>
          <p:nvPr/>
        </p:nvSpPr>
        <p:spPr bwMode="auto">
          <a:xfrm>
            <a:off x="887020" y="758934"/>
            <a:ext cx="7571180" cy="497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>
              <a:buSzPct val="60000"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an RGG rule is applied</a:t>
            </a:r>
          </a:p>
          <a:p>
            <a:pPr marL="0" indent="0" eaLnBrk="1" hangingPunct="1">
              <a:buSzPct val="60000"/>
              <a:buNone/>
            </a:pPr>
            <a:endParaRPr lang="en-US" altLang="de-DE" b="1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buSzPct val="60000"/>
              <a:buFont typeface="Wingdings" panose="05000000000000000000" pitchFamily="2" charset="2"/>
              <a:buChar char="Ø"/>
            </a:pP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each left-hand side of a rule describes a subgraph (a pattern of nodes and edges which is searched for in the whole graph), </a:t>
            </a:r>
            <a:r>
              <a:rPr lang="en-US" alt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which is replaced</a:t>
            </a: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when the rule is applied</a:t>
            </a:r>
          </a:p>
          <a:p>
            <a:pPr marL="0" indent="0" eaLnBrk="1" hangingPunct="1">
              <a:buSzPct val="60000"/>
              <a:buNone/>
            </a:pPr>
            <a:endParaRPr lang="en-US" alt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SzPct val="60000"/>
              <a:buFont typeface="Wingdings" panose="05000000000000000000" pitchFamily="2" charset="2"/>
              <a:buChar char="Ø"/>
            </a:pP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each right-hand side of a rule defines a new subgraph, </a:t>
            </a:r>
            <a:r>
              <a:rPr lang="en-US" alt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which is inserted as substitute for the removed subgraph</a:t>
            </a:r>
          </a:p>
        </p:txBody>
      </p:sp>
      <p:sp>
        <p:nvSpPr>
          <p:cNvPr id="4" name="Line 2">
            <a:extLst>
              <a:ext uri="{FF2B5EF4-FFF2-40B4-BE49-F238E27FC236}">
                <a16:creationId xmlns:a16="http://schemas.microsoft.com/office/drawing/2014/main" id="{4EEEFE14-0478-4A51-AFA7-4AA64F8B2D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F885B713-BE9F-4651-80B9-3FDB6B2CF50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4">
            <a:extLst>
              <a:ext uri="{FF2B5EF4-FFF2-40B4-BE49-F238E27FC236}">
                <a16:creationId xmlns:a16="http://schemas.microsoft.com/office/drawing/2014/main" id="{A85F4ECB-554B-43C8-BA15-E902A851823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7B36A2-524B-4A77-8693-20E8D8BBB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25</a:t>
            </a:fld>
            <a:endParaRPr lang="de-DE" altLang="de-D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Inhaltsplatzhalter 2">
            <a:extLst>
              <a:ext uri="{FF2B5EF4-FFF2-40B4-BE49-F238E27FC236}">
                <a16:creationId xmlns:a16="http://schemas.microsoft.com/office/drawing/2014/main" id="{1E4ECFF4-CB1B-4F74-9616-98CE9850E7B6}"/>
              </a:ext>
            </a:extLst>
          </p:cNvPr>
          <p:cNvSpPr txBox="1">
            <a:spLocks/>
          </p:cNvSpPr>
          <p:nvPr/>
        </p:nvSpPr>
        <p:spPr bwMode="auto">
          <a:xfrm>
            <a:off x="533400" y="566738"/>
            <a:ext cx="8229600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>
              <a:buSzPct val="60000"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example with strings</a:t>
            </a:r>
          </a:p>
          <a:p>
            <a:pPr marL="0" indent="0" eaLnBrk="1" hangingPunct="1">
              <a:buSzPct val="60000"/>
              <a:buNone/>
            </a:pPr>
            <a:endParaRPr lang="en-US" altLang="de-DE" b="1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buSzPct val="60000"/>
              <a:buFont typeface="Wingdings" panose="05000000000000000000" pitchFamily="2" charset="2"/>
              <a:buChar char="Ø"/>
            </a:pP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Every occurrence of the subgraph defined in the left-hand side of the rule is replaced!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256E341-D484-4FD7-A9BF-C139483D5DDB}"/>
              </a:ext>
            </a:extLst>
          </p:cNvPr>
          <p:cNvSpPr/>
          <p:nvPr/>
        </p:nvSpPr>
        <p:spPr>
          <a:xfrm>
            <a:off x="1042988" y="302895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A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506C325-DD2C-4DAB-8D66-E1565E4BDA41}"/>
              </a:ext>
            </a:extLst>
          </p:cNvPr>
          <p:cNvCxnSpPr>
            <a:stCxn id="5" idx="6"/>
          </p:cNvCxnSpPr>
          <p:nvPr/>
        </p:nvCxnSpPr>
        <p:spPr>
          <a:xfrm>
            <a:off x="1528763" y="3205163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D0752462-2FFD-40C8-9076-B9BCA05E7DD1}"/>
              </a:ext>
            </a:extLst>
          </p:cNvPr>
          <p:cNvSpPr/>
          <p:nvPr/>
        </p:nvSpPr>
        <p:spPr>
          <a:xfrm>
            <a:off x="1709738" y="302895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B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26B9CA49-6154-458F-A8B0-6F713CF13A0C}"/>
              </a:ext>
            </a:extLst>
          </p:cNvPr>
          <p:cNvCxnSpPr>
            <a:stCxn id="7" idx="6"/>
          </p:cNvCxnSpPr>
          <p:nvPr/>
        </p:nvCxnSpPr>
        <p:spPr>
          <a:xfrm>
            <a:off x="2195513" y="3205163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1B777D6E-BE4D-4ED4-B7DB-746D241E96CF}"/>
              </a:ext>
            </a:extLst>
          </p:cNvPr>
          <p:cNvSpPr/>
          <p:nvPr/>
        </p:nvSpPr>
        <p:spPr>
          <a:xfrm>
            <a:off x="2376488" y="302895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C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72D456B-C1F9-4961-97BD-D5DEC22AA6AB}"/>
              </a:ext>
            </a:extLst>
          </p:cNvPr>
          <p:cNvCxnSpPr>
            <a:stCxn id="9" idx="6"/>
          </p:cNvCxnSpPr>
          <p:nvPr/>
        </p:nvCxnSpPr>
        <p:spPr>
          <a:xfrm>
            <a:off x="2862263" y="3205163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43641AF7-765D-47AD-9EE7-B4B614E94D6E}"/>
              </a:ext>
            </a:extLst>
          </p:cNvPr>
          <p:cNvSpPr/>
          <p:nvPr/>
        </p:nvSpPr>
        <p:spPr>
          <a:xfrm>
            <a:off x="3043238" y="302895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A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2219B86D-F9F3-41E9-B3B4-873D32F900E6}"/>
              </a:ext>
            </a:extLst>
          </p:cNvPr>
          <p:cNvCxnSpPr>
            <a:stCxn id="11" idx="6"/>
          </p:cNvCxnSpPr>
          <p:nvPr/>
        </p:nvCxnSpPr>
        <p:spPr>
          <a:xfrm>
            <a:off x="3529013" y="3205163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B4DA03F2-6F90-436C-901B-B7E2C02C383D}"/>
              </a:ext>
            </a:extLst>
          </p:cNvPr>
          <p:cNvSpPr/>
          <p:nvPr/>
        </p:nvSpPr>
        <p:spPr>
          <a:xfrm>
            <a:off x="1057275" y="476250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D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F0DEF753-8D98-4AE3-8D4D-63FC2951B7AF}"/>
              </a:ext>
            </a:extLst>
          </p:cNvPr>
          <p:cNvCxnSpPr>
            <a:stCxn id="13" idx="6"/>
          </p:cNvCxnSpPr>
          <p:nvPr/>
        </p:nvCxnSpPr>
        <p:spPr>
          <a:xfrm>
            <a:off x="1543050" y="4938713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DE0AD6BC-1662-4999-B7F8-A75A1E8680D8}"/>
              </a:ext>
            </a:extLst>
          </p:cNvPr>
          <p:cNvSpPr/>
          <p:nvPr/>
        </p:nvSpPr>
        <p:spPr>
          <a:xfrm>
            <a:off x="1724025" y="476250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B</a:t>
            </a:r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851FB2D2-67F6-47FA-A156-451340D772FF}"/>
              </a:ext>
            </a:extLst>
          </p:cNvPr>
          <p:cNvCxnSpPr>
            <a:stCxn id="15" idx="6"/>
          </p:cNvCxnSpPr>
          <p:nvPr/>
        </p:nvCxnSpPr>
        <p:spPr>
          <a:xfrm>
            <a:off x="2209800" y="4938713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7B034DD6-D910-4629-A22E-78E9D5F426C0}"/>
              </a:ext>
            </a:extLst>
          </p:cNvPr>
          <p:cNvSpPr/>
          <p:nvPr/>
        </p:nvSpPr>
        <p:spPr>
          <a:xfrm>
            <a:off x="2390775" y="476250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C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AEBA6C67-5C05-469A-917C-71944866AFA4}"/>
              </a:ext>
            </a:extLst>
          </p:cNvPr>
          <p:cNvCxnSpPr>
            <a:stCxn id="17" idx="6"/>
          </p:cNvCxnSpPr>
          <p:nvPr/>
        </p:nvCxnSpPr>
        <p:spPr>
          <a:xfrm>
            <a:off x="2876550" y="4938713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FE32D750-1DE4-4CD2-BDDC-803978CA9762}"/>
              </a:ext>
            </a:extLst>
          </p:cNvPr>
          <p:cNvSpPr/>
          <p:nvPr/>
        </p:nvSpPr>
        <p:spPr>
          <a:xfrm>
            <a:off x="3057525" y="476250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D</a:t>
            </a: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98DCAFE4-332F-4F97-A35B-10F37E2A2300}"/>
              </a:ext>
            </a:extLst>
          </p:cNvPr>
          <p:cNvCxnSpPr>
            <a:stCxn id="19" idx="6"/>
          </p:cNvCxnSpPr>
          <p:nvPr/>
        </p:nvCxnSpPr>
        <p:spPr>
          <a:xfrm>
            <a:off x="3543300" y="4938713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F5057651-AA84-4743-AC3A-F07B8BC1BDBB}"/>
              </a:ext>
            </a:extLst>
          </p:cNvPr>
          <p:cNvSpPr/>
          <p:nvPr/>
        </p:nvSpPr>
        <p:spPr>
          <a:xfrm>
            <a:off x="4700588" y="384810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A</a:t>
            </a:r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0B8076EE-642E-43F4-86BD-523C0A0F01CF}"/>
              </a:ext>
            </a:extLst>
          </p:cNvPr>
          <p:cNvCxnSpPr>
            <a:stCxn id="21" idx="6"/>
          </p:cNvCxnSpPr>
          <p:nvPr/>
        </p:nvCxnSpPr>
        <p:spPr>
          <a:xfrm>
            <a:off x="5186363" y="4024313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3" name="Ellipse 22">
            <a:extLst>
              <a:ext uri="{FF2B5EF4-FFF2-40B4-BE49-F238E27FC236}">
                <a16:creationId xmlns:a16="http://schemas.microsoft.com/office/drawing/2014/main" id="{FEDE262C-AE9C-428C-9769-A9DB786C239C}"/>
              </a:ext>
            </a:extLst>
          </p:cNvPr>
          <p:cNvSpPr/>
          <p:nvPr/>
        </p:nvSpPr>
        <p:spPr>
          <a:xfrm>
            <a:off x="7629525" y="384810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D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44D6AE8F-D3B9-49F5-858E-3CCA5ADB9C53}"/>
              </a:ext>
            </a:extLst>
          </p:cNvPr>
          <p:cNvCxnSpPr/>
          <p:nvPr/>
        </p:nvCxnSpPr>
        <p:spPr>
          <a:xfrm>
            <a:off x="8162925" y="4024313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6648" name="Textfeld 32">
            <a:extLst>
              <a:ext uri="{FF2B5EF4-FFF2-40B4-BE49-F238E27FC236}">
                <a16:creationId xmlns:a16="http://schemas.microsoft.com/office/drawing/2014/main" id="{FACF3D12-A6D0-4CD6-A34F-C4E6B422B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2120" y="3838575"/>
            <a:ext cx="17668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is replaced by</a:t>
            </a:r>
          </a:p>
        </p:txBody>
      </p:sp>
      <p:sp>
        <p:nvSpPr>
          <p:cNvPr id="26649" name="Inhaltsplatzhalter 2">
            <a:extLst>
              <a:ext uri="{FF2B5EF4-FFF2-40B4-BE49-F238E27FC236}">
                <a16:creationId xmlns:a16="http://schemas.microsoft.com/office/drawing/2014/main" id="{2574FE02-613B-4083-A759-1D3C7775B4C0}"/>
              </a:ext>
            </a:extLst>
          </p:cNvPr>
          <p:cNvSpPr txBox="1">
            <a:spLocks/>
          </p:cNvSpPr>
          <p:nvPr/>
        </p:nvSpPr>
        <p:spPr bwMode="auto">
          <a:xfrm>
            <a:off x="585788" y="5534025"/>
            <a:ext cx="665050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2 rule applications in the same time step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29A8F33A-1652-4BAD-8ECF-D596EB59B48F}"/>
              </a:ext>
            </a:extLst>
          </p:cNvPr>
          <p:cNvSpPr/>
          <p:nvPr/>
        </p:nvSpPr>
        <p:spPr>
          <a:xfrm>
            <a:off x="3702050" y="3030538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C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044494EE-0452-4506-9464-C4E92389645A}"/>
              </a:ext>
            </a:extLst>
          </p:cNvPr>
          <p:cNvSpPr/>
          <p:nvPr/>
        </p:nvSpPr>
        <p:spPr>
          <a:xfrm>
            <a:off x="3722688" y="4773613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C</a:t>
            </a:r>
          </a:p>
        </p:txBody>
      </p:sp>
      <p:sp>
        <p:nvSpPr>
          <p:cNvPr id="29" name="Line 2">
            <a:extLst>
              <a:ext uri="{FF2B5EF4-FFF2-40B4-BE49-F238E27FC236}">
                <a16:creationId xmlns:a16="http://schemas.microsoft.com/office/drawing/2014/main" id="{C072C09C-E91D-48D3-A61A-3C3C36ADD9B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3">
            <a:extLst>
              <a:ext uri="{FF2B5EF4-FFF2-40B4-BE49-F238E27FC236}">
                <a16:creationId xmlns:a16="http://schemas.microsoft.com/office/drawing/2014/main" id="{52F8ADF1-2116-4E27-A213-240F868E1F9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1" name="AutoShape 4">
            <a:extLst>
              <a:ext uri="{FF2B5EF4-FFF2-40B4-BE49-F238E27FC236}">
                <a16:creationId xmlns:a16="http://schemas.microsoft.com/office/drawing/2014/main" id="{0CEE3877-6706-4B3C-A0F5-A8E2C9FD2792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740F42-C4F5-4F3C-AD41-CD89400BD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26</a:t>
            </a:fld>
            <a:endParaRPr lang="de-DE" altLang="de-DE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Inhaltsplatzhalter 2">
            <a:extLst>
              <a:ext uri="{FF2B5EF4-FFF2-40B4-BE49-F238E27FC236}">
                <a16:creationId xmlns:a16="http://schemas.microsoft.com/office/drawing/2014/main" id="{00089E02-BAB5-4BC1-813F-7A8F98DE0292}"/>
              </a:ext>
            </a:extLst>
          </p:cNvPr>
          <p:cNvSpPr txBox="1">
            <a:spLocks/>
          </p:cNvSpPr>
          <p:nvPr/>
        </p:nvSpPr>
        <p:spPr bwMode="auto">
          <a:xfrm>
            <a:off x="1001318" y="1196752"/>
            <a:ext cx="7141363" cy="326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complete RGG rule can contain 5 parts</a:t>
            </a:r>
          </a:p>
          <a:p>
            <a:pPr eaLnBrk="1" hangingPunct="1">
              <a:buFontTx/>
              <a:buNone/>
            </a:pPr>
            <a:endParaRPr lang="en-US" altLang="de-DE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(* </a:t>
            </a: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*), left-hand side, ( </a:t>
            </a:r>
            <a:r>
              <a:rPr lang="en-US" altLang="de-DE" sz="28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eaLnBrk="1" hangingPunct="1"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				==&gt;</a:t>
            </a:r>
          </a:p>
          <a:p>
            <a:pPr eaLnBrk="1" hangingPunct="1"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right-hand side { </a:t>
            </a:r>
            <a:r>
              <a:rPr lang="en-US" altLang="de-DE" sz="28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imperative XL code </a:t>
            </a: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</p:txBody>
      </p:sp>
      <p:sp>
        <p:nvSpPr>
          <p:cNvPr id="4" name="Line 2">
            <a:extLst>
              <a:ext uri="{FF2B5EF4-FFF2-40B4-BE49-F238E27FC236}">
                <a16:creationId xmlns:a16="http://schemas.microsoft.com/office/drawing/2014/main" id="{2E649F30-8689-419B-ADF6-72353DB54B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06C0CA72-BC1B-4C12-A1E1-EC65EEEC42C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4">
            <a:extLst>
              <a:ext uri="{FF2B5EF4-FFF2-40B4-BE49-F238E27FC236}">
                <a16:creationId xmlns:a16="http://schemas.microsoft.com/office/drawing/2014/main" id="{B5EF268C-49D4-445F-B31F-0B18D0E86FC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889968-71ED-40CC-BC83-6891E4A22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27</a:t>
            </a:fld>
            <a:endParaRPr lang="de-DE" altLang="de-D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Inhaltsplatzhalter 2">
            <a:extLst>
              <a:ext uri="{FF2B5EF4-FFF2-40B4-BE49-F238E27FC236}">
                <a16:creationId xmlns:a16="http://schemas.microsoft.com/office/drawing/2014/main" id="{6C2B79F7-6D7A-43F8-9483-DE3B6B69F489}"/>
              </a:ext>
            </a:extLst>
          </p:cNvPr>
          <p:cNvSpPr txBox="1">
            <a:spLocks/>
          </p:cNvSpPr>
          <p:nvPr/>
        </p:nvSpPr>
        <p:spPr bwMode="auto">
          <a:xfrm>
            <a:off x="827583" y="548680"/>
            <a:ext cx="6120675" cy="324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 example</a:t>
            </a:r>
          </a:p>
          <a:p>
            <a:pPr eaLnBrk="1" hangingPunct="1">
              <a:buFontTx/>
              <a:buNone/>
            </a:pPr>
            <a:endParaRPr lang="en-US" altLang="de-DE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(*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*), left-hand side, ( </a:t>
            </a: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eaLnBrk="1" hangingPunct="1"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==&gt;</a:t>
            </a:r>
          </a:p>
          <a:p>
            <a:pPr eaLnBrk="1" hangingPunct="1"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right-hand side { </a:t>
            </a: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imperative XL code 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pPr eaLnBrk="1" hangingPunct="1">
              <a:buFontTx/>
              <a:buNone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Example: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C6F2CCB4-14C0-4806-943E-9DCE2817B5CD}"/>
              </a:ext>
            </a:extLst>
          </p:cNvPr>
          <p:cNvSpPr/>
          <p:nvPr/>
        </p:nvSpPr>
        <p:spPr>
          <a:xfrm>
            <a:off x="674514" y="3970518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A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C82DD814-C501-42F5-B407-B0156A684288}"/>
              </a:ext>
            </a:extLst>
          </p:cNvPr>
          <p:cNvCxnSpPr>
            <a:stCxn id="5" idx="6"/>
          </p:cNvCxnSpPr>
          <p:nvPr/>
        </p:nvCxnSpPr>
        <p:spPr>
          <a:xfrm>
            <a:off x="1160289" y="4146731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2654AAE5-BC0D-4E34-92FB-B7849CB32C77}"/>
              </a:ext>
            </a:extLst>
          </p:cNvPr>
          <p:cNvSpPr/>
          <p:nvPr/>
        </p:nvSpPr>
        <p:spPr>
          <a:xfrm>
            <a:off x="1341264" y="3970518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B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E8C4F60B-B07B-44BB-B06B-FC5BBD4FFBEF}"/>
              </a:ext>
            </a:extLst>
          </p:cNvPr>
          <p:cNvCxnSpPr>
            <a:stCxn id="7" idx="6"/>
          </p:cNvCxnSpPr>
          <p:nvPr/>
        </p:nvCxnSpPr>
        <p:spPr>
          <a:xfrm>
            <a:off x="1827039" y="4146731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EA37B63C-40F5-4974-B8FD-5EF93F4A37B0}"/>
              </a:ext>
            </a:extLst>
          </p:cNvPr>
          <p:cNvSpPr/>
          <p:nvPr/>
        </p:nvSpPr>
        <p:spPr>
          <a:xfrm>
            <a:off x="2008014" y="3970518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C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025412EF-2A6F-4684-AEDE-93E6632FCDB6}"/>
              </a:ext>
            </a:extLst>
          </p:cNvPr>
          <p:cNvCxnSpPr>
            <a:stCxn id="9" idx="6"/>
          </p:cNvCxnSpPr>
          <p:nvPr/>
        </p:nvCxnSpPr>
        <p:spPr>
          <a:xfrm>
            <a:off x="2493789" y="4146731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DA29401D-F592-476B-89D3-1FA1DCE1FE3C}"/>
              </a:ext>
            </a:extLst>
          </p:cNvPr>
          <p:cNvSpPr/>
          <p:nvPr/>
        </p:nvSpPr>
        <p:spPr>
          <a:xfrm>
            <a:off x="2674764" y="3970518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A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4C7A48FF-278C-4348-8FF1-553CEE94C63A}"/>
              </a:ext>
            </a:extLst>
          </p:cNvPr>
          <p:cNvCxnSpPr>
            <a:stCxn id="11" idx="6"/>
          </p:cNvCxnSpPr>
          <p:nvPr/>
        </p:nvCxnSpPr>
        <p:spPr>
          <a:xfrm>
            <a:off x="3160539" y="4146731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11E6E035-63D6-4C93-A5A6-DEEB0217C387}"/>
              </a:ext>
            </a:extLst>
          </p:cNvPr>
          <p:cNvSpPr/>
          <p:nvPr/>
        </p:nvSpPr>
        <p:spPr>
          <a:xfrm>
            <a:off x="698326" y="5704068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D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C2D73C19-8748-415B-9703-B7EF16E800C2}"/>
              </a:ext>
            </a:extLst>
          </p:cNvPr>
          <p:cNvCxnSpPr>
            <a:stCxn id="13" idx="6"/>
          </p:cNvCxnSpPr>
          <p:nvPr/>
        </p:nvCxnSpPr>
        <p:spPr>
          <a:xfrm>
            <a:off x="1184101" y="5880281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8789C5DC-1155-4BAD-BDB9-9AA33B2E9E65}"/>
              </a:ext>
            </a:extLst>
          </p:cNvPr>
          <p:cNvSpPr/>
          <p:nvPr/>
        </p:nvSpPr>
        <p:spPr>
          <a:xfrm>
            <a:off x="2022301" y="5704068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C</a:t>
            </a:r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07C0FC48-6D5C-495D-A27E-53707CDF19B9}"/>
              </a:ext>
            </a:extLst>
          </p:cNvPr>
          <p:cNvCxnSpPr>
            <a:stCxn id="15" idx="6"/>
          </p:cNvCxnSpPr>
          <p:nvPr/>
        </p:nvCxnSpPr>
        <p:spPr>
          <a:xfrm>
            <a:off x="2508076" y="5880281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2127C7AD-BA31-49A5-BEDB-7AAAF2354800}"/>
              </a:ext>
            </a:extLst>
          </p:cNvPr>
          <p:cNvSpPr/>
          <p:nvPr/>
        </p:nvSpPr>
        <p:spPr>
          <a:xfrm>
            <a:off x="7308676" y="4799193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D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AC073292-A9DA-46BA-9E3F-29B91D752DC2}"/>
              </a:ext>
            </a:extLst>
          </p:cNvPr>
          <p:cNvCxnSpPr>
            <a:stCxn id="17" idx="6"/>
          </p:cNvCxnSpPr>
          <p:nvPr/>
        </p:nvCxnSpPr>
        <p:spPr>
          <a:xfrm>
            <a:off x="7794451" y="4975406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0C6D4F26-1250-41AF-BC06-7249703C7C58}"/>
              </a:ext>
            </a:extLst>
          </p:cNvPr>
          <p:cNvSpPr/>
          <p:nvPr/>
        </p:nvSpPr>
        <p:spPr>
          <a:xfrm>
            <a:off x="3541539" y="4789668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A</a:t>
            </a: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70372086-6777-418D-81CC-1009D00D858F}"/>
              </a:ext>
            </a:extLst>
          </p:cNvPr>
          <p:cNvCxnSpPr>
            <a:stCxn id="19" idx="6"/>
          </p:cNvCxnSpPr>
          <p:nvPr/>
        </p:nvCxnSpPr>
        <p:spPr>
          <a:xfrm>
            <a:off x="4027314" y="4965881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8692" name="Textfeld 22">
            <a:extLst>
              <a:ext uri="{FF2B5EF4-FFF2-40B4-BE49-F238E27FC236}">
                <a16:creationId xmlns:a16="http://schemas.microsoft.com/office/drawing/2014/main" id="{0D8FE8E1-0BDC-4B2D-9643-410DBF03E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9509" y="4717263"/>
            <a:ext cx="17668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is replaced by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F114E8D-91C9-4438-95AE-C8EF856AD135}"/>
              </a:ext>
            </a:extLst>
          </p:cNvPr>
          <p:cNvSpPr/>
          <p:nvPr/>
        </p:nvSpPr>
        <p:spPr>
          <a:xfrm>
            <a:off x="4446414" y="4797606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B</a:t>
            </a:r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6F093B78-87D4-4FDF-8128-CCA6A87E6524}"/>
              </a:ext>
            </a:extLst>
          </p:cNvPr>
          <p:cNvCxnSpPr>
            <a:stCxn id="22" idx="6"/>
          </p:cNvCxnSpPr>
          <p:nvPr/>
        </p:nvCxnSpPr>
        <p:spPr>
          <a:xfrm>
            <a:off x="4932189" y="4973818"/>
            <a:ext cx="1809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4" name="Ellipse 23">
            <a:extLst>
              <a:ext uri="{FF2B5EF4-FFF2-40B4-BE49-F238E27FC236}">
                <a16:creationId xmlns:a16="http://schemas.microsoft.com/office/drawing/2014/main" id="{6E5A735D-186B-4A11-BFF9-DF550DD4FFF8}"/>
              </a:ext>
            </a:extLst>
          </p:cNvPr>
          <p:cNvSpPr/>
          <p:nvPr/>
        </p:nvSpPr>
        <p:spPr>
          <a:xfrm>
            <a:off x="2689051" y="5704068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A</a:t>
            </a:r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D7AD8D98-7CF7-4997-B8D8-D315ED918826}"/>
              </a:ext>
            </a:extLst>
          </p:cNvPr>
          <p:cNvCxnSpPr>
            <a:stCxn id="24" idx="6"/>
          </p:cNvCxnSpPr>
          <p:nvPr/>
        </p:nvCxnSpPr>
        <p:spPr>
          <a:xfrm>
            <a:off x="3174826" y="5880281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8698" name="Textfeld 28">
            <a:extLst>
              <a:ext uri="{FF2B5EF4-FFF2-40B4-BE49-F238E27FC236}">
                <a16:creationId xmlns:a16="http://schemas.microsoft.com/office/drawing/2014/main" id="{E5EB4CFA-8759-44C1-92D8-B1FE7FF44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251" y="4772206"/>
            <a:ext cx="3508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(*</a:t>
            </a:r>
          </a:p>
        </p:txBody>
      </p:sp>
      <p:sp>
        <p:nvSpPr>
          <p:cNvPr id="28699" name="Textfeld 29">
            <a:extLst>
              <a:ext uri="{FF2B5EF4-FFF2-40B4-BE49-F238E27FC236}">
                <a16:creationId xmlns:a16="http://schemas.microsoft.com/office/drawing/2014/main" id="{5E60B18F-2804-4F51-8963-3D2437AFA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5851" y="4761093"/>
            <a:ext cx="350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*)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49FE93B-48AF-4832-A447-099C8D3CC41E}"/>
              </a:ext>
            </a:extLst>
          </p:cNvPr>
          <p:cNvSpPr/>
          <p:nvPr/>
        </p:nvSpPr>
        <p:spPr>
          <a:xfrm>
            <a:off x="1350789" y="5713593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B</a:t>
            </a: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563BA39C-9026-4710-9A2C-3F300D43CD68}"/>
              </a:ext>
            </a:extLst>
          </p:cNvPr>
          <p:cNvCxnSpPr>
            <a:stCxn id="29" idx="6"/>
          </p:cNvCxnSpPr>
          <p:nvPr/>
        </p:nvCxnSpPr>
        <p:spPr>
          <a:xfrm>
            <a:off x="1836564" y="5889806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8B37F1EA-8E2B-4B79-9E21-6BBEB9D4BEA7}"/>
              </a:ext>
            </a:extLst>
          </p:cNvPr>
          <p:cNvSpPr/>
          <p:nvPr/>
        </p:nvSpPr>
        <p:spPr>
          <a:xfrm>
            <a:off x="3347864" y="5716768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C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1D3F1EA0-E53F-4B59-B6FE-E5423D4BF91F}"/>
              </a:ext>
            </a:extLst>
          </p:cNvPr>
          <p:cNvSpPr/>
          <p:nvPr/>
        </p:nvSpPr>
        <p:spPr>
          <a:xfrm>
            <a:off x="3347864" y="3973693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C</a:t>
            </a:r>
          </a:p>
        </p:txBody>
      </p:sp>
      <p:sp>
        <p:nvSpPr>
          <p:cNvPr id="33" name="Line 2">
            <a:extLst>
              <a:ext uri="{FF2B5EF4-FFF2-40B4-BE49-F238E27FC236}">
                <a16:creationId xmlns:a16="http://schemas.microsoft.com/office/drawing/2014/main" id="{CD19C5CC-BE3D-4E82-805D-9DB9311969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3">
            <a:extLst>
              <a:ext uri="{FF2B5EF4-FFF2-40B4-BE49-F238E27FC236}">
                <a16:creationId xmlns:a16="http://schemas.microsoft.com/office/drawing/2014/main" id="{143F80D5-A005-4C6B-8B21-2E38422D8E4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5" name="AutoShape 4">
            <a:extLst>
              <a:ext uri="{FF2B5EF4-FFF2-40B4-BE49-F238E27FC236}">
                <a16:creationId xmlns:a16="http://schemas.microsoft.com/office/drawing/2014/main" id="{4F681042-C024-43CD-9217-D707E1963EAA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2C8041-DF00-441F-89B6-7F084A043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28</a:t>
            </a:fld>
            <a:endParaRPr lang="de-DE" altLang="de-DE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7C872D5A-BB03-4E9F-A868-D71DC1881C25}"/>
              </a:ext>
            </a:extLst>
          </p:cNvPr>
          <p:cNvSpPr/>
          <p:nvPr/>
        </p:nvSpPr>
        <p:spPr>
          <a:xfrm>
            <a:off x="671339" y="3960807"/>
            <a:ext cx="485775" cy="35242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A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07E2594C-EEBC-44E1-9214-4F4031CB5CBA}"/>
              </a:ext>
            </a:extLst>
          </p:cNvPr>
          <p:cNvCxnSpPr>
            <a:stCxn id="5" idx="6"/>
          </p:cNvCxnSpPr>
          <p:nvPr/>
        </p:nvCxnSpPr>
        <p:spPr>
          <a:xfrm>
            <a:off x="1157114" y="4137020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D4729F02-4F15-4E42-8DAD-480AF1A9919E}"/>
              </a:ext>
            </a:extLst>
          </p:cNvPr>
          <p:cNvSpPr/>
          <p:nvPr/>
        </p:nvSpPr>
        <p:spPr>
          <a:xfrm>
            <a:off x="1338089" y="3960807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B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EFAFBB7-9776-4F1D-A4BF-C9E4370A7AF2}"/>
              </a:ext>
            </a:extLst>
          </p:cNvPr>
          <p:cNvCxnSpPr>
            <a:stCxn id="7" idx="6"/>
          </p:cNvCxnSpPr>
          <p:nvPr/>
        </p:nvCxnSpPr>
        <p:spPr>
          <a:xfrm>
            <a:off x="1823864" y="4137020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59E6965A-B8B6-49A0-A3CC-7DEFF6C86BED}"/>
              </a:ext>
            </a:extLst>
          </p:cNvPr>
          <p:cNvSpPr/>
          <p:nvPr/>
        </p:nvSpPr>
        <p:spPr>
          <a:xfrm>
            <a:off x="2004839" y="3960807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C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B7877E99-C36F-4779-8CAA-9F208CC859A7}"/>
              </a:ext>
            </a:extLst>
          </p:cNvPr>
          <p:cNvCxnSpPr>
            <a:stCxn id="9" idx="6"/>
          </p:cNvCxnSpPr>
          <p:nvPr/>
        </p:nvCxnSpPr>
        <p:spPr>
          <a:xfrm>
            <a:off x="2490614" y="4137020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F6F76D57-CE77-4742-852B-F8758597BD3A}"/>
              </a:ext>
            </a:extLst>
          </p:cNvPr>
          <p:cNvSpPr/>
          <p:nvPr/>
        </p:nvSpPr>
        <p:spPr>
          <a:xfrm>
            <a:off x="2671589" y="3960807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A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5E3C38C1-4D80-46DB-AEC5-41C45F533C73}"/>
              </a:ext>
            </a:extLst>
          </p:cNvPr>
          <p:cNvCxnSpPr>
            <a:stCxn id="11" idx="6"/>
          </p:cNvCxnSpPr>
          <p:nvPr/>
        </p:nvCxnSpPr>
        <p:spPr>
          <a:xfrm>
            <a:off x="3157364" y="4137020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6DF0C681-C113-41BB-8CCF-4AB6D196DED2}"/>
              </a:ext>
            </a:extLst>
          </p:cNvPr>
          <p:cNvSpPr/>
          <p:nvPr/>
        </p:nvSpPr>
        <p:spPr>
          <a:xfrm>
            <a:off x="1333326" y="545623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D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8DBB62CD-AF74-4C5F-B003-A2A6BB030E89}"/>
              </a:ext>
            </a:extLst>
          </p:cNvPr>
          <p:cNvCxnSpPr>
            <a:stCxn id="13" idx="6"/>
          </p:cNvCxnSpPr>
          <p:nvPr/>
        </p:nvCxnSpPr>
        <p:spPr>
          <a:xfrm>
            <a:off x="1819101" y="5632445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5A527B9C-5139-4CBB-822F-A7B906330C6A}"/>
              </a:ext>
            </a:extLst>
          </p:cNvPr>
          <p:cNvSpPr/>
          <p:nvPr/>
        </p:nvSpPr>
        <p:spPr>
          <a:xfrm>
            <a:off x="2019126" y="545623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C</a:t>
            </a:r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A9D37E53-F5E4-4A6D-BD34-1E60A4CBAE4E}"/>
              </a:ext>
            </a:extLst>
          </p:cNvPr>
          <p:cNvCxnSpPr>
            <a:stCxn id="15" idx="6"/>
          </p:cNvCxnSpPr>
          <p:nvPr/>
        </p:nvCxnSpPr>
        <p:spPr>
          <a:xfrm>
            <a:off x="2504901" y="5632445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59F9A299-90C8-481F-B149-EB80E242CECB}"/>
              </a:ext>
            </a:extLst>
          </p:cNvPr>
          <p:cNvSpPr/>
          <p:nvPr/>
        </p:nvSpPr>
        <p:spPr>
          <a:xfrm>
            <a:off x="7543626" y="4779957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D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88CE900C-210A-4797-A02D-28FD3CAF5EA6}"/>
              </a:ext>
            </a:extLst>
          </p:cNvPr>
          <p:cNvCxnSpPr>
            <a:stCxn id="17" idx="6"/>
          </p:cNvCxnSpPr>
          <p:nvPr/>
        </p:nvCxnSpPr>
        <p:spPr>
          <a:xfrm>
            <a:off x="8042101" y="4956170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5DCADA32-F8E5-4357-9722-FD5015433593}"/>
              </a:ext>
            </a:extLst>
          </p:cNvPr>
          <p:cNvSpPr/>
          <p:nvPr/>
        </p:nvSpPr>
        <p:spPr>
          <a:xfrm>
            <a:off x="1971501" y="4808532"/>
            <a:ext cx="814388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a:A</a:t>
            </a: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CFEB46F0-C5B4-4DBC-B20C-671AA492A704}"/>
              </a:ext>
            </a:extLst>
          </p:cNvPr>
          <p:cNvCxnSpPr>
            <a:stCxn id="19" idx="6"/>
          </p:cNvCxnSpPr>
          <p:nvPr/>
        </p:nvCxnSpPr>
        <p:spPr>
          <a:xfrm>
            <a:off x="2785889" y="4984745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8B404F19-C704-4240-B32C-13B8E6DE0295}"/>
              </a:ext>
            </a:extLst>
          </p:cNvPr>
          <p:cNvSpPr/>
          <p:nvPr/>
        </p:nvSpPr>
        <p:spPr>
          <a:xfrm>
            <a:off x="2966864" y="481647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B</a:t>
            </a:r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49F758A3-D679-4482-ADD7-89DE31657C2C}"/>
              </a:ext>
            </a:extLst>
          </p:cNvPr>
          <p:cNvCxnSpPr>
            <a:stCxn id="22" idx="6"/>
          </p:cNvCxnSpPr>
          <p:nvPr/>
        </p:nvCxnSpPr>
        <p:spPr>
          <a:xfrm>
            <a:off x="3452639" y="4992682"/>
            <a:ext cx="1809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4" name="Ellipse 23">
            <a:extLst>
              <a:ext uri="{FF2B5EF4-FFF2-40B4-BE49-F238E27FC236}">
                <a16:creationId xmlns:a16="http://schemas.microsoft.com/office/drawing/2014/main" id="{1C9889C5-08B6-4619-ABF0-A88ED01D14B7}"/>
              </a:ext>
            </a:extLst>
          </p:cNvPr>
          <p:cNvSpPr/>
          <p:nvPr/>
        </p:nvSpPr>
        <p:spPr>
          <a:xfrm>
            <a:off x="2685876" y="545623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A</a:t>
            </a:r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111FE6B1-51EF-43FD-A23C-6DC91CA6182D}"/>
              </a:ext>
            </a:extLst>
          </p:cNvPr>
          <p:cNvCxnSpPr>
            <a:stCxn id="24" idx="6"/>
          </p:cNvCxnSpPr>
          <p:nvPr/>
        </p:nvCxnSpPr>
        <p:spPr>
          <a:xfrm>
            <a:off x="3171651" y="5632445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722" name="Textfeld 29">
            <a:extLst>
              <a:ext uri="{FF2B5EF4-FFF2-40B4-BE49-F238E27FC236}">
                <a16:creationId xmlns:a16="http://schemas.microsoft.com/office/drawing/2014/main" id="{E2939282-A7AF-4202-B20F-1C742A71D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3614" y="4770432"/>
            <a:ext cx="185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a[length] &gt; 10 )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8A689801-B8FC-4CFC-BADB-5125E1B180E6}"/>
              </a:ext>
            </a:extLst>
          </p:cNvPr>
          <p:cNvSpPr/>
          <p:nvPr/>
        </p:nvSpPr>
        <p:spPr>
          <a:xfrm>
            <a:off x="679276" y="598963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A</a:t>
            </a:r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8A6131B9-E028-49C6-A153-14BDD6B0AF7F}"/>
              </a:ext>
            </a:extLst>
          </p:cNvPr>
          <p:cNvCxnSpPr>
            <a:stCxn id="28" idx="6"/>
          </p:cNvCxnSpPr>
          <p:nvPr/>
        </p:nvCxnSpPr>
        <p:spPr>
          <a:xfrm>
            <a:off x="1165051" y="6165845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17425191-A967-4395-BDF2-73DE1FC55A9B}"/>
              </a:ext>
            </a:extLst>
          </p:cNvPr>
          <p:cNvSpPr/>
          <p:nvPr/>
        </p:nvSpPr>
        <p:spPr>
          <a:xfrm>
            <a:off x="1346026" y="598963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B</a:t>
            </a:r>
          </a:p>
        </p:txBody>
      </p: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8E17050C-986C-4716-93AB-8AD47E918B70}"/>
              </a:ext>
            </a:extLst>
          </p:cNvPr>
          <p:cNvCxnSpPr>
            <a:stCxn id="30" idx="6"/>
          </p:cNvCxnSpPr>
          <p:nvPr/>
        </p:nvCxnSpPr>
        <p:spPr>
          <a:xfrm>
            <a:off x="1831801" y="6165845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CBD63B5F-E7FF-4780-BF11-CA5605717A85}"/>
              </a:ext>
            </a:extLst>
          </p:cNvPr>
          <p:cNvSpPr/>
          <p:nvPr/>
        </p:nvSpPr>
        <p:spPr>
          <a:xfrm>
            <a:off x="2012776" y="598963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C</a:t>
            </a: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172378B6-166A-44F0-816D-870377B14C22}"/>
              </a:ext>
            </a:extLst>
          </p:cNvPr>
          <p:cNvCxnSpPr>
            <a:stCxn id="32" idx="6"/>
          </p:cNvCxnSpPr>
          <p:nvPr/>
        </p:nvCxnSpPr>
        <p:spPr>
          <a:xfrm>
            <a:off x="2498551" y="6165845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4" name="Ellipse 33">
            <a:extLst>
              <a:ext uri="{FF2B5EF4-FFF2-40B4-BE49-F238E27FC236}">
                <a16:creationId xmlns:a16="http://schemas.microsoft.com/office/drawing/2014/main" id="{EA79F672-906A-4EFB-8DBD-627D6DB53863}"/>
              </a:ext>
            </a:extLst>
          </p:cNvPr>
          <p:cNvSpPr/>
          <p:nvPr/>
        </p:nvSpPr>
        <p:spPr>
          <a:xfrm>
            <a:off x="2679526" y="598963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A</a:t>
            </a:r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A4BE0273-5514-4ED8-B2C9-6DF51D4650F5}"/>
              </a:ext>
            </a:extLst>
          </p:cNvPr>
          <p:cNvCxnSpPr>
            <a:stCxn id="34" idx="6"/>
          </p:cNvCxnSpPr>
          <p:nvPr/>
        </p:nvCxnSpPr>
        <p:spPr>
          <a:xfrm>
            <a:off x="3165301" y="6165845"/>
            <a:ext cx="18097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731" name="Textfeld 38">
            <a:extLst>
              <a:ext uri="{FF2B5EF4-FFF2-40B4-BE49-F238E27FC236}">
                <a16:creationId xmlns:a16="http://schemas.microsoft.com/office/drawing/2014/main" id="{0D06C05D-A9C5-4CFA-94C5-A6BE7CAC2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114" y="5559420"/>
            <a:ext cx="4551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2 possible results, depending on the current length parameter of the A node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BBBB4F9D-3779-415C-9AA1-6C6900A938DC}"/>
              </a:ext>
            </a:extLst>
          </p:cNvPr>
          <p:cNvSpPr/>
          <p:nvPr/>
        </p:nvSpPr>
        <p:spPr>
          <a:xfrm>
            <a:off x="3347864" y="5991220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C</a:t>
            </a: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56AEC7AE-3104-459C-BC1E-7295E5816A8E}"/>
              </a:ext>
            </a:extLst>
          </p:cNvPr>
          <p:cNvSpPr/>
          <p:nvPr/>
        </p:nvSpPr>
        <p:spPr>
          <a:xfrm>
            <a:off x="3347864" y="5475282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dirty="0"/>
              <a:t>C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2F884088-4824-499A-9006-AC4A4EBBEA81}"/>
              </a:ext>
            </a:extLst>
          </p:cNvPr>
          <p:cNvSpPr/>
          <p:nvPr/>
        </p:nvSpPr>
        <p:spPr>
          <a:xfrm>
            <a:off x="3327226" y="3979857"/>
            <a:ext cx="485775" cy="352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de-DE" sz="1800" dirty="0"/>
              <a:t>C</a:t>
            </a:r>
          </a:p>
        </p:txBody>
      </p:sp>
      <p:sp>
        <p:nvSpPr>
          <p:cNvPr id="39" name="Line 2">
            <a:extLst>
              <a:ext uri="{FF2B5EF4-FFF2-40B4-BE49-F238E27FC236}">
                <a16:creationId xmlns:a16="http://schemas.microsoft.com/office/drawing/2014/main" id="{85376B30-0731-4767-86FF-E9CD37E50B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3">
            <a:extLst>
              <a:ext uri="{FF2B5EF4-FFF2-40B4-BE49-F238E27FC236}">
                <a16:creationId xmlns:a16="http://schemas.microsoft.com/office/drawing/2014/main" id="{2C418A3C-96FE-440C-97BD-2E37CEF7EA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4" name="AutoShape 4">
            <a:extLst>
              <a:ext uri="{FF2B5EF4-FFF2-40B4-BE49-F238E27FC236}">
                <a16:creationId xmlns:a16="http://schemas.microsoft.com/office/drawing/2014/main" id="{938A35DD-972B-4A8D-B6D2-4AD42BCF1C96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47C07F-402A-4995-B7C4-9F33F54B4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29</a:t>
            </a:fld>
            <a:endParaRPr lang="de-DE" altLang="de-DE"/>
          </a:p>
        </p:txBody>
      </p:sp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2484A380-E2D0-4587-8C31-30DFD5D9142E}"/>
              </a:ext>
            </a:extLst>
          </p:cNvPr>
          <p:cNvSpPr txBox="1">
            <a:spLocks/>
          </p:cNvSpPr>
          <p:nvPr/>
        </p:nvSpPr>
        <p:spPr bwMode="auto">
          <a:xfrm>
            <a:off x="827583" y="548680"/>
            <a:ext cx="5976659" cy="324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example</a:t>
            </a:r>
          </a:p>
          <a:p>
            <a:pPr eaLnBrk="1" hangingPunct="1">
              <a:buFontTx/>
              <a:buNone/>
            </a:pPr>
            <a:endParaRPr lang="en-US" altLang="de-DE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(*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*), left-hand side, ( </a:t>
            </a: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eaLnBrk="1" hangingPunct="1"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==&gt;</a:t>
            </a:r>
          </a:p>
          <a:p>
            <a:pPr eaLnBrk="1" hangingPunct="1"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right-hand side { </a:t>
            </a: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imperative XL code 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}</a:t>
            </a:r>
          </a:p>
          <a:p>
            <a:pPr eaLnBrk="1" hangingPunct="1">
              <a:buFontTx/>
              <a:buNone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Example:</a:t>
            </a:r>
          </a:p>
        </p:txBody>
      </p:sp>
      <p:sp>
        <p:nvSpPr>
          <p:cNvPr id="46" name="Textfeld 22">
            <a:extLst>
              <a:ext uri="{FF2B5EF4-FFF2-40B4-BE49-F238E27FC236}">
                <a16:creationId xmlns:a16="http://schemas.microsoft.com/office/drawing/2014/main" id="{73B85888-0374-4E68-A4FF-C9C4B0224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0350" y="4707552"/>
            <a:ext cx="17668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is replaced by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8ED169A4-8EE3-41E8-8B4D-01BEA5975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5" y="689274"/>
            <a:ext cx="8546774" cy="2200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CC33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Today</a:t>
            </a:r>
            <a:r>
              <a:rPr lang="en-US" altLang="de-DE" dirty="0">
                <a:solidFill>
                  <a:srgbClr val="CC33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14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800" dirty="0">
                <a:latin typeface="Arial" panose="020B0604020202020204" pitchFamily="34" charset="0"/>
              </a:rPr>
              <a:t>a spruce model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800" dirty="0">
                <a:latin typeface="Arial" panose="020B0604020202020204" pitchFamily="34" charset="0"/>
              </a:rPr>
              <a:t>graph grammars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9A4A7F3C-8B41-4DAF-8B8D-468CB667A4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0728" y="260648"/>
            <a:ext cx="8363271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26DF0B06-8876-4E14-B539-D3AAD94F43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528" y="641648"/>
            <a:ext cx="1" cy="621635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973971EC-7623-4751-B631-6093FBEBCDCE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37816" y="246361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2F6BDD-FA64-438E-B255-1D4DD9863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7BF801-061B-4EFA-A533-B5BBE8465385}" type="slidenum">
              <a:rPr lang="de-DE" altLang="de-DE" smtClean="0"/>
              <a:pPr>
                <a:defRPr/>
              </a:pPr>
              <a:t>3</a:t>
            </a:fld>
            <a:endParaRPr lang="de-DE" alt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A5DF7DBD-0E8C-45FA-BE4E-C2026FDF5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04664"/>
            <a:ext cx="8305793" cy="643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  </a:t>
            </a: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A Spruce Model in XL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/*</a:t>
            </a:r>
            <a:r>
              <a:rPr lang="en-US" alt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Spruce model  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sm09_fichte.rgg */</a:t>
            </a:r>
            <a:r>
              <a:rPr lang="en-US" alt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T; 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Terminal buds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M1;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Side-branch bud 1</a:t>
            </a:r>
            <a:r>
              <a:rPr lang="en-US" altLang="de-DE" sz="1600" b="1" baseline="30000" dirty="0">
                <a:solidFill>
                  <a:srgbClr val="009900"/>
                </a:solidFill>
                <a:latin typeface="Courier New" panose="02070309020205020404" pitchFamily="49" charset="0"/>
              </a:rPr>
              <a:t>st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 order, middle position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S1;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Side-branch bud 1</a:t>
            </a:r>
            <a:r>
              <a:rPr lang="en-US" altLang="de-DE" sz="1600" b="1" baseline="30000" dirty="0">
                <a:solidFill>
                  <a:srgbClr val="009900"/>
                </a:solidFill>
                <a:latin typeface="Courier New" panose="02070309020205020404" pitchFamily="49" charset="0"/>
              </a:rPr>
              <a:t>st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 order, subapical position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M2;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Side-branch bud 2</a:t>
            </a:r>
            <a:r>
              <a:rPr lang="en-US" altLang="de-DE" sz="1600" b="1" baseline="30000" dirty="0">
                <a:solidFill>
                  <a:srgbClr val="009900"/>
                </a:solidFill>
                <a:latin typeface="Courier New" panose="02070309020205020404" pitchFamily="49" charset="0"/>
              </a:rPr>
              <a:t>nd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 order, middle position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S2;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M3;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S3;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GU(float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incd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, int age) extends F0;   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growth unit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BA(int age,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super.angle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 extends RL(angle);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GA(int age,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super.angle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 extends RL(angle);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HA(int age,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super.angle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 extends RL(angle);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 ang = 45;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 x3 = 50;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int[] a  = { 0, 15, 25, 32, 37, 40 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int[] gg = { 0, 0, 4 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int[]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hh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= { 0, 0, 2, 4, 8 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int n, k;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float[]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prob_n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= {0.1, 0.4, 0.3, 0.2};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int[]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n_subap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= {5, 6, 7, 8};</a:t>
            </a: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E0CABC21-D6FE-4069-BE32-5CC1DB8E81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40D0B986-6828-4D20-8DA6-35AF0E8A671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B758A400-B540-454C-AC93-62C0AAD5937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7061E9-ABF3-41DB-985D-22124B3E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04C66A29-481D-4E62-B44A-B17DEE70A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260648"/>
            <a:ext cx="8496498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protected void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init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Axiom ==&gt; P(2) D(1) L(100) 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public void grow()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x:T ==&gt;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(x)) GU(2.2, 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RH(random(0, 360)) { k = 0; }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for ((1:3))   </a:t>
            </a:r>
            <a:r>
              <a:rPr lang="en-US" altLang="de-DE" sz="14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3 median side branches 1</a:t>
            </a:r>
            <a:r>
              <a:rPr lang="en-US" altLang="de-DE" sz="1400" b="1" baseline="30000" dirty="0">
                <a:solidFill>
                  <a:srgbClr val="009900"/>
                </a:solidFill>
                <a:latin typeface="Courier New" panose="02070309020205020404" pitchFamily="49" charset="0"/>
              </a:rPr>
              <a:t>st</a:t>
            </a:r>
            <a:r>
              <a:rPr lang="en-US" altLang="de-DE" sz="1400" b="1" dirty="0">
                <a:solidFill>
                  <a:srgbClr val="009900"/>
                </a:solidFill>
                <a:latin typeface="Courier New" panose="02070309020205020404" pitchFamily="49" charset="0"/>
              </a:rPr>
              <a:t> order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   (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(random(0.2, 0.85)) RH(k*120+normal(0, 5.5))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     { k++; } RL(x3+normal(0, 2.2)) BA(0, 0)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(0.4) M1 ]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RH(random(0, 360)) { n =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n_subap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[distribution(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prob_n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)]; k = 0; }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for ((1:n))   </a:t>
            </a:r>
            <a:r>
              <a:rPr lang="en-US" altLang="de-DE" sz="14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n subapical side branches of 1</a:t>
            </a:r>
            <a:r>
              <a:rPr lang="en-US" altLang="de-DE" sz="1400" b="1" baseline="30000" dirty="0">
                <a:solidFill>
                  <a:srgbClr val="009900"/>
                </a:solidFill>
                <a:latin typeface="Courier New" panose="02070309020205020404" pitchFamily="49" charset="0"/>
              </a:rPr>
              <a:t>st</a:t>
            </a:r>
            <a:r>
              <a:rPr lang="en-US" altLang="de-DE" sz="1400" b="1" dirty="0">
                <a:solidFill>
                  <a:srgbClr val="009900"/>
                </a:solidFill>
                <a:latin typeface="Courier New" panose="02070309020205020404" pitchFamily="49" charset="0"/>
              </a:rPr>
              <a:t> order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(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(random(0.85, 1)) RH(k*360/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n+normal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(0, 3.1))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  { k++; } RL(x3+normal(0, 2.2)) BA(0, 0)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(0.65) S1 ]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x:S1 ==&gt;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(x)) GU(1.3, 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(random(0.85, 1)) RH(15)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RU(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ang+normal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(0, 2.2))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(0.7) S2 ]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(random(0.85, 1)) RH(-15)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  RU(-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ang+normal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(0, 2.2))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(0.7) S2 ] GA(0, 0) S1;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x:M1 ==&gt;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(x)) GU(0.8, 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(random(0.85, 1)) RH(15)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  RU(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ang+normal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(0, 2.2))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(0.7) M2 ]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(random(0.85, 1)) RH(-15)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  RU(-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ang+normal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(0, 2.2))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(0.7) M2 ] HA(0, 0) M1;</a:t>
            </a: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17F5EFB4-377D-4AA2-99DB-96CADD8478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18864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FCA1CA60-0F7F-4317-B88C-0E2DA24A13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0999" y="548680"/>
            <a:ext cx="1" cy="630932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29B85E75-879B-473B-B519-AD10F4400BCA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17435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94C764-02DA-492C-8156-94EA5EBB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9AEA5BDD-E96B-410A-899C-14EDC39B8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484" y="549275"/>
            <a:ext cx="6120804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x:S2 ==&gt;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(x)) GU(1.3, 0)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	       [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(random(0.85, 1)) RH(10)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                RU(ang)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(0.7) S3 ]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	       [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(random(0.85, 1)) RH(-10)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	         RU(-ang)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(0.7) S3 ] S2;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solidFill>
                <a:schemeClr val="accent6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x:M2 ==&gt;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(x)) GU(0.8, 0)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     	       [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(random(0.85, 1)) RH(10)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                RU(ang)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(0.7) M3 ]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     	       [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(random(0.85, 1)) RH(-10)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	         RU(-ang)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(0.7) M3 ] M2;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solidFill>
                <a:schemeClr val="accent6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x:S3 ==&gt;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(x)) GU(1.3, 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x:M3 ==&gt;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(x)) GU(0.8, 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GU(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incd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, t) ==&gt;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DlAdd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incd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*(t+1)) GU(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incd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, t+1);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DlAdd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arg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) ==&gt; 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solidFill>
                <a:schemeClr val="accent6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BA(age, angle) ==&gt; BA(age+1,  a[age&lt;5 ? age+1 : 5]);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GA(age, angle) ==&gt; GA(age+1, gg[age&lt;2 ? age+1 : 2]);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HA(age, angle) ==&gt; HA(age+1,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hh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[age&lt;4 ? age+1 : 4]);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]</a:t>
            </a:r>
          </a:p>
        </p:txBody>
      </p:sp>
      <p:sp>
        <p:nvSpPr>
          <p:cNvPr id="7171" name="Text Box 3">
            <a:extLst>
              <a:ext uri="{FF2B5EF4-FFF2-40B4-BE49-F238E27FC236}">
                <a16:creationId xmlns:a16="http://schemas.microsoft.com/office/drawing/2014/main" id="{74E95430-AC29-49C8-8F2C-A920A33A1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523" y="5589240"/>
            <a:ext cx="777882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New node types and new commands occurring herein: 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see the following slides</a:t>
            </a:r>
          </a:p>
        </p:txBody>
      </p:sp>
      <p:sp>
        <p:nvSpPr>
          <p:cNvPr id="4" name="Line 2">
            <a:extLst>
              <a:ext uri="{FF2B5EF4-FFF2-40B4-BE49-F238E27FC236}">
                <a16:creationId xmlns:a16="http://schemas.microsoft.com/office/drawing/2014/main" id="{D45BAF19-70ED-4366-9DD7-A4F516AEB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C6AC8A7E-A25E-4F4E-A7FE-2DFADBB132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4">
            <a:extLst>
              <a:ext uri="{FF2B5EF4-FFF2-40B4-BE49-F238E27FC236}">
                <a16:creationId xmlns:a16="http://schemas.microsoft.com/office/drawing/2014/main" id="{DF4F1029-5782-4670-847C-1E34496E52E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87B240-6FF9-4696-9781-B28ED3554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>
            <a:extLst>
              <a:ext uri="{FF2B5EF4-FFF2-40B4-BE49-F238E27FC236}">
                <a16:creationId xmlns:a16="http://schemas.microsoft.com/office/drawing/2014/main" id="{746ABB8B-CFFF-4259-B561-3616AAFEE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682" y="765175"/>
            <a:ext cx="8305798" cy="459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Function </a:t>
            </a:r>
            <a:r>
              <a:rPr lang="en-US" altLang="de-DE" sz="2400" b="1" dirty="0" err="1">
                <a:solidFill>
                  <a:srgbClr val="CC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TurtleState.length</a:t>
            </a:r>
            <a:r>
              <a:rPr lang="en-US" altLang="de-DE" sz="2400" b="1" dirty="0">
                <a:solidFill>
                  <a:srgbClr val="CC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altLang="de-D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(for one node </a:t>
            </a: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returns the step length of the turtle at node </a:t>
            </a: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en-US" alt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Turtle command (Node)  </a:t>
            </a:r>
            <a:r>
              <a:rPr lang="en-US" altLang="de-DE" sz="2400" b="1" dirty="0" err="1">
                <a:solidFill>
                  <a:srgbClr val="CC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AdjustLU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eaLnBrk="1" hangingPunct="1">
              <a:spcBef>
                <a:spcPct val="30000"/>
              </a:spcBef>
              <a:buFontTx/>
              <a:buChar char="-"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rotates the turtle around the H axis so that the U vector points upwards</a:t>
            </a:r>
          </a:p>
          <a:p>
            <a:pPr eaLnBrk="1" hangingPunct="1">
              <a:spcBef>
                <a:spcPct val="30000"/>
              </a:spcBef>
              <a:buFontTx/>
              <a:buNone/>
              <a:defRPr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en-US" alt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Turtle-Command (Node)  </a:t>
            </a:r>
            <a:r>
              <a:rPr lang="en-US" altLang="de-DE" sz="2400" b="1" dirty="0">
                <a:solidFill>
                  <a:srgbClr val="CC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</a:p>
          <a:p>
            <a:pPr eaLnBrk="1" hangingPunct="1">
              <a:spcBef>
                <a:spcPct val="30000"/>
              </a:spcBef>
              <a:buFontTx/>
              <a:buChar char="-"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controls leaf mass (analogous to </a:t>
            </a: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30000"/>
              </a:spcBef>
              <a:buFontTx/>
              <a:buNone/>
              <a:defRPr/>
            </a:pPr>
            <a:endParaRPr lang="en-US" altLang="de-DE" sz="1000" dirty="0">
              <a:latin typeface="Arial" panose="020B0604020202020204" pitchFamily="34" charset="0"/>
            </a:endParaRP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50E17E67-6B49-4DCF-8A7B-E2A9A7D664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FC68794E-DA8B-49DF-A6AC-FF8CD4DD412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A93F1AAE-1B5C-479A-987C-BEF008AD147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24FC4E-3DCB-4CB2-97DE-89920FD0A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7</a:t>
            </a:fld>
            <a:endParaRPr lang="de-DE" alt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23BA960F-33DB-41CB-BDD3-C372BD8FF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04" y="579159"/>
            <a:ext cx="8712200" cy="558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latin typeface="Arial" panose="020B0604020202020204" pitchFamily="34" charset="0"/>
              </a:rPr>
              <a:t>Operator with 3 arguments for case distinctions: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rgbClr val="C00000"/>
                </a:solidFill>
                <a:latin typeface="Arial" panose="020B0604020202020204" pitchFamily="34" charset="0"/>
              </a:rPr>
              <a:t>Condition  </a:t>
            </a:r>
            <a:r>
              <a:rPr lang="en-US" altLang="de-DE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r>
              <a:rPr lang="en-US" altLang="de-DE" sz="2400" dirty="0">
                <a:solidFill>
                  <a:srgbClr val="C00000"/>
                </a:solidFill>
                <a:latin typeface="Arial" panose="020B0604020202020204" pitchFamily="34" charset="0"/>
              </a:rPr>
              <a:t>   Expression 1   </a:t>
            </a:r>
            <a:r>
              <a:rPr lang="en-US" altLang="de-DE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altLang="de-DE" sz="2400" dirty="0">
                <a:solidFill>
                  <a:srgbClr val="C00000"/>
                </a:solidFill>
                <a:latin typeface="Arial" panose="020B0604020202020204" pitchFamily="34" charset="0"/>
              </a:rPr>
              <a:t>   Expression 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- Returns the value of Expression1 if the condition is met, otherwise the value of Expression2.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x =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Condition </a:t>
            </a: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?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Expression1 </a:t>
            </a: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: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Expression2    is equivalent to</a:t>
            </a:r>
          </a:p>
          <a:p>
            <a:pPr eaLnBrk="1" hangingPunct="1">
              <a:spcBef>
                <a:spcPts val="180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if (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  </a:t>
            </a: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x =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Expression1;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else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  </a:t>
            </a: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x =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Expression2;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1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(this operator is also available in C, C++ and Java)</a:t>
            </a: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91288B6A-AE18-4346-A18F-D41F408D06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3568" y="381000"/>
            <a:ext cx="8460432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38F7B5E0-7B5B-4CB9-9996-0B3CE7FBD2B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52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7606BF17-9D5D-41FF-8CB8-8CCA1C7E2CF7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265808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76B177-9250-4224-AFB7-2BF1D66EF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8</a:t>
            </a:fld>
            <a:endParaRPr lang="de-DE" alt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D4C2EC52-5962-4CDA-9FF5-CB786FC1D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400" y="519291"/>
            <a:ext cx="820960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  </a:t>
            </a:r>
            <a:r>
              <a:rPr lang="en-US" altLang="de-DE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Assignment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Analyze the XL code of the model  </a:t>
            </a:r>
            <a:r>
              <a:rPr lang="en-US" altLang="de-DE" sz="20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</a:rPr>
              <a:t>sm09_fichte.rgg</a:t>
            </a:r>
            <a:r>
              <a:rPr lang="en-US" altLang="de-DE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Test the Model with </a:t>
            </a:r>
            <a:r>
              <a:rPr lang="en-US" altLang="de-DE" sz="2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GroIMP</a:t>
            </a: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, and analyze again the code for the second time.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Take note of everything that might be unclear to you.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Try to answer the following questions: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how to increase the thickness growth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	- for all growth units (GU)?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	- for the trunk only?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how can a slimmer crown shape be achieved (e.g., by changing the length growth)?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-   how can the number of main side branches be reduced?</a:t>
            </a: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D987D0EC-EAE0-4F98-9028-4D87069C0B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114DCD04-37A2-442D-950A-9DA5C6296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A9D40BDE-D8B8-40B7-9518-F1E63B8FA4B1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9A1216-2C65-4CFD-8478-A3DCC2A20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64288" y="6266052"/>
            <a:ext cx="1905000" cy="457200"/>
          </a:xfrm>
        </p:spPr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9</a:t>
            </a:fld>
            <a:endParaRPr lang="de-DE" alt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2182</Words>
  <Application>Microsoft Office PowerPoint</Application>
  <PresentationFormat>Bildschirmpräsentation (4:3)</PresentationFormat>
  <Paragraphs>439</Paragraphs>
  <Slides>29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6" baseType="lpstr">
      <vt:lpstr>Arial</vt:lpstr>
      <vt:lpstr>Calibri</vt:lpstr>
      <vt:lpstr>Courier New</vt:lpstr>
      <vt:lpstr>Symbol</vt:lpstr>
      <vt:lpstr>Times New Roman</vt:lpstr>
      <vt:lpstr>Wingdings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 graph: a way to organize data  Definition: a set of nodes (partially) connected by (directed) edges (relations)</vt:lpstr>
      <vt:lpstr>PowerPoint-Präsentation</vt:lpstr>
      <vt:lpstr>Do you find such a structure anywhere in real life?</vt:lpstr>
      <vt:lpstr>How about now?</vt:lpstr>
      <vt:lpstr> It is a tree - trees are special graphs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BTU Cottbus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Winfried Kurth</dc:creator>
  <cp:lastModifiedBy>Kurth, Winfried</cp:lastModifiedBy>
  <cp:revision>257</cp:revision>
  <cp:lastPrinted>2015-06-11T07:57:54Z</cp:lastPrinted>
  <dcterms:created xsi:type="dcterms:W3CDTF">2006-10-23T15:58:10Z</dcterms:created>
  <dcterms:modified xsi:type="dcterms:W3CDTF">2026-06-09T15:16:44Z</dcterms:modified>
</cp:coreProperties>
</file>