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611" r:id="rId2"/>
    <p:sldId id="535" r:id="rId3"/>
    <p:sldId id="435" r:id="rId4"/>
    <p:sldId id="575" r:id="rId5"/>
    <p:sldId id="545" r:id="rId6"/>
    <p:sldId id="546" r:id="rId7"/>
    <p:sldId id="562" r:id="rId8"/>
    <p:sldId id="644" r:id="rId9"/>
    <p:sldId id="547" r:id="rId10"/>
    <p:sldId id="567" r:id="rId11"/>
    <p:sldId id="612" r:id="rId12"/>
    <p:sldId id="613" r:id="rId13"/>
    <p:sldId id="614" r:id="rId14"/>
    <p:sldId id="615" r:id="rId15"/>
    <p:sldId id="616" r:id="rId16"/>
    <p:sldId id="617" r:id="rId17"/>
    <p:sldId id="618" r:id="rId18"/>
    <p:sldId id="619" r:id="rId19"/>
    <p:sldId id="620" r:id="rId20"/>
    <p:sldId id="621" r:id="rId21"/>
    <p:sldId id="622" r:id="rId22"/>
    <p:sldId id="623" r:id="rId23"/>
  </p:sldIdLst>
  <p:sldSz cx="9144000" cy="6858000" type="screen4x3"/>
  <p:notesSz cx="6797675" cy="9928225"/>
  <p:defaultTextStyle>
    <a:defPPr>
      <a:defRPr lang="de-DE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9900"/>
    <a:srgbClr val="CC3300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5965" autoAdjust="0"/>
    <p:restoredTop sz="90929"/>
  </p:normalViewPr>
  <p:slideViewPr>
    <p:cSldViewPr>
      <p:cViewPr varScale="1">
        <p:scale>
          <a:sx n="103" d="100"/>
          <a:sy n="103" d="100"/>
        </p:scale>
        <p:origin x="2412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>
            <a:extLst>
              <a:ext uri="{FF2B5EF4-FFF2-40B4-BE49-F238E27FC236}">
                <a16:creationId xmlns:a16="http://schemas.microsoft.com/office/drawing/2014/main" id="{067C1E3B-7119-4ACD-A044-9EA23D26050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smtClean="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5C14BF47-1408-4FCC-9C0E-5F7AF9A87EA5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81C1237B-E69D-4B6A-9BC7-CFC3A3B0A9D6}" type="datetimeFigureOut">
              <a:rPr lang="de-DE"/>
              <a:pPr>
                <a:defRPr/>
              </a:pPr>
              <a:t>22.05.2026</a:t>
            </a:fld>
            <a:endParaRPr lang="de-DE"/>
          </a:p>
        </p:txBody>
      </p:sp>
      <p:sp>
        <p:nvSpPr>
          <p:cNvPr id="4" name="Folienbildplatzhalter 3">
            <a:extLst>
              <a:ext uri="{FF2B5EF4-FFF2-40B4-BE49-F238E27FC236}">
                <a16:creationId xmlns:a16="http://schemas.microsoft.com/office/drawing/2014/main" id="{A7AAFEDC-7F65-4B2F-8ABF-D8C93AC299C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de-DE" noProof="0"/>
          </a:p>
        </p:txBody>
      </p:sp>
      <p:sp>
        <p:nvSpPr>
          <p:cNvPr id="5" name="Notizenplatzhalter 4">
            <a:extLst>
              <a:ext uri="{FF2B5EF4-FFF2-40B4-BE49-F238E27FC236}">
                <a16:creationId xmlns:a16="http://schemas.microsoft.com/office/drawing/2014/main" id="{C218D06E-7D23-440C-B7DB-B7B6CD7E6EE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79450" y="4778375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noProof="0"/>
              <a:t>Textmasterformat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B02B3164-08A4-4373-8269-A735718EF483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smtClean="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21534132-C3B8-4B52-9FB5-D13A62B7888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C2269E99-CC74-4044-9F55-1CEAB5804E77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947F035-9517-46C0-A73B-05C881A0611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16903F2-B5FD-46A7-B938-3B062944566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4A538C8-11EE-4799-B218-8C58C219B3E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F0B24A-8BAA-4C09-A691-EA91C215F3C2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7341957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9A42163-9E24-4A23-A0B4-A622C2E3567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FFFFD48-4639-44FA-8891-4F5C6A7B345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182F720-2BF0-4353-89CE-0B134564626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435B6F-858B-4D62-BC84-C5ABEC2DBE21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411504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0EB4E70-C59C-41BF-AA21-1CA4C0BEFDF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7E3CB9F-E3B1-4174-950E-3CC6DA60CDB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5204C91-97A8-43B4-AFD8-66E00C3A72A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FD32ED-5DCF-4B3D-A087-8D6CD91EB002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753738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FA5171A-F647-4F09-86D9-776235BBDC2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ECA7B81-A883-4A95-88C5-BA014D539A4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10FC597-DD24-40E1-BBBD-1EBFFF20F5A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98D949-300B-404E-B8A7-D23EF2FAB9DA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9367680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3623886-3421-4E12-A1B9-87EEED3238B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214AD32-30A5-4D56-9C57-48D25482CBB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5E128E3-0B53-4B7E-B85D-08064E5068B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88F995-9067-4710-83EC-C69C7934E448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6489326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A88880A-CA2A-4417-BF04-BD7DE399AE8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A16819A-C09B-4BFA-B52C-3BC36D423B9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EA3E919-4A6C-4370-B168-8B3DBCBFD3E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EF2BE4-4BA8-4910-B771-09DA8FCBA7D3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7165776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AFFCDD3C-193F-4655-89FA-EA000861832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441A1F7A-CFE9-4F60-8958-3B8D7688A9B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A0D31D9E-6B7C-459E-90D0-F42D567D49E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92D9D5-9752-4F25-A38D-500B27146C07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40660719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4CA145F2-EC4D-4292-8481-21FC782BB99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4DA6BBAB-99BE-4CA3-9442-386807FD02F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31055207-B454-4AC7-85DE-BEB9712C38C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7D7BAE-B1FE-4564-BE72-EEDBA4148F3D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544116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EF4E77CC-C748-42B2-B39C-754A110ABFD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F953C7BB-113D-4850-9495-5E1CDE20260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9F4F2D98-A915-4CE3-811C-38E5C6B4B74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7BF801-061B-4EFA-A533-B5BBE8465385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9295383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75C38E0-CABE-49F7-A340-9D1729549BB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CC10212-E763-4101-9E8D-CE44416EEBE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3560AB8-08CA-406A-B94C-08933B3AD16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86E714-7B22-4C32-95BD-EF51D4E8CA88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8731907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620982A-50BC-4E4B-AB1D-C4D4A148689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F2D9F7C-10DE-4CF1-8F43-ABB473A45BA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C085E2C-3AE0-4D64-AE46-BEA7D28AEEC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B0D244-0C1F-428B-A5F0-EA5615E307B5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5080785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EC4BB1C0-17BA-4A55-8CE3-3B20A0458D9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/>
              <a:t>Klicken Sie, um das Titelformat zu bearbeiten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7AB55A71-9DE3-4616-9C2F-32E69F22A94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/>
              <a:t>Klicken Sie, um die Formate des Vorlagentextes zu bearbeiten</a:t>
            </a:r>
          </a:p>
          <a:p>
            <a:pPr lvl="1"/>
            <a:r>
              <a:rPr lang="de-DE" altLang="de-DE"/>
              <a:t>Zweite Ebene</a:t>
            </a:r>
          </a:p>
          <a:p>
            <a:pPr lvl="2"/>
            <a:r>
              <a:rPr lang="de-DE" altLang="de-DE"/>
              <a:t>Dritte Ebene</a:t>
            </a:r>
          </a:p>
          <a:p>
            <a:pPr lvl="3"/>
            <a:r>
              <a:rPr lang="de-DE" altLang="de-DE"/>
              <a:t>Vierte Ebene</a:t>
            </a:r>
          </a:p>
          <a:p>
            <a:pPr lvl="4"/>
            <a:r>
              <a:rPr lang="de-DE" altLang="de-DE"/>
              <a:t>Fünfte Ebene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B2AA4143-9A97-4FC5-846E-03D8B3696121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CC9CA2CF-A190-403F-9C67-9D43FC7AA7BD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ABC08C51-6038-4DBB-BD3C-77411CDF5AA7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96BD2D95-F161-4F72-A160-863083F8908D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3">
            <a:extLst>
              <a:ext uri="{FF2B5EF4-FFF2-40B4-BE49-F238E27FC236}">
                <a16:creationId xmlns:a16="http://schemas.microsoft.com/office/drawing/2014/main" id="{064A7467-320B-49E2-BC47-094C40346D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188" y="2204864"/>
            <a:ext cx="8077200" cy="40164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  <a:defRPr/>
            </a:pPr>
            <a:r>
              <a:rPr lang="en-US" altLang="de-DE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Functional-Structural Plant Models</a:t>
            </a:r>
          </a:p>
          <a:p>
            <a:pPr eaLnBrk="1" hangingPunct="1">
              <a:spcBef>
                <a:spcPct val="50000"/>
              </a:spcBef>
              <a:buFontTx/>
              <a:buNone/>
              <a:defRPr/>
            </a:pPr>
            <a:endParaRPr lang="en-US" altLang="de-DE" sz="14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eaLnBrk="1" hangingPunct="1">
              <a:spcBef>
                <a:spcPct val="50000"/>
              </a:spcBef>
              <a:buFontTx/>
              <a:buChar char="-"/>
              <a:defRPr/>
            </a:pPr>
            <a:r>
              <a:rPr lang="en-US" altLang="de-DE" sz="2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Summer semester 2026  -</a:t>
            </a:r>
          </a:p>
          <a:p>
            <a:pPr eaLnBrk="1" hangingPunct="1">
              <a:spcBef>
                <a:spcPts val="0"/>
              </a:spcBef>
              <a:buFontTx/>
              <a:buNone/>
              <a:defRPr/>
            </a:pPr>
            <a:endParaRPr lang="en-US" altLang="de-DE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Bef>
                <a:spcPts val="0"/>
              </a:spcBef>
              <a:buFontTx/>
              <a:buNone/>
              <a:defRPr/>
            </a:pPr>
            <a:r>
              <a:rPr lang="en-US" altLang="de-DE" sz="2000" dirty="0">
                <a:solidFill>
                  <a:srgbClr val="0099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Winfried </a:t>
            </a:r>
            <a:r>
              <a:rPr lang="en-US" altLang="de-DE" sz="2000" dirty="0" err="1">
                <a:solidFill>
                  <a:srgbClr val="0099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Kurth</a:t>
            </a:r>
            <a:r>
              <a:rPr lang="en-US" altLang="de-DE" sz="2000" dirty="0">
                <a:solidFill>
                  <a:srgbClr val="0099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and Tim </a:t>
            </a:r>
            <a:r>
              <a:rPr lang="en-US" altLang="de-DE" sz="2000" dirty="0" err="1">
                <a:solidFill>
                  <a:srgbClr val="0099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Oberländer</a:t>
            </a:r>
            <a:endParaRPr lang="en-US" altLang="de-DE" sz="2000" dirty="0">
              <a:solidFill>
                <a:srgbClr val="0099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Bef>
                <a:spcPts val="0"/>
              </a:spcBef>
              <a:buFontTx/>
              <a:buNone/>
              <a:defRPr/>
            </a:pPr>
            <a:endParaRPr lang="en-US" altLang="de-DE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Bef>
                <a:spcPts val="0"/>
              </a:spcBef>
              <a:buFontTx/>
              <a:buNone/>
              <a:defRPr/>
            </a:pPr>
            <a:r>
              <a:rPr lang="en-US" altLang="de-DE" sz="2000" dirty="0">
                <a:latin typeface="Arial" panose="020B0604020202020204" pitchFamily="34" charset="0"/>
                <a:cs typeface="Arial" panose="020B0604020202020204" pitchFamily="34" charset="0"/>
              </a:rPr>
              <a:t>University of Göttingen</a:t>
            </a:r>
          </a:p>
          <a:p>
            <a:pPr eaLnBrk="1" hangingPunct="1">
              <a:spcBef>
                <a:spcPts val="0"/>
              </a:spcBef>
              <a:buFontTx/>
              <a:buNone/>
              <a:defRPr/>
            </a:pPr>
            <a:r>
              <a:rPr lang="en-US" altLang="de-DE" sz="2000" dirty="0">
                <a:latin typeface="Arial" panose="020B0604020202020204" pitchFamily="34" charset="0"/>
                <a:cs typeface="Arial" panose="020B0604020202020204" pitchFamily="34" charset="0"/>
              </a:rPr>
              <a:t>Chair of Computer Graphics and Ecoinformatics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de-DE" sz="24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de-DE" sz="2400" dirty="0">
                <a:solidFill>
                  <a:schemeClr val="accent2"/>
                </a:solidFill>
                <a:latin typeface="Arial" panose="020B0604020202020204" pitchFamily="34" charset="0"/>
              </a:rPr>
              <a:t>6</a:t>
            </a:r>
            <a:r>
              <a:rPr lang="en-US" altLang="de-DE" sz="2400" baseline="30000" dirty="0">
                <a:solidFill>
                  <a:schemeClr val="accent2"/>
                </a:solidFill>
                <a:latin typeface="Arial" panose="020B0604020202020204" pitchFamily="34" charset="0"/>
              </a:rPr>
              <a:t>th</a:t>
            </a:r>
            <a:r>
              <a:rPr lang="en-US" altLang="de-DE" sz="2400" dirty="0">
                <a:solidFill>
                  <a:schemeClr val="accent2"/>
                </a:solidFill>
                <a:latin typeface="Arial" panose="020B0604020202020204" pitchFamily="34" charset="0"/>
              </a:rPr>
              <a:t> Lecture: 4 June, 2026</a:t>
            </a:r>
          </a:p>
        </p:txBody>
      </p:sp>
      <p:pic>
        <p:nvPicPr>
          <p:cNvPr id="3075" name="Picture 6" descr="groimpstart">
            <a:extLst>
              <a:ext uri="{FF2B5EF4-FFF2-40B4-BE49-F238E27FC236}">
                <a16:creationId xmlns:a16="http://schemas.microsoft.com/office/drawing/2014/main" id="{74487EDA-BFC7-4300-81A6-482A274579C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0800" y="457200"/>
            <a:ext cx="2052638" cy="1576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6" name="Picture 7" descr="groimp500x500">
            <a:extLst>
              <a:ext uri="{FF2B5EF4-FFF2-40B4-BE49-F238E27FC236}">
                <a16:creationId xmlns:a16="http://schemas.microsoft.com/office/drawing/2014/main" id="{CA9EE0AF-BC2A-4F29-9B97-1D00620EAC6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8625" y="476250"/>
            <a:ext cx="792163" cy="792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334645B-5B43-46FA-BB67-A2E6DB2405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37BF801-061B-4EFA-A533-B5BBE8465385}" type="slidenum">
              <a:rPr lang="de-DE" altLang="de-DE" smtClean="0"/>
              <a:pPr>
                <a:defRPr/>
              </a:pPr>
              <a:t>1</a:t>
            </a:fld>
            <a:endParaRPr lang="de-DE" altLang="de-DE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4">
            <a:extLst>
              <a:ext uri="{FF2B5EF4-FFF2-40B4-BE49-F238E27FC236}">
                <a16:creationId xmlns:a16="http://schemas.microsoft.com/office/drawing/2014/main" id="{C7BA6E9A-A30E-49A2-9FDA-98D93B48EA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9593" y="641648"/>
            <a:ext cx="8208962" cy="44627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de-DE" dirty="0">
                <a:latin typeface="Arial" panose="020B0604020202020204" pitchFamily="34" charset="0"/>
              </a:rPr>
              <a:t>Try the examples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de-DE" sz="1600" b="1" dirty="0">
              <a:solidFill>
                <a:srgbClr val="0000FF"/>
              </a:solidFill>
              <a:latin typeface="Courier New" panose="02070309020205020404" pitchFamily="49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de-DE" sz="2400" b="1" dirty="0">
                <a:solidFill>
                  <a:srgbClr val="0000FF"/>
                </a:solidFill>
                <a:latin typeface="Courier New" panose="02070309020205020404" pitchFamily="49" charset="0"/>
              </a:rPr>
              <a:t>sm09_e23.rgg	</a:t>
            </a:r>
            <a:r>
              <a:rPr lang="en-US" altLang="de-DE" sz="2400" dirty="0">
                <a:solidFill>
                  <a:srgbClr val="0000FF"/>
                </a:solidFill>
                <a:latin typeface="Arial" panose="020B0604020202020204" pitchFamily="34" charset="0"/>
              </a:rPr>
              <a:t>Dispersal model (1 species)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de-DE" sz="2400" b="1" dirty="0">
                <a:solidFill>
                  <a:srgbClr val="0000FF"/>
                </a:solidFill>
                <a:latin typeface="Courier New" panose="02070309020205020404" pitchFamily="49" charset="0"/>
              </a:rPr>
              <a:t>sm09_e24.rgg	</a:t>
            </a:r>
            <a:r>
              <a:rPr lang="en-US" altLang="de-DE" sz="2400" dirty="0">
                <a:solidFill>
                  <a:srgbClr val="0000FF"/>
                </a:solidFill>
                <a:latin typeface="Arial" panose="020B0604020202020204" pitchFamily="34" charset="0"/>
              </a:rPr>
              <a:t>Dispersal model (2 species)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de-DE" sz="2400" dirty="0">
              <a:solidFill>
                <a:srgbClr val="0000FF"/>
              </a:solidFill>
              <a:latin typeface="Arial" panose="020B0604020202020204" pitchFamily="34" charset="0"/>
            </a:endParaRPr>
          </a:p>
          <a:p>
            <a:pPr marL="342900" indent="-342900" eaLnBrk="1" hangingPunct="1">
              <a:spcBef>
                <a:spcPct val="0"/>
              </a:spcBef>
              <a:buFontTx/>
              <a:buChar char="-"/>
            </a:pPr>
            <a:r>
              <a:rPr lang="en-US" altLang="de-DE" sz="2400" dirty="0">
                <a:latin typeface="Arial" panose="020B0604020202020204" pitchFamily="34" charset="0"/>
              </a:rPr>
              <a:t>In these examples the competition is not yet taken into account</a:t>
            </a:r>
          </a:p>
          <a:p>
            <a:pPr eaLnBrk="1" hangingPunct="1">
              <a:spcBef>
                <a:spcPct val="0"/>
              </a:spcBef>
              <a:buNone/>
            </a:pPr>
            <a:endParaRPr lang="en-US" altLang="de-DE" sz="2400" dirty="0">
              <a:latin typeface="Arial" panose="020B0604020202020204" pitchFamily="34" charset="0"/>
            </a:endParaRPr>
          </a:p>
          <a:p>
            <a:pPr marL="342900" indent="-342900" eaLnBrk="1" hangingPunct="1">
              <a:spcBef>
                <a:spcPct val="0"/>
              </a:spcBef>
              <a:buFontTx/>
              <a:buChar char="-"/>
            </a:pPr>
            <a:r>
              <a:rPr lang="en-US" altLang="de-DE" sz="2400" dirty="0">
                <a:latin typeface="Arial" panose="020B0604020202020204" pitchFamily="34" charset="0"/>
              </a:rPr>
              <a:t>It is also shown how population densities can be plotted during the simulation runtime, in charts</a:t>
            </a:r>
          </a:p>
        </p:txBody>
      </p:sp>
      <p:sp>
        <p:nvSpPr>
          <p:cNvPr id="3" name="Line 3">
            <a:extLst>
              <a:ext uri="{FF2B5EF4-FFF2-40B4-BE49-F238E27FC236}">
                <a16:creationId xmlns:a16="http://schemas.microsoft.com/office/drawing/2014/main" id="{A1D26D0F-F168-4E55-8CAE-C59218A5372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80728" y="260648"/>
            <a:ext cx="8363271" cy="0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" name="Line 4">
            <a:extLst>
              <a:ext uri="{FF2B5EF4-FFF2-40B4-BE49-F238E27FC236}">
                <a16:creationId xmlns:a16="http://schemas.microsoft.com/office/drawing/2014/main" id="{569F85B6-8FF5-4F92-A823-FE8BB6D9C8D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23528" y="641648"/>
            <a:ext cx="1" cy="6216352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5" name="AutoShape 5">
            <a:extLst>
              <a:ext uri="{FF2B5EF4-FFF2-40B4-BE49-F238E27FC236}">
                <a16:creationId xmlns:a16="http://schemas.microsoft.com/office/drawing/2014/main" id="{1F1B705A-C8BF-49EC-A85B-F1C9D81936CD}"/>
              </a:ext>
            </a:extLst>
          </p:cNvPr>
          <p:cNvCxnSpPr>
            <a:cxnSpLocks noChangeShapeType="1"/>
          </p:cNvCxnSpPr>
          <p:nvPr/>
        </p:nvCxnSpPr>
        <p:spPr bwMode="auto">
          <a:xfrm rot="-5400000">
            <a:off x="337816" y="246361"/>
            <a:ext cx="428625" cy="457200"/>
          </a:xfrm>
          <a:prstGeom prst="curvedConnector2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C43801E-7D7C-4728-A195-23A230404E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37BF801-061B-4EFA-A533-B5BBE8465385}" type="slidenum">
              <a:rPr lang="de-DE" altLang="de-DE" smtClean="0"/>
              <a:pPr>
                <a:defRPr/>
              </a:pPr>
              <a:t>10</a:t>
            </a:fld>
            <a:endParaRPr lang="de-DE" altLang="de-DE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2">
            <a:extLst>
              <a:ext uri="{FF2B5EF4-FFF2-40B4-BE49-F238E27FC236}">
                <a16:creationId xmlns:a16="http://schemas.microsoft.com/office/drawing/2014/main" id="{4A4C171B-FB4E-4B7B-904E-5AFCCB9A52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7789" y="1052736"/>
            <a:ext cx="7799780" cy="23083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de-DE" b="1" dirty="0">
                <a:solidFill>
                  <a:srgbClr val="CC3300"/>
                </a:solidFill>
                <a:latin typeface="Arial" panose="020B0604020202020204" pitchFamily="34" charset="0"/>
              </a:rPr>
              <a:t>Context-sensitive L-systems</a:t>
            </a:r>
          </a:p>
          <a:p>
            <a:pPr marL="342900" indent="-342900" eaLnBrk="1" hangingPunct="1">
              <a:spcBef>
                <a:spcPct val="50000"/>
              </a:spcBef>
              <a:buFontTx/>
              <a:buChar char="-"/>
            </a:pPr>
            <a:r>
              <a:rPr lang="en-US" altLang="de-DE" sz="2800" dirty="0">
                <a:latin typeface="Arial" panose="020B0604020202020204" pitchFamily="34" charset="0"/>
              </a:rPr>
              <a:t>Query a context that must exist for a rule to be applicable</a:t>
            </a:r>
          </a:p>
          <a:p>
            <a:pPr marL="342900" indent="-342900" eaLnBrk="1" hangingPunct="1">
              <a:spcBef>
                <a:spcPct val="50000"/>
              </a:spcBef>
              <a:buFontTx/>
              <a:buChar char="-"/>
            </a:pPr>
            <a:r>
              <a:rPr lang="en-US" altLang="de-DE" sz="2800" dirty="0">
                <a:latin typeface="Arial" panose="020B0604020202020204" pitchFamily="34" charset="0"/>
              </a:rPr>
              <a:t>in XL: context specification in (* .... *)</a:t>
            </a:r>
          </a:p>
        </p:txBody>
      </p:sp>
      <p:sp>
        <p:nvSpPr>
          <p:cNvPr id="3" name="Line 3">
            <a:extLst>
              <a:ext uri="{FF2B5EF4-FFF2-40B4-BE49-F238E27FC236}">
                <a16:creationId xmlns:a16="http://schemas.microsoft.com/office/drawing/2014/main" id="{8C8B5319-D9FD-4C5D-A86D-336B14F390D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80728" y="260648"/>
            <a:ext cx="8363271" cy="0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" name="Line 4">
            <a:extLst>
              <a:ext uri="{FF2B5EF4-FFF2-40B4-BE49-F238E27FC236}">
                <a16:creationId xmlns:a16="http://schemas.microsoft.com/office/drawing/2014/main" id="{44B62F39-2168-47D8-BEEC-664635FBB8F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23528" y="641648"/>
            <a:ext cx="1" cy="6216352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5" name="AutoShape 5">
            <a:extLst>
              <a:ext uri="{FF2B5EF4-FFF2-40B4-BE49-F238E27FC236}">
                <a16:creationId xmlns:a16="http://schemas.microsoft.com/office/drawing/2014/main" id="{AEF49D85-7D24-4B48-86A8-2EFDBFD6DFDD}"/>
              </a:ext>
            </a:extLst>
          </p:cNvPr>
          <p:cNvCxnSpPr>
            <a:cxnSpLocks noChangeShapeType="1"/>
          </p:cNvCxnSpPr>
          <p:nvPr/>
        </p:nvCxnSpPr>
        <p:spPr bwMode="auto">
          <a:xfrm rot="-5400000">
            <a:off x="337816" y="246361"/>
            <a:ext cx="428625" cy="457200"/>
          </a:xfrm>
          <a:prstGeom prst="curvedConnector2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E3129A4-9924-4533-B5E1-C941E2B36A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37BF801-061B-4EFA-A533-B5BBE8465385}" type="slidenum">
              <a:rPr lang="de-DE" altLang="de-DE" smtClean="0"/>
              <a:pPr>
                <a:defRPr/>
              </a:pPr>
              <a:t>11</a:t>
            </a:fld>
            <a:endParaRPr lang="de-DE" altLang="de-DE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5" name="Picture 5" descr="kat19a">
            <a:extLst>
              <a:ext uri="{FF2B5EF4-FFF2-40B4-BE49-F238E27FC236}">
                <a16:creationId xmlns:a16="http://schemas.microsoft.com/office/drawing/2014/main" id="{36B932D7-6DFC-445B-9A71-7DDF25F6C1B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279" y="1916113"/>
            <a:ext cx="8785225" cy="289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Line 3">
            <a:extLst>
              <a:ext uri="{FF2B5EF4-FFF2-40B4-BE49-F238E27FC236}">
                <a16:creationId xmlns:a16="http://schemas.microsoft.com/office/drawing/2014/main" id="{B1A19196-0AAD-4E1D-89E6-286CF122EF5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80728" y="260648"/>
            <a:ext cx="8363271" cy="0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" name="Line 4">
            <a:extLst>
              <a:ext uri="{FF2B5EF4-FFF2-40B4-BE49-F238E27FC236}">
                <a16:creationId xmlns:a16="http://schemas.microsoft.com/office/drawing/2014/main" id="{E3443C21-911B-40DF-ADB7-4B21FAE0C009}"/>
              </a:ext>
            </a:extLst>
          </p:cNvPr>
          <p:cNvSpPr>
            <a:spLocks noChangeShapeType="1"/>
          </p:cNvSpPr>
          <p:nvPr/>
        </p:nvSpPr>
        <p:spPr bwMode="auto">
          <a:xfrm>
            <a:off x="327799" y="689274"/>
            <a:ext cx="21728" cy="6168726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7" name="AutoShape 5">
            <a:extLst>
              <a:ext uri="{FF2B5EF4-FFF2-40B4-BE49-F238E27FC236}">
                <a16:creationId xmlns:a16="http://schemas.microsoft.com/office/drawing/2014/main" id="{74456819-A0B2-4019-AC67-A9D02B10BA6B}"/>
              </a:ext>
            </a:extLst>
          </p:cNvPr>
          <p:cNvCxnSpPr>
            <a:cxnSpLocks noChangeShapeType="1"/>
          </p:cNvCxnSpPr>
          <p:nvPr/>
        </p:nvCxnSpPr>
        <p:spPr bwMode="auto">
          <a:xfrm rot="-5400000">
            <a:off x="337816" y="246361"/>
            <a:ext cx="428625" cy="457200"/>
          </a:xfrm>
          <a:prstGeom prst="curvedConnector2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D883463-A5C6-4607-96DB-7F41CFF528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37BF801-061B-4EFA-A533-B5BBE8465385}" type="slidenum">
              <a:rPr lang="de-DE" altLang="de-DE" smtClean="0"/>
              <a:pPr>
                <a:defRPr/>
              </a:pPr>
              <a:t>12</a:t>
            </a:fld>
            <a:endParaRPr lang="de-DE" altLang="de-DE"/>
          </a:p>
        </p:txBody>
      </p:sp>
      <p:sp>
        <p:nvSpPr>
          <p:cNvPr id="9" name="Text Box 4">
            <a:extLst>
              <a:ext uri="{FF2B5EF4-FFF2-40B4-BE49-F238E27FC236}">
                <a16:creationId xmlns:a16="http://schemas.microsoft.com/office/drawing/2014/main" id="{40167501-51DE-4170-BD91-FCA1ADC01A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7544" y="549275"/>
            <a:ext cx="8618982" cy="57554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de-DE" b="1" dirty="0">
                <a:solidFill>
                  <a:srgbClr val="CC3300"/>
                </a:solidFill>
                <a:latin typeface="Arial" panose="020B0604020202020204" pitchFamily="34" charset="0"/>
              </a:rPr>
              <a:t>Context-sensitive L-systems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de-DE" sz="2800" dirty="0">
                <a:latin typeface="Arial" panose="020B0604020202020204" pitchFamily="34" charset="0"/>
              </a:rPr>
              <a:t>Example of using left-sided context: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de-DE" sz="28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de-DE" sz="28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de-DE" sz="28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de-DE" sz="28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de-DE" sz="28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de-DE" sz="2800" dirty="0">
                <a:latin typeface="Arial" panose="020B0604020202020204" pitchFamily="34" charset="0"/>
              </a:rPr>
              <a:t>another example of left context: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de-DE" sz="2800" b="1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sm09_e14.rgg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9" name="Picture 6" descr="kat19e">
            <a:extLst>
              <a:ext uri="{FF2B5EF4-FFF2-40B4-BE49-F238E27FC236}">
                <a16:creationId xmlns:a16="http://schemas.microsoft.com/office/drawing/2014/main" id="{F44302FD-D581-45E2-A9B6-4DEE539711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304" y="2205038"/>
            <a:ext cx="8712200" cy="2025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Line 3">
            <a:extLst>
              <a:ext uri="{FF2B5EF4-FFF2-40B4-BE49-F238E27FC236}">
                <a16:creationId xmlns:a16="http://schemas.microsoft.com/office/drawing/2014/main" id="{FF2BECC5-261D-4091-B1F6-B27CED7EDB3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80728" y="260648"/>
            <a:ext cx="8363271" cy="0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" name="Line 4">
            <a:extLst>
              <a:ext uri="{FF2B5EF4-FFF2-40B4-BE49-F238E27FC236}">
                <a16:creationId xmlns:a16="http://schemas.microsoft.com/office/drawing/2014/main" id="{23B92027-CA1B-4696-864D-07CE2A09802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23528" y="641648"/>
            <a:ext cx="1" cy="6216352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7" name="AutoShape 5">
            <a:extLst>
              <a:ext uri="{FF2B5EF4-FFF2-40B4-BE49-F238E27FC236}">
                <a16:creationId xmlns:a16="http://schemas.microsoft.com/office/drawing/2014/main" id="{74CB3A75-0255-4BFA-BD2B-7F0D1D980924}"/>
              </a:ext>
            </a:extLst>
          </p:cNvPr>
          <p:cNvCxnSpPr>
            <a:cxnSpLocks noChangeShapeType="1"/>
          </p:cNvCxnSpPr>
          <p:nvPr/>
        </p:nvCxnSpPr>
        <p:spPr bwMode="auto">
          <a:xfrm rot="-5400000">
            <a:off x="337816" y="246361"/>
            <a:ext cx="428625" cy="457200"/>
          </a:xfrm>
          <a:prstGeom prst="curvedConnector2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6E0374A-D757-4E84-8667-B20C47D76D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37BF801-061B-4EFA-A533-B5BBE8465385}" type="slidenum">
              <a:rPr lang="de-DE" altLang="de-DE" smtClean="0"/>
              <a:pPr>
                <a:defRPr/>
              </a:pPr>
              <a:t>13</a:t>
            </a:fld>
            <a:endParaRPr lang="de-DE" altLang="de-DE"/>
          </a:p>
        </p:txBody>
      </p:sp>
      <p:sp>
        <p:nvSpPr>
          <p:cNvPr id="9" name="Text Box 4">
            <a:extLst>
              <a:ext uri="{FF2B5EF4-FFF2-40B4-BE49-F238E27FC236}">
                <a16:creationId xmlns:a16="http://schemas.microsoft.com/office/drawing/2014/main" id="{964A8F41-4649-4330-8520-D90B892ACE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7931" y="524818"/>
            <a:ext cx="8568946" cy="53860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de-DE" b="1" dirty="0">
                <a:solidFill>
                  <a:srgbClr val="CC3300"/>
                </a:solidFill>
                <a:latin typeface="Arial" panose="020B0604020202020204" pitchFamily="34" charset="0"/>
              </a:rPr>
              <a:t>Context-sensitive L-systems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de-DE" sz="12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de-DE" sz="2800" dirty="0">
                <a:latin typeface="Arial" panose="020B0604020202020204" pitchFamily="34" charset="0"/>
              </a:rPr>
              <a:t>Example of using right-sided context: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de-DE" sz="28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de-DE" sz="28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de-DE" sz="28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de-DE" sz="28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50000"/>
              </a:spcBef>
              <a:buNone/>
            </a:pPr>
            <a:r>
              <a:rPr lang="en-US" altLang="de-DE" sz="2800" dirty="0">
                <a:latin typeface="Arial" panose="020B0604020202020204" pitchFamily="34" charset="0"/>
              </a:rPr>
              <a:t>another example of right context:</a:t>
            </a:r>
          </a:p>
          <a:p>
            <a:pPr eaLnBrk="1" hangingPunct="1">
              <a:spcBef>
                <a:spcPct val="50000"/>
              </a:spcBef>
              <a:buNone/>
            </a:pPr>
            <a:r>
              <a:rPr lang="en-US" altLang="de-DE" sz="2800" b="1" dirty="0">
                <a:solidFill>
                  <a:srgbClr val="0000FF"/>
                </a:solidFill>
                <a:latin typeface="Courier New" panose="02070309020205020404" pitchFamily="49" charset="0"/>
              </a:rPr>
              <a:t>sm09_e15.rgg</a:t>
            </a:r>
            <a:endParaRPr lang="en-US" altLang="de-DE" sz="16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3" name="Picture 5" descr="fig14new">
            <a:extLst>
              <a:ext uri="{FF2B5EF4-FFF2-40B4-BE49-F238E27FC236}">
                <a16:creationId xmlns:a16="http://schemas.microsoft.com/office/drawing/2014/main" id="{68D1121D-E032-462B-98E0-40EE5166785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179" y="3933056"/>
            <a:ext cx="8591080" cy="27899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Line 3">
            <a:extLst>
              <a:ext uri="{FF2B5EF4-FFF2-40B4-BE49-F238E27FC236}">
                <a16:creationId xmlns:a16="http://schemas.microsoft.com/office/drawing/2014/main" id="{CBCE0F9C-470E-4FEA-945F-8586BCA39411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611560" y="260648"/>
            <a:ext cx="8532440" cy="3422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" name="Line 4">
            <a:extLst>
              <a:ext uri="{FF2B5EF4-FFF2-40B4-BE49-F238E27FC236}">
                <a16:creationId xmlns:a16="http://schemas.microsoft.com/office/drawing/2014/main" id="{EF9E8072-E690-4BD2-B7A8-3D5A37266C19}"/>
              </a:ext>
            </a:extLst>
          </p:cNvPr>
          <p:cNvSpPr>
            <a:spLocks noChangeShapeType="1"/>
          </p:cNvSpPr>
          <p:nvPr/>
        </p:nvSpPr>
        <p:spPr bwMode="auto">
          <a:xfrm>
            <a:off x="179512" y="641648"/>
            <a:ext cx="0" cy="6216352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6" name="AutoShape 5">
            <a:extLst>
              <a:ext uri="{FF2B5EF4-FFF2-40B4-BE49-F238E27FC236}">
                <a16:creationId xmlns:a16="http://schemas.microsoft.com/office/drawing/2014/main" id="{DAD249A8-AEF3-4342-9BAB-D7D886746F27}"/>
              </a:ext>
            </a:extLst>
          </p:cNvPr>
          <p:cNvCxnSpPr>
            <a:cxnSpLocks noChangeShapeType="1"/>
          </p:cNvCxnSpPr>
          <p:nvPr/>
        </p:nvCxnSpPr>
        <p:spPr bwMode="auto">
          <a:xfrm rot="-5400000">
            <a:off x="193800" y="249783"/>
            <a:ext cx="428625" cy="457200"/>
          </a:xfrm>
          <a:prstGeom prst="curvedConnector2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7462E99-1073-4F59-9DB7-2A49DED8C5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37BF801-061B-4EFA-A533-B5BBE8465385}" type="slidenum">
              <a:rPr lang="de-DE" altLang="de-DE" smtClean="0"/>
              <a:pPr>
                <a:defRPr/>
              </a:pPr>
              <a:t>14</a:t>
            </a:fld>
            <a:endParaRPr lang="de-DE" altLang="de-DE"/>
          </a:p>
        </p:txBody>
      </p:sp>
      <p:sp>
        <p:nvSpPr>
          <p:cNvPr id="8" name="Text Box 4">
            <a:extLst>
              <a:ext uri="{FF2B5EF4-FFF2-40B4-BE49-F238E27FC236}">
                <a16:creationId xmlns:a16="http://schemas.microsoft.com/office/drawing/2014/main" id="{C1A3862A-B271-46DE-A817-00BC145073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520" y="381000"/>
            <a:ext cx="8892477" cy="35394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ts val="0"/>
              </a:spcBef>
              <a:buFontTx/>
              <a:buNone/>
            </a:pPr>
            <a:r>
              <a:rPr lang="en-US" altLang="de-DE" sz="2800" b="1" dirty="0">
                <a:solidFill>
                  <a:srgbClr val="CC3300"/>
                </a:solidFill>
                <a:latin typeface="Arial" panose="020B0604020202020204" pitchFamily="34" charset="0"/>
              </a:rPr>
              <a:t>Right context</a:t>
            </a:r>
          </a:p>
          <a:p>
            <a:pPr eaLnBrk="1" hangingPunct="1">
              <a:spcBef>
                <a:spcPts val="0"/>
              </a:spcBef>
              <a:buFontTx/>
              <a:buNone/>
            </a:pPr>
            <a:endParaRPr lang="en-US" altLang="de-DE" sz="800" b="1" dirty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 marL="342900" indent="-342900" eaLnBrk="1" hangingPunct="1">
              <a:spcBef>
                <a:spcPts val="0"/>
              </a:spcBef>
              <a:buFontTx/>
              <a:buChar char="-"/>
            </a:pPr>
            <a:r>
              <a:rPr lang="en-US" altLang="de-DE" sz="2400" dirty="0">
                <a:latin typeface="Arial" panose="020B0604020202020204" pitchFamily="34" charset="0"/>
              </a:rPr>
              <a:t>installation in a model for signal-controlled triggering of lateral shoot formation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de-DE" altLang="de-DE" sz="8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de-DE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module A(int age);</a:t>
            </a:r>
            <a:endParaRPr lang="de-DE" altLang="de-DE" sz="1600" dirty="0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de-DE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module B(</a:t>
            </a:r>
            <a:r>
              <a:rPr lang="en-GB" altLang="de-DE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super.length</a:t>
            </a:r>
            <a:r>
              <a:rPr lang="en-GB" altLang="de-DE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GB" altLang="de-DE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super.color</a:t>
            </a:r>
            <a:r>
              <a:rPr lang="en-GB" altLang="de-DE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) extends F(length, 3, </a:t>
            </a:r>
            <a:r>
              <a:rPr lang="en-GB" altLang="de-DE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color</a:t>
            </a:r>
            <a:r>
              <a:rPr lang="en-GB" altLang="de-DE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  <a:endParaRPr lang="de-DE" altLang="de-DE" sz="1600" dirty="0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de-DE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Axiom</a:t>
            </a:r>
            <a:r>
              <a:rPr lang="fr-FR" altLang="de-DE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==&gt; A(0);</a:t>
            </a:r>
            <a:endParaRPr lang="de-DE" altLang="de-DE" sz="1600" dirty="0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de-DE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A(t), (t &lt; 5) ==&gt; B(10, 2) A(t+1);      // </a:t>
            </a:r>
            <a:r>
              <a:rPr lang="fr-FR" altLang="de-DE" sz="1600" dirty="0">
                <a:latin typeface="Arial" panose="020B0604020202020204" pitchFamily="34" charset="0"/>
                <a:cs typeface="Courier New" panose="02070309020205020404" pitchFamily="49" charset="0"/>
              </a:rPr>
              <a:t>2 = green</a:t>
            </a:r>
            <a:endParaRPr lang="de-DE" altLang="de-DE" sz="1600" dirty="0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de-DE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A(t), (t == 5) ==&gt; B(10, 4);            // </a:t>
            </a:r>
            <a:r>
              <a:rPr lang="fr-FR" altLang="de-DE" sz="1600" dirty="0">
                <a:latin typeface="Arial" panose="020B0604020202020204" pitchFamily="34" charset="0"/>
                <a:cs typeface="Courier New" panose="02070309020205020404" pitchFamily="49" charset="0"/>
              </a:rPr>
              <a:t>4 = </a:t>
            </a:r>
            <a:r>
              <a:rPr lang="fr-FR" altLang="de-DE" sz="1600" dirty="0" err="1">
                <a:latin typeface="Arial" panose="020B0604020202020204" pitchFamily="34" charset="0"/>
                <a:cs typeface="Courier New" panose="02070309020205020404" pitchFamily="49" charset="0"/>
              </a:rPr>
              <a:t>red</a:t>
            </a:r>
            <a:endParaRPr lang="de-DE" altLang="de-DE" sz="1600" dirty="0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de-DE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B(s, 2) </a:t>
            </a:r>
            <a:r>
              <a:rPr lang="en-GB" altLang="de-DE" sz="1600" b="1" dirty="0">
                <a:solidFill>
                  <a:srgbClr val="CC33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(* B(r, 4) *)</a:t>
            </a:r>
            <a:r>
              <a:rPr lang="en-GB" altLang="de-DE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==&gt; B(s, 4);</a:t>
            </a:r>
            <a:endParaRPr lang="de-DE" altLang="de-DE" sz="1600" dirty="0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de-DE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B(s, 4) ==&gt; B(s, 3) [ RH(random(0, 360)) RU(30) F(30, 1, 14) ];</a:t>
            </a:r>
            <a:r>
              <a:rPr lang="de-DE" altLang="de-DE" sz="1600" dirty="0">
                <a:latin typeface="Arial" panose="020B0604020202020204" pitchFamily="34" charset="0"/>
              </a:rPr>
              <a:t>  // 3 = </a:t>
            </a:r>
            <a:r>
              <a:rPr lang="de-DE" altLang="de-DE" sz="1600" dirty="0" err="1">
                <a:latin typeface="Arial" panose="020B0604020202020204" pitchFamily="34" charset="0"/>
              </a:rPr>
              <a:t>blue</a:t>
            </a:r>
            <a:endParaRPr lang="de-DE" altLang="de-DE" sz="16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4">
            <a:extLst>
              <a:ext uri="{FF2B5EF4-FFF2-40B4-BE49-F238E27FC236}">
                <a16:creationId xmlns:a16="http://schemas.microsoft.com/office/drawing/2014/main" id="{6FADF7CE-F22F-4C06-9E90-DFB755BF4A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7544" y="332656"/>
            <a:ext cx="6542853" cy="61247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ts val="0"/>
              </a:spcBef>
              <a:buFontTx/>
              <a:buNone/>
            </a:pPr>
            <a:r>
              <a:rPr lang="en-US" altLang="de-DE" sz="2800" b="1" dirty="0">
                <a:solidFill>
                  <a:srgbClr val="009900"/>
                </a:solidFill>
                <a:latin typeface="Arial" panose="020B0604020202020204" pitchFamily="34" charset="0"/>
              </a:rPr>
              <a:t>Insertion:</a:t>
            </a:r>
          </a:p>
          <a:p>
            <a:pPr eaLnBrk="1" hangingPunct="1">
              <a:spcBef>
                <a:spcPts val="0"/>
              </a:spcBef>
              <a:buFontTx/>
              <a:buNone/>
            </a:pPr>
            <a:endParaRPr lang="en-US" altLang="de-DE" sz="1400" dirty="0">
              <a:latin typeface="Arial" panose="020B0604020202020204" pitchFamily="34" charset="0"/>
            </a:endParaRPr>
          </a:p>
          <a:p>
            <a:pPr eaLnBrk="1" hangingPunct="1">
              <a:spcBef>
                <a:spcPts val="0"/>
              </a:spcBef>
              <a:buFontTx/>
              <a:buNone/>
            </a:pPr>
            <a:r>
              <a:rPr lang="en-US" altLang="de-DE" sz="2400" dirty="0">
                <a:solidFill>
                  <a:srgbClr val="0000FF"/>
                </a:solidFill>
                <a:latin typeface="Arial" panose="020B0604020202020204" pitchFamily="34" charset="0"/>
              </a:rPr>
              <a:t>Graph View</a:t>
            </a:r>
          </a:p>
          <a:p>
            <a:pPr eaLnBrk="1" hangingPunct="1">
              <a:spcBef>
                <a:spcPts val="0"/>
              </a:spcBef>
              <a:buFontTx/>
              <a:buNone/>
            </a:pPr>
            <a:endParaRPr lang="en-US" altLang="de-DE" sz="800" dirty="0">
              <a:latin typeface="Arial" panose="020B0604020202020204" pitchFamily="34" charset="0"/>
            </a:endParaRPr>
          </a:p>
          <a:p>
            <a:pPr marL="342900" indent="-342900" eaLnBrk="1" hangingPunct="1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altLang="de-DE" sz="2400" dirty="0" err="1">
                <a:latin typeface="Arial" panose="020B0604020202020204" pitchFamily="34" charset="0"/>
              </a:rPr>
              <a:t>GroIMP</a:t>
            </a:r>
            <a:r>
              <a:rPr lang="en-US" altLang="de-DE" sz="2400" dirty="0">
                <a:latin typeface="Arial" panose="020B0604020202020204" pitchFamily="34" charset="0"/>
              </a:rPr>
              <a:t> always carries a graph with it, which contains all the current structure information.</a:t>
            </a:r>
          </a:p>
          <a:p>
            <a:pPr eaLnBrk="1" hangingPunct="1">
              <a:spcBef>
                <a:spcPts val="0"/>
              </a:spcBef>
              <a:buFontTx/>
              <a:buNone/>
            </a:pPr>
            <a:endParaRPr lang="en-US" altLang="de-DE" sz="800" dirty="0">
              <a:latin typeface="Arial" panose="020B0604020202020204" pitchFamily="34" charset="0"/>
            </a:endParaRPr>
          </a:p>
          <a:p>
            <a:pPr marL="342900" indent="-342900" eaLnBrk="1" hangingPunct="1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altLang="de-DE" sz="2400" dirty="0">
                <a:latin typeface="Arial" panose="020B0604020202020204" pitchFamily="34" charset="0"/>
              </a:rPr>
              <a:t>this is transformed by applying the rules</a:t>
            </a:r>
          </a:p>
          <a:p>
            <a:pPr eaLnBrk="1" hangingPunct="1">
              <a:spcBef>
                <a:spcPts val="0"/>
              </a:spcBef>
              <a:buFontTx/>
              <a:buNone/>
            </a:pPr>
            <a:endParaRPr lang="en-US" altLang="de-DE" sz="2400" dirty="0">
              <a:latin typeface="Arial" panose="020B0604020202020204" pitchFamily="34" charset="0"/>
            </a:endParaRPr>
          </a:p>
          <a:p>
            <a:pPr marL="342900" indent="-342900" eaLnBrk="1" hangingPunct="1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altLang="de-DE" sz="2400" dirty="0">
                <a:latin typeface="Arial" panose="020B0604020202020204" pitchFamily="34" charset="0"/>
              </a:rPr>
              <a:t>the graph can be displayed completely in the 2D graph view</a:t>
            </a:r>
          </a:p>
          <a:p>
            <a:pPr eaLnBrk="1" hangingPunct="1">
              <a:spcBef>
                <a:spcPts val="0"/>
              </a:spcBef>
              <a:buNone/>
            </a:pPr>
            <a:endParaRPr lang="en-US" altLang="de-DE" sz="800" dirty="0">
              <a:latin typeface="Arial" panose="020B0604020202020204" pitchFamily="34" charset="0"/>
            </a:endParaRPr>
          </a:p>
          <a:p>
            <a:pPr eaLnBrk="1" hangingPunct="1">
              <a:spcBef>
                <a:spcPts val="0"/>
              </a:spcBef>
              <a:buFontTx/>
              <a:buNone/>
            </a:pPr>
            <a:r>
              <a:rPr lang="en-US" altLang="de-DE" sz="2400" dirty="0">
                <a:latin typeface="Arial" panose="020B0604020202020204" pitchFamily="34" charset="0"/>
              </a:rPr>
              <a:t>	</a:t>
            </a:r>
            <a:r>
              <a:rPr lang="en-US" altLang="de-DE" sz="2400" dirty="0" err="1">
                <a:latin typeface="Arial" panose="020B0604020202020204" pitchFamily="34" charset="0"/>
              </a:rPr>
              <a:t>GroIMP</a:t>
            </a:r>
            <a:r>
              <a:rPr lang="en-US" altLang="de-DE" sz="2400" dirty="0">
                <a:latin typeface="Arial" panose="020B0604020202020204" pitchFamily="34" charset="0"/>
              </a:rPr>
              <a:t>: Panels &gt; 2D &gt; Graph</a:t>
            </a:r>
          </a:p>
          <a:p>
            <a:pPr eaLnBrk="1" hangingPunct="1">
              <a:spcBef>
                <a:spcPts val="0"/>
              </a:spcBef>
              <a:buFontTx/>
              <a:buNone/>
            </a:pPr>
            <a:endParaRPr lang="en-US" altLang="de-DE" sz="1400" dirty="0">
              <a:latin typeface="Arial" panose="020B0604020202020204" pitchFamily="34" charset="0"/>
            </a:endParaRPr>
          </a:p>
          <a:p>
            <a:pPr eaLnBrk="1" hangingPunct="1">
              <a:spcBef>
                <a:spcPts val="0"/>
              </a:spcBef>
              <a:buFontTx/>
              <a:buNone/>
            </a:pPr>
            <a:r>
              <a:rPr lang="en-US" altLang="de-DE" sz="2000" dirty="0">
                <a:latin typeface="Arial" panose="020B0604020202020204" pitchFamily="34" charset="0"/>
              </a:rPr>
              <a:t>(the 2D graph view can be anchored with</a:t>
            </a:r>
          </a:p>
          <a:p>
            <a:pPr eaLnBrk="1" hangingPunct="1">
              <a:spcBef>
                <a:spcPts val="0"/>
              </a:spcBef>
              <a:buNone/>
            </a:pPr>
            <a:r>
              <a:rPr lang="en-US" altLang="de-DE" sz="2000" dirty="0">
                <a:latin typeface="Arial" panose="020B0604020202020204" pitchFamily="34" charset="0"/>
              </a:rPr>
              <a:t>the mouse in the </a:t>
            </a:r>
            <a:r>
              <a:rPr lang="en-US" altLang="de-DE" sz="2000" dirty="0" err="1">
                <a:latin typeface="Arial" panose="020B0604020202020204" pitchFamily="34" charset="0"/>
              </a:rPr>
              <a:t>GroIMP</a:t>
            </a:r>
            <a:r>
              <a:rPr lang="en-US" altLang="de-DE" sz="2000" dirty="0">
                <a:latin typeface="Arial" panose="020B0604020202020204" pitchFamily="34" charset="0"/>
              </a:rPr>
              <a:t> user interface)</a:t>
            </a:r>
          </a:p>
          <a:p>
            <a:pPr eaLnBrk="1" hangingPunct="1">
              <a:spcBef>
                <a:spcPts val="0"/>
              </a:spcBef>
              <a:buFontTx/>
              <a:buNone/>
            </a:pPr>
            <a:endParaRPr lang="en-US" altLang="de-DE" sz="2000" dirty="0">
              <a:latin typeface="Arial" panose="020B0604020202020204" pitchFamily="34" charset="0"/>
            </a:endParaRPr>
          </a:p>
          <a:p>
            <a:pPr eaLnBrk="1" hangingPunct="1">
              <a:spcBef>
                <a:spcPts val="0"/>
              </a:spcBef>
              <a:buFontTx/>
              <a:buNone/>
            </a:pPr>
            <a:r>
              <a:rPr lang="en-US" altLang="de-DE" sz="2000" dirty="0">
                <a:latin typeface="Arial" panose="020B0604020202020204" pitchFamily="34" charset="0"/>
              </a:rPr>
              <a:t>Graph &gt; Layout</a:t>
            </a:r>
          </a:p>
          <a:p>
            <a:pPr eaLnBrk="1" hangingPunct="1">
              <a:spcBef>
                <a:spcPts val="0"/>
              </a:spcBef>
              <a:buFontTx/>
              <a:buNone/>
            </a:pPr>
            <a:endParaRPr lang="en-US" altLang="de-DE" sz="2000" dirty="0">
              <a:latin typeface="Arial" panose="020B0604020202020204" pitchFamily="34" charset="0"/>
            </a:endParaRPr>
          </a:p>
          <a:p>
            <a:pPr eaLnBrk="1" hangingPunct="1">
              <a:spcBef>
                <a:spcPts val="0"/>
              </a:spcBef>
              <a:buFontTx/>
              <a:buNone/>
            </a:pPr>
            <a:r>
              <a:rPr lang="en-US" altLang="de-DE" sz="2000" dirty="0">
                <a:latin typeface="Arial" panose="020B0604020202020204" pitchFamily="34" charset="0"/>
              </a:rPr>
              <a:t>Graph &gt; View &gt; Redraw</a:t>
            </a:r>
          </a:p>
        </p:txBody>
      </p:sp>
      <p:sp>
        <p:nvSpPr>
          <p:cNvPr id="4" name="Line 3">
            <a:extLst>
              <a:ext uri="{FF2B5EF4-FFF2-40B4-BE49-F238E27FC236}">
                <a16:creationId xmlns:a16="http://schemas.microsoft.com/office/drawing/2014/main" id="{E04801C0-A6E8-414A-84EB-B48D7303D88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83568" y="260648"/>
            <a:ext cx="8460432" cy="0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" name="Line 4">
            <a:extLst>
              <a:ext uri="{FF2B5EF4-FFF2-40B4-BE49-F238E27FC236}">
                <a16:creationId xmlns:a16="http://schemas.microsoft.com/office/drawing/2014/main" id="{665784CF-8C69-43C3-8974-6D75C418506E}"/>
              </a:ext>
            </a:extLst>
          </p:cNvPr>
          <p:cNvSpPr>
            <a:spLocks noChangeShapeType="1"/>
          </p:cNvSpPr>
          <p:nvPr/>
        </p:nvSpPr>
        <p:spPr bwMode="auto">
          <a:xfrm>
            <a:off x="251520" y="641648"/>
            <a:ext cx="0" cy="6216352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6" name="AutoShape 5">
            <a:extLst>
              <a:ext uri="{FF2B5EF4-FFF2-40B4-BE49-F238E27FC236}">
                <a16:creationId xmlns:a16="http://schemas.microsoft.com/office/drawing/2014/main" id="{51F26D9E-DD3B-48E3-AF32-7CF81F86E9C0}"/>
              </a:ext>
            </a:extLst>
          </p:cNvPr>
          <p:cNvCxnSpPr>
            <a:cxnSpLocks noChangeShapeType="1"/>
          </p:cNvCxnSpPr>
          <p:nvPr/>
        </p:nvCxnSpPr>
        <p:spPr bwMode="auto">
          <a:xfrm rot="-5400000">
            <a:off x="265808" y="246361"/>
            <a:ext cx="428625" cy="457200"/>
          </a:xfrm>
          <a:prstGeom prst="curvedConnector2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3D95429-4A7C-434B-A506-CF4605AFEB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37BF801-061B-4EFA-A533-B5BBE8465385}" type="slidenum">
              <a:rPr lang="de-DE" altLang="de-DE" smtClean="0"/>
              <a:pPr>
                <a:defRPr/>
              </a:pPr>
              <a:t>15</a:t>
            </a:fld>
            <a:endParaRPr lang="de-DE" altLang="de-DE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6B29156-687B-45F9-AA61-EDD5FDD8064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20072" y="4558735"/>
            <a:ext cx="3886600" cy="2038617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2">
            <a:extLst>
              <a:ext uri="{FF2B5EF4-FFF2-40B4-BE49-F238E27FC236}">
                <a16:creationId xmlns:a16="http://schemas.microsoft.com/office/drawing/2014/main" id="{831D26B2-516A-493F-BC7F-B4B9871D01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8296" y="333375"/>
            <a:ext cx="8458200" cy="20928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de-DE" b="1" dirty="0">
                <a:solidFill>
                  <a:srgbClr val="CC3300"/>
                </a:solidFill>
                <a:latin typeface="Arial" panose="020B0604020202020204" pitchFamily="34" charset="0"/>
              </a:rPr>
              <a:t>Interpretation rules</a:t>
            </a:r>
            <a:endParaRPr lang="en-US" altLang="de-DE" i="1" dirty="0">
              <a:solidFill>
                <a:srgbClr val="CC3300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de-DE" sz="2800" dirty="0">
                <a:latin typeface="Arial" panose="020B0604020202020204" pitchFamily="34" charset="0"/>
              </a:rPr>
              <a:t>Installation of a further rule application immediately before graphic interpretation (without effect on the next generation)</a:t>
            </a:r>
          </a:p>
        </p:txBody>
      </p:sp>
      <p:pic>
        <p:nvPicPr>
          <p:cNvPr id="17411" name="Picture 3" descr="ldiagr2">
            <a:extLst>
              <a:ext uri="{FF2B5EF4-FFF2-40B4-BE49-F238E27FC236}">
                <a16:creationId xmlns:a16="http://schemas.microsoft.com/office/drawing/2014/main" id="{DB48B7D6-CB70-4B25-AB3E-27F21DD9EF1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00338" y="2565400"/>
            <a:ext cx="6119812" cy="3590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2" name="Text Box 4">
            <a:extLst>
              <a:ext uri="{FF2B5EF4-FFF2-40B4-BE49-F238E27FC236}">
                <a16:creationId xmlns:a16="http://schemas.microsoft.com/office/drawing/2014/main" id="{E490BB7F-07B3-4885-BB95-3F22BEF7A6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87449" y="3284538"/>
            <a:ext cx="2736475" cy="18620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de-DE" sz="2000" i="1" dirty="0">
                <a:solidFill>
                  <a:schemeClr val="accent2"/>
                </a:solidFill>
                <a:latin typeface="Arial" panose="020B0604020202020204" pitchFamily="34" charset="0"/>
              </a:rPr>
              <a:t>Interpretation rule  application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de-DE" sz="2000" i="1" dirty="0">
              <a:solidFill>
                <a:schemeClr val="accent2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de-DE" sz="1000" i="1" dirty="0">
              <a:solidFill>
                <a:schemeClr val="accent2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de-DE" sz="2000" i="1" dirty="0">
                <a:solidFill>
                  <a:srgbClr val="009900"/>
                </a:solidFill>
                <a:latin typeface="Arial" panose="020B0604020202020204" pitchFamily="34" charset="0"/>
              </a:rPr>
              <a:t>Interpretation by turtle</a:t>
            </a:r>
          </a:p>
        </p:txBody>
      </p:sp>
      <p:sp>
        <p:nvSpPr>
          <p:cNvPr id="5" name="Line 3">
            <a:extLst>
              <a:ext uri="{FF2B5EF4-FFF2-40B4-BE49-F238E27FC236}">
                <a16:creationId xmlns:a16="http://schemas.microsoft.com/office/drawing/2014/main" id="{3975149A-CA6F-4B21-9861-F8E5F1B0F24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80728" y="260648"/>
            <a:ext cx="8363271" cy="0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" name="Line 4">
            <a:extLst>
              <a:ext uri="{FF2B5EF4-FFF2-40B4-BE49-F238E27FC236}">
                <a16:creationId xmlns:a16="http://schemas.microsoft.com/office/drawing/2014/main" id="{34D5C014-E546-44B8-9C07-B53A2643C2E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23528" y="641648"/>
            <a:ext cx="1" cy="6216352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7" name="AutoShape 5">
            <a:extLst>
              <a:ext uri="{FF2B5EF4-FFF2-40B4-BE49-F238E27FC236}">
                <a16:creationId xmlns:a16="http://schemas.microsoft.com/office/drawing/2014/main" id="{9D5E491F-86AD-4748-B18D-0413B3C91C91}"/>
              </a:ext>
            </a:extLst>
          </p:cNvPr>
          <p:cNvCxnSpPr>
            <a:cxnSpLocks noChangeShapeType="1"/>
          </p:cNvCxnSpPr>
          <p:nvPr/>
        </p:nvCxnSpPr>
        <p:spPr bwMode="auto">
          <a:xfrm rot="-5400000">
            <a:off x="337816" y="246361"/>
            <a:ext cx="428625" cy="457200"/>
          </a:xfrm>
          <a:prstGeom prst="curvedConnector2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91E6100-4FD2-4287-B238-34163C32CE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37BF801-061B-4EFA-A533-B5BBE8465385}" type="slidenum">
              <a:rPr lang="de-DE" altLang="de-DE" smtClean="0"/>
              <a:pPr>
                <a:defRPr/>
              </a:pPr>
              <a:t>16</a:t>
            </a:fld>
            <a:endParaRPr lang="de-DE" altLang="de-DE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4">
            <a:extLst>
              <a:ext uri="{FF2B5EF4-FFF2-40B4-BE49-F238E27FC236}">
                <a16:creationId xmlns:a16="http://schemas.microsoft.com/office/drawing/2014/main" id="{373729F5-E692-4E44-804B-1C9362D63C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0852" y="425450"/>
            <a:ext cx="8425669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de-DE" dirty="0">
                <a:latin typeface="Arial" panose="020B0604020202020204" pitchFamily="34" charset="0"/>
              </a:rPr>
              <a:t>Ordinary geometric interpretation (without interpretation rules)</a:t>
            </a:r>
          </a:p>
        </p:txBody>
      </p:sp>
      <p:pic>
        <p:nvPicPr>
          <p:cNvPr id="18435" name="Picture 5" descr="kat24b">
            <a:extLst>
              <a:ext uri="{FF2B5EF4-FFF2-40B4-BE49-F238E27FC236}">
                <a16:creationId xmlns:a16="http://schemas.microsoft.com/office/drawing/2014/main" id="{C0BFDA12-AF6B-4E78-BD33-583AD250852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613743"/>
            <a:ext cx="8820472" cy="5127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Line 3">
            <a:extLst>
              <a:ext uri="{FF2B5EF4-FFF2-40B4-BE49-F238E27FC236}">
                <a16:creationId xmlns:a16="http://schemas.microsoft.com/office/drawing/2014/main" id="{016F2D49-4E15-4628-9D7C-94D3653F2FA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80728" y="260648"/>
            <a:ext cx="8363271" cy="0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" name="Line 4">
            <a:extLst>
              <a:ext uri="{FF2B5EF4-FFF2-40B4-BE49-F238E27FC236}">
                <a16:creationId xmlns:a16="http://schemas.microsoft.com/office/drawing/2014/main" id="{B8F9A743-5928-4686-867F-74F4CCF0643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23528" y="641648"/>
            <a:ext cx="1" cy="6216352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6" name="AutoShape 5">
            <a:extLst>
              <a:ext uri="{FF2B5EF4-FFF2-40B4-BE49-F238E27FC236}">
                <a16:creationId xmlns:a16="http://schemas.microsoft.com/office/drawing/2014/main" id="{DCCCFE14-A2E7-4A05-9201-A5E504B5B82D}"/>
              </a:ext>
            </a:extLst>
          </p:cNvPr>
          <p:cNvCxnSpPr>
            <a:cxnSpLocks noChangeShapeType="1"/>
          </p:cNvCxnSpPr>
          <p:nvPr/>
        </p:nvCxnSpPr>
        <p:spPr bwMode="auto">
          <a:xfrm rot="-5400000">
            <a:off x="337816" y="246361"/>
            <a:ext cx="428625" cy="457200"/>
          </a:xfrm>
          <a:prstGeom prst="curvedConnector2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A29ABD2-4E8E-4A8B-BC68-F43CD62BF3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37BF801-061B-4EFA-A533-B5BBE8465385}" type="slidenum">
              <a:rPr lang="de-DE" altLang="de-DE" smtClean="0"/>
              <a:pPr>
                <a:defRPr/>
              </a:pPr>
              <a:t>17</a:t>
            </a:fld>
            <a:endParaRPr lang="de-DE" altLang="de-DE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4">
            <a:extLst>
              <a:ext uri="{FF2B5EF4-FFF2-40B4-BE49-F238E27FC236}">
                <a16:creationId xmlns:a16="http://schemas.microsoft.com/office/drawing/2014/main" id="{A055387C-4770-4DF1-959B-C75DCB589E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4216" y="322711"/>
            <a:ext cx="6136056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de-DE" sz="2800" dirty="0">
                <a:latin typeface="Arial" panose="020B0604020202020204" pitchFamily="34" charset="0"/>
              </a:rPr>
              <a:t>With the use of interpretation rules</a:t>
            </a:r>
          </a:p>
        </p:txBody>
      </p:sp>
      <p:sp>
        <p:nvSpPr>
          <p:cNvPr id="19462" name="Line 8">
            <a:extLst>
              <a:ext uri="{FF2B5EF4-FFF2-40B4-BE49-F238E27FC236}">
                <a16:creationId xmlns:a16="http://schemas.microsoft.com/office/drawing/2014/main" id="{16AEC1FD-BFB8-41DA-99E9-1B699CA3C9CA}"/>
              </a:ext>
            </a:extLst>
          </p:cNvPr>
          <p:cNvSpPr>
            <a:spLocks noChangeShapeType="1"/>
          </p:cNvSpPr>
          <p:nvPr/>
        </p:nvSpPr>
        <p:spPr bwMode="auto">
          <a:xfrm>
            <a:off x="323850" y="1341438"/>
            <a:ext cx="0" cy="3671887"/>
          </a:xfrm>
          <a:prstGeom prst="line">
            <a:avLst/>
          </a:prstGeom>
          <a:noFill/>
          <a:ln w="19050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" name="Line 3">
            <a:extLst>
              <a:ext uri="{FF2B5EF4-FFF2-40B4-BE49-F238E27FC236}">
                <a16:creationId xmlns:a16="http://schemas.microsoft.com/office/drawing/2014/main" id="{F4D5DECD-42FA-4D62-A4E6-14770495433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80728" y="260648"/>
            <a:ext cx="8363271" cy="0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" name="Line 4">
            <a:extLst>
              <a:ext uri="{FF2B5EF4-FFF2-40B4-BE49-F238E27FC236}">
                <a16:creationId xmlns:a16="http://schemas.microsoft.com/office/drawing/2014/main" id="{61FE288C-5AC4-499A-8423-8F7F54D89C4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23405" y="641648"/>
            <a:ext cx="124" cy="6216352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12" name="AutoShape 5">
            <a:extLst>
              <a:ext uri="{FF2B5EF4-FFF2-40B4-BE49-F238E27FC236}">
                <a16:creationId xmlns:a16="http://schemas.microsoft.com/office/drawing/2014/main" id="{D38E0F42-0AE9-414F-BD3A-082553A082FC}"/>
              </a:ext>
            </a:extLst>
          </p:cNvPr>
          <p:cNvCxnSpPr>
            <a:cxnSpLocks noChangeShapeType="1"/>
          </p:cNvCxnSpPr>
          <p:nvPr/>
        </p:nvCxnSpPr>
        <p:spPr bwMode="auto">
          <a:xfrm rot="-5400000">
            <a:off x="337816" y="246361"/>
            <a:ext cx="428625" cy="457200"/>
          </a:xfrm>
          <a:prstGeom prst="curvedConnector2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1BD3514-9611-48BC-B70E-58232EA875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37BF801-061B-4EFA-A533-B5BBE8465385}" type="slidenum">
              <a:rPr lang="de-DE" altLang="de-DE" smtClean="0"/>
              <a:pPr>
                <a:defRPr/>
              </a:pPr>
              <a:t>18</a:t>
            </a:fld>
            <a:endParaRPr lang="de-DE" altLang="de-DE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817B1BF-5F7B-4BF0-9894-305DA2F9632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9329" y="859110"/>
            <a:ext cx="8639175" cy="5810250"/>
          </a:xfrm>
          <a:prstGeom prst="rect">
            <a:avLst/>
          </a:prstGeom>
        </p:spPr>
      </p:pic>
      <p:sp>
        <p:nvSpPr>
          <p:cNvPr id="15" name="AutoShape 7">
            <a:extLst>
              <a:ext uri="{FF2B5EF4-FFF2-40B4-BE49-F238E27FC236}">
                <a16:creationId xmlns:a16="http://schemas.microsoft.com/office/drawing/2014/main" id="{2B4E5A77-777A-45B6-AAD5-2EFDFDDC2651}"/>
              </a:ext>
            </a:extLst>
          </p:cNvPr>
          <p:cNvSpPr>
            <a:spLocks/>
          </p:cNvSpPr>
          <p:nvPr/>
        </p:nvSpPr>
        <p:spPr bwMode="auto">
          <a:xfrm>
            <a:off x="755700" y="5373688"/>
            <a:ext cx="215900" cy="1008062"/>
          </a:xfrm>
          <a:prstGeom prst="leftBrace">
            <a:avLst>
              <a:gd name="adj1" fmla="val 38909"/>
              <a:gd name="adj2" fmla="val 50000"/>
            </a:avLst>
          </a:prstGeom>
          <a:noFill/>
          <a:ln w="28575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de-DE" altLang="de-DE" sz="2400">
              <a:solidFill>
                <a:schemeClr val="accent2"/>
              </a:solidFill>
            </a:endParaRPr>
          </a:p>
        </p:txBody>
      </p:sp>
      <p:sp>
        <p:nvSpPr>
          <p:cNvPr id="16" name="Line 9">
            <a:extLst>
              <a:ext uri="{FF2B5EF4-FFF2-40B4-BE49-F238E27FC236}">
                <a16:creationId xmlns:a16="http://schemas.microsoft.com/office/drawing/2014/main" id="{3502CEFB-B7CB-40E4-A3A1-18690CA5784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39676" y="4581253"/>
            <a:ext cx="1152004" cy="792435"/>
          </a:xfrm>
          <a:prstGeom prst="line">
            <a:avLst/>
          </a:prstGeom>
          <a:noFill/>
          <a:ln w="19050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" name="Line 10">
            <a:extLst>
              <a:ext uri="{FF2B5EF4-FFF2-40B4-BE49-F238E27FC236}">
                <a16:creationId xmlns:a16="http://schemas.microsoft.com/office/drawing/2014/main" id="{BF84D8F8-9883-405D-AD2A-3BB6A7512647}"/>
              </a:ext>
            </a:extLst>
          </p:cNvPr>
          <p:cNvSpPr>
            <a:spLocks noChangeShapeType="1"/>
          </p:cNvSpPr>
          <p:nvPr/>
        </p:nvSpPr>
        <p:spPr bwMode="auto">
          <a:xfrm>
            <a:off x="539552" y="5373688"/>
            <a:ext cx="0" cy="503237"/>
          </a:xfrm>
          <a:prstGeom prst="line">
            <a:avLst/>
          </a:prstGeom>
          <a:noFill/>
          <a:ln w="19050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" name="Line 11">
            <a:extLst>
              <a:ext uri="{FF2B5EF4-FFF2-40B4-BE49-F238E27FC236}">
                <a16:creationId xmlns:a16="http://schemas.microsoft.com/office/drawing/2014/main" id="{9D7CDD32-B5EE-4100-AF4F-49B9AFA6C1E6}"/>
              </a:ext>
            </a:extLst>
          </p:cNvPr>
          <p:cNvSpPr>
            <a:spLocks noChangeShapeType="1"/>
          </p:cNvSpPr>
          <p:nvPr/>
        </p:nvSpPr>
        <p:spPr bwMode="auto">
          <a:xfrm>
            <a:off x="539676" y="5876925"/>
            <a:ext cx="215900" cy="0"/>
          </a:xfrm>
          <a:prstGeom prst="line">
            <a:avLst/>
          </a:prstGeom>
          <a:noFill/>
          <a:ln w="19050">
            <a:solidFill>
              <a:schemeClr val="accent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47C4BF4B-35C3-4D11-87CE-642069D02B9A}"/>
              </a:ext>
            </a:extLst>
          </p:cNvPr>
          <p:cNvSpPr/>
          <p:nvPr/>
        </p:nvSpPr>
        <p:spPr>
          <a:xfrm>
            <a:off x="884216" y="980728"/>
            <a:ext cx="2895696" cy="503584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4">
            <a:extLst>
              <a:ext uri="{FF2B5EF4-FFF2-40B4-BE49-F238E27FC236}">
                <a16:creationId xmlns:a16="http://schemas.microsoft.com/office/drawing/2014/main" id="{C862BBD7-1CE3-4FAC-80A1-EFD98B75B9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9750" y="260350"/>
            <a:ext cx="8546773" cy="68018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de-DE" sz="2400" dirty="0">
                <a:latin typeface="Arial" panose="020B0604020202020204" pitchFamily="34" charset="0"/>
              </a:rPr>
              <a:t>Another example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de-DE" sz="1200" b="1" dirty="0">
              <a:latin typeface="Courier New" panose="02070309020205020404" pitchFamily="49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de-DE" sz="1200" b="1" dirty="0">
                <a:latin typeface="Courier New" panose="02070309020205020404" pitchFamily="49" charset="0"/>
              </a:rPr>
              <a:t>module </a:t>
            </a:r>
            <a:r>
              <a:rPr lang="en-US" altLang="de-DE" sz="1200" b="1" dirty="0" err="1">
                <a:latin typeface="Courier New" panose="02070309020205020404" pitchFamily="49" charset="0"/>
              </a:rPr>
              <a:t>MainBud</a:t>
            </a:r>
            <a:r>
              <a:rPr lang="en-US" altLang="de-DE" sz="1200" b="1" dirty="0">
                <a:latin typeface="Courier New" panose="02070309020205020404" pitchFamily="49" charset="0"/>
              </a:rPr>
              <a:t>(int x) extends Sphere(3) {{</a:t>
            </a:r>
            <a:r>
              <a:rPr lang="en-US" altLang="de-DE" sz="1200" b="1" dirty="0" err="1">
                <a:latin typeface="Courier New" panose="02070309020205020404" pitchFamily="49" charset="0"/>
              </a:rPr>
              <a:t>setShader</a:t>
            </a:r>
            <a:r>
              <a:rPr lang="en-US" altLang="de-DE" sz="1200" b="1" dirty="0">
                <a:latin typeface="Courier New" panose="02070309020205020404" pitchFamily="49" charset="0"/>
              </a:rPr>
              <a:t>(GREEN);}};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de-DE" sz="1200" b="1" dirty="0">
                <a:latin typeface="Courier New" panose="02070309020205020404" pitchFamily="49" charset="0"/>
              </a:rPr>
              <a:t>module </a:t>
            </a:r>
            <a:r>
              <a:rPr lang="en-US" altLang="de-DE" sz="1200" b="1" dirty="0" err="1">
                <a:latin typeface="Courier New" panose="02070309020205020404" pitchFamily="49" charset="0"/>
              </a:rPr>
              <a:t>LBud</a:t>
            </a:r>
            <a:r>
              <a:rPr lang="en-US" altLang="de-DE" sz="1200" b="1" dirty="0">
                <a:latin typeface="Courier New" panose="02070309020205020404" pitchFamily="49" charset="0"/>
              </a:rPr>
              <a:t> extends Sphere(2) {{</a:t>
            </a:r>
            <a:r>
              <a:rPr lang="en-US" altLang="de-DE" sz="1200" b="1" dirty="0" err="1">
                <a:latin typeface="Courier New" panose="02070309020205020404" pitchFamily="49" charset="0"/>
              </a:rPr>
              <a:t>setShader</a:t>
            </a:r>
            <a:r>
              <a:rPr lang="en-US" altLang="de-DE" sz="1200" b="1" dirty="0">
                <a:latin typeface="Courier New" panose="02070309020205020404" pitchFamily="49" charset="0"/>
              </a:rPr>
              <a:t>(RED);}};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de-DE" sz="1200" b="1" dirty="0">
                <a:latin typeface="Courier New" panose="02070309020205020404" pitchFamily="49" charset="0"/>
              </a:rPr>
              <a:t>module </a:t>
            </a:r>
            <a:r>
              <a:rPr lang="en-US" altLang="de-DE" sz="1200" b="1" dirty="0" err="1">
                <a:latin typeface="Courier New" panose="02070309020205020404" pitchFamily="49" charset="0"/>
              </a:rPr>
              <a:t>LMeris</a:t>
            </a:r>
            <a:r>
              <a:rPr lang="en-US" altLang="de-DE" sz="1200" b="1" dirty="0">
                <a:latin typeface="Courier New" panose="02070309020205020404" pitchFamily="49" charset="0"/>
              </a:rPr>
              <a:t>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de-DE" sz="1200" b="1" dirty="0">
                <a:latin typeface="Courier New" panose="02070309020205020404" pitchFamily="49" charset="0"/>
              </a:rPr>
              <a:t>module </a:t>
            </a:r>
            <a:r>
              <a:rPr lang="en-US" altLang="de-DE" sz="1200" b="1" dirty="0" err="1">
                <a:latin typeface="Courier New" panose="02070309020205020404" pitchFamily="49" charset="0"/>
              </a:rPr>
              <a:t>AMeris</a:t>
            </a:r>
            <a:r>
              <a:rPr lang="en-US" altLang="de-DE" sz="1200" b="1" dirty="0">
                <a:latin typeface="Courier New" panose="02070309020205020404" pitchFamily="49" charset="0"/>
              </a:rPr>
              <a:t>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de-DE" sz="1200" b="1" dirty="0">
                <a:latin typeface="Courier New" panose="02070309020205020404" pitchFamily="49" charset="0"/>
              </a:rPr>
              <a:t>module Flower;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de-DE" sz="600" b="1" dirty="0">
              <a:latin typeface="Courier New" panose="02070309020205020404" pitchFamily="49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de-DE" sz="1200" b="1" dirty="0">
                <a:latin typeface="Courier New" panose="02070309020205020404" pitchFamily="49" charset="0"/>
              </a:rPr>
              <a:t>const float d = 30;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de-DE" sz="1200" b="1" dirty="0">
                <a:latin typeface="Courier New" panose="02070309020205020404" pitchFamily="49" charset="0"/>
              </a:rPr>
              <a:t>const float </a:t>
            </a:r>
            <a:r>
              <a:rPr lang="en-US" altLang="de-DE" sz="1200" b="1" dirty="0" err="1">
                <a:latin typeface="Courier New" panose="02070309020205020404" pitchFamily="49" charset="0"/>
              </a:rPr>
              <a:t>crit_dist</a:t>
            </a:r>
            <a:r>
              <a:rPr lang="en-US" altLang="de-DE" sz="1200" b="1" dirty="0">
                <a:latin typeface="Courier New" panose="02070309020205020404" pitchFamily="49" charset="0"/>
              </a:rPr>
              <a:t> = 21;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de-DE" sz="600" b="1" dirty="0">
              <a:latin typeface="Courier New" panose="02070309020205020404" pitchFamily="49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de-DE" sz="1200" b="1" dirty="0">
                <a:latin typeface="Courier New" panose="02070309020205020404" pitchFamily="49" charset="0"/>
              </a:rPr>
              <a:t>protected void </a:t>
            </a:r>
            <a:r>
              <a:rPr lang="en-US" altLang="de-DE" sz="1200" b="1" dirty="0" err="1">
                <a:latin typeface="Courier New" panose="02070309020205020404" pitchFamily="49" charset="0"/>
              </a:rPr>
              <a:t>init</a:t>
            </a:r>
            <a:r>
              <a:rPr lang="en-US" altLang="de-DE" sz="1200" b="1" dirty="0">
                <a:latin typeface="Courier New" panose="02070309020205020404" pitchFamily="49" charset="0"/>
              </a:rPr>
              <a:t>()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de-DE" sz="1200" b="1" dirty="0">
                <a:latin typeface="Courier New" panose="02070309020205020404" pitchFamily="49" charset="0"/>
              </a:rPr>
              <a:t>   [ Axiom ==&gt; </a:t>
            </a:r>
            <a:r>
              <a:rPr lang="en-US" altLang="de-DE" sz="1200" b="1" dirty="0" err="1">
                <a:latin typeface="Courier New" panose="02070309020205020404" pitchFamily="49" charset="0"/>
              </a:rPr>
              <a:t>MainBud</a:t>
            </a:r>
            <a:r>
              <a:rPr lang="en-US" altLang="de-DE" sz="1200" b="1" dirty="0">
                <a:latin typeface="Courier New" panose="02070309020205020404" pitchFamily="49" charset="0"/>
              </a:rPr>
              <a:t>(10); ]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de-DE" sz="1200" b="1" dirty="0">
              <a:latin typeface="Courier New" panose="02070309020205020404" pitchFamily="49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de-DE" sz="1200" b="1" dirty="0">
                <a:latin typeface="Courier New" panose="02070309020205020404" pitchFamily="49" charset="0"/>
              </a:rPr>
              <a:t>public void run()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de-DE" sz="1200" b="1" dirty="0">
                <a:latin typeface="Courier New" panose="02070309020205020404" pitchFamily="49" charset="0"/>
              </a:rPr>
              <a:t>{  [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de-DE" sz="1200" b="1" dirty="0">
                <a:latin typeface="Courier New" panose="02070309020205020404" pitchFamily="49" charset="0"/>
              </a:rPr>
              <a:t>   </a:t>
            </a:r>
            <a:r>
              <a:rPr lang="en-US" altLang="de-DE" sz="1200" b="1" dirty="0" err="1">
                <a:latin typeface="Courier New" panose="02070309020205020404" pitchFamily="49" charset="0"/>
              </a:rPr>
              <a:t>MainBud</a:t>
            </a:r>
            <a:r>
              <a:rPr lang="en-US" altLang="de-DE" sz="1200" b="1" dirty="0">
                <a:latin typeface="Courier New" panose="02070309020205020404" pitchFamily="49" charset="0"/>
              </a:rPr>
              <a:t>(x) ==&gt; F(20, 2, 15) if (x &gt; 0)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de-DE" sz="1200" b="1" dirty="0">
                <a:latin typeface="Courier New" panose="02070309020205020404" pitchFamily="49" charset="0"/>
              </a:rPr>
              <a:t>                                ( RH(180) [ </a:t>
            </a:r>
            <a:r>
              <a:rPr lang="en-US" altLang="de-DE" sz="1200" b="1" dirty="0" err="1">
                <a:latin typeface="Courier New" panose="02070309020205020404" pitchFamily="49" charset="0"/>
              </a:rPr>
              <a:t>LMeris</a:t>
            </a:r>
            <a:r>
              <a:rPr lang="en-US" altLang="de-DE" sz="1200" b="1" dirty="0">
                <a:latin typeface="Courier New" panose="02070309020205020404" pitchFamily="49" charset="0"/>
              </a:rPr>
              <a:t> ] </a:t>
            </a:r>
            <a:r>
              <a:rPr lang="en-US" altLang="de-DE" sz="1200" b="1" dirty="0" err="1">
                <a:latin typeface="Courier New" panose="02070309020205020404" pitchFamily="49" charset="0"/>
              </a:rPr>
              <a:t>MainBud</a:t>
            </a:r>
            <a:r>
              <a:rPr lang="en-US" altLang="de-DE" sz="1200" b="1" dirty="0">
                <a:latin typeface="Courier New" panose="02070309020205020404" pitchFamily="49" charset="0"/>
              </a:rPr>
              <a:t>(x-1) 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de-DE" sz="1200" b="1" dirty="0">
                <a:latin typeface="Courier New" panose="02070309020205020404" pitchFamily="49" charset="0"/>
              </a:rPr>
              <a:t>                             else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de-DE" sz="1200" b="1" dirty="0">
                <a:latin typeface="Courier New" panose="02070309020205020404" pitchFamily="49" charset="0"/>
              </a:rPr>
              <a:t>                                ( </a:t>
            </a:r>
            <a:r>
              <a:rPr lang="en-US" altLang="de-DE" sz="1200" b="1" dirty="0" err="1">
                <a:latin typeface="Courier New" panose="02070309020205020404" pitchFamily="49" charset="0"/>
              </a:rPr>
              <a:t>AMeris</a:t>
            </a:r>
            <a:r>
              <a:rPr lang="en-US" altLang="de-DE" sz="1200" b="1" dirty="0">
                <a:latin typeface="Courier New" panose="02070309020205020404" pitchFamily="49" charset="0"/>
              </a:rPr>
              <a:t> );                   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de-DE" sz="1200" b="1" dirty="0">
                <a:latin typeface="Courier New" panose="02070309020205020404" pitchFamily="49" charset="0"/>
              </a:rPr>
              <a:t>   </a:t>
            </a:r>
            <a:r>
              <a:rPr lang="en-US" altLang="de-DE" sz="1200" b="1" dirty="0" err="1">
                <a:latin typeface="Courier New" panose="02070309020205020404" pitchFamily="49" charset="0"/>
              </a:rPr>
              <a:t>LMeris</a:t>
            </a:r>
            <a:r>
              <a:rPr lang="en-US" altLang="de-DE" sz="1200" b="1" dirty="0">
                <a:latin typeface="Courier New" panose="02070309020205020404" pitchFamily="49" charset="0"/>
              </a:rPr>
              <a:t> ==&gt; RU(random(50, 70)) F(random(15, 18), 2, 14) </a:t>
            </a:r>
            <a:r>
              <a:rPr lang="en-US" altLang="de-DE" sz="1200" b="1" dirty="0" err="1">
                <a:latin typeface="Courier New" panose="02070309020205020404" pitchFamily="49" charset="0"/>
              </a:rPr>
              <a:t>LBud</a:t>
            </a:r>
            <a:r>
              <a:rPr lang="en-US" altLang="de-DE" sz="1200" b="1" dirty="0">
                <a:latin typeface="Courier New" panose="02070309020205020404" pitchFamily="49" charset="0"/>
              </a:rPr>
              <a:t>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de-DE" sz="1200" b="1" dirty="0">
              <a:latin typeface="Courier New" panose="02070309020205020404" pitchFamily="49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de-DE" sz="1200" b="1" dirty="0">
                <a:latin typeface="Courier New" panose="02070309020205020404" pitchFamily="49" charset="0"/>
              </a:rPr>
              <a:t>   </a:t>
            </a:r>
            <a:r>
              <a:rPr lang="en-US" altLang="de-DE" sz="1200" b="1" dirty="0" err="1">
                <a:latin typeface="Courier New" panose="02070309020205020404" pitchFamily="49" charset="0"/>
              </a:rPr>
              <a:t>LBud</a:t>
            </a:r>
            <a:r>
              <a:rPr lang="en-US" altLang="de-DE" sz="1200" b="1" dirty="0">
                <a:latin typeface="Courier New" panose="02070309020205020404" pitchFamily="49" charset="0"/>
              </a:rPr>
              <a:t> ==&gt; RL(90) [ Flower ];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de-DE" sz="1200" b="1" dirty="0">
                <a:latin typeface="Courier New" panose="02070309020205020404" pitchFamily="49" charset="0"/>
              </a:rPr>
              <a:t>  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de-DE" sz="1200" b="1" dirty="0">
                <a:latin typeface="Courier New" panose="02070309020205020404" pitchFamily="49" charset="0"/>
              </a:rPr>
              <a:t>   </a:t>
            </a:r>
            <a:r>
              <a:rPr lang="en-US" altLang="de-DE" sz="1200" b="1" dirty="0" err="1">
                <a:latin typeface="Courier New" panose="02070309020205020404" pitchFamily="49" charset="0"/>
              </a:rPr>
              <a:t>AMeris</a:t>
            </a:r>
            <a:r>
              <a:rPr lang="en-US" altLang="de-DE" sz="1200" b="1" dirty="0">
                <a:latin typeface="Courier New" panose="02070309020205020404" pitchFamily="49" charset="0"/>
              </a:rPr>
              <a:t> ==&gt; Scale(1.5) RL(90) Flower;            /* Flower: here only a symbol */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de-DE" sz="1200" b="1" dirty="0">
                <a:latin typeface="Courier New" panose="02070309020205020404" pitchFamily="49" charset="0"/>
              </a:rPr>
              <a:t>   ]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de-DE" sz="1200" b="1" dirty="0">
                <a:latin typeface="Courier New" panose="02070309020205020404" pitchFamily="49" charset="0"/>
              </a:rPr>
              <a:t>   </a:t>
            </a:r>
            <a:r>
              <a:rPr lang="en-US" altLang="de-DE" sz="1200" b="1" dirty="0" err="1">
                <a:solidFill>
                  <a:srgbClr val="CC3300"/>
                </a:solidFill>
                <a:latin typeface="Courier New" panose="02070309020205020404" pitchFamily="49" charset="0"/>
              </a:rPr>
              <a:t>applyInterpretation</a:t>
            </a:r>
            <a:r>
              <a:rPr lang="en-US" altLang="de-DE" sz="1200" b="1" dirty="0">
                <a:solidFill>
                  <a:srgbClr val="CC3300"/>
                </a:solidFill>
                <a:latin typeface="Courier New" panose="02070309020205020404" pitchFamily="49" charset="0"/>
              </a:rPr>
              <a:t>();        /* Call for the execution of interpretation rules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de-DE" sz="1200" b="1" dirty="0">
                <a:solidFill>
                  <a:srgbClr val="CC3300"/>
                </a:solidFill>
                <a:latin typeface="Courier New" panose="02070309020205020404" pitchFamily="49" charset="0"/>
              </a:rPr>
              <a:t>                                    (in imperative section { ... } !)               */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de-DE" sz="1200" b="1" dirty="0">
                <a:latin typeface="Courier New" panose="02070309020205020404" pitchFamily="49" charset="0"/>
              </a:rPr>
              <a:t>}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de-DE" sz="1200" b="1" dirty="0">
              <a:latin typeface="Courier New" panose="02070309020205020404" pitchFamily="49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de-DE" sz="1200" b="1" dirty="0">
                <a:solidFill>
                  <a:schemeClr val="accent2"/>
                </a:solidFill>
                <a:latin typeface="Courier New" panose="02070309020205020404" pitchFamily="49" charset="0"/>
              </a:rPr>
              <a:t>protected void interpret()                     /* Block with interpretation rules */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de-DE" sz="1200" b="1" dirty="0">
                <a:solidFill>
                  <a:schemeClr val="accent2"/>
                </a:solidFill>
                <a:latin typeface="Courier New" panose="02070309020205020404" pitchFamily="49" charset="0"/>
              </a:rPr>
              <a:t>   [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de-DE" sz="1200" b="1" dirty="0">
                <a:solidFill>
                  <a:schemeClr val="accent2"/>
                </a:solidFill>
                <a:latin typeface="Courier New" panose="02070309020205020404" pitchFamily="49" charset="0"/>
              </a:rPr>
              <a:t>   Flower ==&gt; RH(30) for ((1:5))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de-DE" sz="1200" b="1" dirty="0">
                <a:solidFill>
                  <a:schemeClr val="accent2"/>
                </a:solidFill>
                <a:latin typeface="Courier New" panose="02070309020205020404" pitchFamily="49" charset="0"/>
              </a:rPr>
              <a:t>                         ( RH(72) [ RL(80) F(8, 1, 9) ] );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de-DE" sz="1200" b="1" dirty="0">
                <a:solidFill>
                  <a:schemeClr val="accent2"/>
                </a:solidFill>
                <a:latin typeface="Courier New" panose="02070309020205020404" pitchFamily="49" charset="0"/>
              </a:rPr>
              <a:t>   ]</a:t>
            </a:r>
          </a:p>
        </p:txBody>
      </p:sp>
      <p:pic>
        <p:nvPicPr>
          <p:cNvPr id="20483" name="Picture 5" descr="plant_with_in">
            <a:extLst>
              <a:ext uri="{FF2B5EF4-FFF2-40B4-BE49-F238E27FC236}">
                <a16:creationId xmlns:a16="http://schemas.microsoft.com/office/drawing/2014/main" id="{48E5E258-BB75-46EB-86A1-6419C313AC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23137" y="332656"/>
            <a:ext cx="1281113" cy="4243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Line 3">
            <a:extLst>
              <a:ext uri="{FF2B5EF4-FFF2-40B4-BE49-F238E27FC236}">
                <a16:creationId xmlns:a16="http://schemas.microsoft.com/office/drawing/2014/main" id="{D153EECA-113C-4E8F-A2E1-51C88BB3D60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80728" y="260350"/>
            <a:ext cx="8363271" cy="298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" name="Line 4">
            <a:extLst>
              <a:ext uri="{FF2B5EF4-FFF2-40B4-BE49-F238E27FC236}">
                <a16:creationId xmlns:a16="http://schemas.microsoft.com/office/drawing/2014/main" id="{C04479EE-F09B-4EC9-918D-EC828565C67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23528" y="641648"/>
            <a:ext cx="1" cy="6216352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6" name="AutoShape 5">
            <a:extLst>
              <a:ext uri="{FF2B5EF4-FFF2-40B4-BE49-F238E27FC236}">
                <a16:creationId xmlns:a16="http://schemas.microsoft.com/office/drawing/2014/main" id="{82540FE2-BD40-49C9-830C-436E5003E655}"/>
              </a:ext>
            </a:extLst>
          </p:cNvPr>
          <p:cNvCxnSpPr>
            <a:cxnSpLocks noChangeShapeType="1"/>
          </p:cNvCxnSpPr>
          <p:nvPr/>
        </p:nvCxnSpPr>
        <p:spPr bwMode="auto">
          <a:xfrm rot="-5400000">
            <a:off x="337816" y="246361"/>
            <a:ext cx="428625" cy="457200"/>
          </a:xfrm>
          <a:prstGeom prst="curvedConnector2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0AEA305-D4E0-4818-9014-E49452B995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37BF801-061B-4EFA-A533-B5BBE8465385}" type="slidenum">
              <a:rPr lang="de-DE" altLang="de-DE" smtClean="0"/>
              <a:pPr>
                <a:defRPr/>
              </a:pPr>
              <a:t>19</a:t>
            </a:fld>
            <a:endParaRPr lang="de-DE" altLang="de-DE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2">
            <a:extLst>
              <a:ext uri="{FF2B5EF4-FFF2-40B4-BE49-F238E27FC236}">
                <a16:creationId xmlns:a16="http://schemas.microsoft.com/office/drawing/2014/main" id="{0ABD9804-9733-4F8A-B845-F06DD14D58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1600" y="948321"/>
            <a:ext cx="6768554" cy="31454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de-DE" b="1" dirty="0">
                <a:solidFill>
                  <a:srgbClr val="CC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From our last lecture</a:t>
            </a:r>
            <a:r>
              <a:rPr lang="en-US" altLang="de-DE" dirty="0">
                <a:solidFill>
                  <a:srgbClr val="CC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: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de-DE" sz="800" dirty="0">
              <a:solidFill>
                <a:srgbClr val="CC0000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de-DE" sz="20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endParaRPr lang="en-US" altLang="de-DE" sz="2400" dirty="0">
              <a:latin typeface="Arial" panose="020B0604020202020204" pitchFamily="34" charset="0"/>
            </a:endParaRPr>
          </a:p>
          <a:p>
            <a:pPr marL="342900" indent="-342900" eaLnBrk="1" hangingPunct="1">
              <a:spcBef>
                <a:spcPct val="0"/>
              </a:spcBef>
              <a:spcAft>
                <a:spcPct val="40000"/>
              </a:spcAft>
              <a:buFontTx/>
              <a:buChar char="-"/>
            </a:pPr>
            <a:r>
              <a:rPr lang="en-US" altLang="de-DE" sz="2800" dirty="0">
                <a:latin typeface="Arial" panose="020B0604020202020204" pitchFamily="34" charset="0"/>
              </a:rPr>
              <a:t>Using imperative code in XL programs</a:t>
            </a:r>
          </a:p>
          <a:p>
            <a:pPr marL="342900" indent="-342900" eaLnBrk="1" hangingPunct="1">
              <a:spcBef>
                <a:spcPct val="0"/>
              </a:spcBef>
              <a:spcAft>
                <a:spcPct val="40000"/>
              </a:spcAft>
              <a:buFontTx/>
              <a:buChar char="-"/>
            </a:pPr>
            <a:r>
              <a:rPr lang="en-US" altLang="de-DE" sz="2800" dirty="0">
                <a:latin typeface="Arial" panose="020B0604020202020204" pitchFamily="34" charset="0"/>
              </a:rPr>
              <a:t>Loops and arrays in branch constructions</a:t>
            </a:r>
          </a:p>
          <a:p>
            <a:pPr marL="342900" indent="-342900" eaLnBrk="1" hangingPunct="1">
              <a:spcBef>
                <a:spcPct val="0"/>
              </a:spcBef>
              <a:spcAft>
                <a:spcPct val="40000"/>
              </a:spcAft>
              <a:buFontTx/>
              <a:buChar char="-"/>
            </a:pPr>
            <a:r>
              <a:rPr lang="en-US" altLang="de-DE" sz="2800" dirty="0">
                <a:latin typeface="Arial" panose="020B0604020202020204" pitchFamily="34" charset="0"/>
              </a:rPr>
              <a:t>Textures</a:t>
            </a:r>
          </a:p>
        </p:txBody>
      </p:sp>
      <p:sp>
        <p:nvSpPr>
          <p:cNvPr id="4" name="Line 3">
            <a:extLst>
              <a:ext uri="{FF2B5EF4-FFF2-40B4-BE49-F238E27FC236}">
                <a16:creationId xmlns:a16="http://schemas.microsoft.com/office/drawing/2014/main" id="{E388A496-69FA-4707-B8F3-1B63A52968C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80728" y="260648"/>
            <a:ext cx="8363271" cy="0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" name="Line 4">
            <a:extLst>
              <a:ext uri="{FF2B5EF4-FFF2-40B4-BE49-F238E27FC236}">
                <a16:creationId xmlns:a16="http://schemas.microsoft.com/office/drawing/2014/main" id="{52B71053-EEC3-4621-BE99-A71BB3251A1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23528" y="641648"/>
            <a:ext cx="1" cy="6216352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6" name="AutoShape 5">
            <a:extLst>
              <a:ext uri="{FF2B5EF4-FFF2-40B4-BE49-F238E27FC236}">
                <a16:creationId xmlns:a16="http://schemas.microsoft.com/office/drawing/2014/main" id="{1C02448B-EB53-498D-B669-EF6DA419EBC0}"/>
              </a:ext>
            </a:extLst>
          </p:cNvPr>
          <p:cNvCxnSpPr>
            <a:cxnSpLocks noChangeShapeType="1"/>
          </p:cNvCxnSpPr>
          <p:nvPr/>
        </p:nvCxnSpPr>
        <p:spPr bwMode="auto">
          <a:xfrm rot="-5400000">
            <a:off x="337816" y="246361"/>
            <a:ext cx="428625" cy="457200"/>
          </a:xfrm>
          <a:prstGeom prst="curvedConnector2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E2307C6-9911-4B99-B94D-FBB5475902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37BF801-061B-4EFA-A533-B5BBE8465385}" type="slidenum">
              <a:rPr lang="de-DE" altLang="de-DE" smtClean="0"/>
              <a:pPr>
                <a:defRPr/>
              </a:pPr>
              <a:t>2</a:t>
            </a:fld>
            <a:endParaRPr lang="de-DE" altLang="de-DE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4">
            <a:extLst>
              <a:ext uri="{FF2B5EF4-FFF2-40B4-BE49-F238E27FC236}">
                <a16:creationId xmlns:a16="http://schemas.microsoft.com/office/drawing/2014/main" id="{005C0D01-E144-4940-8588-5EA6D95BB6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3567" y="1218626"/>
            <a:ext cx="8136889" cy="4524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de-DE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public void run()</a:t>
            </a:r>
            <a:endParaRPr lang="de-DE" altLang="de-DE" sz="1800" dirty="0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de-DE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  <a:endParaRPr lang="de-DE" altLang="de-DE" sz="1800" dirty="0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800" dirty="0">
                <a:latin typeface="Courier New" panose="02070309020205020404" pitchFamily="49" charset="0"/>
                <a:cs typeface="Times New Roman" panose="02020603050405020304" pitchFamily="18" charset="0"/>
              </a:rPr>
              <a:t>   </a:t>
            </a:r>
            <a:r>
              <a:rPr lang="en-GB" altLang="de-DE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[</a:t>
            </a:r>
            <a:endParaRPr lang="de-DE" altLang="de-DE" sz="1800" dirty="0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de-DE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Axiom ==&gt; A;</a:t>
            </a:r>
            <a:endParaRPr lang="de-DE" altLang="de-DE" sz="1800" dirty="0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de-DE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A ==&gt; Scale(0.3333) for (int i:(-1:1))</a:t>
            </a:r>
            <a:endParaRPr lang="de-DE" altLang="de-DE" sz="1800" dirty="0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de-DE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         for (int j:(-1:1))</a:t>
            </a:r>
            <a:endParaRPr lang="de-DE" altLang="de-DE" sz="1800" dirty="0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de-DE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           if ((i+1)*(j+1) != 1)</a:t>
            </a:r>
            <a:endParaRPr lang="de-DE" altLang="de-DE" sz="1800" dirty="0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de-DE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             ( [ Translate(</a:t>
            </a:r>
            <a:r>
              <a:rPr lang="en-GB" altLang="de-DE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GB" altLang="de-DE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j, 0) A ] );</a:t>
            </a:r>
            <a:endParaRPr lang="de-DE" altLang="de-DE" sz="1800" dirty="0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de-DE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]</a:t>
            </a:r>
            <a:endParaRPr lang="de-DE" altLang="de-DE" sz="1800" dirty="0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de-DE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GB" altLang="de-DE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applyInterpretation</a:t>
            </a:r>
            <a:r>
              <a:rPr lang="en-GB" altLang="de-DE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  <a:endParaRPr lang="de-DE" altLang="de-DE" sz="1800" dirty="0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de-DE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de-DE" altLang="de-DE" sz="1800" dirty="0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de-DE" altLang="de-DE" sz="1800" dirty="0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de-DE" sz="18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public void interpret()</a:t>
            </a:r>
            <a:endParaRPr lang="de-DE" altLang="de-DE" sz="1800" dirty="0">
              <a:solidFill>
                <a:schemeClr val="accent2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de-DE" sz="18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[</a:t>
            </a:r>
            <a:endParaRPr lang="de-DE" altLang="de-DE" sz="1800" dirty="0">
              <a:solidFill>
                <a:schemeClr val="accent2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de-DE" sz="18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A ==&gt; Box;</a:t>
            </a:r>
            <a:endParaRPr lang="de-DE" altLang="de-DE" sz="1800" dirty="0">
              <a:solidFill>
                <a:schemeClr val="accent2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de-DE" sz="18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]</a:t>
            </a:r>
            <a:endParaRPr lang="de-DE" altLang="de-DE" sz="1800" dirty="0">
              <a:solidFill>
                <a:schemeClr val="accent2"/>
              </a:solidFill>
              <a:latin typeface="Arial" panose="020B0604020202020204" pitchFamily="34" charset="0"/>
            </a:endParaRPr>
          </a:p>
        </p:txBody>
      </p:sp>
      <p:sp>
        <p:nvSpPr>
          <p:cNvPr id="21507" name="Text Box 5">
            <a:extLst>
              <a:ext uri="{FF2B5EF4-FFF2-40B4-BE49-F238E27FC236}">
                <a16:creationId xmlns:a16="http://schemas.microsoft.com/office/drawing/2014/main" id="{A14986A6-6363-4BFE-BA4E-09E2DE7F19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3566" y="512884"/>
            <a:ext cx="4752529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de-DE" sz="2800" dirty="0">
                <a:latin typeface="Arial" panose="020B0604020202020204" pitchFamily="34" charset="0"/>
              </a:rPr>
              <a:t>Yet another example</a:t>
            </a:r>
          </a:p>
        </p:txBody>
      </p:sp>
      <p:sp>
        <p:nvSpPr>
          <p:cNvPr id="21508" name="Text Box 6">
            <a:extLst>
              <a:ext uri="{FF2B5EF4-FFF2-40B4-BE49-F238E27FC236}">
                <a16:creationId xmlns:a16="http://schemas.microsoft.com/office/drawing/2014/main" id="{BE98B848-5E51-4E5E-BF1C-BD97B197CC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7089" y="6021388"/>
            <a:ext cx="705728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de-DE" sz="2400" dirty="0">
                <a:solidFill>
                  <a:srgbClr val="008000"/>
                </a:solidFill>
                <a:latin typeface="Arial" panose="020B0604020202020204" pitchFamily="34" charset="0"/>
              </a:rPr>
              <a:t>creates the so-called "</a:t>
            </a:r>
            <a:r>
              <a:rPr lang="en-US" altLang="de-DE" sz="2400" dirty="0" err="1">
                <a:solidFill>
                  <a:srgbClr val="008000"/>
                </a:solidFill>
                <a:latin typeface="Arial" panose="020B0604020202020204" pitchFamily="34" charset="0"/>
              </a:rPr>
              <a:t>Menger</a:t>
            </a:r>
            <a:r>
              <a:rPr lang="en-US" altLang="de-DE" sz="2400" dirty="0">
                <a:solidFill>
                  <a:srgbClr val="008000"/>
                </a:solidFill>
                <a:latin typeface="Arial" panose="020B0604020202020204" pitchFamily="34" charset="0"/>
              </a:rPr>
              <a:t> Sponge" (a fractal)</a:t>
            </a:r>
          </a:p>
        </p:txBody>
      </p:sp>
      <p:sp>
        <p:nvSpPr>
          <p:cNvPr id="5" name="Line 3">
            <a:extLst>
              <a:ext uri="{FF2B5EF4-FFF2-40B4-BE49-F238E27FC236}">
                <a16:creationId xmlns:a16="http://schemas.microsoft.com/office/drawing/2014/main" id="{C25378AF-8552-4A41-BCD7-A400EE03E70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80728" y="260648"/>
            <a:ext cx="8363271" cy="0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" name="Line 4">
            <a:extLst>
              <a:ext uri="{FF2B5EF4-FFF2-40B4-BE49-F238E27FC236}">
                <a16:creationId xmlns:a16="http://schemas.microsoft.com/office/drawing/2014/main" id="{4A13B4AA-9B1A-4BEB-89FF-09806D5899B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23528" y="641648"/>
            <a:ext cx="1" cy="6216352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7" name="AutoShape 5">
            <a:extLst>
              <a:ext uri="{FF2B5EF4-FFF2-40B4-BE49-F238E27FC236}">
                <a16:creationId xmlns:a16="http://schemas.microsoft.com/office/drawing/2014/main" id="{A92B6BA5-072B-4479-A1E5-DF9EA0DB21F4}"/>
              </a:ext>
            </a:extLst>
          </p:cNvPr>
          <p:cNvCxnSpPr>
            <a:cxnSpLocks noChangeShapeType="1"/>
          </p:cNvCxnSpPr>
          <p:nvPr/>
        </p:nvCxnSpPr>
        <p:spPr bwMode="auto">
          <a:xfrm rot="-5400000">
            <a:off x="337816" y="246361"/>
            <a:ext cx="428625" cy="457200"/>
          </a:xfrm>
          <a:prstGeom prst="curvedConnector2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8E21728-BB65-4B38-A941-B993FCEC26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37BF801-061B-4EFA-A533-B5BBE8465385}" type="slidenum">
              <a:rPr lang="de-DE" altLang="de-DE" smtClean="0"/>
              <a:pPr>
                <a:defRPr/>
              </a:pPr>
              <a:t>20</a:t>
            </a:fld>
            <a:endParaRPr lang="de-DE" altLang="de-DE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 Box 2">
            <a:extLst>
              <a:ext uri="{FF2B5EF4-FFF2-40B4-BE49-F238E27FC236}">
                <a16:creationId xmlns:a16="http://schemas.microsoft.com/office/drawing/2014/main" id="{2DCD6EDB-380F-4548-B023-4C0F0195EA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22860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de-DE" altLang="de-DE" sz="2400"/>
          </a:p>
        </p:txBody>
      </p:sp>
      <p:sp>
        <p:nvSpPr>
          <p:cNvPr id="22531" name="Text Box 3">
            <a:extLst>
              <a:ext uri="{FF2B5EF4-FFF2-40B4-BE49-F238E27FC236}">
                <a16:creationId xmlns:a16="http://schemas.microsoft.com/office/drawing/2014/main" id="{03112639-59E9-449C-92EF-5DF85F3190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228600"/>
            <a:ext cx="6781800" cy="2830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de-DE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public void run()</a:t>
            </a:r>
            <a:endParaRPr lang="de-DE" altLang="de-DE" sz="1200" dirty="0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de-DE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  <a:r>
              <a:rPr lang="de-DE" altLang="de-DE" sz="1200" dirty="0">
                <a:latin typeface="Arial" panose="020B0604020202020204" pitchFamily="34" charset="0"/>
                <a:cs typeface="Times New Roman" panose="02020603050405020304" pitchFamily="18" charset="0"/>
              </a:rPr>
              <a:t>   </a:t>
            </a:r>
            <a:r>
              <a:rPr lang="en-GB" altLang="de-DE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[</a:t>
            </a:r>
            <a:endParaRPr lang="de-DE" altLang="de-DE" sz="1200" dirty="0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de-DE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Axiom ==&gt; A;</a:t>
            </a:r>
            <a:endParaRPr lang="de-DE" altLang="de-DE" sz="1200" dirty="0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de-DE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A ==&gt; Scale(0.3333) for (int i:(-1:1))</a:t>
            </a:r>
            <a:endParaRPr lang="de-DE" altLang="de-DE" sz="1200" dirty="0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de-DE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         for (int j:(-1:1))</a:t>
            </a:r>
            <a:endParaRPr lang="de-DE" altLang="de-DE" sz="1200" dirty="0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de-DE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           if ((i+1)*(j+1) != 1)</a:t>
            </a:r>
            <a:endParaRPr lang="de-DE" altLang="de-DE" sz="1200" dirty="0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de-DE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             ( [ Translate(</a:t>
            </a:r>
            <a:r>
              <a:rPr lang="en-GB" altLang="de-DE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GB" altLang="de-DE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j, 0) A ] );</a:t>
            </a:r>
            <a:endParaRPr lang="de-DE" altLang="de-DE" sz="1200" dirty="0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de-DE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]</a:t>
            </a:r>
            <a:endParaRPr lang="de-DE" altLang="de-DE" sz="1200" dirty="0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de-DE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GB" altLang="de-DE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applyInterpretation</a:t>
            </a:r>
            <a:r>
              <a:rPr lang="en-GB" altLang="de-DE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  <a:endParaRPr lang="de-DE" altLang="de-DE" sz="1200" dirty="0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de-DE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de-DE" altLang="de-DE" sz="1200" dirty="0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de-DE" altLang="de-DE" sz="1200" dirty="0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de-DE" sz="12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public void interpret()</a:t>
            </a:r>
            <a:endParaRPr lang="de-DE" altLang="de-DE" sz="1200" dirty="0">
              <a:solidFill>
                <a:schemeClr val="accent2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de-DE" sz="12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[</a:t>
            </a:r>
            <a:endParaRPr lang="de-DE" altLang="de-DE" sz="1200" dirty="0">
              <a:solidFill>
                <a:schemeClr val="accent2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de-DE" sz="12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GB" altLang="de-DE" sz="1200" b="1" dirty="0">
                <a:solidFill>
                  <a:srgbClr val="CC33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 ==&gt; Box;</a:t>
            </a:r>
            <a:endParaRPr lang="de-DE" altLang="de-DE" sz="1200" b="1" dirty="0">
              <a:solidFill>
                <a:srgbClr val="CC3300"/>
              </a:solidFill>
              <a:latin typeface="Courier New" panose="02070309020205020404" pitchFamily="49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de-DE" sz="12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]</a:t>
            </a:r>
            <a:endParaRPr lang="de-DE" altLang="de-DE" sz="1200" dirty="0">
              <a:solidFill>
                <a:schemeClr val="accent2"/>
              </a:solidFill>
              <a:latin typeface="Arial" panose="020B0604020202020204" pitchFamily="34" charset="0"/>
            </a:endParaRPr>
          </a:p>
        </p:txBody>
      </p:sp>
      <p:sp>
        <p:nvSpPr>
          <p:cNvPr id="22532" name="Text Box 4">
            <a:extLst>
              <a:ext uri="{FF2B5EF4-FFF2-40B4-BE49-F238E27FC236}">
                <a16:creationId xmlns:a16="http://schemas.microsoft.com/office/drawing/2014/main" id="{A92A1406-BBC8-45A3-9C79-CE3699DEA5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9816" y="2438400"/>
            <a:ext cx="68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de-DE" altLang="de-DE" sz="2400" dirty="0">
                <a:solidFill>
                  <a:srgbClr val="CC3300"/>
                </a:solidFill>
                <a:latin typeface="Arial" panose="020B0604020202020204" pitchFamily="34" charset="0"/>
              </a:rPr>
              <a:t>(a)</a:t>
            </a:r>
          </a:p>
        </p:txBody>
      </p:sp>
      <p:sp>
        <p:nvSpPr>
          <p:cNvPr id="22533" name="Text Box 5">
            <a:extLst>
              <a:ext uri="{FF2B5EF4-FFF2-40B4-BE49-F238E27FC236}">
                <a16:creationId xmlns:a16="http://schemas.microsoft.com/office/drawing/2014/main" id="{020E5598-B73A-400A-8476-1FD253C5FE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536" y="3276600"/>
            <a:ext cx="68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de-DE" altLang="de-DE" sz="2400" dirty="0">
                <a:solidFill>
                  <a:srgbClr val="CC3300"/>
                </a:solidFill>
                <a:latin typeface="Arial" panose="020B0604020202020204" pitchFamily="34" charset="0"/>
              </a:rPr>
              <a:t>(b)</a:t>
            </a:r>
          </a:p>
        </p:txBody>
      </p:sp>
      <p:sp>
        <p:nvSpPr>
          <p:cNvPr id="22534" name="Text Box 6">
            <a:extLst>
              <a:ext uri="{FF2B5EF4-FFF2-40B4-BE49-F238E27FC236}">
                <a16:creationId xmlns:a16="http://schemas.microsoft.com/office/drawing/2014/main" id="{DAF225A5-D0BA-488A-8BBA-87DFE6DB93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38600" y="3276600"/>
            <a:ext cx="68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de-DE" altLang="de-DE" sz="2400">
                <a:solidFill>
                  <a:srgbClr val="CC3300"/>
                </a:solidFill>
                <a:latin typeface="Arial" panose="020B0604020202020204" pitchFamily="34" charset="0"/>
              </a:rPr>
              <a:t>(c)</a:t>
            </a:r>
          </a:p>
        </p:txBody>
      </p:sp>
      <p:sp>
        <p:nvSpPr>
          <p:cNvPr id="22535" name="Text Box 7">
            <a:extLst>
              <a:ext uri="{FF2B5EF4-FFF2-40B4-BE49-F238E27FC236}">
                <a16:creationId xmlns:a16="http://schemas.microsoft.com/office/drawing/2014/main" id="{84D2CC20-BCED-46E4-B260-C2665C15D6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9200" y="3429000"/>
            <a:ext cx="22098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de-DE" sz="1200" b="1" dirty="0">
                <a:solidFill>
                  <a:srgbClr val="CC33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 ==&gt; Sphere(0.5);</a:t>
            </a:r>
            <a:r>
              <a:rPr lang="de-DE" altLang="de-DE" sz="1200" dirty="0">
                <a:solidFill>
                  <a:srgbClr val="CC3300"/>
                </a:solidFill>
              </a:rPr>
              <a:t> </a:t>
            </a:r>
          </a:p>
        </p:txBody>
      </p:sp>
      <p:sp>
        <p:nvSpPr>
          <p:cNvPr id="22536" name="Text Box 8">
            <a:extLst>
              <a:ext uri="{FF2B5EF4-FFF2-40B4-BE49-F238E27FC236}">
                <a16:creationId xmlns:a16="http://schemas.microsoft.com/office/drawing/2014/main" id="{4BC6D4AD-F2F5-45CB-B436-D08E35E526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3352800"/>
            <a:ext cx="4191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de-DE" sz="1200" b="1">
                <a:solidFill>
                  <a:srgbClr val="CC33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 ==&gt; Box(0.1, 0.5, 0.1)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de-DE" sz="1200" b="1">
                <a:solidFill>
                  <a:srgbClr val="CC33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Translate(0.1, 0.25, 0) Sphere(0.2);</a:t>
            </a:r>
            <a:r>
              <a:rPr lang="de-DE" altLang="de-DE" sz="1200">
                <a:solidFill>
                  <a:srgbClr val="CC3300"/>
                </a:solidFill>
              </a:rPr>
              <a:t> </a:t>
            </a:r>
          </a:p>
        </p:txBody>
      </p:sp>
      <p:pic>
        <p:nvPicPr>
          <p:cNvPr id="22537" name="Picture 9" descr="mengerdrei">
            <a:extLst>
              <a:ext uri="{FF2B5EF4-FFF2-40B4-BE49-F238E27FC236}">
                <a16:creationId xmlns:a16="http://schemas.microsoft.com/office/drawing/2014/main" id="{8B764090-84B9-4B42-85FD-D5D883217EC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6288" y="3938588"/>
            <a:ext cx="8458200" cy="2919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Line 3">
            <a:extLst>
              <a:ext uri="{FF2B5EF4-FFF2-40B4-BE49-F238E27FC236}">
                <a16:creationId xmlns:a16="http://schemas.microsoft.com/office/drawing/2014/main" id="{5C487AA9-F99B-4862-BC77-52CA3B43F41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80728" y="188640"/>
            <a:ext cx="8363271" cy="0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" name="Line 4">
            <a:extLst>
              <a:ext uri="{FF2B5EF4-FFF2-40B4-BE49-F238E27FC236}">
                <a16:creationId xmlns:a16="http://schemas.microsoft.com/office/drawing/2014/main" id="{1E9B9063-6473-4D94-BF3C-794F6DEC5FB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23528" y="620688"/>
            <a:ext cx="1" cy="6237312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12" name="AutoShape 5">
            <a:extLst>
              <a:ext uri="{FF2B5EF4-FFF2-40B4-BE49-F238E27FC236}">
                <a16:creationId xmlns:a16="http://schemas.microsoft.com/office/drawing/2014/main" id="{722E80E3-D711-48E7-855E-6C800C7147E1}"/>
              </a:ext>
            </a:extLst>
          </p:cNvPr>
          <p:cNvCxnSpPr>
            <a:cxnSpLocks noChangeShapeType="1"/>
          </p:cNvCxnSpPr>
          <p:nvPr/>
        </p:nvCxnSpPr>
        <p:spPr bwMode="auto">
          <a:xfrm rot="-5400000">
            <a:off x="337816" y="174353"/>
            <a:ext cx="428625" cy="457200"/>
          </a:xfrm>
          <a:prstGeom prst="curvedConnector2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216AC821-E14B-446D-8C36-1CD4583E60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37BF801-061B-4EFA-A533-B5BBE8465385}" type="slidenum">
              <a:rPr lang="de-DE" altLang="de-DE" smtClean="0"/>
              <a:pPr>
                <a:defRPr/>
              </a:pPr>
              <a:t>21</a:t>
            </a:fld>
            <a:endParaRPr lang="de-DE" altLang="de-DE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 Box 2">
            <a:extLst>
              <a:ext uri="{FF2B5EF4-FFF2-40B4-BE49-F238E27FC236}">
                <a16:creationId xmlns:a16="http://schemas.microsoft.com/office/drawing/2014/main" id="{9F395879-4CDC-4C28-B11C-462029D500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9695" y="476672"/>
            <a:ext cx="8794303" cy="52014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de-DE" sz="2800" b="1" dirty="0">
                <a:solidFill>
                  <a:srgbClr val="CC3300"/>
                </a:solidFill>
                <a:latin typeface="Arial" panose="020B0604020202020204" pitchFamily="34" charset="0"/>
              </a:rPr>
              <a:t>   What does this example create?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GB" altLang="de-DE" sz="1600" b="1" i="1" dirty="0">
              <a:solidFill>
                <a:srgbClr val="CC33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de-DE" sz="2000" b="1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public void run()</a:t>
            </a:r>
            <a:endParaRPr lang="de-DE" altLang="de-DE" sz="2000" dirty="0">
              <a:solidFill>
                <a:srgbClr val="0000FF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de-DE" sz="2000" b="1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  <a:endParaRPr lang="de-DE" altLang="de-DE" sz="2000" dirty="0">
              <a:solidFill>
                <a:srgbClr val="0000FF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de-DE" sz="2000" b="1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[</a:t>
            </a:r>
            <a:endParaRPr lang="de-DE" altLang="de-DE" sz="2000" dirty="0">
              <a:solidFill>
                <a:srgbClr val="0000FF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de-DE" sz="2000" b="1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Axiom ==&gt; [ A(0, 0.5) D(0.7) F(60) ] A(0, 6) F(100);</a:t>
            </a:r>
            <a:endParaRPr lang="de-DE" altLang="de-DE" sz="2000" dirty="0">
              <a:solidFill>
                <a:srgbClr val="0000FF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de-DE" sz="2000" b="1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A(t, speed) ==&gt; A(t+1, speed);</a:t>
            </a:r>
            <a:endParaRPr lang="de-DE" altLang="de-DE" sz="2000" dirty="0">
              <a:solidFill>
                <a:srgbClr val="0000FF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de-DE" sz="2000" b="1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]</a:t>
            </a:r>
            <a:endParaRPr lang="de-DE" altLang="de-DE" sz="2000" dirty="0">
              <a:solidFill>
                <a:srgbClr val="0000FF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de-DE" sz="2000" b="1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GB" altLang="de-DE" sz="2000" b="1" dirty="0" err="1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applyInterpretation</a:t>
            </a:r>
            <a:r>
              <a:rPr lang="en-GB" altLang="de-DE" sz="2000" b="1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  <a:endParaRPr lang="de-DE" altLang="de-DE" sz="2000" dirty="0">
              <a:solidFill>
                <a:srgbClr val="0000FF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de-DE" sz="2000" b="1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de-DE" altLang="de-DE" sz="2000" dirty="0">
              <a:solidFill>
                <a:srgbClr val="0000FF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de-DE" sz="2000" b="1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public void interpret()</a:t>
            </a:r>
            <a:endParaRPr lang="de-DE" altLang="de-DE" sz="2000" dirty="0">
              <a:solidFill>
                <a:srgbClr val="0000FF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de-DE" sz="2000" b="1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[</a:t>
            </a:r>
            <a:endParaRPr lang="de-DE" altLang="de-DE" sz="2000" dirty="0">
              <a:solidFill>
                <a:srgbClr val="0000FF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de-DE" sz="2000" b="1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A(t, speed) ==&gt; RU(speed*t);</a:t>
            </a:r>
            <a:endParaRPr lang="de-DE" altLang="de-DE" sz="2000" dirty="0">
              <a:solidFill>
                <a:srgbClr val="0000FF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de-DE" sz="2000" b="1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]</a:t>
            </a:r>
            <a:endParaRPr lang="de-DE" altLang="de-DE" sz="2000" dirty="0">
              <a:solidFill>
                <a:srgbClr val="0000FF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de-DE" altLang="de-DE" sz="2000" dirty="0"/>
          </a:p>
        </p:txBody>
      </p:sp>
      <p:sp>
        <p:nvSpPr>
          <p:cNvPr id="3" name="Line 3">
            <a:extLst>
              <a:ext uri="{FF2B5EF4-FFF2-40B4-BE49-F238E27FC236}">
                <a16:creationId xmlns:a16="http://schemas.microsoft.com/office/drawing/2014/main" id="{F4ADF2A8-251F-469E-8058-F6CD682E2AD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80728" y="260648"/>
            <a:ext cx="8363269" cy="0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" name="Line 4">
            <a:extLst>
              <a:ext uri="{FF2B5EF4-FFF2-40B4-BE49-F238E27FC236}">
                <a16:creationId xmlns:a16="http://schemas.microsoft.com/office/drawing/2014/main" id="{F644F71E-49C5-46A0-A20B-1ABBF8044C9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23528" y="641648"/>
            <a:ext cx="1" cy="6216352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5" name="AutoShape 5">
            <a:extLst>
              <a:ext uri="{FF2B5EF4-FFF2-40B4-BE49-F238E27FC236}">
                <a16:creationId xmlns:a16="http://schemas.microsoft.com/office/drawing/2014/main" id="{BCBAEAF6-5A49-4E01-9EB9-EAA2673F8C4B}"/>
              </a:ext>
            </a:extLst>
          </p:cNvPr>
          <p:cNvCxnSpPr>
            <a:cxnSpLocks noChangeShapeType="1"/>
          </p:cNvCxnSpPr>
          <p:nvPr/>
        </p:nvCxnSpPr>
        <p:spPr bwMode="auto">
          <a:xfrm rot="-5400000">
            <a:off x="337816" y="246361"/>
            <a:ext cx="428625" cy="457200"/>
          </a:xfrm>
          <a:prstGeom prst="curvedConnector2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2002B3C-C3F6-4337-9DE2-3EC6ECD80D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37BF801-061B-4EFA-A533-B5BBE8465385}" type="slidenum">
              <a:rPr lang="de-DE" altLang="de-DE" smtClean="0"/>
              <a:pPr>
                <a:defRPr/>
              </a:pPr>
              <a:t>22</a:t>
            </a:fld>
            <a:endParaRPr lang="de-DE" altLang="de-DE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2">
            <a:extLst>
              <a:ext uri="{FF2B5EF4-FFF2-40B4-BE49-F238E27FC236}">
                <a16:creationId xmlns:a16="http://schemas.microsoft.com/office/drawing/2014/main" id="{8ED169A4-8EE3-41E8-8B4D-01BEA5975A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9755" y="689274"/>
            <a:ext cx="8546774" cy="34932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de-DE" b="1" dirty="0">
                <a:solidFill>
                  <a:srgbClr val="CC33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Today</a:t>
            </a:r>
            <a:r>
              <a:rPr lang="en-US" altLang="de-DE" dirty="0">
                <a:solidFill>
                  <a:srgbClr val="CC33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: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de-DE" sz="1400" dirty="0">
              <a:latin typeface="Arial" panose="020B0604020202020204" pitchFamily="34" charset="0"/>
            </a:endParaRPr>
          </a:p>
          <a:p>
            <a:pPr marL="342900" indent="-342900" eaLnBrk="1" hangingPunct="1">
              <a:spcBef>
                <a:spcPct val="50000"/>
              </a:spcBef>
              <a:buFontTx/>
              <a:buChar char="-"/>
            </a:pPr>
            <a:r>
              <a:rPr lang="en-US" altLang="de-DE" sz="2800" dirty="0">
                <a:latin typeface="Arial" panose="020B0604020202020204" pitchFamily="34" charset="0"/>
              </a:rPr>
              <a:t>Projects in </a:t>
            </a:r>
            <a:r>
              <a:rPr lang="en-US" altLang="de-DE" sz="2800" dirty="0" err="1">
                <a:latin typeface="Arial" panose="020B0604020202020204" pitchFamily="34" charset="0"/>
              </a:rPr>
              <a:t>GroIMP</a:t>
            </a:r>
            <a:r>
              <a:rPr lang="en-US" altLang="de-DE" sz="2800" dirty="0">
                <a:latin typeface="Arial" panose="020B0604020202020204" pitchFamily="34" charset="0"/>
              </a:rPr>
              <a:t> (.</a:t>
            </a:r>
            <a:r>
              <a:rPr lang="en-US" altLang="de-DE" sz="2800" dirty="0" err="1">
                <a:latin typeface="Arial" panose="020B0604020202020204" pitchFamily="34" charset="0"/>
              </a:rPr>
              <a:t>gsz</a:t>
            </a:r>
            <a:r>
              <a:rPr lang="en-US" altLang="de-DE" sz="2800" dirty="0">
                <a:latin typeface="Arial" panose="020B0604020202020204" pitchFamily="34" charset="0"/>
              </a:rPr>
              <a:t> files)</a:t>
            </a:r>
            <a:endParaRPr lang="en-US" altLang="de-DE" sz="2800" dirty="0"/>
          </a:p>
          <a:p>
            <a:pPr marL="342900" indent="-342900" eaLnBrk="1" hangingPunct="1">
              <a:spcBef>
                <a:spcPct val="50000"/>
              </a:spcBef>
              <a:buFontTx/>
              <a:buChar char="-"/>
            </a:pPr>
            <a:r>
              <a:rPr lang="en-US" altLang="de-DE" sz="2800" dirty="0">
                <a:latin typeface="Arial" panose="020B0604020202020204" pitchFamily="34" charset="0"/>
              </a:rPr>
              <a:t>stochastic L-systems</a:t>
            </a:r>
          </a:p>
          <a:p>
            <a:pPr marL="342900" indent="-342900" eaLnBrk="1" hangingPunct="1">
              <a:spcBef>
                <a:spcPct val="50000"/>
              </a:spcBef>
              <a:buFontTx/>
              <a:buChar char="-"/>
            </a:pPr>
            <a:r>
              <a:rPr lang="en-US" altLang="de-DE" sz="2800" dirty="0">
                <a:latin typeface="Arial" panose="020B0604020202020204" pitchFamily="34" charset="0"/>
              </a:rPr>
              <a:t>context sensitive L-systems</a:t>
            </a:r>
          </a:p>
          <a:p>
            <a:pPr marL="342900" indent="-342900" eaLnBrk="1" hangingPunct="1">
              <a:spcBef>
                <a:spcPct val="50000"/>
              </a:spcBef>
              <a:buFontTx/>
              <a:buChar char="-"/>
            </a:pPr>
            <a:r>
              <a:rPr lang="en-US" altLang="de-DE" sz="2800" dirty="0">
                <a:latin typeface="Arial" panose="020B0604020202020204" pitchFamily="34" charset="0"/>
              </a:rPr>
              <a:t>a new rule type: interpretation rules</a:t>
            </a:r>
          </a:p>
        </p:txBody>
      </p:sp>
      <p:sp>
        <p:nvSpPr>
          <p:cNvPr id="3" name="Line 3">
            <a:extLst>
              <a:ext uri="{FF2B5EF4-FFF2-40B4-BE49-F238E27FC236}">
                <a16:creationId xmlns:a16="http://schemas.microsoft.com/office/drawing/2014/main" id="{9A4A7F3C-8B41-4DAF-8B8D-468CB667A4E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80728" y="260648"/>
            <a:ext cx="8363271" cy="0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" name="Line 4">
            <a:extLst>
              <a:ext uri="{FF2B5EF4-FFF2-40B4-BE49-F238E27FC236}">
                <a16:creationId xmlns:a16="http://schemas.microsoft.com/office/drawing/2014/main" id="{26DF0B06-8876-4E14-B539-D3AAD94F430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23528" y="641648"/>
            <a:ext cx="1" cy="6216352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5" name="AutoShape 5">
            <a:extLst>
              <a:ext uri="{FF2B5EF4-FFF2-40B4-BE49-F238E27FC236}">
                <a16:creationId xmlns:a16="http://schemas.microsoft.com/office/drawing/2014/main" id="{973971EC-7623-4751-B631-6093FBEBCDCE}"/>
              </a:ext>
            </a:extLst>
          </p:cNvPr>
          <p:cNvCxnSpPr>
            <a:cxnSpLocks noChangeShapeType="1"/>
          </p:cNvCxnSpPr>
          <p:nvPr/>
        </p:nvCxnSpPr>
        <p:spPr bwMode="auto">
          <a:xfrm rot="-5400000">
            <a:off x="337816" y="246361"/>
            <a:ext cx="428625" cy="457200"/>
          </a:xfrm>
          <a:prstGeom prst="curvedConnector2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72F6BDD-FA64-438E-B255-1D4DD98639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37BF801-061B-4EFA-A533-B5BBE8465385}" type="slidenum">
              <a:rPr lang="de-DE" altLang="de-DE" smtClean="0"/>
              <a:pPr>
                <a:defRPr/>
              </a:pPr>
              <a:t>3</a:t>
            </a:fld>
            <a:endParaRPr lang="de-DE" altLang="de-DE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2">
            <a:extLst>
              <a:ext uri="{FF2B5EF4-FFF2-40B4-BE49-F238E27FC236}">
                <a16:creationId xmlns:a16="http://schemas.microsoft.com/office/drawing/2014/main" id="{7D8D2360-8CC9-442A-88B6-86C1FA272E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7301" y="409882"/>
            <a:ext cx="8641203" cy="42780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de-DE" sz="2800" b="1" dirty="0">
                <a:solidFill>
                  <a:srgbClr val="CC3300"/>
                </a:solidFill>
                <a:latin typeface="Arial" panose="020B0604020202020204" pitchFamily="34" charset="0"/>
              </a:rPr>
              <a:t>Projects in </a:t>
            </a:r>
            <a:r>
              <a:rPr lang="en-US" altLang="de-DE" sz="2800" b="1" dirty="0" err="1">
                <a:solidFill>
                  <a:srgbClr val="CC3300"/>
                </a:solidFill>
                <a:latin typeface="Arial" panose="020B0604020202020204" pitchFamily="34" charset="0"/>
              </a:rPr>
              <a:t>GroIMP</a:t>
            </a:r>
            <a:endParaRPr lang="en-US" altLang="de-DE" sz="2000" dirty="0">
              <a:latin typeface="Arial" panose="020B0604020202020204" pitchFamily="34" charset="0"/>
              <a:sym typeface="Symbol" panose="05050102010706020507" pitchFamily="18" charset="2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de-DE" sz="2000" dirty="0">
                <a:latin typeface="Arial" panose="020B0604020202020204" pitchFamily="34" charset="0"/>
                <a:sym typeface="Symbol" panose="05050102010706020507" pitchFamily="18" charset="2"/>
              </a:rPr>
              <a:t>Saving an entire project (XL code and texture files):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de-DE" sz="2000" dirty="0">
                <a:latin typeface="Arial" panose="020B0604020202020204" pitchFamily="34" charset="0"/>
                <a:sym typeface="Symbol" panose="05050102010706020507" pitchFamily="18" charset="2"/>
              </a:rPr>
              <a:t>      File  Save, give name of the Project (does not have to match the name of the RGG program). Photo data will be saved.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de-DE" sz="2000" dirty="0">
              <a:latin typeface="Arial" panose="020B0604020202020204" pitchFamily="34" charset="0"/>
              <a:sym typeface="Symbol" panose="05050102010706020507" pitchFamily="18" charset="2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de-DE" sz="2000" dirty="0">
                <a:latin typeface="Arial" panose="020B0604020202020204" pitchFamily="34" charset="0"/>
                <a:sym typeface="Symbol" panose="05050102010706020507" pitchFamily="18" charset="2"/>
              </a:rPr>
              <a:t>Project data will have a name ending with </a:t>
            </a:r>
            <a:r>
              <a:rPr lang="en-US" altLang="de-DE" sz="2400" b="1" dirty="0">
                <a:solidFill>
                  <a:srgbClr val="0000FF"/>
                </a:solidFill>
                <a:latin typeface="Courier New" panose="02070309020205020404" pitchFamily="49" charset="0"/>
                <a:sym typeface="Symbol" panose="05050102010706020507" pitchFamily="18" charset="2"/>
              </a:rPr>
              <a:t>.</a:t>
            </a:r>
            <a:r>
              <a:rPr lang="en-US" altLang="de-DE" sz="2400" b="1" dirty="0" err="1">
                <a:solidFill>
                  <a:srgbClr val="0000FF"/>
                </a:solidFill>
                <a:latin typeface="Courier New" panose="02070309020205020404" pitchFamily="49" charset="0"/>
                <a:sym typeface="Symbol" panose="05050102010706020507" pitchFamily="18" charset="2"/>
              </a:rPr>
              <a:t>gsz</a:t>
            </a:r>
            <a:r>
              <a:rPr lang="en-US" altLang="de-DE" sz="2400" dirty="0">
                <a:latin typeface="Arial" panose="020B0604020202020204" pitchFamily="34" charset="0"/>
                <a:sym typeface="Symbol" panose="05050102010706020507" pitchFamily="18" charset="2"/>
              </a:rPr>
              <a:t>   </a:t>
            </a:r>
            <a:r>
              <a:rPr lang="en-US" altLang="de-DE" sz="2000" dirty="0">
                <a:latin typeface="Arial" panose="020B0604020202020204" pitchFamily="34" charset="0"/>
                <a:sym typeface="Symbol" panose="05050102010706020507" pitchFamily="18" charset="2"/>
              </a:rPr>
              <a:t>(readable with a data compression program, e.g., </a:t>
            </a:r>
            <a:r>
              <a:rPr lang="en-US" altLang="de-DE" sz="2000" dirty="0" err="1">
                <a:latin typeface="Arial" panose="020B0604020202020204" pitchFamily="34" charset="0"/>
                <a:sym typeface="Symbol" panose="05050102010706020507" pitchFamily="18" charset="2"/>
              </a:rPr>
              <a:t>WinZIP</a:t>
            </a:r>
            <a:r>
              <a:rPr lang="en-US" altLang="de-DE" sz="2000" dirty="0">
                <a:latin typeface="Arial" panose="020B0604020202020204" pitchFamily="34" charset="0"/>
                <a:sym typeface="Symbol" panose="05050102010706020507" pitchFamily="18" charset="2"/>
              </a:rPr>
              <a:t>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de-DE" sz="2000" dirty="0">
              <a:latin typeface="Arial" panose="020B0604020202020204" pitchFamily="34" charset="0"/>
              <a:sym typeface="Symbol" panose="05050102010706020507" pitchFamily="18" charset="2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de-DE" sz="2000" dirty="0">
                <a:latin typeface="Arial" panose="020B0604020202020204" pitchFamily="34" charset="0"/>
              </a:rPr>
              <a:t>Example: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de-DE" sz="2000" b="1" dirty="0">
                <a:solidFill>
                  <a:srgbClr val="0000FF"/>
                </a:solidFill>
                <a:latin typeface="Courier New" panose="02070309020205020404" pitchFamily="49" charset="0"/>
              </a:rPr>
              <a:t>sm09_e10.gsz</a:t>
            </a:r>
            <a:r>
              <a:rPr lang="en-US" altLang="de-DE" sz="2000" dirty="0">
                <a:solidFill>
                  <a:srgbClr val="0000FF"/>
                </a:solidFill>
                <a:latin typeface="Arial" panose="020B0604020202020204" pitchFamily="34" charset="0"/>
              </a:rPr>
              <a:t>	 Use of a leaf texture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de-DE" sz="2000" dirty="0">
              <a:latin typeface="Arial" panose="020B0604020202020204" pitchFamily="34" charset="0"/>
              <a:sym typeface="Symbol" panose="05050102010706020507" pitchFamily="18" charset="2"/>
            </a:endParaRPr>
          </a:p>
        </p:txBody>
      </p:sp>
      <p:sp>
        <p:nvSpPr>
          <p:cNvPr id="4" name="Line 3">
            <a:extLst>
              <a:ext uri="{FF2B5EF4-FFF2-40B4-BE49-F238E27FC236}">
                <a16:creationId xmlns:a16="http://schemas.microsoft.com/office/drawing/2014/main" id="{FCC2A990-A1DB-4D9F-B1A3-218D1D7A336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38200" y="188640"/>
            <a:ext cx="8305800" cy="0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" name="Line 4">
            <a:extLst>
              <a:ext uri="{FF2B5EF4-FFF2-40B4-BE49-F238E27FC236}">
                <a16:creationId xmlns:a16="http://schemas.microsoft.com/office/drawing/2014/main" id="{61A6F4BD-E728-47E2-A80A-EB7F82F211C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80999" y="548680"/>
            <a:ext cx="1" cy="6309320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6" name="AutoShape 5">
            <a:extLst>
              <a:ext uri="{FF2B5EF4-FFF2-40B4-BE49-F238E27FC236}">
                <a16:creationId xmlns:a16="http://schemas.microsoft.com/office/drawing/2014/main" id="{DF45F872-5AA8-43CA-8D4E-B3B7B524785C}"/>
              </a:ext>
            </a:extLst>
          </p:cNvPr>
          <p:cNvCxnSpPr>
            <a:cxnSpLocks noChangeShapeType="1"/>
          </p:cNvCxnSpPr>
          <p:nvPr/>
        </p:nvCxnSpPr>
        <p:spPr bwMode="auto">
          <a:xfrm rot="-5400000">
            <a:off x="395287" y="174353"/>
            <a:ext cx="428625" cy="457200"/>
          </a:xfrm>
          <a:prstGeom prst="curvedConnector2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DB21D5A-8F37-4E02-8FF1-6650B2EF91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41D66D-E7B1-4B38-99CD-9052D1BD6D73}" type="slidenum">
              <a:rPr lang="de-DE" altLang="de-DE" smtClean="0"/>
              <a:pPr>
                <a:defRPr/>
              </a:pPr>
              <a:t>4</a:t>
            </a:fld>
            <a:endParaRPr lang="de-DE" altLang="de-DE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">
            <a:extLst>
              <a:ext uri="{FF2B5EF4-FFF2-40B4-BE49-F238E27FC236}">
                <a16:creationId xmlns:a16="http://schemas.microsoft.com/office/drawing/2014/main" id="{7BAE0877-23B2-475D-BEEC-666D8E5428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404664"/>
            <a:ext cx="8153400" cy="21852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de-DE" sz="2800" b="1" i="1" dirty="0">
                <a:solidFill>
                  <a:srgbClr val="CC3300"/>
                </a:solidFill>
                <a:latin typeface="Arial" panose="020B0604020202020204" pitchFamily="34" charset="0"/>
              </a:rPr>
              <a:t>Stochastic L-Systems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de-DE" sz="2400" i="1" dirty="0">
                <a:latin typeface="Arial" panose="020B0604020202020204" pitchFamily="34" charset="0"/>
              </a:rPr>
              <a:t>Use of pseudo-random numbers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de-DE" sz="2400" i="1" dirty="0">
                <a:latin typeface="Arial" panose="020B0604020202020204" pitchFamily="34" charset="0"/>
              </a:rPr>
              <a:t>Example: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de-DE" sz="2400" i="1" dirty="0">
                <a:solidFill>
                  <a:schemeClr val="accent2"/>
                </a:solidFill>
                <a:latin typeface="Arial" panose="020B0604020202020204" pitchFamily="34" charset="0"/>
              </a:rPr>
              <a:t>deterministic                                 stochastic</a:t>
            </a:r>
            <a:endParaRPr lang="en-US" altLang="de-DE" sz="2200" dirty="0">
              <a:latin typeface="Arial" panose="020B0604020202020204" pitchFamily="34" charset="0"/>
            </a:endParaRPr>
          </a:p>
        </p:txBody>
      </p:sp>
      <p:sp>
        <p:nvSpPr>
          <p:cNvPr id="6147" name="Text Box 3">
            <a:extLst>
              <a:ext uri="{FF2B5EF4-FFF2-40B4-BE49-F238E27FC236}">
                <a16:creationId xmlns:a16="http://schemas.microsoft.com/office/drawing/2014/main" id="{831D1F3C-B005-4E55-99C7-1F14C5FB31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2883148"/>
            <a:ext cx="3886200" cy="977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de-DE" sz="1600" b="1" dirty="0">
                <a:latin typeface="Courier New" panose="02070309020205020404" pitchFamily="49" charset="0"/>
                <a:cs typeface="Times New Roman" panose="02020603050405020304" pitchFamily="18" charset="0"/>
              </a:rPr>
              <a:t>Axiom ==&gt; L(100) D(5) A;</a:t>
            </a:r>
            <a:endParaRPr lang="de-DE" altLang="de-DE" sz="1600" b="1" dirty="0">
              <a:latin typeface="Courier New" panose="02070309020205020404" pitchFamily="49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de-DE" sz="1600" b="1" dirty="0">
                <a:latin typeface="Courier New" panose="02070309020205020404" pitchFamily="49" charset="0"/>
                <a:cs typeface="Times New Roman" panose="02020603050405020304" pitchFamily="18" charset="0"/>
              </a:rPr>
              <a:t>A ==&gt; F0 </a:t>
            </a:r>
            <a:r>
              <a:rPr lang="en-GB" altLang="de-DE" sz="1600" b="1" dirty="0" err="1">
                <a:latin typeface="Courier New" panose="02070309020205020404" pitchFamily="49" charset="0"/>
                <a:cs typeface="Times New Roman" panose="02020603050405020304" pitchFamily="18" charset="0"/>
              </a:rPr>
              <a:t>LMul</a:t>
            </a:r>
            <a:r>
              <a:rPr lang="en-GB" altLang="de-DE" sz="1600" b="1" dirty="0">
                <a:latin typeface="Courier New" panose="02070309020205020404" pitchFamily="49" charset="0"/>
                <a:cs typeface="Times New Roman" panose="02020603050405020304" pitchFamily="18" charset="0"/>
              </a:rPr>
              <a:t>(0.7) </a:t>
            </a:r>
            <a:r>
              <a:rPr lang="en-GB" altLang="de-DE" sz="1600" b="1" dirty="0" err="1">
                <a:latin typeface="Courier New" panose="02070309020205020404" pitchFamily="49" charset="0"/>
                <a:cs typeface="Times New Roman" panose="02020603050405020304" pitchFamily="18" charset="0"/>
              </a:rPr>
              <a:t>DMul</a:t>
            </a:r>
            <a:r>
              <a:rPr lang="en-GB" altLang="de-DE" sz="1600" b="1" dirty="0">
                <a:latin typeface="Courier New" panose="02070309020205020404" pitchFamily="49" charset="0"/>
                <a:cs typeface="Times New Roman" panose="02020603050405020304" pitchFamily="18" charset="0"/>
              </a:rPr>
              <a:t>(0.7)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de-DE" sz="1600" b="1" dirty="0">
                <a:latin typeface="Courier New" panose="02070309020205020404" pitchFamily="49" charset="0"/>
                <a:cs typeface="Times New Roman" panose="02020603050405020304" pitchFamily="18" charset="0"/>
              </a:rPr>
              <a:t>  [ RU(50) A ] [ RU(-10) A ];</a:t>
            </a:r>
            <a:r>
              <a:rPr lang="de-DE" altLang="de-DE" sz="1800" b="1" dirty="0">
                <a:latin typeface="Courier New" panose="02070309020205020404" pitchFamily="49" charset="0"/>
              </a:rPr>
              <a:t> </a:t>
            </a:r>
          </a:p>
        </p:txBody>
      </p:sp>
      <p:sp>
        <p:nvSpPr>
          <p:cNvPr id="6148" name="Text Box 4">
            <a:extLst>
              <a:ext uri="{FF2B5EF4-FFF2-40B4-BE49-F238E27FC236}">
                <a16:creationId xmlns:a16="http://schemas.microsoft.com/office/drawing/2014/main" id="{4C289710-39F1-496D-A525-FC5D517BDF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48200" y="2755949"/>
            <a:ext cx="4495800" cy="1681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de-DE" sz="1600" b="1" dirty="0">
                <a:latin typeface="Courier New" panose="02070309020205020404" pitchFamily="49" charset="0"/>
                <a:cs typeface="Times New Roman" panose="02020603050405020304" pitchFamily="18" charset="0"/>
              </a:rPr>
              <a:t>Axiom ==&gt; L(100) D(5) A;</a:t>
            </a:r>
            <a:endParaRPr lang="de-DE" altLang="de-DE" sz="2400" b="1" dirty="0">
              <a:latin typeface="Courier New" panose="02070309020205020404" pitchFamily="49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it-IT" altLang="de-DE" sz="1600" b="1" dirty="0">
                <a:latin typeface="Courier New" panose="02070309020205020404" pitchFamily="49" charset="0"/>
                <a:cs typeface="Times New Roman" panose="02020603050405020304" pitchFamily="18" charset="0"/>
              </a:rPr>
              <a:t>A ==&gt; F0 </a:t>
            </a:r>
            <a:r>
              <a:rPr lang="it-IT" altLang="de-DE" sz="1600" b="1" dirty="0" err="1">
                <a:latin typeface="Courier New" panose="02070309020205020404" pitchFamily="49" charset="0"/>
                <a:cs typeface="Times New Roman" panose="02020603050405020304" pitchFamily="18" charset="0"/>
              </a:rPr>
              <a:t>LMul</a:t>
            </a:r>
            <a:r>
              <a:rPr lang="it-IT" altLang="de-DE" sz="1600" b="1" dirty="0">
                <a:latin typeface="Courier New" panose="02070309020205020404" pitchFamily="49" charset="0"/>
                <a:cs typeface="Times New Roman" panose="02020603050405020304" pitchFamily="18" charset="0"/>
              </a:rPr>
              <a:t>(0.7) </a:t>
            </a:r>
            <a:r>
              <a:rPr lang="it-IT" altLang="de-DE" sz="1600" b="1" dirty="0" err="1">
                <a:latin typeface="Courier New" panose="02070309020205020404" pitchFamily="49" charset="0"/>
                <a:cs typeface="Times New Roman" panose="02020603050405020304" pitchFamily="18" charset="0"/>
              </a:rPr>
              <a:t>DMul</a:t>
            </a:r>
            <a:r>
              <a:rPr lang="it-IT" altLang="de-DE" sz="1600" b="1" dirty="0">
                <a:latin typeface="Courier New" panose="02070309020205020404" pitchFamily="49" charset="0"/>
                <a:cs typeface="Times New Roman" panose="02020603050405020304" pitchFamily="18" charset="0"/>
              </a:rPr>
              <a:t>(0.7)</a:t>
            </a:r>
            <a:endParaRPr lang="de-DE" altLang="de-DE" sz="1600" b="1" dirty="0">
              <a:latin typeface="Courier New" panose="02070309020205020404" pitchFamily="49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de-DE" sz="1600" b="1" dirty="0">
                <a:latin typeface="Courier New" panose="02070309020205020404" pitchFamily="49" charset="0"/>
                <a:cs typeface="Times New Roman" panose="02020603050405020304" pitchFamily="18" charset="0"/>
              </a:rPr>
              <a:t>  </a:t>
            </a:r>
            <a:r>
              <a:rPr lang="en-GB" altLang="de-DE" sz="1600" b="1" dirty="0">
                <a:solidFill>
                  <a:srgbClr val="CC3300"/>
                </a:solidFill>
                <a:latin typeface="Courier New" panose="02070309020205020404" pitchFamily="49" charset="0"/>
                <a:cs typeface="Times New Roman" panose="02020603050405020304" pitchFamily="18" charset="0"/>
              </a:rPr>
              <a:t>if (probability(0.5))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de-DE" sz="1600" b="1" dirty="0">
                <a:solidFill>
                  <a:srgbClr val="CC3300"/>
                </a:solidFill>
                <a:latin typeface="Courier New" panose="02070309020205020404" pitchFamily="49" charset="0"/>
                <a:cs typeface="Times New Roman" panose="02020603050405020304" pitchFamily="18" charset="0"/>
              </a:rPr>
              <a:t>   ( [ RU(50) A ] [ RU(-10) A ] )</a:t>
            </a:r>
            <a:endParaRPr lang="de-DE" altLang="de-DE" sz="1600" b="1" dirty="0">
              <a:solidFill>
                <a:srgbClr val="CC3300"/>
              </a:solidFill>
              <a:latin typeface="Courier New" panose="02070309020205020404" pitchFamily="49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de-DE" sz="1600" b="1" dirty="0">
                <a:solidFill>
                  <a:srgbClr val="CC3300"/>
                </a:solidFill>
                <a:latin typeface="Courier New" panose="02070309020205020404" pitchFamily="49" charset="0"/>
                <a:cs typeface="Times New Roman" panose="02020603050405020304" pitchFamily="18" charset="0"/>
              </a:rPr>
              <a:t>  else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de-DE" sz="1600" b="1" dirty="0">
                <a:solidFill>
                  <a:srgbClr val="CC3300"/>
                </a:solidFill>
                <a:latin typeface="Courier New" panose="02070309020205020404" pitchFamily="49" charset="0"/>
                <a:cs typeface="Times New Roman" panose="02020603050405020304" pitchFamily="18" charset="0"/>
              </a:rPr>
              <a:t>   ( [ RU(-50) A ] [ RU(10) A ] );</a:t>
            </a:r>
            <a:r>
              <a:rPr lang="de-DE" altLang="de-DE" sz="1600" b="1" dirty="0">
                <a:latin typeface="Courier New" panose="02070309020205020404" pitchFamily="49" charset="0"/>
              </a:rPr>
              <a:t> </a:t>
            </a:r>
          </a:p>
        </p:txBody>
      </p:sp>
      <p:pic>
        <p:nvPicPr>
          <p:cNvPr id="6149" name="Picture 5" descr="zwieb_rgg12">
            <a:extLst>
              <a:ext uri="{FF2B5EF4-FFF2-40B4-BE49-F238E27FC236}">
                <a16:creationId xmlns:a16="http://schemas.microsoft.com/office/drawing/2014/main" id="{FA9CFA29-9E83-4583-9DDA-B0A6E0A8223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92250" y="4451176"/>
            <a:ext cx="2257425" cy="2362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0" name="Picture 6" descr="zwiestoch12">
            <a:extLst>
              <a:ext uri="{FF2B5EF4-FFF2-40B4-BE49-F238E27FC236}">
                <a16:creationId xmlns:a16="http://schemas.microsoft.com/office/drawing/2014/main" id="{FDA14F65-879F-4731-A5FB-1EEA24EEC10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81625" y="4451176"/>
            <a:ext cx="2590800" cy="2362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51" name="Line 7">
            <a:extLst>
              <a:ext uri="{FF2B5EF4-FFF2-40B4-BE49-F238E27FC236}">
                <a16:creationId xmlns:a16="http://schemas.microsoft.com/office/drawing/2014/main" id="{2127C4FC-7519-4B5B-8585-280464D3557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38200" y="381000"/>
            <a:ext cx="8305800" cy="0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52" name="Line 8">
            <a:extLst>
              <a:ext uri="{FF2B5EF4-FFF2-40B4-BE49-F238E27FC236}">
                <a16:creationId xmlns:a16="http://schemas.microsoft.com/office/drawing/2014/main" id="{D893810A-B45B-492A-B525-9D6EF78BF28C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762000"/>
            <a:ext cx="0" cy="6096000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6153" name="AutoShape 9">
            <a:extLst>
              <a:ext uri="{FF2B5EF4-FFF2-40B4-BE49-F238E27FC236}">
                <a16:creationId xmlns:a16="http://schemas.microsoft.com/office/drawing/2014/main" id="{4C320DCD-6AB3-4681-9997-20BCE227664F}"/>
              </a:ext>
            </a:extLst>
          </p:cNvPr>
          <p:cNvCxnSpPr>
            <a:cxnSpLocks noChangeShapeType="1"/>
          </p:cNvCxnSpPr>
          <p:nvPr/>
        </p:nvCxnSpPr>
        <p:spPr bwMode="auto">
          <a:xfrm rot="-5400000">
            <a:off x="395287" y="366713"/>
            <a:ext cx="428625" cy="457200"/>
          </a:xfrm>
          <a:prstGeom prst="curvedConnector2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3F6E726-B92A-4C5A-BB6A-7490C9F521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37BF801-061B-4EFA-A533-B5BBE8465385}" type="slidenum">
              <a:rPr lang="de-DE" altLang="de-DE" smtClean="0"/>
              <a:pPr>
                <a:defRPr/>
              </a:pPr>
              <a:t>5</a:t>
            </a:fld>
            <a:endParaRPr lang="de-DE" altLang="de-DE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Line 2">
            <a:extLst>
              <a:ext uri="{FF2B5EF4-FFF2-40B4-BE49-F238E27FC236}">
                <a16:creationId xmlns:a16="http://schemas.microsoft.com/office/drawing/2014/main" id="{CA3CBBEC-DE4C-4CBF-B10C-CC9635C49B9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38200" y="381000"/>
            <a:ext cx="8305800" cy="0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71" name="Line 3">
            <a:extLst>
              <a:ext uri="{FF2B5EF4-FFF2-40B4-BE49-F238E27FC236}">
                <a16:creationId xmlns:a16="http://schemas.microsoft.com/office/drawing/2014/main" id="{42CAE8B9-5559-4A21-9DE0-612C68581D65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762000"/>
            <a:ext cx="0" cy="6096000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7172" name="AutoShape 4">
            <a:extLst>
              <a:ext uri="{FF2B5EF4-FFF2-40B4-BE49-F238E27FC236}">
                <a16:creationId xmlns:a16="http://schemas.microsoft.com/office/drawing/2014/main" id="{2ECDA02F-2EFD-4738-848A-254448C28B4E}"/>
              </a:ext>
            </a:extLst>
          </p:cNvPr>
          <p:cNvCxnSpPr>
            <a:cxnSpLocks noChangeShapeType="1"/>
          </p:cNvCxnSpPr>
          <p:nvPr/>
        </p:nvCxnSpPr>
        <p:spPr bwMode="auto">
          <a:xfrm rot="-5400000">
            <a:off x="395287" y="366713"/>
            <a:ext cx="428625" cy="457200"/>
          </a:xfrm>
          <a:prstGeom prst="curvedConnector2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pic>
        <p:nvPicPr>
          <p:cNvPr id="7174" name="Picture 6" descr="epidrei7">
            <a:extLst>
              <a:ext uri="{FF2B5EF4-FFF2-40B4-BE49-F238E27FC236}">
                <a16:creationId xmlns:a16="http://schemas.microsoft.com/office/drawing/2014/main" id="{0AA00F68-EAFE-4BA8-AA48-B8ABCEED809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340768"/>
            <a:ext cx="8251332" cy="54452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 Box 5">
            <a:extLst>
              <a:ext uri="{FF2B5EF4-FFF2-40B4-BE49-F238E27FC236}">
                <a16:creationId xmlns:a16="http://schemas.microsoft.com/office/drawing/2014/main" id="{906314C1-8D80-4EED-A029-DE0C8E16E2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9214" y="610061"/>
            <a:ext cx="4104497" cy="16312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de-DE" sz="2800" b="1" dirty="0">
                <a:solidFill>
                  <a:srgbClr val="CC3300"/>
                </a:solidFill>
                <a:latin typeface="Arial" panose="020B0604020202020204" pitchFamily="34" charset="0"/>
              </a:rPr>
              <a:t>Example:</a:t>
            </a:r>
          </a:p>
          <a:p>
            <a:pPr marL="342900" indent="-342900" eaLnBrk="1" hangingPunct="1">
              <a:spcBef>
                <a:spcPct val="50000"/>
              </a:spcBef>
              <a:buFontTx/>
              <a:buChar char="-"/>
            </a:pPr>
            <a:r>
              <a:rPr lang="en-US" altLang="de-DE" sz="2400" dirty="0">
                <a:latin typeface="Arial" panose="020B0604020202020204" pitchFamily="34" charset="0"/>
              </a:rPr>
              <a:t>Spruce model in 3D</a:t>
            </a:r>
          </a:p>
          <a:p>
            <a:pPr marL="342900" indent="-342900" eaLnBrk="1" hangingPunct="1">
              <a:spcBef>
                <a:spcPct val="50000"/>
              </a:spcBef>
              <a:buFontTx/>
              <a:buChar char="-"/>
            </a:pPr>
            <a:r>
              <a:rPr lang="en-US" altLang="de-DE" sz="2400" dirty="0">
                <a:latin typeface="Arial" panose="020B0604020202020204" pitchFamily="34" charset="0"/>
              </a:rPr>
              <a:t>generated with L-system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BB3F67A-5948-4E54-9FE3-57F1461301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37BF801-061B-4EFA-A533-B5BBE8465385}" type="slidenum">
              <a:rPr lang="de-DE" altLang="de-DE" smtClean="0"/>
              <a:pPr>
                <a:defRPr/>
              </a:pPr>
              <a:t>6</a:t>
            </a:fld>
            <a:endParaRPr lang="de-DE" altLang="de-DE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4">
            <a:extLst>
              <a:ext uri="{FF2B5EF4-FFF2-40B4-BE49-F238E27FC236}">
                <a16:creationId xmlns:a16="http://schemas.microsoft.com/office/drawing/2014/main" id="{38293D75-6FA7-48A5-AB60-F2800596B1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435" y="553898"/>
            <a:ext cx="8353049" cy="57554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de-DE" sz="2400" b="1" dirty="0">
                <a:solidFill>
                  <a:srgbClr val="CC3300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XL functions for pseudo-random numbers</a:t>
            </a:r>
          </a:p>
          <a:p>
            <a:pPr eaLnBrk="1" hangingPunct="1">
              <a:spcBef>
                <a:spcPts val="0"/>
              </a:spcBef>
              <a:buFontTx/>
              <a:buNone/>
            </a:pPr>
            <a:endParaRPr lang="en-US" altLang="de-DE" sz="800" dirty="0">
              <a:latin typeface="Arial" panose="020B0604020202020204" pitchFamily="34" charset="0"/>
              <a:sym typeface="Symbol" panose="05050102010706020507" pitchFamily="18" charset="2"/>
            </a:endParaRPr>
          </a:p>
          <a:p>
            <a:pPr marL="285750" indent="-285750" eaLnBrk="1" hangingPunct="1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altLang="de-DE" sz="1800" b="1" dirty="0">
                <a:solidFill>
                  <a:srgbClr val="0000FF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probability (x)</a:t>
            </a:r>
          </a:p>
          <a:p>
            <a:pPr eaLnBrk="1" hangingPunct="1">
              <a:spcBef>
                <a:spcPts val="0"/>
              </a:spcBef>
              <a:buFontTx/>
              <a:buNone/>
            </a:pPr>
            <a:r>
              <a:rPr lang="en-US" altLang="de-DE" sz="1800" dirty="0">
                <a:latin typeface="Arial" panose="020B0604020202020204" pitchFamily="34" charset="0"/>
                <a:sym typeface="Symbol" panose="05050102010706020507" pitchFamily="18" charset="2"/>
              </a:rPr>
              <a:t>returns 1 with probability x, 0 with probability 1-x</a:t>
            </a:r>
          </a:p>
          <a:p>
            <a:pPr eaLnBrk="1" hangingPunct="1">
              <a:spcBef>
                <a:spcPts val="0"/>
              </a:spcBef>
              <a:buFontTx/>
              <a:buNone/>
            </a:pPr>
            <a:endParaRPr lang="en-US" altLang="de-DE" sz="800" dirty="0">
              <a:latin typeface="Arial" panose="020B0604020202020204" pitchFamily="34" charset="0"/>
              <a:sym typeface="Symbol" panose="05050102010706020507" pitchFamily="18" charset="2"/>
            </a:endParaRPr>
          </a:p>
          <a:p>
            <a:pPr marL="285750" indent="-285750" eaLnBrk="1" hangingPunct="1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altLang="de-DE" sz="1800" b="1" dirty="0">
                <a:solidFill>
                  <a:srgbClr val="0000FF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random (a, b)</a:t>
            </a:r>
          </a:p>
          <a:p>
            <a:pPr eaLnBrk="1" hangingPunct="1">
              <a:spcBef>
                <a:spcPts val="0"/>
              </a:spcBef>
              <a:buFontTx/>
              <a:buNone/>
            </a:pPr>
            <a:r>
              <a:rPr lang="en-US" altLang="de-DE" sz="1800" dirty="0">
                <a:latin typeface="Arial" panose="020B0604020202020204" pitchFamily="34" charset="0"/>
                <a:sym typeface="Symbol" panose="05050102010706020507" pitchFamily="18" charset="2"/>
              </a:rPr>
              <a:t>generates evenly distributed floating point random numbers between a and b</a:t>
            </a:r>
          </a:p>
          <a:p>
            <a:pPr eaLnBrk="1" hangingPunct="1">
              <a:spcBef>
                <a:spcPts val="0"/>
              </a:spcBef>
              <a:buFontTx/>
              <a:buNone/>
            </a:pPr>
            <a:endParaRPr lang="en-US" altLang="de-DE" sz="800" dirty="0">
              <a:latin typeface="Arial" panose="020B0604020202020204" pitchFamily="34" charset="0"/>
              <a:sym typeface="Symbol" panose="05050102010706020507" pitchFamily="18" charset="2"/>
            </a:endParaRPr>
          </a:p>
          <a:p>
            <a:pPr marL="285750" indent="-285750" eaLnBrk="1" hangingPunct="1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altLang="de-DE" sz="1800" b="1" dirty="0" err="1">
                <a:solidFill>
                  <a:srgbClr val="0000FF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irandom</a:t>
            </a:r>
            <a:r>
              <a:rPr lang="en-US" altLang="de-DE" sz="1800" b="1" dirty="0">
                <a:solidFill>
                  <a:srgbClr val="0000FF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 (a, b)</a:t>
            </a:r>
          </a:p>
          <a:p>
            <a:pPr eaLnBrk="1" hangingPunct="1">
              <a:spcBef>
                <a:spcPts val="0"/>
              </a:spcBef>
              <a:buFontTx/>
              <a:buNone/>
            </a:pPr>
            <a:r>
              <a:rPr lang="en-US" altLang="de-DE" sz="1800" dirty="0">
                <a:latin typeface="Arial" panose="020B0604020202020204" pitchFamily="34" charset="0"/>
                <a:sym typeface="Symbol" panose="05050102010706020507" pitchFamily="18" charset="2"/>
              </a:rPr>
              <a:t>generates evenly distributed integer random numbers between a and b</a:t>
            </a:r>
          </a:p>
          <a:p>
            <a:pPr eaLnBrk="1" hangingPunct="1">
              <a:spcBef>
                <a:spcPts val="0"/>
              </a:spcBef>
              <a:buFontTx/>
              <a:buNone/>
            </a:pPr>
            <a:endParaRPr lang="en-US" altLang="de-DE" sz="800" dirty="0">
              <a:latin typeface="Arial" panose="020B0604020202020204" pitchFamily="34" charset="0"/>
              <a:sym typeface="Symbol" panose="05050102010706020507" pitchFamily="18" charset="2"/>
            </a:endParaRPr>
          </a:p>
          <a:p>
            <a:pPr marL="285750" indent="-285750" eaLnBrk="1" hangingPunct="1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altLang="de-DE" sz="1800" b="1" dirty="0">
                <a:solidFill>
                  <a:srgbClr val="0000FF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normal (m, s)</a:t>
            </a:r>
          </a:p>
          <a:p>
            <a:pPr eaLnBrk="1" hangingPunct="1">
              <a:spcBef>
                <a:spcPts val="0"/>
              </a:spcBef>
              <a:buFontTx/>
              <a:buNone/>
            </a:pPr>
            <a:r>
              <a:rPr lang="en-US" altLang="de-DE" sz="1800" dirty="0">
                <a:latin typeface="Arial" panose="020B0604020202020204" pitchFamily="34" charset="0"/>
                <a:sym typeface="Symbol" panose="05050102010706020507" pitchFamily="18" charset="2"/>
              </a:rPr>
              <a:t>generates normally distributed floating-point random numbers with mean m and standard deviation s</a:t>
            </a:r>
          </a:p>
          <a:p>
            <a:pPr eaLnBrk="1" hangingPunct="1">
              <a:spcBef>
                <a:spcPts val="0"/>
              </a:spcBef>
              <a:buFontTx/>
              <a:buNone/>
            </a:pPr>
            <a:endParaRPr lang="en-US" altLang="de-DE" sz="800" dirty="0">
              <a:latin typeface="Arial" panose="020B0604020202020204" pitchFamily="34" charset="0"/>
              <a:sym typeface="Symbol" panose="05050102010706020507" pitchFamily="18" charset="2"/>
            </a:endParaRPr>
          </a:p>
          <a:p>
            <a:pPr marL="285750" indent="-285750" eaLnBrk="1" hangingPunct="1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altLang="de-DE" sz="1800" b="1" dirty="0" err="1">
                <a:solidFill>
                  <a:srgbClr val="0000FF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setSeed</a:t>
            </a:r>
            <a:r>
              <a:rPr lang="en-US" altLang="de-DE" sz="1800" b="1" dirty="0">
                <a:solidFill>
                  <a:srgbClr val="0000FF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 (n)</a:t>
            </a:r>
          </a:p>
          <a:p>
            <a:pPr eaLnBrk="1" hangingPunct="1">
              <a:spcBef>
                <a:spcPts val="0"/>
              </a:spcBef>
              <a:buFontTx/>
              <a:buNone/>
            </a:pPr>
            <a:r>
              <a:rPr lang="en-US" altLang="de-DE" sz="1800" dirty="0">
                <a:latin typeface="Arial" panose="020B0604020202020204" pitchFamily="34" charset="0"/>
                <a:sym typeface="Symbol" panose="05050102010706020507" pitchFamily="18" charset="2"/>
              </a:rPr>
              <a:t>sets a starting value for the random number generator (to generate identical sequences of pseudo-random numbers)</a:t>
            </a:r>
          </a:p>
          <a:p>
            <a:pPr eaLnBrk="1" hangingPunct="1">
              <a:spcBef>
                <a:spcPts val="0"/>
              </a:spcBef>
              <a:buFontTx/>
              <a:buNone/>
            </a:pPr>
            <a:endParaRPr lang="en-US" altLang="de-DE" sz="800" dirty="0">
              <a:latin typeface="Arial" panose="020B0604020202020204" pitchFamily="34" charset="0"/>
              <a:sym typeface="Symbol" panose="05050102010706020507" pitchFamily="18" charset="2"/>
            </a:endParaRPr>
          </a:p>
          <a:p>
            <a:pPr marL="285750" indent="-285750" eaLnBrk="1" hangingPunct="1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altLang="de-DE" sz="1800" b="1" dirty="0" err="1">
                <a:solidFill>
                  <a:srgbClr val="0000FF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Math.random</a:t>
            </a:r>
            <a:r>
              <a:rPr lang="en-US" altLang="de-DE" sz="1800" b="1" dirty="0">
                <a:solidFill>
                  <a:srgbClr val="0000FF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 ()</a:t>
            </a:r>
          </a:p>
          <a:p>
            <a:pPr eaLnBrk="1" hangingPunct="1">
              <a:spcBef>
                <a:spcPts val="0"/>
              </a:spcBef>
              <a:buFontTx/>
              <a:buNone/>
            </a:pPr>
            <a:r>
              <a:rPr lang="en-US" altLang="de-DE" sz="1800" dirty="0">
                <a:latin typeface="Arial" panose="020B0604020202020204" pitchFamily="34" charset="0"/>
                <a:sym typeface="Symbol" panose="05050102010706020507" pitchFamily="18" charset="2"/>
              </a:rPr>
              <a:t>Generates evenly distributed floating-point random numbers between 0 and 1</a:t>
            </a:r>
          </a:p>
          <a:p>
            <a:pPr eaLnBrk="1" hangingPunct="1">
              <a:spcBef>
                <a:spcPts val="0"/>
              </a:spcBef>
              <a:buFontTx/>
              <a:buNone/>
            </a:pPr>
            <a:endParaRPr lang="en-US" altLang="de-DE" sz="800" dirty="0">
              <a:latin typeface="Arial" panose="020B0604020202020204" pitchFamily="34" charset="0"/>
              <a:sym typeface="Symbol" panose="05050102010706020507" pitchFamily="18" charset="2"/>
            </a:endParaRPr>
          </a:p>
          <a:p>
            <a:pPr marL="285750" indent="-285750" eaLnBrk="1" hangingPunct="1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altLang="de-DE" sz="1800" b="1" dirty="0">
                <a:solidFill>
                  <a:srgbClr val="0000FF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distribution (v) </a:t>
            </a:r>
            <a:r>
              <a:rPr lang="en-US" altLang="de-DE" sz="1800" dirty="0">
                <a:latin typeface="Arial" panose="020B0604020202020204" pitchFamily="34" charset="0"/>
                <a:sym typeface="Symbol" panose="05050102010706020507" pitchFamily="18" charset="2"/>
              </a:rPr>
              <a:t>with vector v</a:t>
            </a:r>
          </a:p>
          <a:p>
            <a:pPr eaLnBrk="1" hangingPunct="1">
              <a:spcBef>
                <a:spcPts val="0"/>
              </a:spcBef>
              <a:buFontTx/>
              <a:buNone/>
            </a:pPr>
            <a:r>
              <a:rPr lang="en-US" altLang="de-DE" sz="1800" dirty="0">
                <a:latin typeface="Arial" panose="020B0604020202020204" pitchFamily="34" charset="0"/>
                <a:sym typeface="Symbol" panose="05050102010706020507" pitchFamily="18" charset="2"/>
              </a:rPr>
              <a:t>returns whole integer random numbers with probability v[0] for 0, v[1] for 1, ...</a:t>
            </a:r>
            <a:endParaRPr lang="de-DE" altLang="de-DE" sz="1800" dirty="0">
              <a:latin typeface="Arial" panose="020B0604020202020204" pitchFamily="34" charset="0"/>
              <a:sym typeface="Symbol" panose="05050102010706020507" pitchFamily="18" charset="2"/>
            </a:endParaRPr>
          </a:p>
        </p:txBody>
      </p:sp>
      <p:sp>
        <p:nvSpPr>
          <p:cNvPr id="4" name="Line 3">
            <a:extLst>
              <a:ext uri="{FF2B5EF4-FFF2-40B4-BE49-F238E27FC236}">
                <a16:creationId xmlns:a16="http://schemas.microsoft.com/office/drawing/2014/main" id="{9E42EF25-7329-466D-86D1-DBD890110F4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80728" y="260648"/>
            <a:ext cx="8363271" cy="0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" name="Line 4">
            <a:extLst>
              <a:ext uri="{FF2B5EF4-FFF2-40B4-BE49-F238E27FC236}">
                <a16:creationId xmlns:a16="http://schemas.microsoft.com/office/drawing/2014/main" id="{0914BC1A-B74C-4EE2-87F3-BD6F4424A957}"/>
              </a:ext>
            </a:extLst>
          </p:cNvPr>
          <p:cNvSpPr>
            <a:spLocks noChangeShapeType="1"/>
          </p:cNvSpPr>
          <p:nvPr/>
        </p:nvSpPr>
        <p:spPr bwMode="auto">
          <a:xfrm>
            <a:off x="323528" y="697791"/>
            <a:ext cx="20600" cy="6168726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6" name="AutoShape 5">
            <a:extLst>
              <a:ext uri="{FF2B5EF4-FFF2-40B4-BE49-F238E27FC236}">
                <a16:creationId xmlns:a16="http://schemas.microsoft.com/office/drawing/2014/main" id="{BFE30F23-8ED8-4C10-81DC-320959C48E3C}"/>
              </a:ext>
            </a:extLst>
          </p:cNvPr>
          <p:cNvCxnSpPr>
            <a:cxnSpLocks noChangeShapeType="1"/>
          </p:cNvCxnSpPr>
          <p:nvPr/>
        </p:nvCxnSpPr>
        <p:spPr bwMode="auto">
          <a:xfrm rot="-5400000">
            <a:off x="337816" y="246361"/>
            <a:ext cx="428625" cy="457200"/>
          </a:xfrm>
          <a:prstGeom prst="curvedConnector2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2988D20-4521-41C5-8DBB-174BA325C9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37BF801-061B-4EFA-A533-B5BBE8465385}" type="slidenum">
              <a:rPr lang="de-DE" altLang="de-DE" smtClean="0"/>
              <a:pPr>
                <a:defRPr/>
              </a:pPr>
              <a:t>7</a:t>
            </a:fld>
            <a:endParaRPr lang="de-DE" altLang="de-DE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4">
            <a:extLst>
              <a:ext uri="{FF2B5EF4-FFF2-40B4-BE49-F238E27FC236}">
                <a16:creationId xmlns:a16="http://schemas.microsoft.com/office/drawing/2014/main" id="{28433AB0-6880-4CD6-8F70-5C22358655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7340" y="836911"/>
            <a:ext cx="6841004" cy="29392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de-DE" dirty="0">
                <a:latin typeface="Arial" panose="020B0604020202020204" pitchFamily="34" charset="0"/>
              </a:rPr>
              <a:t>Try the example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de-DE" sz="1800" dirty="0">
              <a:solidFill>
                <a:srgbClr val="0000FF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de-DE" sz="2400" b="1" dirty="0">
                <a:solidFill>
                  <a:srgbClr val="0000FF"/>
                </a:solidFill>
                <a:latin typeface="Arial" panose="020B0604020202020204" pitchFamily="34" charset="0"/>
              </a:rPr>
              <a:t>sm09_e19.rgg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de-DE" sz="12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de-DE" sz="2400" dirty="0">
                <a:latin typeface="Arial" panose="020B0604020202020204" pitchFamily="34" charset="0"/>
              </a:rPr>
              <a:t>Stochastic L-System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de-DE" sz="2400" dirty="0">
                <a:latin typeface="Arial" panose="020B0604020202020204" pitchFamily="34" charset="0"/>
              </a:rPr>
              <a:t>(different variants of the use of random variables)</a:t>
            </a:r>
          </a:p>
        </p:txBody>
      </p:sp>
      <p:sp>
        <p:nvSpPr>
          <p:cNvPr id="3" name="Line 3">
            <a:extLst>
              <a:ext uri="{FF2B5EF4-FFF2-40B4-BE49-F238E27FC236}">
                <a16:creationId xmlns:a16="http://schemas.microsoft.com/office/drawing/2014/main" id="{F6A3D52A-4E8F-4891-B031-391359C047F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80728" y="260648"/>
            <a:ext cx="8363271" cy="0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" name="Line 4">
            <a:extLst>
              <a:ext uri="{FF2B5EF4-FFF2-40B4-BE49-F238E27FC236}">
                <a16:creationId xmlns:a16="http://schemas.microsoft.com/office/drawing/2014/main" id="{18C93060-8056-4B3F-9C44-CED0B271A1D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23528" y="641648"/>
            <a:ext cx="1" cy="6216352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5" name="AutoShape 5">
            <a:extLst>
              <a:ext uri="{FF2B5EF4-FFF2-40B4-BE49-F238E27FC236}">
                <a16:creationId xmlns:a16="http://schemas.microsoft.com/office/drawing/2014/main" id="{D160F1E6-2D88-4C12-A947-775CAAA65F1C}"/>
              </a:ext>
            </a:extLst>
          </p:cNvPr>
          <p:cNvCxnSpPr>
            <a:cxnSpLocks noChangeShapeType="1"/>
          </p:cNvCxnSpPr>
          <p:nvPr/>
        </p:nvCxnSpPr>
        <p:spPr bwMode="auto">
          <a:xfrm rot="-5400000">
            <a:off x="337816" y="246361"/>
            <a:ext cx="428625" cy="457200"/>
          </a:xfrm>
          <a:prstGeom prst="curvedConnector2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E9C72C3D-926C-425C-B98D-3B0774285A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37BF801-061B-4EFA-A533-B5BBE8465385}" type="slidenum">
              <a:rPr lang="de-DE" altLang="de-DE" smtClean="0"/>
              <a:pPr>
                <a:defRPr/>
              </a:pPr>
              <a:t>8</a:t>
            </a:fld>
            <a:endParaRPr lang="de-DE" altLang="de-DE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2">
            <a:extLst>
              <a:ext uri="{FF2B5EF4-FFF2-40B4-BE49-F238E27FC236}">
                <a16:creationId xmlns:a16="http://schemas.microsoft.com/office/drawing/2014/main" id="{EA48EF46-A194-4195-A5F1-0E909CB769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381000"/>
            <a:ext cx="8686800" cy="26468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de-DE" sz="2800" b="1" dirty="0">
                <a:solidFill>
                  <a:srgbClr val="CC3300"/>
                </a:solidFill>
                <a:latin typeface="Arial" panose="020B0604020202020204" pitchFamily="34" charset="0"/>
              </a:rPr>
              <a:t>Generation of a random distribution in a plane</a:t>
            </a:r>
            <a:endParaRPr lang="de-DE" altLang="de-DE" sz="2800" b="1" dirty="0">
              <a:solidFill>
                <a:srgbClr val="CC3300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de-DE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Axiom ==&gt; D(0.5) for ((1:300))</a:t>
            </a:r>
            <a:endParaRPr lang="de-DE" altLang="de-DE" sz="1800" dirty="0">
              <a:cs typeface="Times New Roman" panose="02020603050405020304" pitchFamily="18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de-DE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( [ Translate(random(0, 100), random(0, 100), 0)</a:t>
            </a:r>
            <a:endParaRPr lang="de-DE" altLang="de-DE" sz="1800" dirty="0">
              <a:cs typeface="Times New Roman" panose="02020603050405020304" pitchFamily="18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de-DE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F(random(5, 30)) ] );</a:t>
            </a:r>
            <a:r>
              <a:rPr lang="de-DE" altLang="de-DE" sz="1800" dirty="0"/>
              <a:t> 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de-DE" altLang="de-DE" sz="1800" dirty="0"/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de-DE" altLang="de-DE" sz="1800" dirty="0">
                <a:latin typeface="Arial" panose="020B0604020202020204" pitchFamily="34" charset="0"/>
              </a:rPr>
              <a:t>               </a:t>
            </a:r>
            <a:r>
              <a:rPr lang="en-US" altLang="de-DE" sz="2000" b="1" dirty="0">
                <a:latin typeface="Arial" panose="020B0604020202020204" pitchFamily="34" charset="0"/>
              </a:rPr>
              <a:t>View from above                         Diagonally from the side</a:t>
            </a:r>
            <a:endParaRPr lang="de-DE" altLang="de-DE" sz="2000" b="1" dirty="0">
              <a:latin typeface="Arial" panose="020B0604020202020204" pitchFamily="34" charset="0"/>
            </a:endParaRPr>
          </a:p>
        </p:txBody>
      </p:sp>
      <p:pic>
        <p:nvPicPr>
          <p:cNvPr id="10243" name="Picture 3" descr="randompts">
            <a:extLst>
              <a:ext uri="{FF2B5EF4-FFF2-40B4-BE49-F238E27FC236}">
                <a16:creationId xmlns:a16="http://schemas.microsoft.com/office/drawing/2014/main" id="{D3635E63-EEA6-4ADF-9143-B3EFDE007A0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5508" y="3148229"/>
            <a:ext cx="3816530" cy="35894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4" name="Picture 4" descr="randompts2">
            <a:extLst>
              <a:ext uri="{FF2B5EF4-FFF2-40B4-BE49-F238E27FC236}">
                <a16:creationId xmlns:a16="http://schemas.microsoft.com/office/drawing/2014/main" id="{4258C6E5-0A39-4022-A749-33F81BEB829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3835" y="3124200"/>
            <a:ext cx="3964629" cy="35998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Line 3">
            <a:extLst>
              <a:ext uri="{FF2B5EF4-FFF2-40B4-BE49-F238E27FC236}">
                <a16:creationId xmlns:a16="http://schemas.microsoft.com/office/drawing/2014/main" id="{6B9D3B65-A3D7-46C7-8B0F-6E4F74870FA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80728" y="260648"/>
            <a:ext cx="8363271" cy="0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" name="Line 4">
            <a:extLst>
              <a:ext uri="{FF2B5EF4-FFF2-40B4-BE49-F238E27FC236}">
                <a16:creationId xmlns:a16="http://schemas.microsoft.com/office/drawing/2014/main" id="{1B01D7C5-A766-45B3-BD0B-AEA8B3F20E67}"/>
              </a:ext>
            </a:extLst>
          </p:cNvPr>
          <p:cNvSpPr>
            <a:spLocks noChangeShapeType="1"/>
          </p:cNvSpPr>
          <p:nvPr/>
        </p:nvSpPr>
        <p:spPr bwMode="auto">
          <a:xfrm>
            <a:off x="323528" y="641648"/>
            <a:ext cx="11715" cy="6216352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7" name="AutoShape 5">
            <a:extLst>
              <a:ext uri="{FF2B5EF4-FFF2-40B4-BE49-F238E27FC236}">
                <a16:creationId xmlns:a16="http://schemas.microsoft.com/office/drawing/2014/main" id="{B83AB773-85F7-48D4-8B83-553811B458BD}"/>
              </a:ext>
            </a:extLst>
          </p:cNvPr>
          <p:cNvCxnSpPr>
            <a:cxnSpLocks noChangeShapeType="1"/>
          </p:cNvCxnSpPr>
          <p:nvPr/>
        </p:nvCxnSpPr>
        <p:spPr bwMode="auto">
          <a:xfrm rot="-5400000">
            <a:off x="337816" y="246361"/>
            <a:ext cx="428625" cy="457200"/>
          </a:xfrm>
          <a:prstGeom prst="curvedConnector2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182C0E4-C42E-4FFA-961B-469DEF2F3F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37BF801-061B-4EFA-A533-B5BBE8465385}" type="slidenum">
              <a:rPr lang="de-DE" altLang="de-DE" smtClean="0"/>
              <a:pPr>
                <a:defRPr/>
              </a:pPr>
              <a:t>9</a:t>
            </a:fld>
            <a:endParaRPr lang="de-DE" altLang="de-DE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tandarddesign">
  <a:themeElements>
    <a:clrScheme name="Standard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Standard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Standard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1423</Words>
  <Application>Microsoft Office PowerPoint</Application>
  <PresentationFormat>Bildschirmpräsentation (4:3)</PresentationFormat>
  <Paragraphs>257</Paragraphs>
  <Slides>22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6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22</vt:i4>
      </vt:variant>
    </vt:vector>
  </HeadingPairs>
  <TitlesOfParts>
    <vt:vector size="29" baseType="lpstr">
      <vt:lpstr>Arial</vt:lpstr>
      <vt:lpstr>Calibri</vt:lpstr>
      <vt:lpstr>Courier New</vt:lpstr>
      <vt:lpstr>Symbol</vt:lpstr>
      <vt:lpstr>Times New Roman</vt:lpstr>
      <vt:lpstr>Wingdings</vt:lpstr>
      <vt:lpstr>Standarddesign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>BTU Cottbus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Winfried Kurth</dc:creator>
  <cp:lastModifiedBy>Kurth, Winfried</cp:lastModifiedBy>
  <cp:revision>252</cp:revision>
  <cp:lastPrinted>2015-06-11T07:57:54Z</cp:lastPrinted>
  <dcterms:created xsi:type="dcterms:W3CDTF">2006-10-23T15:58:10Z</dcterms:created>
  <dcterms:modified xsi:type="dcterms:W3CDTF">2026-05-22T08:47:59Z</dcterms:modified>
</cp:coreProperties>
</file>