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611" r:id="rId2"/>
    <p:sldId id="535" r:id="rId3"/>
    <p:sldId id="435" r:id="rId4"/>
    <p:sldId id="640" r:id="rId5"/>
    <p:sldId id="631" r:id="rId6"/>
    <p:sldId id="632" r:id="rId7"/>
    <p:sldId id="633" r:id="rId8"/>
    <p:sldId id="634" r:id="rId9"/>
    <p:sldId id="635" r:id="rId10"/>
    <p:sldId id="636" r:id="rId11"/>
    <p:sldId id="608" r:id="rId12"/>
    <p:sldId id="609" r:id="rId13"/>
    <p:sldId id="573" r:id="rId14"/>
    <p:sldId id="576" r:id="rId15"/>
    <p:sldId id="574" r:id="rId16"/>
    <p:sldId id="577" r:id="rId17"/>
    <p:sldId id="578" r:id="rId18"/>
    <p:sldId id="575" r:id="rId19"/>
    <p:sldId id="648" r:id="rId20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65" autoAdjust="0"/>
    <p:restoredTop sz="95842" autoAdjust="0"/>
  </p:normalViewPr>
  <p:slideViewPr>
    <p:cSldViewPr>
      <p:cViewPr varScale="1">
        <p:scale>
          <a:sx n="107" d="100"/>
          <a:sy n="107" d="100"/>
        </p:scale>
        <p:origin x="4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98166-EA72-4E6B-9CF4-47C3A8684DE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2649D-57C2-4EDC-BB5D-F2A80C8D8C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7B8B0F-1ECE-4F8B-8D62-9FAF792936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B3DAF0-2F71-41A3-8A46-D27625869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7FC56C-E817-425A-98AF-9AE4E5F4E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D0032-E9A8-4421-8AE0-BDC92F04B99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05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3E1E63-0D28-47EE-928F-CCA5BD285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38433D-E3B0-43C0-A75C-9D4A14DBEB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2B2B68-2BC5-4848-BD56-93BEF45B8D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A09D4-CBAF-4454-A7BF-4AD7E63B14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8626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8C7F78-996B-4D17-882C-9D3F9FF49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7830C4-56D8-456C-9CCB-B32105A010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4C4FA6-602D-4EDD-B035-E71796B50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6E1D4-CB84-47AD-BD2A-AF4DF3F57E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2468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B3ADE5-00CF-4CD3-9C28-DD33E1C67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EFFC5D-2A3E-4B02-9D92-316838A100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D704A4-3C56-4411-83F1-1436EB2626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0ECAA-3A72-47C5-965A-8324B5AF05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017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B0AB01-FE64-45B9-BA5D-A89F7AB856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12C51-AD34-4F70-97D8-34AB252B82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33C41-C380-42A2-996F-3CB6666D3C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EA997-A416-41CB-9CF0-08E188C713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7527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2F0488-6E35-4462-9B6D-9ADED944BD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640A6E-3DBE-434A-B815-C3F007E9D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3F0CD5-5A55-41F4-8721-BB2D701088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CD92C-CD87-4E8A-B8BB-08987C8053A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897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99D6F2-13A5-41C1-A6B4-DF254FAE6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7BDCB9-B924-4672-8079-9164B4DCEF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DFEEED-A3DA-42D4-9ADF-E299FD6413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9A7D1-8072-4C4A-9470-60D0C97EA6F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3494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624BEA5-918C-44B6-933B-6652E42205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B27531-0C18-47AA-AA70-E59A8B85A8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3647BD-F5A8-43B9-9041-72948453C3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80B4C-B84F-4633-9C99-A1F17F6179F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3899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229746-6CFF-42F1-95F4-FAE18A729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CF5EFC-CAD4-494A-AFBE-0DCF701CC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C1603E2-897E-4E6D-91BF-F808C0EE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1D66D-E7B1-4B38-99CD-9052D1BD6D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9194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8FEA40-A84C-4E06-A8BE-D81110946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8D58E9-77CA-48A4-9C24-456682F233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CC5932-C865-4ACC-831A-0494A8DBD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E1CEF-0F61-40B3-9EEB-1725498EDED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1132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D07880-E566-47BB-92CC-A735086520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32AEAF-CC5C-41E3-8534-1B68B601A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63FFDA-E719-470F-BFDB-A83992D54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D7A6F-DDB2-4211-A0D0-FC986B56504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3863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0F795C7-58A1-4AB8-AD55-27E90E1D4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6D4C362-7845-4302-8846-FF70D7BD6D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B11306-8948-40E6-B3C8-C52321E3FA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73A51B9-EDDF-4186-B757-60D50A44B62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7627AF-CB1A-487C-8A6E-E10865BC93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CD88E2D-DD82-44A2-BF60-EC6CDC71306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>
            <a:extLst>
              <a:ext uri="{FF2B5EF4-FFF2-40B4-BE49-F238E27FC236}">
                <a16:creationId xmlns:a16="http://schemas.microsoft.com/office/drawing/2014/main" id="{57E814C3-5FDA-49A4-8807-E78670278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204864"/>
            <a:ext cx="80772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Functional-Structural Plant Models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altLang="de-DE" sz="2000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semester 2026   -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Winfried Kurth, Tim </a:t>
            </a:r>
            <a:r>
              <a:rPr lang="en-US" altLang="de-DE" sz="2000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Oberländer</a:t>
            </a:r>
            <a:endParaRPr lang="en-US" altLang="de-DE" sz="2000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University of Göttingen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Chair of Computer Graphics and Ecoinformatics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5</a:t>
            </a:r>
            <a:r>
              <a:rPr lang="en-US" altLang="de-DE" sz="2400" baseline="30000" dirty="0">
                <a:solidFill>
                  <a:schemeClr val="accent2"/>
                </a:solidFill>
                <a:latin typeface="Arial" panose="020B0604020202020204" pitchFamily="34" charset="0"/>
              </a:rPr>
              <a:t>th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Lecture: 21 May, 2026</a:t>
            </a:r>
          </a:p>
        </p:txBody>
      </p:sp>
      <p:pic>
        <p:nvPicPr>
          <p:cNvPr id="2051" name="Picture 6" descr="groimpstart">
            <a:extLst>
              <a:ext uri="{FF2B5EF4-FFF2-40B4-BE49-F238E27FC236}">
                <a16:creationId xmlns:a16="http://schemas.microsoft.com/office/drawing/2014/main" id="{9C2860B9-4817-4F6D-B0C9-CEC3603E4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052638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groimp500x500">
            <a:extLst>
              <a:ext uri="{FF2B5EF4-FFF2-40B4-BE49-F238E27FC236}">
                <a16:creationId xmlns:a16="http://schemas.microsoft.com/office/drawing/2014/main" id="{6DE95E07-6BEE-473E-8801-9FAE419D9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7625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C4E66F-38F7-4609-A992-A174FBFFA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529834F3-5676-40C1-B564-ACB56625F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88" y="288513"/>
            <a:ext cx="8496300" cy="632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Note the different syntax of control structures in the imperative and rule-based parts of XL: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imperative: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{</a:t>
            </a:r>
            <a:r>
              <a:rPr lang="en-US" altLang="de-DE" sz="2000" b="1" dirty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//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for (int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 = 1;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 &lt;= 42;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x[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] = 3*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 + 1;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200" dirty="0">
                <a:latin typeface="Arial" panose="020B0604020202020204" pitchFamily="34" charset="0"/>
              </a:rPr>
              <a:t>rule-based: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b="1" dirty="0">
                <a:solidFill>
                  <a:srgbClr val="CC3300"/>
                </a:solidFill>
                <a:latin typeface="Courier New" panose="02070309020205020404" pitchFamily="49" charset="0"/>
              </a:rPr>
              <a:t>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A(x) ==&gt; for (int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 = 1;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 &lt;= 7;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latin typeface="Courier New" panose="02070309020205020404" pitchFamily="49" charset="0"/>
              </a:rPr>
              <a:t>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</a:t>
            </a:r>
            <a:r>
              <a:rPr lang="en-US" altLang="de-DE" sz="2000" b="1" dirty="0">
                <a:solidFill>
                  <a:srgbClr val="009900"/>
                </a:solidFill>
                <a:latin typeface="Courier New" panose="02070309020205020404" pitchFamily="49" charset="0"/>
              </a:rPr>
              <a:t>(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RU(15) F(x)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   </a:t>
            </a:r>
            <a:r>
              <a:rPr lang="en-US" altLang="de-DE" sz="2000" b="1" dirty="0">
                <a:solidFill>
                  <a:srgbClr val="009900"/>
                </a:solidFill>
                <a:latin typeface="Courier New" panose="02070309020205020404" pitchFamily="49" charset="0"/>
              </a:rPr>
              <a:t>)</a:t>
            </a:r>
            <a:r>
              <a:rPr lang="en-US" altLang="de-DE" sz="20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solidFill>
                  <a:srgbClr val="CC3300"/>
                </a:solidFill>
                <a:latin typeface="Courier New" panose="02070309020205020404" pitchFamily="49" charset="0"/>
              </a:rPr>
              <a:t>]</a:t>
            </a:r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59485667-6256-4B76-B605-970FE37B8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976" y="6309320"/>
            <a:ext cx="352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000" dirty="0">
                <a:latin typeface="Arial" panose="020B0604020202020204" pitchFamily="34" charset="0"/>
              </a:rPr>
              <a:t>(also </a:t>
            </a:r>
            <a:r>
              <a:rPr lang="de-DE" altLang="de-DE" sz="2000" dirty="0" err="1">
                <a:latin typeface="Arial" panose="020B0604020202020204" pitchFamily="34" charset="0"/>
              </a:rPr>
              <a:t>with</a:t>
            </a:r>
            <a:r>
              <a:rPr lang="de-DE" altLang="de-DE" sz="2000" dirty="0">
                <a:latin typeface="Arial" panose="020B0604020202020204" pitchFamily="34" charset="0"/>
              </a:rPr>
              <a:t> </a:t>
            </a:r>
            <a:r>
              <a:rPr lang="de-DE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de-DE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( ... )</a:t>
            </a:r>
            <a:r>
              <a:rPr lang="de-DE" altLang="de-DE" sz="2000" dirty="0">
                <a:solidFill>
                  <a:srgbClr val="0000FF"/>
                </a:solidFill>
                <a:latin typeface="Arial" panose="020B0604020202020204" pitchFamily="34" charset="0"/>
              </a:rPr>
              <a:t>  )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F19944C2-6BBF-4078-9CED-C48CEF4707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B195F04E-C027-4C71-8CB4-4B20C4148C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ED035F6B-F431-4168-AA41-6A2EEFF2A67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8EBF13-0407-4ECB-8FF2-E002CC6F2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10</a:t>
            </a:fld>
            <a:endParaRPr lang="de-DE" alt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69BFDA30-0916-4182-86B2-C1783DF87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76250"/>
            <a:ext cx="8208962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Example of a </a:t>
            </a:r>
            <a:r>
              <a:rPr lang="en-US" altLang="de-DE" sz="2800" b="1" dirty="0">
                <a:solidFill>
                  <a:srgbClr val="0000FF"/>
                </a:solidFill>
                <a:latin typeface="Arial" panose="020B0604020202020204" pitchFamily="34" charset="0"/>
              </a:rPr>
              <a:t>for-loop: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</a:rPr>
              <a:t>the automatic generation of several lateral branches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sm09_e22.rgg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protected void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init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[ Axiom ==&gt; F(10);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b="1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sideBranch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F(x) ==&gt; F(x) L(x)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	     for (int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=1;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&lt;=5;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++)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        (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	       [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MRel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(0.1*i+0.2) RU((-1**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)*30) F(x*0.2)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       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]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1D459872-F0CB-409D-B6BB-3C4682C021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34EF9C2C-8793-4429-87B3-B7950218B0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8B6F988F-B1E5-4D42-85E9-3BD09EFFDFD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FB5372-68B6-4875-99B6-55943E52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51CC712B-3D77-4D46-A98C-D89C80EDC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609" y="476250"/>
            <a:ext cx="849788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Example of using </a:t>
            </a:r>
            <a:r>
              <a:rPr lang="en-US" altLang="de-DE" b="1" dirty="0">
                <a:solidFill>
                  <a:srgbClr val="0000FF"/>
                </a:solidFill>
                <a:latin typeface="Arial" panose="020B0604020202020204" pitchFamily="34" charset="0"/>
              </a:rPr>
              <a:t>arrays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</a:rPr>
              <a:t>difference between functions and arrays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sm09_e20.rgg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float[] length = { 1,  1,  0.5,   0.2};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float[] angle  = {40, 50, 80  , 100 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run1()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a:A, (a[order] &lt; 4) ==&gt; F(length[a[order]])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[ RU( angle[a[order]]) RH(90) A(a[order]+1) ]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[ RU(-angle[a[order]]) RH(90) A(a[order]+1)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A3E3F919-49E8-40B6-B511-A44276DFA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0BE8071F-4F85-402B-8898-7186ACB939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9909C208-D631-4420-AECD-DF69804B18F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4E3C6B-6705-4F07-96C8-7D28650B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53E20BFD-62BF-423B-A038-4B7F8E7E2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065" y="476672"/>
            <a:ext cx="7647383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Conditional L-system rule in XL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latin typeface="Arial" panose="020B0604020202020204" pitchFamily="34" charset="0"/>
              </a:rPr>
              <a:t>left side of rule</a:t>
            </a:r>
            <a:r>
              <a:rPr lang="en-US" altLang="de-DE" sz="2400" dirty="0">
                <a:latin typeface="Arial" panose="020B0604020202020204" pitchFamily="34" charset="0"/>
              </a:rPr>
              <a:t>, (condition) ==&gt; </a:t>
            </a:r>
            <a:r>
              <a:rPr lang="en-US" altLang="de-DE" sz="2400" i="1" dirty="0">
                <a:latin typeface="Arial" panose="020B0604020202020204" pitchFamily="34" charset="0"/>
              </a:rPr>
              <a:t>right side of rule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Examples: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Courier New" panose="02070309020205020404" pitchFamily="49" charset="0"/>
              </a:rPr>
              <a:t>sm09_e11.rgg</a:t>
            </a: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	 - </a:t>
            </a: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make the application of a rule depend on a condition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Courier New" panose="02070309020205020404" pitchFamily="49" charset="0"/>
              </a:rPr>
              <a:t>sm09_e12.rgg</a:t>
            </a: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	- </a:t>
            </a: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keep the branching order as a parameter and how to get access to its value in a condition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Courier New" panose="02070309020205020404" pitchFamily="49" charset="0"/>
              </a:rPr>
              <a:t>sm09_e13.rgg</a:t>
            </a: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	</a:t>
            </a: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</a:rPr>
              <a:t> -  how to connect two conditions logically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30CF4C77-4013-42D4-95F1-346FC774F1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A668FBA1-E172-4918-BFFD-AB2358F350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8" y="548680"/>
            <a:ext cx="0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A90D01C7-DE8B-44E3-9303-6760800B538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1D6237-CD03-423B-9373-733AA218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BCEC007C-F89D-4772-AA68-63AA5942E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361" y="260350"/>
            <a:ext cx="54718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Setting colors in XL (summary)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0BC155C7-D7E0-491F-8002-2E9CBA455A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EAC90324-3B6F-4EA2-B338-9D1204B622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8C86AA46-ED15-4E20-82FE-180AC7D6C3C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C92E5E-CF74-48C8-9D3F-E7A34666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9BC583-DC27-447F-905F-07671529C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855279"/>
            <a:ext cx="8568952" cy="588608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>
            <a:extLst>
              <a:ext uri="{FF2B5EF4-FFF2-40B4-BE49-F238E27FC236}">
                <a16:creationId xmlns:a16="http://schemas.microsoft.com/office/drawing/2014/main" id="{842DF190-1AAC-45AC-9222-CAC24A0F0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364" y="765175"/>
            <a:ext cx="7848100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Texture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Textures are 2-dimensional patterns that are applied to surfaces instead of colors to give a more realistic impression of the appearance of object surfaces.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Sources for textures: photos, scans of objects, image databases on the Internet, artificially generated patterns...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9C8E026B-704A-4B6D-ADFE-F53380F7E6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07C8A78A-C177-4D1E-986B-4F885D8835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548680"/>
            <a:ext cx="14536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1A0E5661-C8BA-421B-9FA2-39B889CD9F9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1578E7-1E1F-4EAD-A02F-E956CCFEC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15</a:t>
            </a:fld>
            <a:endParaRPr lang="de-DE" altLang="de-D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3">
            <a:extLst>
              <a:ext uri="{FF2B5EF4-FFF2-40B4-BE49-F238E27FC236}">
                <a16:creationId xmlns:a16="http://schemas.microsoft.com/office/drawing/2014/main" id="{02CB31D7-3BAD-4A9A-8458-D3BA6C63D6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3568" y="188640"/>
            <a:ext cx="8460432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CE5146E6-E27D-4BE5-A3A6-A09E75282A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520" y="548680"/>
            <a:ext cx="0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17AAF74B-5DAB-4845-BB5D-DEF91AF7FB0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265808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B000FA-6362-430C-B0B0-095F2BE0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16</a:t>
            </a:fld>
            <a:endParaRPr lang="de-DE" altLang="de-D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9A8551-0C32-4517-A823-7EE0B0216E65}"/>
              </a:ext>
            </a:extLst>
          </p:cNvPr>
          <p:cNvSpPr txBox="1"/>
          <p:nvPr/>
        </p:nvSpPr>
        <p:spPr>
          <a:xfrm>
            <a:off x="395537" y="326261"/>
            <a:ext cx="61206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GroIMP</a:t>
            </a:r>
            <a:r>
              <a:rPr lang="en-US" sz="2800" b="1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with textures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default program: see the box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Panels &gt; Explorers &gt; 3D &gt; Shaders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shader window to be anchored in the user interface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the shader window: Object &gt; New &gt; Lambert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Name “Lambert” click twice (with pause) or tip F2 and rename (e.g., tree)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Double click on the Sphere icon &gt; the Attribute Editor should open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Attribute Editor: Diffuse color &gt; Surface Maps &gt; Image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click on: Image &gt; From File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Choose your photo data and add to the project by using “Add File”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306ADA-3576-43E5-B677-632D6925F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1059" y="422285"/>
            <a:ext cx="3107445" cy="214261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518CDDC5-9345-46DF-8A50-DF7996B694CA}"/>
              </a:ext>
            </a:extLst>
          </p:cNvPr>
          <p:cNvCxnSpPr/>
          <p:nvPr/>
        </p:nvCxnSpPr>
        <p:spPr>
          <a:xfrm>
            <a:off x="5436096" y="1340768"/>
            <a:ext cx="56496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kat21">
            <a:extLst>
              <a:ext uri="{FF2B5EF4-FFF2-40B4-BE49-F238E27FC236}">
                <a16:creationId xmlns:a16="http://schemas.microsoft.com/office/drawing/2014/main" id="{DAD24DE4-C794-44CB-ACA3-871BAB5F6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8441" y="1875755"/>
            <a:ext cx="3040063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5" descr="kat21a">
            <a:extLst>
              <a:ext uri="{FF2B5EF4-FFF2-40B4-BE49-F238E27FC236}">
                <a16:creationId xmlns:a16="http://schemas.microsoft.com/office/drawing/2014/main" id="{65215D0D-3BFB-4E77-BD2E-C6A3B5B81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73" y="2132861"/>
            <a:ext cx="5897887" cy="29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6">
            <a:extLst>
              <a:ext uri="{FF2B5EF4-FFF2-40B4-BE49-F238E27FC236}">
                <a16:creationId xmlns:a16="http://schemas.microsoft.com/office/drawing/2014/main" id="{7C405908-F0F4-4BCC-ADA3-1F089198B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573366"/>
            <a:ext cx="589787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CC3300"/>
                </a:solidFill>
                <a:latin typeface="Arial" panose="020B0604020202020204" pitchFamily="34" charset="0"/>
              </a:rPr>
              <a:t>Example with tree photo as texture for the rectangle:</a:t>
            </a:r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6B700FDE-9835-4C7F-8876-11E02F974D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56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4DAF2DEC-D66E-4C43-8AC6-4510DCAA0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54868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1E0942C6-D303-4994-8029-475BB73F209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2A1AE0-F266-4CB7-B7B8-E90076822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17</a:t>
            </a:fld>
            <a:endParaRPr lang="de-DE" alt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7D8D2360-8CC9-442A-88B6-86C1FA27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01" y="409882"/>
            <a:ext cx="8641203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To be taken into account when creating the project: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after selecting the image file, the editor content needs to be saved / compiled once again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      - textured objects are now displayed with texture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Saving the entire project 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      File  Save, give name of the Project (does not have to match the name of the RGG program). Photo data will be saved.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Project data will have a name ending with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.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gsz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(readable with a data compression program, e.g., </a:t>
            </a:r>
            <a:r>
              <a:rPr lang="en-US" altLang="de-DE" sz="2000" dirty="0" err="1">
                <a:latin typeface="Arial" panose="020B0604020202020204" pitchFamily="34" charset="0"/>
                <a:sym typeface="Symbol" panose="05050102010706020507" pitchFamily="18" charset="2"/>
              </a:rPr>
              <a:t>WinZIP</a:t>
            </a: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sm09_e10.gsz</a:t>
            </a:r>
            <a:r>
              <a:rPr lang="en-US" altLang="de-DE" sz="2000" dirty="0">
                <a:solidFill>
                  <a:srgbClr val="0000FF"/>
                </a:solidFill>
                <a:latin typeface="Arial" panose="020B0604020202020204" pitchFamily="34" charset="0"/>
              </a:rPr>
              <a:t>	 Use of a leaf texture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FCC2A990-A1DB-4D9F-B1A3-218D1D7A3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61A6F4BD-E728-47E2-A80A-EB7F82F211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DF45F872-5AA8-43CA-8D4E-B3B7B524785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B21D5A-8F37-4E02-8FF1-6650B2EF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18</a:t>
            </a:fld>
            <a:endParaRPr lang="de-DE" alt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id="{007A6F87-6FD2-4FDF-9C02-8B7814C4F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1" y="889550"/>
            <a:ext cx="84249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</a:rPr>
              <a:t>Assignment for our next lecture: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4748EFAF-4C4C-41A3-BE43-62939C0C85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BC9709E1-EDCD-40D1-97B1-40518630B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468BEC6D-4F7D-4C5E-A680-314B8E655192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B8EA3A-322D-4E35-A381-40F15F8B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372987-3694-4FB7-AC0A-237BC92BA478}" type="slidenum">
              <a:rPr lang="de-DE" altLang="de-DE" smtClean="0"/>
              <a:pPr>
                <a:defRPr/>
              </a:pPr>
              <a:t>19</a:t>
            </a:fld>
            <a:endParaRPr lang="de-DE" altLang="de-DE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22FE51C6-060E-4FC7-B987-895C06624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98" y="1442621"/>
            <a:ext cx="8748460" cy="420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(1) Work in the ILIAS learning module “</a:t>
            </a:r>
            <a:r>
              <a:rPr lang="en-US" altLang="de-DE" sz="28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 – Module XL“ (available through </a:t>
            </a:r>
            <a:r>
              <a:rPr lang="en-US" altLang="de-DE" sz="28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StudIP</a:t>
            </a: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	- Lessons 1 - 5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(2) Read Chapter 1, Sections 1.6 – 1.7 and 1.10 / 1.10.1 in the book “The Algorithmic Beauty of Plants“ by P. </a:t>
            </a:r>
            <a:r>
              <a:rPr lang="en-US" altLang="de-DE" sz="28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Prusinkiewicz</a:t>
            </a: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 and A. </a:t>
            </a:r>
            <a:r>
              <a:rPr lang="en-US" altLang="de-DE" sz="28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Lindenmayer</a:t>
            </a:r>
            <a:r>
              <a:rPr lang="en-US" altLang="de-DE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 (available online, see literature site for the course). (= pp. 21-30 and 40-43).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88996BAD-05B8-45BE-A767-96D5B13DA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8353425" cy="2542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From our last lecture</a:t>
            </a:r>
            <a:r>
              <a:rPr lang="en-US" altLang="de-DE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CC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altLang="de-DE" sz="2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spcAft>
                <a:spcPct val="40000"/>
              </a:spcAft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simple branching patterns modelled with L-systems</a:t>
            </a:r>
          </a:p>
          <a:p>
            <a:pPr marL="342900" indent="-342900" eaLnBrk="1" hangingPunct="1">
              <a:spcBef>
                <a:spcPct val="0"/>
              </a:spcBef>
              <a:spcAft>
                <a:spcPct val="40000"/>
              </a:spcAft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more L-system examples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2AFE138A-DB75-4133-827E-E8106FF878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AB9A367D-4DF4-4593-8FA2-16AC7070CC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29E92FF8-E542-463D-B7AD-53C845A0BFD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E677A3-311C-455A-829C-78C7B6FE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71A43143-C6AB-4285-8B02-9D44C67EE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729565"/>
            <a:ext cx="8604248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Today</a:t>
            </a:r>
            <a:r>
              <a:rPr lang="en-US" altLang="de-DE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en-US" altLang="de-DE" sz="28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using imperative code in XL programs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use of loops and arrays for branch constructions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conditional rule application (examples)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incorporation of textures into plant models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creating a project in </a:t>
            </a:r>
            <a:r>
              <a:rPr lang="en-US" altLang="de-DE" sz="2800" dirty="0" err="1">
                <a:latin typeface="Arial" panose="020B0604020202020204" pitchFamily="34" charset="0"/>
              </a:rPr>
              <a:t>GroIMP</a:t>
            </a:r>
            <a:endParaRPr lang="en-US" altLang="de-DE" sz="2800" dirty="0">
              <a:latin typeface="Arial" panose="020B0604020202020204" pitchFamily="34" charset="0"/>
            </a:endParaRP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5121C2FB-DB77-4F46-9C59-3243E5ABDB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4066B0A6-E93A-44B4-A429-7EAEFDDA53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9D031B40-5E74-42DD-828E-FA9C6F1C9B4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1FB450-C941-4E93-A8B1-D8A676132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id="{A7F83C27-62C0-45F2-B6D1-D3AF19444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910" y="809626"/>
            <a:ext cx="6264694" cy="530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sm_progbsp01.rgg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simple imperative program: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numbers from 1 to 10 are output to the </a:t>
            </a:r>
            <a:r>
              <a:rPr lang="en-US" altLang="de-DE" sz="24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GroIMP</a:t>
            </a:r>
            <a:r>
              <a:rPr lang="en-US" altLang="de-DE" sz="24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console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400" dirty="0">
              <a:solidFill>
                <a:srgbClr val="008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protected void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init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()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{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int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for (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=1;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&lt;= 10;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++)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);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("End.");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} 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F6E0FE62-127A-4287-BD39-5D01DA6CAC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2E5F323F-FABA-4207-9E54-9DBDEB80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193A85FB-30CD-430C-B1B6-FB1284A9E9B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176914-DC65-47A5-A8F3-8D9C4DEAF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372987-3694-4FB7-AC0A-237BC92BA478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B6D6DEC9-F83D-46BE-B1EC-DD30B6C90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59940"/>
            <a:ext cx="8593900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altLang="de-DE" b="1" dirty="0">
                <a:solidFill>
                  <a:srgbClr val="C00000"/>
                </a:solidFill>
                <a:latin typeface="Courier New" panose="02070309020205020404" pitchFamily="49" charset="0"/>
              </a:rPr>
              <a:t>sm_progbsp02.rgg</a:t>
            </a:r>
            <a:endParaRPr lang="en-US" altLang="de-DE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 a simple imperative program: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 the odd square numbers from 1 to 81 are output to the </a:t>
            </a:r>
            <a:r>
              <a:rPr lang="en-US" altLang="de-DE" sz="2000" dirty="0" err="1">
                <a:solidFill>
                  <a:srgbClr val="008000"/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console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protected void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init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()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{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int a, b;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for (a = 1; a &lt;= 10; a++)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{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b = a*a;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if (b % 2 != 0)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(b);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}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("end.");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}</a:t>
            </a:r>
            <a:r>
              <a:rPr lang="en-US" altLang="de-DE" sz="24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AF463828-C942-4833-9F40-EAED32E8F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7D8E1EF2-182A-4CCE-A0BE-1779454AEB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30BA1F07-484E-4AF5-BCA7-62AEBFC40B6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F08558-E2B7-47A6-929D-D724D63F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009928EA-7E8F-4A9F-9DCE-86AAF16C3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680"/>
            <a:ext cx="7849691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600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altLang="de-DE" sz="2800" b="1" dirty="0">
                <a:solidFill>
                  <a:srgbClr val="C00000"/>
                </a:solidFill>
                <a:latin typeface="Courier New" panose="02070309020205020404" pitchFamily="49" charset="0"/>
              </a:rPr>
              <a:t>sm_progbsp03.rgg</a:t>
            </a:r>
            <a:endParaRPr lang="en-US" altLang="de-DE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a simple imperative program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the first 20 Fibonacci numbers are written into an array 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and then output to the </a:t>
            </a:r>
            <a:r>
              <a:rPr lang="en-US" altLang="de-DE" sz="2000" dirty="0" err="1">
                <a:solidFill>
                  <a:srgbClr val="008000"/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console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protected void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init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()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{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int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int[]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= new int[20]; </a:t>
            </a:r>
            <a:r>
              <a:rPr lang="en-US" altLang="de-DE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Array declaration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dirty="0">
                <a:solidFill>
                  <a:srgbClr val="008000"/>
                </a:solidFill>
                <a:latin typeface="Arial" panose="020B0604020202020204" pitchFamily="34" charset="0"/>
              </a:rPr>
              <a:t>                                                                      and initialization </a:t>
            </a:r>
            <a:r>
              <a:rPr lang="en-US" altLang="de-DE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*/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[0] =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[1] = 1;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for (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=2;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&lt;= 19;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++)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] =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[i-1] +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[i-2];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for (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=0;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&lt;= 19;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++)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(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fibo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[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]);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("end.");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EF8DC144-7704-4E6A-923B-DB2236917E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F282F3DE-F04E-4413-B078-76E9B0733F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19FBEA9B-F6B3-4578-9894-E05BAAF4D8F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3438A6-AD11-4941-994D-AB572D023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A9CAE536-87A8-4EAA-AE29-645FEBB46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" y="333375"/>
            <a:ext cx="7705540" cy="632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00000"/>
                </a:solidFill>
                <a:latin typeface="Courier New" panose="02070309020205020404" pitchFamily="49" charset="0"/>
              </a:rPr>
              <a:t>sm_progbsp04.rgg</a:t>
            </a:r>
            <a:r>
              <a:rPr lang="en-US" altLang="de-DE" sz="2800" b="1" dirty="0">
                <a:solidFill>
                  <a:srgbClr val="C00000"/>
                </a:solidFill>
                <a:latin typeface="Arial" panose="020B0604020202020204" pitchFamily="34" charset="0"/>
              </a:rPr>
              <a:t>:  using a function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a simple imperative program: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A self-written function calculates x</a:t>
            </a:r>
            <a:r>
              <a:rPr lang="en-US" altLang="de-DE" sz="1800" baseline="30000" dirty="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 + 1;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this is evaluated for x from 0 to 1 in 0.1 steps.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Pay attention to rounding errors and to the correct upper limit for x.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 */</a:t>
            </a:r>
            <a:r>
              <a:rPr lang="en-US" altLang="de-DE" sz="1800" b="1" dirty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de-DE" sz="800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public float function(float x)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{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return x*x + 1;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}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protected void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init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{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float a = 0.0;           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floating-point number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 */</a:t>
            </a:r>
            <a:r>
              <a:rPr lang="en-US" altLang="de-DE" sz="1800" b="1" dirty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while (a &lt;= 1.00001)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{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 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(function(a)); 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evaluate function, and print 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*/</a:t>
            </a:r>
            <a:r>
              <a:rPr lang="en-US" altLang="de-DE" sz="1800" b="1" dirty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   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a += 0.1;             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en-US" altLang="de-DE" sz="1800" dirty="0">
                <a:solidFill>
                  <a:srgbClr val="008000"/>
                </a:solidFill>
                <a:latin typeface="Arial" panose="020B0604020202020204" pitchFamily="34" charset="0"/>
              </a:rPr>
              <a:t>increment</a:t>
            </a:r>
            <a:r>
              <a:rPr lang="en-US" altLang="de-DE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 a */</a:t>
            </a:r>
            <a:r>
              <a:rPr lang="en-US" altLang="de-DE" sz="1800" b="1" dirty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   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}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1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println</a:t>
            </a: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("end.");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de-DE" sz="18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}</a:t>
            </a:r>
            <a:r>
              <a:rPr lang="en-US" altLang="de-DE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BA44A40F-705D-4827-8861-8359E71A73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702F9FF0-757D-4927-9C23-97D9BC8DEB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8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53741A45-E272-4A3A-B252-131F1EB028A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EB4FB7-F37B-43EF-A735-6559E4299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0BAB237E-E475-427B-8E3C-68C2A04C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23" y="353199"/>
            <a:ext cx="7707757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Nesting of rule-based and imperative code in XL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Rule-oriented block: </a:t>
            </a: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[ … ]</a:t>
            </a:r>
          </a:p>
          <a:p>
            <a:pPr marL="342900" indent="-342900" eaLnBrk="1" hangingPunct="1">
              <a:spcBef>
                <a:spcPts val="6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Imperative block (similar to Java): 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</a:rPr>
              <a:t>{ … }</a:t>
            </a:r>
          </a:p>
        </p:txBody>
      </p:sp>
      <p:pic>
        <p:nvPicPr>
          <p:cNvPr id="8196" name="Picture 6" descr="kat19c">
            <a:extLst>
              <a:ext uri="{FF2B5EF4-FFF2-40B4-BE49-F238E27FC236}">
                <a16:creationId xmlns:a16="http://schemas.microsoft.com/office/drawing/2014/main" id="{FEB91909-8D88-4AB8-BA34-521721381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7691261" cy="4233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3">
            <a:extLst>
              <a:ext uri="{FF2B5EF4-FFF2-40B4-BE49-F238E27FC236}">
                <a16:creationId xmlns:a16="http://schemas.microsoft.com/office/drawing/2014/main" id="{41A5BA31-A8F5-4551-842F-B633FB466A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092D0B8A-DC70-42D0-A66C-D731E5C06D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CE753521-B760-4916-8754-A76776C43F4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BF7433-AA6F-42F7-85BD-9D207E381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487FD7A-8B30-41CA-8E13-A22558CCDCEC}"/>
              </a:ext>
            </a:extLst>
          </p:cNvPr>
          <p:cNvSpPr txBox="1"/>
          <p:nvPr/>
        </p:nvSpPr>
        <p:spPr>
          <a:xfrm>
            <a:off x="1907704" y="3598513"/>
            <a:ext cx="3600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81CECB20-0488-46B4-BE30-1C91831E3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314" y="342834"/>
            <a:ext cx="7560431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Nesting of rule-based and imperative code in XL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Rule-oriented block: </a:t>
            </a: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[ … ]</a:t>
            </a:r>
          </a:p>
          <a:p>
            <a:pPr marL="342900" indent="-342900" eaLnBrk="1" hangingPunct="1">
              <a:spcBef>
                <a:spcPts val="6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Imperative block (similar to Java): 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</a:rPr>
              <a:t>{ … }</a:t>
            </a:r>
          </a:p>
        </p:txBody>
      </p:sp>
      <p:pic>
        <p:nvPicPr>
          <p:cNvPr id="9220" name="Picture 6" descr="kat19c">
            <a:extLst>
              <a:ext uri="{FF2B5EF4-FFF2-40B4-BE49-F238E27FC236}">
                <a16:creationId xmlns:a16="http://schemas.microsoft.com/office/drawing/2014/main" id="{87F0834C-1295-4CE5-9521-A06A8A16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45" y="2474912"/>
            <a:ext cx="7848598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kat19d">
            <a:extLst>
              <a:ext uri="{FF2B5EF4-FFF2-40B4-BE49-F238E27FC236}">
                <a16:creationId xmlns:a16="http://schemas.microsoft.com/office/drawing/2014/main" id="{C7719F19-A624-4C63-8E64-2EC2AD45A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997200"/>
            <a:ext cx="2808288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8">
            <a:extLst>
              <a:ext uri="{FF2B5EF4-FFF2-40B4-BE49-F238E27FC236}">
                <a16:creationId xmlns:a16="http://schemas.microsoft.com/office/drawing/2014/main" id="{5BF28B40-ADBB-4EBF-8970-AA73078CED75}"/>
              </a:ext>
            </a:extLst>
          </p:cNvPr>
          <p:cNvSpPr>
            <a:spLocks/>
          </p:cNvSpPr>
          <p:nvPr/>
        </p:nvSpPr>
        <p:spPr bwMode="auto">
          <a:xfrm>
            <a:off x="3563938" y="3357563"/>
            <a:ext cx="360362" cy="1223962"/>
          </a:xfrm>
          <a:prstGeom prst="rightBrace">
            <a:avLst>
              <a:gd name="adj1" fmla="val 28304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/>
          </a:p>
        </p:txBody>
      </p:sp>
      <p:sp>
        <p:nvSpPr>
          <p:cNvPr id="9223" name="AutoShape 9">
            <a:extLst>
              <a:ext uri="{FF2B5EF4-FFF2-40B4-BE49-F238E27FC236}">
                <a16:creationId xmlns:a16="http://schemas.microsoft.com/office/drawing/2014/main" id="{98D86DCB-8425-4AAD-B8FA-7A4D2350D980}"/>
              </a:ext>
            </a:extLst>
          </p:cNvPr>
          <p:cNvSpPr>
            <a:spLocks/>
          </p:cNvSpPr>
          <p:nvPr/>
        </p:nvSpPr>
        <p:spPr bwMode="auto">
          <a:xfrm>
            <a:off x="5724525" y="3068638"/>
            <a:ext cx="287338" cy="1800225"/>
          </a:xfrm>
          <a:prstGeom prst="leftBrace">
            <a:avLst>
              <a:gd name="adj1" fmla="val 52210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303F69CA-A337-43EC-A4CC-66F35FB8D9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4D0C303D-12CC-4F22-A9BC-42FCE72896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7" y="548680"/>
            <a:ext cx="3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" name="AutoShape 5">
            <a:extLst>
              <a:ext uri="{FF2B5EF4-FFF2-40B4-BE49-F238E27FC236}">
                <a16:creationId xmlns:a16="http://schemas.microsoft.com/office/drawing/2014/main" id="{774A016C-1C42-4E7D-B2CC-BC6435F87D6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DF943C-37DF-4615-8705-B590DC36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EB37D9B-50A4-4D5F-9BE8-26E022FD12AE}"/>
              </a:ext>
            </a:extLst>
          </p:cNvPr>
          <p:cNvSpPr txBox="1"/>
          <p:nvPr/>
        </p:nvSpPr>
        <p:spPr>
          <a:xfrm>
            <a:off x="6502946" y="3032043"/>
            <a:ext cx="1813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alternatively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0A89578-3757-4753-9CA7-0DDE9319576E}"/>
              </a:ext>
            </a:extLst>
          </p:cNvPr>
          <p:cNvSpPr txBox="1"/>
          <p:nvPr/>
        </p:nvSpPr>
        <p:spPr>
          <a:xfrm>
            <a:off x="2123766" y="3681799"/>
            <a:ext cx="3600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1283</Words>
  <Application>Microsoft Office PowerPoint</Application>
  <PresentationFormat>Bildschirmpräsentation (4:3)</PresentationFormat>
  <Paragraphs>200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BTU Cottbus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Winfried Kurth</dc:creator>
  <cp:lastModifiedBy>Winfried Kurth</cp:lastModifiedBy>
  <cp:revision>220</cp:revision>
  <cp:lastPrinted>2015-06-11T07:57:54Z</cp:lastPrinted>
  <dcterms:created xsi:type="dcterms:W3CDTF">2006-10-23T15:58:10Z</dcterms:created>
  <dcterms:modified xsi:type="dcterms:W3CDTF">2026-05-20T09:11:19Z</dcterms:modified>
</cp:coreProperties>
</file>