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580" r:id="rId2"/>
    <p:sldId id="535" r:id="rId3"/>
    <p:sldId id="435" r:id="rId4"/>
    <p:sldId id="534" r:id="rId5"/>
    <p:sldId id="538" r:id="rId6"/>
    <p:sldId id="450" r:id="rId7"/>
    <p:sldId id="562" r:id="rId8"/>
    <p:sldId id="451" r:id="rId9"/>
    <p:sldId id="582" r:id="rId10"/>
    <p:sldId id="583" r:id="rId11"/>
    <p:sldId id="584" r:id="rId12"/>
    <p:sldId id="585" r:id="rId13"/>
    <p:sldId id="542" r:id="rId14"/>
    <p:sldId id="603" r:id="rId15"/>
    <p:sldId id="604" r:id="rId16"/>
    <p:sldId id="605" r:id="rId17"/>
    <p:sldId id="606" r:id="rId18"/>
    <p:sldId id="607" r:id="rId19"/>
    <p:sldId id="608" r:id="rId20"/>
    <p:sldId id="609" r:id="rId21"/>
    <p:sldId id="602" r:id="rId22"/>
  </p:sldIdLst>
  <p:sldSz cx="9144000" cy="6858000" type="screen4x3"/>
  <p:notesSz cx="6858000" cy="9144000"/>
  <p:defaultTextStyle>
    <a:defPPr>
      <a:defRPr lang="de-DE"/>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00FF"/>
    <a:srgbClr val="CC33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65" autoAdjust="0"/>
    <p:restoredTop sz="95842" autoAdjust="0"/>
  </p:normalViewPr>
  <p:slideViewPr>
    <p:cSldViewPr>
      <p:cViewPr varScale="1">
        <p:scale>
          <a:sx n="113" d="100"/>
          <a:sy n="113" d="100"/>
        </p:scale>
        <p:origin x="21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F14EC82-75C1-4165-8CD4-E278E64D51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a:extLst>
              <a:ext uri="{FF2B5EF4-FFF2-40B4-BE49-F238E27FC236}">
                <a16:creationId xmlns:a16="http://schemas.microsoft.com/office/drawing/2014/main" id="{AAE067CD-D913-48FB-A48C-E4D6E8142C34}"/>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8277A96C-4F51-4A87-900A-4D4D67D13AE7}" type="datetimeFigureOut">
              <a:rPr lang="de-DE"/>
              <a:pPr>
                <a:defRPr/>
              </a:pPr>
              <a:t>30.04.2026</a:t>
            </a:fld>
            <a:endParaRPr lang="de-DE"/>
          </a:p>
        </p:txBody>
      </p:sp>
      <p:sp>
        <p:nvSpPr>
          <p:cNvPr id="4" name="Folienbildplatzhalter 3">
            <a:extLst>
              <a:ext uri="{FF2B5EF4-FFF2-40B4-BE49-F238E27FC236}">
                <a16:creationId xmlns:a16="http://schemas.microsoft.com/office/drawing/2014/main" id="{F82849EE-03C2-4F0D-A1FE-97A21F84AD75}"/>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a:extLst>
              <a:ext uri="{FF2B5EF4-FFF2-40B4-BE49-F238E27FC236}">
                <a16:creationId xmlns:a16="http://schemas.microsoft.com/office/drawing/2014/main" id="{EA1CEA3F-588F-4B0C-8FCF-7D73E0C1D5F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a:extLst>
              <a:ext uri="{FF2B5EF4-FFF2-40B4-BE49-F238E27FC236}">
                <a16:creationId xmlns:a16="http://schemas.microsoft.com/office/drawing/2014/main" id="{352E0CEA-DD12-4DF8-A0F3-A3070D08C58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a:extLst>
              <a:ext uri="{FF2B5EF4-FFF2-40B4-BE49-F238E27FC236}">
                <a16:creationId xmlns:a16="http://schemas.microsoft.com/office/drawing/2014/main" id="{DEA3F009-51C3-4766-B0DD-75B99A4B62E6}"/>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547B8F65-F2F3-48F0-BB17-6FBFDF729197}"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Rectangle 4">
            <a:extLst>
              <a:ext uri="{FF2B5EF4-FFF2-40B4-BE49-F238E27FC236}">
                <a16:creationId xmlns:a16="http://schemas.microsoft.com/office/drawing/2014/main" id="{3442842F-8057-4012-9C4E-2AAD3368E2AC}"/>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553D41C8-A3DA-40A0-823A-7DC33CBE0326}"/>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a:extLst>
              <a:ext uri="{FF2B5EF4-FFF2-40B4-BE49-F238E27FC236}">
                <a16:creationId xmlns:a16="http://schemas.microsoft.com/office/drawing/2014/main" id="{0AF51E74-A71D-4EC7-88D9-BBCB944E12E9}"/>
              </a:ext>
            </a:extLst>
          </p:cNvPr>
          <p:cNvSpPr>
            <a:spLocks noGrp="1" noChangeArrowheads="1"/>
          </p:cNvSpPr>
          <p:nvPr>
            <p:ph type="sldNum" sz="quarter" idx="12"/>
          </p:nvPr>
        </p:nvSpPr>
        <p:spPr>
          <a:ln/>
        </p:spPr>
        <p:txBody>
          <a:bodyPr/>
          <a:lstStyle>
            <a:lvl1pPr>
              <a:defRPr/>
            </a:lvl1pPr>
          </a:lstStyle>
          <a:p>
            <a:pPr>
              <a:defRPr/>
            </a:pPr>
            <a:fld id="{33F700BF-E898-4406-BEC7-06A24C032016}" type="slidenum">
              <a:rPr lang="de-DE" altLang="de-DE"/>
              <a:pPr>
                <a:defRPr/>
              </a:pPr>
              <a:t>‹Nr.›</a:t>
            </a:fld>
            <a:endParaRPr lang="de-DE" altLang="de-DE"/>
          </a:p>
        </p:txBody>
      </p:sp>
    </p:spTree>
    <p:extLst>
      <p:ext uri="{BB962C8B-B14F-4D97-AF65-F5344CB8AC3E}">
        <p14:creationId xmlns:p14="http://schemas.microsoft.com/office/powerpoint/2010/main" val="3878428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a:extLst>
              <a:ext uri="{FF2B5EF4-FFF2-40B4-BE49-F238E27FC236}">
                <a16:creationId xmlns:a16="http://schemas.microsoft.com/office/drawing/2014/main" id="{D45D751E-84AD-44BD-A495-567E09F9B138}"/>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5EF031DD-0EA9-4E2B-A65B-866E46B654F8}"/>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a:extLst>
              <a:ext uri="{FF2B5EF4-FFF2-40B4-BE49-F238E27FC236}">
                <a16:creationId xmlns:a16="http://schemas.microsoft.com/office/drawing/2014/main" id="{DA5105D7-2938-4632-81F8-8A2B3853FBBD}"/>
              </a:ext>
            </a:extLst>
          </p:cNvPr>
          <p:cNvSpPr>
            <a:spLocks noGrp="1" noChangeArrowheads="1"/>
          </p:cNvSpPr>
          <p:nvPr>
            <p:ph type="sldNum" sz="quarter" idx="12"/>
          </p:nvPr>
        </p:nvSpPr>
        <p:spPr>
          <a:ln/>
        </p:spPr>
        <p:txBody>
          <a:bodyPr/>
          <a:lstStyle>
            <a:lvl1pPr>
              <a:defRPr/>
            </a:lvl1pPr>
          </a:lstStyle>
          <a:p>
            <a:pPr>
              <a:defRPr/>
            </a:pPr>
            <a:fld id="{EA7D1C9B-F455-4043-A6D1-D2AB0C7975CD}" type="slidenum">
              <a:rPr lang="de-DE" altLang="de-DE"/>
              <a:pPr>
                <a:defRPr/>
              </a:pPr>
              <a:t>‹Nr.›</a:t>
            </a:fld>
            <a:endParaRPr lang="de-DE" altLang="de-DE"/>
          </a:p>
        </p:txBody>
      </p:sp>
    </p:spTree>
    <p:extLst>
      <p:ext uri="{BB962C8B-B14F-4D97-AF65-F5344CB8AC3E}">
        <p14:creationId xmlns:p14="http://schemas.microsoft.com/office/powerpoint/2010/main" val="3403841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609600"/>
            <a:ext cx="1943100" cy="5486400"/>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85800" y="609600"/>
            <a:ext cx="5676900" cy="5486400"/>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a:extLst>
              <a:ext uri="{FF2B5EF4-FFF2-40B4-BE49-F238E27FC236}">
                <a16:creationId xmlns:a16="http://schemas.microsoft.com/office/drawing/2014/main" id="{66BCB03E-D6F9-40EB-B1C0-9A42F0F624EF}"/>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47B8CC19-00E8-4772-98E7-6454617184C4}"/>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a:extLst>
              <a:ext uri="{FF2B5EF4-FFF2-40B4-BE49-F238E27FC236}">
                <a16:creationId xmlns:a16="http://schemas.microsoft.com/office/drawing/2014/main" id="{9E0D9C38-8857-4F9F-8A3A-D489FA26FFF0}"/>
              </a:ext>
            </a:extLst>
          </p:cNvPr>
          <p:cNvSpPr>
            <a:spLocks noGrp="1" noChangeArrowheads="1"/>
          </p:cNvSpPr>
          <p:nvPr>
            <p:ph type="sldNum" sz="quarter" idx="12"/>
          </p:nvPr>
        </p:nvSpPr>
        <p:spPr>
          <a:ln/>
        </p:spPr>
        <p:txBody>
          <a:bodyPr/>
          <a:lstStyle>
            <a:lvl1pPr>
              <a:defRPr/>
            </a:lvl1pPr>
          </a:lstStyle>
          <a:p>
            <a:pPr>
              <a:defRPr/>
            </a:pPr>
            <a:fld id="{5149B432-D97C-4460-8705-7BE63BF131DE}" type="slidenum">
              <a:rPr lang="de-DE" altLang="de-DE"/>
              <a:pPr>
                <a:defRPr/>
              </a:pPr>
              <a:t>‹Nr.›</a:t>
            </a:fld>
            <a:endParaRPr lang="de-DE" altLang="de-DE"/>
          </a:p>
        </p:txBody>
      </p:sp>
    </p:spTree>
    <p:extLst>
      <p:ext uri="{BB962C8B-B14F-4D97-AF65-F5344CB8AC3E}">
        <p14:creationId xmlns:p14="http://schemas.microsoft.com/office/powerpoint/2010/main" val="23618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4">
            <a:extLst>
              <a:ext uri="{FF2B5EF4-FFF2-40B4-BE49-F238E27FC236}">
                <a16:creationId xmlns:a16="http://schemas.microsoft.com/office/drawing/2014/main" id="{3526E6F0-1E83-4640-ACCB-110F61EA1818}"/>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84C4C3A6-D780-46D9-BA70-7AA485313B6F}"/>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a:extLst>
              <a:ext uri="{FF2B5EF4-FFF2-40B4-BE49-F238E27FC236}">
                <a16:creationId xmlns:a16="http://schemas.microsoft.com/office/drawing/2014/main" id="{CDBB9D50-7F00-4D0B-BFFF-E218A69458F4}"/>
              </a:ext>
            </a:extLst>
          </p:cNvPr>
          <p:cNvSpPr>
            <a:spLocks noGrp="1" noChangeArrowheads="1"/>
          </p:cNvSpPr>
          <p:nvPr>
            <p:ph type="sldNum" sz="quarter" idx="12"/>
          </p:nvPr>
        </p:nvSpPr>
        <p:spPr>
          <a:ln/>
        </p:spPr>
        <p:txBody>
          <a:bodyPr/>
          <a:lstStyle>
            <a:lvl1pPr>
              <a:defRPr/>
            </a:lvl1pPr>
          </a:lstStyle>
          <a:p>
            <a:pPr>
              <a:defRPr/>
            </a:pPr>
            <a:fld id="{CE165B28-C5D1-46AD-A758-3B3C533560B3}" type="slidenum">
              <a:rPr lang="de-DE" altLang="de-DE"/>
              <a:pPr>
                <a:defRPr/>
              </a:pPr>
              <a:t>‹Nr.›</a:t>
            </a:fld>
            <a:endParaRPr lang="de-DE" altLang="de-DE"/>
          </a:p>
        </p:txBody>
      </p:sp>
    </p:spTree>
    <p:extLst>
      <p:ext uri="{BB962C8B-B14F-4D97-AF65-F5344CB8AC3E}">
        <p14:creationId xmlns:p14="http://schemas.microsoft.com/office/powerpoint/2010/main" val="2474431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Textmasterformat bearbeiten</a:t>
            </a:r>
          </a:p>
        </p:txBody>
      </p:sp>
      <p:sp>
        <p:nvSpPr>
          <p:cNvPr id="4" name="Rectangle 4">
            <a:extLst>
              <a:ext uri="{FF2B5EF4-FFF2-40B4-BE49-F238E27FC236}">
                <a16:creationId xmlns:a16="http://schemas.microsoft.com/office/drawing/2014/main" id="{E1554745-3E56-4296-AD26-9F994D919D94}"/>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5" name="Rectangle 5">
            <a:extLst>
              <a:ext uri="{FF2B5EF4-FFF2-40B4-BE49-F238E27FC236}">
                <a16:creationId xmlns:a16="http://schemas.microsoft.com/office/drawing/2014/main" id="{773299F8-A296-4FD8-A382-D921F8F457A4}"/>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6" name="Rectangle 6">
            <a:extLst>
              <a:ext uri="{FF2B5EF4-FFF2-40B4-BE49-F238E27FC236}">
                <a16:creationId xmlns:a16="http://schemas.microsoft.com/office/drawing/2014/main" id="{38524DEF-6C7C-4F97-8838-F80E0C215C4E}"/>
              </a:ext>
            </a:extLst>
          </p:cNvPr>
          <p:cNvSpPr>
            <a:spLocks noGrp="1" noChangeArrowheads="1"/>
          </p:cNvSpPr>
          <p:nvPr>
            <p:ph type="sldNum" sz="quarter" idx="12"/>
          </p:nvPr>
        </p:nvSpPr>
        <p:spPr>
          <a:ln/>
        </p:spPr>
        <p:txBody>
          <a:bodyPr/>
          <a:lstStyle>
            <a:lvl1pPr>
              <a:defRPr/>
            </a:lvl1pPr>
          </a:lstStyle>
          <a:p>
            <a:pPr>
              <a:defRPr/>
            </a:pPr>
            <a:fld id="{E7E1BCBF-20EC-4856-AF43-6CF7DE14225B}" type="slidenum">
              <a:rPr lang="de-DE" altLang="de-DE"/>
              <a:pPr>
                <a:defRPr/>
              </a:pPr>
              <a:t>‹Nr.›</a:t>
            </a:fld>
            <a:endParaRPr lang="de-DE" altLang="de-DE"/>
          </a:p>
        </p:txBody>
      </p:sp>
    </p:spTree>
    <p:extLst>
      <p:ext uri="{BB962C8B-B14F-4D97-AF65-F5344CB8AC3E}">
        <p14:creationId xmlns:p14="http://schemas.microsoft.com/office/powerpoint/2010/main" val="3021045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85800" y="1981200"/>
            <a:ext cx="3810000" cy="41148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981200"/>
            <a:ext cx="3810000" cy="411480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4">
            <a:extLst>
              <a:ext uri="{FF2B5EF4-FFF2-40B4-BE49-F238E27FC236}">
                <a16:creationId xmlns:a16="http://schemas.microsoft.com/office/drawing/2014/main" id="{4D16DBB0-BE4B-48C3-8292-2C28D12F8A3A}"/>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2093F1DC-D6FB-4E3A-988C-657AE48E4821}"/>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a:extLst>
              <a:ext uri="{FF2B5EF4-FFF2-40B4-BE49-F238E27FC236}">
                <a16:creationId xmlns:a16="http://schemas.microsoft.com/office/drawing/2014/main" id="{6650B582-F13E-416D-8F83-669713762A69}"/>
              </a:ext>
            </a:extLst>
          </p:cNvPr>
          <p:cNvSpPr>
            <a:spLocks noGrp="1" noChangeArrowheads="1"/>
          </p:cNvSpPr>
          <p:nvPr>
            <p:ph type="sldNum" sz="quarter" idx="12"/>
          </p:nvPr>
        </p:nvSpPr>
        <p:spPr>
          <a:ln/>
        </p:spPr>
        <p:txBody>
          <a:bodyPr/>
          <a:lstStyle>
            <a:lvl1pPr>
              <a:defRPr/>
            </a:lvl1pPr>
          </a:lstStyle>
          <a:p>
            <a:pPr>
              <a:defRPr/>
            </a:pPr>
            <a:fld id="{F64FD350-E5CC-4191-9850-515781AB0EC3}" type="slidenum">
              <a:rPr lang="de-DE" altLang="de-DE"/>
              <a:pPr>
                <a:defRPr/>
              </a:pPr>
              <a:t>‹Nr.›</a:t>
            </a:fld>
            <a:endParaRPr lang="de-DE" altLang="de-DE"/>
          </a:p>
        </p:txBody>
      </p:sp>
    </p:spTree>
    <p:extLst>
      <p:ext uri="{BB962C8B-B14F-4D97-AF65-F5344CB8AC3E}">
        <p14:creationId xmlns:p14="http://schemas.microsoft.com/office/powerpoint/2010/main" val="174296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e-DE"/>
              <a:t>Titelmasterformat durch Klicken bearbeiten</a:t>
            </a:r>
          </a:p>
        </p:txBody>
      </p:sp>
      <p:sp>
        <p:nvSpPr>
          <p:cNvPr id="3" name="Textplatzhalt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30238" y="2505075"/>
            <a:ext cx="386873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29150" y="2505075"/>
            <a:ext cx="38877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4">
            <a:extLst>
              <a:ext uri="{FF2B5EF4-FFF2-40B4-BE49-F238E27FC236}">
                <a16:creationId xmlns:a16="http://schemas.microsoft.com/office/drawing/2014/main" id="{CE2E5B76-529B-4069-8285-BC8603AC3ECE}"/>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8" name="Rectangle 5">
            <a:extLst>
              <a:ext uri="{FF2B5EF4-FFF2-40B4-BE49-F238E27FC236}">
                <a16:creationId xmlns:a16="http://schemas.microsoft.com/office/drawing/2014/main" id="{94C61AF8-2A80-473A-B78B-11E546F0E9E4}"/>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9" name="Rectangle 6">
            <a:extLst>
              <a:ext uri="{FF2B5EF4-FFF2-40B4-BE49-F238E27FC236}">
                <a16:creationId xmlns:a16="http://schemas.microsoft.com/office/drawing/2014/main" id="{D0E43362-A017-4C14-A5CE-369E84D4E150}"/>
              </a:ext>
            </a:extLst>
          </p:cNvPr>
          <p:cNvSpPr>
            <a:spLocks noGrp="1" noChangeArrowheads="1"/>
          </p:cNvSpPr>
          <p:nvPr>
            <p:ph type="sldNum" sz="quarter" idx="12"/>
          </p:nvPr>
        </p:nvSpPr>
        <p:spPr>
          <a:ln/>
        </p:spPr>
        <p:txBody>
          <a:bodyPr/>
          <a:lstStyle>
            <a:lvl1pPr>
              <a:defRPr/>
            </a:lvl1pPr>
          </a:lstStyle>
          <a:p>
            <a:pPr>
              <a:defRPr/>
            </a:pPr>
            <a:fld id="{54EAA725-5930-4755-B1CC-40EDDC2CE0C1}" type="slidenum">
              <a:rPr lang="de-DE" altLang="de-DE"/>
              <a:pPr>
                <a:defRPr/>
              </a:pPr>
              <a:t>‹Nr.›</a:t>
            </a:fld>
            <a:endParaRPr lang="de-DE" altLang="de-DE"/>
          </a:p>
        </p:txBody>
      </p:sp>
    </p:spTree>
    <p:extLst>
      <p:ext uri="{BB962C8B-B14F-4D97-AF65-F5344CB8AC3E}">
        <p14:creationId xmlns:p14="http://schemas.microsoft.com/office/powerpoint/2010/main" val="1124089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4">
            <a:extLst>
              <a:ext uri="{FF2B5EF4-FFF2-40B4-BE49-F238E27FC236}">
                <a16:creationId xmlns:a16="http://schemas.microsoft.com/office/drawing/2014/main" id="{2525E21A-0A27-43BF-95FF-2D23CD9AD3BB}"/>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4" name="Rectangle 5">
            <a:extLst>
              <a:ext uri="{FF2B5EF4-FFF2-40B4-BE49-F238E27FC236}">
                <a16:creationId xmlns:a16="http://schemas.microsoft.com/office/drawing/2014/main" id="{68238E0A-5160-4129-9458-852CB9850F53}"/>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5" name="Rectangle 6">
            <a:extLst>
              <a:ext uri="{FF2B5EF4-FFF2-40B4-BE49-F238E27FC236}">
                <a16:creationId xmlns:a16="http://schemas.microsoft.com/office/drawing/2014/main" id="{87C8FC2B-1BD4-48F0-9805-37B9B5ED88DA}"/>
              </a:ext>
            </a:extLst>
          </p:cNvPr>
          <p:cNvSpPr>
            <a:spLocks noGrp="1" noChangeArrowheads="1"/>
          </p:cNvSpPr>
          <p:nvPr>
            <p:ph type="sldNum" sz="quarter" idx="12"/>
          </p:nvPr>
        </p:nvSpPr>
        <p:spPr>
          <a:ln/>
        </p:spPr>
        <p:txBody>
          <a:bodyPr/>
          <a:lstStyle>
            <a:lvl1pPr>
              <a:defRPr/>
            </a:lvl1pPr>
          </a:lstStyle>
          <a:p>
            <a:pPr>
              <a:defRPr/>
            </a:pPr>
            <a:fld id="{9CABDD43-B234-4A8B-993F-D12B32F2AB33}" type="slidenum">
              <a:rPr lang="de-DE" altLang="de-DE"/>
              <a:pPr>
                <a:defRPr/>
              </a:pPr>
              <a:t>‹Nr.›</a:t>
            </a:fld>
            <a:endParaRPr lang="de-DE" altLang="de-DE"/>
          </a:p>
        </p:txBody>
      </p:sp>
    </p:spTree>
    <p:extLst>
      <p:ext uri="{BB962C8B-B14F-4D97-AF65-F5344CB8AC3E}">
        <p14:creationId xmlns:p14="http://schemas.microsoft.com/office/powerpoint/2010/main" val="201766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C7B1422-504B-4C3A-878C-10C9206D0DF7}"/>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3" name="Rectangle 5">
            <a:extLst>
              <a:ext uri="{FF2B5EF4-FFF2-40B4-BE49-F238E27FC236}">
                <a16:creationId xmlns:a16="http://schemas.microsoft.com/office/drawing/2014/main" id="{AA761D86-1D8E-410E-8556-196CA7223E47}"/>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4" name="Rectangle 6">
            <a:extLst>
              <a:ext uri="{FF2B5EF4-FFF2-40B4-BE49-F238E27FC236}">
                <a16:creationId xmlns:a16="http://schemas.microsoft.com/office/drawing/2014/main" id="{BBDC9C53-D294-4B90-93A9-F0D1D3433772}"/>
              </a:ext>
            </a:extLst>
          </p:cNvPr>
          <p:cNvSpPr>
            <a:spLocks noGrp="1" noChangeArrowheads="1"/>
          </p:cNvSpPr>
          <p:nvPr>
            <p:ph type="sldNum" sz="quarter" idx="12"/>
          </p:nvPr>
        </p:nvSpPr>
        <p:spPr>
          <a:ln/>
        </p:spPr>
        <p:txBody>
          <a:bodyPr/>
          <a:lstStyle>
            <a:lvl1pPr>
              <a:defRPr/>
            </a:lvl1pPr>
          </a:lstStyle>
          <a:p>
            <a:pPr>
              <a:defRPr/>
            </a:pPr>
            <a:fld id="{20372987-3694-4FB7-AC0A-237BC92BA478}" type="slidenum">
              <a:rPr lang="de-DE" altLang="de-DE"/>
              <a:pPr>
                <a:defRPr/>
              </a:pPr>
              <a:t>‹Nr.›</a:t>
            </a:fld>
            <a:endParaRPr lang="de-DE" altLang="de-DE"/>
          </a:p>
        </p:txBody>
      </p:sp>
    </p:spTree>
    <p:extLst>
      <p:ext uri="{BB962C8B-B14F-4D97-AF65-F5344CB8AC3E}">
        <p14:creationId xmlns:p14="http://schemas.microsoft.com/office/powerpoint/2010/main" val="147572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a:extLst>
              <a:ext uri="{FF2B5EF4-FFF2-40B4-BE49-F238E27FC236}">
                <a16:creationId xmlns:a16="http://schemas.microsoft.com/office/drawing/2014/main" id="{561165F0-D020-4DE3-B63C-6D3E5C14DC40}"/>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B442CA72-E297-4154-BFDF-4004D8F21D36}"/>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a:extLst>
              <a:ext uri="{FF2B5EF4-FFF2-40B4-BE49-F238E27FC236}">
                <a16:creationId xmlns:a16="http://schemas.microsoft.com/office/drawing/2014/main" id="{ECAC935B-ED48-4260-9167-3812248D08B6}"/>
              </a:ext>
            </a:extLst>
          </p:cNvPr>
          <p:cNvSpPr>
            <a:spLocks noGrp="1" noChangeArrowheads="1"/>
          </p:cNvSpPr>
          <p:nvPr>
            <p:ph type="sldNum" sz="quarter" idx="12"/>
          </p:nvPr>
        </p:nvSpPr>
        <p:spPr>
          <a:ln/>
        </p:spPr>
        <p:txBody>
          <a:bodyPr/>
          <a:lstStyle>
            <a:lvl1pPr>
              <a:defRPr/>
            </a:lvl1pPr>
          </a:lstStyle>
          <a:p>
            <a:pPr>
              <a:defRPr/>
            </a:pPr>
            <a:fld id="{E8B4E025-81D6-44C2-A7BF-9CB0B4A0807F}" type="slidenum">
              <a:rPr lang="de-DE" altLang="de-DE"/>
              <a:pPr>
                <a:defRPr/>
              </a:pPr>
              <a:t>‹Nr.›</a:t>
            </a:fld>
            <a:endParaRPr lang="de-DE" altLang="de-DE"/>
          </a:p>
        </p:txBody>
      </p:sp>
    </p:spTree>
    <p:extLst>
      <p:ext uri="{BB962C8B-B14F-4D97-AF65-F5344CB8AC3E}">
        <p14:creationId xmlns:p14="http://schemas.microsoft.com/office/powerpoint/2010/main" val="1714895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Rectangle 4">
            <a:extLst>
              <a:ext uri="{FF2B5EF4-FFF2-40B4-BE49-F238E27FC236}">
                <a16:creationId xmlns:a16="http://schemas.microsoft.com/office/drawing/2014/main" id="{92662662-BAC0-47CC-8B8B-18B28A612CC0}"/>
              </a:ext>
            </a:extLst>
          </p:cNvPr>
          <p:cNvSpPr>
            <a:spLocks noGrp="1" noChangeArrowheads="1"/>
          </p:cNvSpPr>
          <p:nvPr>
            <p:ph type="dt" sz="half" idx="10"/>
          </p:nvPr>
        </p:nvSpPr>
        <p:spPr>
          <a:ln/>
        </p:spPr>
        <p:txBody>
          <a:bodyPr/>
          <a:lstStyle>
            <a:lvl1pPr>
              <a:defRPr/>
            </a:lvl1pPr>
          </a:lstStyle>
          <a:p>
            <a:pPr>
              <a:defRPr/>
            </a:pPr>
            <a:endParaRPr lang="de-DE" altLang="de-DE"/>
          </a:p>
        </p:txBody>
      </p:sp>
      <p:sp>
        <p:nvSpPr>
          <p:cNvPr id="6" name="Rectangle 5">
            <a:extLst>
              <a:ext uri="{FF2B5EF4-FFF2-40B4-BE49-F238E27FC236}">
                <a16:creationId xmlns:a16="http://schemas.microsoft.com/office/drawing/2014/main" id="{3F00ECE3-8465-49F1-8954-5E8542AE89D1}"/>
              </a:ext>
            </a:extLst>
          </p:cNvPr>
          <p:cNvSpPr>
            <a:spLocks noGrp="1" noChangeArrowheads="1"/>
          </p:cNvSpPr>
          <p:nvPr>
            <p:ph type="ftr" sz="quarter" idx="11"/>
          </p:nvPr>
        </p:nvSpPr>
        <p:spPr>
          <a:ln/>
        </p:spPr>
        <p:txBody>
          <a:bodyPr/>
          <a:lstStyle>
            <a:lvl1pPr>
              <a:defRPr/>
            </a:lvl1pPr>
          </a:lstStyle>
          <a:p>
            <a:pPr>
              <a:defRPr/>
            </a:pPr>
            <a:endParaRPr lang="de-DE" altLang="de-DE"/>
          </a:p>
        </p:txBody>
      </p:sp>
      <p:sp>
        <p:nvSpPr>
          <p:cNvPr id="7" name="Rectangle 6">
            <a:extLst>
              <a:ext uri="{FF2B5EF4-FFF2-40B4-BE49-F238E27FC236}">
                <a16:creationId xmlns:a16="http://schemas.microsoft.com/office/drawing/2014/main" id="{4C884975-128E-469A-A71E-F4A703C73E1F}"/>
              </a:ext>
            </a:extLst>
          </p:cNvPr>
          <p:cNvSpPr>
            <a:spLocks noGrp="1" noChangeArrowheads="1"/>
          </p:cNvSpPr>
          <p:nvPr>
            <p:ph type="sldNum" sz="quarter" idx="12"/>
          </p:nvPr>
        </p:nvSpPr>
        <p:spPr>
          <a:ln/>
        </p:spPr>
        <p:txBody>
          <a:bodyPr/>
          <a:lstStyle>
            <a:lvl1pPr>
              <a:defRPr/>
            </a:lvl1pPr>
          </a:lstStyle>
          <a:p>
            <a:pPr>
              <a:defRPr/>
            </a:pPr>
            <a:fld id="{048A77B0-2F96-4C88-AEA0-D91326454BC8}" type="slidenum">
              <a:rPr lang="de-DE" altLang="de-DE"/>
              <a:pPr>
                <a:defRPr/>
              </a:pPr>
              <a:t>‹Nr.›</a:t>
            </a:fld>
            <a:endParaRPr lang="de-DE" altLang="de-DE"/>
          </a:p>
        </p:txBody>
      </p:sp>
    </p:spTree>
    <p:extLst>
      <p:ext uri="{BB962C8B-B14F-4D97-AF65-F5344CB8AC3E}">
        <p14:creationId xmlns:p14="http://schemas.microsoft.com/office/powerpoint/2010/main" val="4292480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6EDB2C0-B92A-464A-91E9-C3585DBDD703}"/>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de-DE" altLang="de-DE"/>
              <a:t>Klicken Sie, um das Titelformat zu bearbeiten</a:t>
            </a:r>
          </a:p>
        </p:txBody>
      </p:sp>
      <p:sp>
        <p:nvSpPr>
          <p:cNvPr id="1027" name="Rectangle 3">
            <a:extLst>
              <a:ext uri="{FF2B5EF4-FFF2-40B4-BE49-F238E27FC236}">
                <a16:creationId xmlns:a16="http://schemas.microsoft.com/office/drawing/2014/main" id="{0CFD6911-37D1-4E84-BF6A-281099A6E19D}"/>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Klicken Sie, um die Formate des Vorlagentextes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28" name="Rectangle 4">
            <a:extLst>
              <a:ext uri="{FF2B5EF4-FFF2-40B4-BE49-F238E27FC236}">
                <a16:creationId xmlns:a16="http://schemas.microsoft.com/office/drawing/2014/main" id="{DD52CBC7-2365-4067-B567-E348EF4E489B}"/>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de-DE" altLang="de-DE"/>
          </a:p>
        </p:txBody>
      </p:sp>
      <p:sp>
        <p:nvSpPr>
          <p:cNvPr id="1029" name="Rectangle 5">
            <a:extLst>
              <a:ext uri="{FF2B5EF4-FFF2-40B4-BE49-F238E27FC236}">
                <a16:creationId xmlns:a16="http://schemas.microsoft.com/office/drawing/2014/main" id="{33982998-6D7B-45FE-9869-FDA25D0ACFA6}"/>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de-DE" altLang="de-DE"/>
          </a:p>
        </p:txBody>
      </p:sp>
      <p:sp>
        <p:nvSpPr>
          <p:cNvPr id="1030" name="Rectangle 6">
            <a:extLst>
              <a:ext uri="{FF2B5EF4-FFF2-40B4-BE49-F238E27FC236}">
                <a16:creationId xmlns:a16="http://schemas.microsoft.com/office/drawing/2014/main" id="{C3F31559-C1AC-4807-8777-5889D6D4CFDC}"/>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1CFB927-B72B-451B-832C-EEF28AF82F4C}"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3">
            <a:extLst>
              <a:ext uri="{FF2B5EF4-FFF2-40B4-BE49-F238E27FC236}">
                <a16:creationId xmlns:a16="http://schemas.microsoft.com/office/drawing/2014/main" id="{44E14DD1-05C0-4B4D-B10A-B8B7ED39C8CE}"/>
              </a:ext>
            </a:extLst>
          </p:cNvPr>
          <p:cNvSpPr txBox="1">
            <a:spLocks noChangeArrowheads="1"/>
          </p:cNvSpPr>
          <p:nvPr/>
        </p:nvSpPr>
        <p:spPr bwMode="auto">
          <a:xfrm>
            <a:off x="683568" y="2132856"/>
            <a:ext cx="7769870" cy="44781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3300"/>
                </a:solidFill>
                <a:latin typeface="Arial" panose="020B0604020202020204" pitchFamily="34" charset="0"/>
              </a:rPr>
              <a:t>Functional-Structural Plant Models</a:t>
            </a:r>
          </a:p>
          <a:p>
            <a:pPr eaLnBrk="1" hangingPunct="1">
              <a:spcBef>
                <a:spcPct val="50000"/>
              </a:spcBef>
              <a:buFontTx/>
              <a:buNone/>
            </a:pPr>
            <a:r>
              <a:rPr lang="en-US" altLang="de-DE" sz="2800" dirty="0">
                <a:solidFill>
                  <a:srgbClr val="CC3300"/>
                </a:solidFill>
                <a:latin typeface="Arial" panose="020B0604020202020204" pitchFamily="34" charset="0"/>
              </a:rPr>
              <a:t>Summer semester 2026</a:t>
            </a:r>
          </a:p>
          <a:p>
            <a:pPr eaLnBrk="1" hangingPunct="1">
              <a:spcBef>
                <a:spcPct val="50000"/>
              </a:spcBef>
              <a:buFontTx/>
              <a:buNone/>
            </a:pPr>
            <a:r>
              <a:rPr lang="en-US" altLang="de-DE" sz="2800" dirty="0">
                <a:solidFill>
                  <a:srgbClr val="008000"/>
                </a:solidFill>
                <a:latin typeface="Arial" panose="020B0604020202020204" pitchFamily="34" charset="0"/>
              </a:rPr>
              <a:t>Winfried </a:t>
            </a:r>
            <a:r>
              <a:rPr lang="en-US" altLang="de-DE" sz="2800" dirty="0" err="1">
                <a:solidFill>
                  <a:srgbClr val="008000"/>
                </a:solidFill>
                <a:latin typeface="Arial" panose="020B0604020202020204" pitchFamily="34" charset="0"/>
              </a:rPr>
              <a:t>Kurth</a:t>
            </a:r>
            <a:endParaRPr lang="en-US" altLang="de-DE" sz="2800" dirty="0">
              <a:solidFill>
                <a:srgbClr val="008000"/>
              </a:solidFill>
              <a:latin typeface="Arial" panose="020B0604020202020204" pitchFamily="34" charset="0"/>
            </a:endParaRPr>
          </a:p>
          <a:p>
            <a:pPr eaLnBrk="1" hangingPunct="1">
              <a:spcBef>
                <a:spcPct val="50000"/>
              </a:spcBef>
              <a:buFontTx/>
              <a:buNone/>
            </a:pPr>
            <a:endParaRPr lang="en-US" altLang="de-DE" sz="1000" dirty="0">
              <a:solidFill>
                <a:srgbClr val="008000"/>
              </a:solidFill>
              <a:latin typeface="Arial" panose="020B0604020202020204" pitchFamily="34" charset="0"/>
            </a:endParaRPr>
          </a:p>
          <a:p>
            <a:pPr eaLnBrk="1" hangingPunct="1">
              <a:spcBef>
                <a:spcPts val="0"/>
              </a:spcBef>
              <a:buFontTx/>
              <a:buNone/>
            </a:pPr>
            <a:r>
              <a:rPr lang="en-US" altLang="de-DE" sz="2800" dirty="0">
                <a:latin typeface="Arial" panose="020B0604020202020204" pitchFamily="34" charset="0"/>
              </a:rPr>
              <a:t>University of Göttingen</a:t>
            </a:r>
          </a:p>
          <a:p>
            <a:pPr eaLnBrk="1" hangingPunct="1">
              <a:spcBef>
                <a:spcPts val="0"/>
              </a:spcBef>
              <a:buFontTx/>
              <a:buNone/>
            </a:pPr>
            <a:r>
              <a:rPr lang="en-US" altLang="de-DE" sz="2800" dirty="0">
                <a:latin typeface="Arial" panose="020B0604020202020204" pitchFamily="34" charset="0"/>
              </a:rPr>
              <a:t>Chair of Computer Graphics and Ecoinformatics</a:t>
            </a:r>
          </a:p>
          <a:p>
            <a:pPr eaLnBrk="1" hangingPunct="1">
              <a:spcBef>
                <a:spcPts val="0"/>
              </a:spcBef>
              <a:buFontTx/>
              <a:buNone/>
            </a:pPr>
            <a:endParaRPr lang="en-US" altLang="de-DE" sz="2800" dirty="0">
              <a:latin typeface="Arial" panose="020B0604020202020204" pitchFamily="34" charset="0"/>
            </a:endParaRPr>
          </a:p>
          <a:p>
            <a:pPr eaLnBrk="1" hangingPunct="1">
              <a:spcBef>
                <a:spcPts val="0"/>
              </a:spcBef>
              <a:buFontTx/>
              <a:buNone/>
            </a:pPr>
            <a:endParaRPr lang="en-US" altLang="de-DE" sz="2800" dirty="0">
              <a:latin typeface="Arial" panose="020B0604020202020204" pitchFamily="34" charset="0"/>
            </a:endParaRPr>
          </a:p>
          <a:p>
            <a:pPr eaLnBrk="1" hangingPunct="1">
              <a:spcBef>
                <a:spcPct val="50000"/>
              </a:spcBef>
              <a:buFontTx/>
              <a:buNone/>
            </a:pPr>
            <a:r>
              <a:rPr lang="en-US" altLang="de-DE" sz="2800" dirty="0">
                <a:solidFill>
                  <a:schemeClr val="accent2"/>
                </a:solidFill>
                <a:latin typeface="Arial" panose="020B0604020202020204" pitchFamily="34" charset="0"/>
              </a:rPr>
              <a:t>4</a:t>
            </a:r>
            <a:r>
              <a:rPr lang="en-US" altLang="de-DE" sz="2800" baseline="30000" dirty="0">
                <a:solidFill>
                  <a:schemeClr val="accent2"/>
                </a:solidFill>
                <a:latin typeface="Arial" panose="020B0604020202020204" pitchFamily="34" charset="0"/>
              </a:rPr>
              <a:t>th</a:t>
            </a:r>
            <a:r>
              <a:rPr lang="en-US" altLang="de-DE" sz="2800" dirty="0">
                <a:solidFill>
                  <a:schemeClr val="accent2"/>
                </a:solidFill>
                <a:latin typeface="Arial" panose="020B0604020202020204" pitchFamily="34" charset="0"/>
              </a:rPr>
              <a:t> Lecture: 7 May, 2026</a:t>
            </a:r>
          </a:p>
        </p:txBody>
      </p:sp>
      <p:pic>
        <p:nvPicPr>
          <p:cNvPr id="3075" name="Picture 6" descr="groimpstart">
            <a:extLst>
              <a:ext uri="{FF2B5EF4-FFF2-40B4-BE49-F238E27FC236}">
                <a16:creationId xmlns:a16="http://schemas.microsoft.com/office/drawing/2014/main" id="{40BCA41D-5D9B-4864-B702-F9EFBE25EB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57200"/>
            <a:ext cx="2052638" cy="157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7" descr="groimp500x500">
            <a:extLst>
              <a:ext uri="{FF2B5EF4-FFF2-40B4-BE49-F238E27FC236}">
                <a16:creationId xmlns:a16="http://schemas.microsoft.com/office/drawing/2014/main" id="{FBF317BB-A6E4-43AF-9B3A-0FCCD67158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8625" y="476250"/>
            <a:ext cx="792163"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D42D5B9E-1EC4-438D-A64C-1DEE2DC2295B}"/>
              </a:ext>
            </a:extLst>
          </p:cNvPr>
          <p:cNvSpPr>
            <a:spLocks noGrp="1"/>
          </p:cNvSpPr>
          <p:nvPr>
            <p:ph type="sldNum" sz="quarter" idx="12"/>
          </p:nvPr>
        </p:nvSpPr>
        <p:spPr/>
        <p:txBody>
          <a:bodyPr/>
          <a:lstStyle/>
          <a:p>
            <a:pPr>
              <a:defRPr/>
            </a:pPr>
            <a:fld id="{20372987-3694-4FB7-AC0A-237BC92BA478}" type="slidenum">
              <a:rPr lang="de-DE" altLang="de-DE" smtClean="0"/>
              <a:pPr>
                <a:defRPr/>
              </a:pPr>
              <a:t>1</a:t>
            </a:fld>
            <a:endParaRPr lang="de-DE" altLang="de-D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a:extLst>
              <a:ext uri="{FF2B5EF4-FFF2-40B4-BE49-F238E27FC236}">
                <a16:creationId xmlns:a16="http://schemas.microsoft.com/office/drawing/2014/main" id="{39618A2F-5C09-44F8-A0B0-CFFA1F4315A7}"/>
              </a:ext>
            </a:extLst>
          </p:cNvPr>
          <p:cNvSpPr txBox="1">
            <a:spLocks noChangeArrowheads="1"/>
          </p:cNvSpPr>
          <p:nvPr/>
        </p:nvSpPr>
        <p:spPr bwMode="auto">
          <a:xfrm>
            <a:off x="1043806" y="260648"/>
            <a:ext cx="201602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FF0000"/>
                </a:solidFill>
                <a:latin typeface="Arial" panose="020B0604020202020204" pitchFamily="34" charset="0"/>
              </a:rPr>
              <a:t>Example:</a:t>
            </a:r>
          </a:p>
        </p:txBody>
      </p:sp>
      <p:pic>
        <p:nvPicPr>
          <p:cNvPr id="7171" name="Picture 5" descr="kat20a">
            <a:extLst>
              <a:ext uri="{FF2B5EF4-FFF2-40B4-BE49-F238E27FC236}">
                <a16:creationId xmlns:a16="http://schemas.microsoft.com/office/drawing/2014/main" id="{3DA473C4-F3EE-409F-A497-EFBF661612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1944" y="980728"/>
            <a:ext cx="6756400" cy="347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6" descr="kat20">
            <a:extLst>
              <a:ext uri="{FF2B5EF4-FFF2-40B4-BE49-F238E27FC236}">
                <a16:creationId xmlns:a16="http://schemas.microsoft.com/office/drawing/2014/main" id="{A5FFE45E-A2FA-4DDA-8426-CEEA1941C9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4149725"/>
            <a:ext cx="7991475" cy="256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3">
            <a:extLst>
              <a:ext uri="{FF2B5EF4-FFF2-40B4-BE49-F238E27FC236}">
                <a16:creationId xmlns:a16="http://schemas.microsoft.com/office/drawing/2014/main" id="{3E877AF2-B06C-4592-8316-1B4601396F99}"/>
              </a:ext>
            </a:extLst>
          </p:cNvPr>
          <p:cNvSpPr>
            <a:spLocks noChangeShapeType="1"/>
          </p:cNvSpPr>
          <p:nvPr/>
        </p:nvSpPr>
        <p:spPr bwMode="auto">
          <a:xfrm flipH="1">
            <a:off x="838200" y="18864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4">
            <a:extLst>
              <a:ext uri="{FF2B5EF4-FFF2-40B4-BE49-F238E27FC236}">
                <a16:creationId xmlns:a16="http://schemas.microsoft.com/office/drawing/2014/main" id="{4C705F86-4C57-4744-B000-E4C202C1257D}"/>
              </a:ext>
            </a:extLst>
          </p:cNvPr>
          <p:cNvSpPr>
            <a:spLocks noChangeShapeType="1"/>
          </p:cNvSpPr>
          <p:nvPr/>
        </p:nvSpPr>
        <p:spPr bwMode="auto">
          <a:xfrm flipH="1">
            <a:off x="379411" y="548680"/>
            <a:ext cx="1589" cy="630932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7" name="AutoShape 5">
            <a:extLst>
              <a:ext uri="{FF2B5EF4-FFF2-40B4-BE49-F238E27FC236}">
                <a16:creationId xmlns:a16="http://schemas.microsoft.com/office/drawing/2014/main" id="{309F0BFF-1730-48F8-8C9A-4A31FEBB2684}"/>
              </a:ext>
            </a:extLst>
          </p:cNvPr>
          <p:cNvCxnSpPr>
            <a:cxnSpLocks noChangeShapeType="1"/>
          </p:cNvCxnSpPr>
          <p:nvPr/>
        </p:nvCxnSpPr>
        <p:spPr bwMode="auto">
          <a:xfrm rot="-5400000">
            <a:off x="395287"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A78B4D0A-0934-48B1-8C6D-1049226EC795}"/>
              </a:ext>
            </a:extLst>
          </p:cNvPr>
          <p:cNvSpPr>
            <a:spLocks noGrp="1"/>
          </p:cNvSpPr>
          <p:nvPr>
            <p:ph type="sldNum" sz="quarter" idx="12"/>
          </p:nvPr>
        </p:nvSpPr>
        <p:spPr/>
        <p:txBody>
          <a:bodyPr/>
          <a:lstStyle/>
          <a:p>
            <a:pPr>
              <a:defRPr/>
            </a:pPr>
            <a:fld id="{20372987-3694-4FB7-AC0A-237BC92BA478}" type="slidenum">
              <a:rPr lang="de-DE" altLang="de-DE" smtClean="0"/>
              <a:pPr>
                <a:defRPr/>
              </a:pPr>
              <a:t>10</a:t>
            </a:fld>
            <a:endParaRPr lang="de-DE" altLang="de-D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a:extLst>
              <a:ext uri="{FF2B5EF4-FFF2-40B4-BE49-F238E27FC236}">
                <a16:creationId xmlns:a16="http://schemas.microsoft.com/office/drawing/2014/main" id="{810E8BE0-BD85-4E30-A118-2C3B25FA4DB8}"/>
              </a:ext>
            </a:extLst>
          </p:cNvPr>
          <p:cNvSpPr txBox="1">
            <a:spLocks noChangeArrowheads="1"/>
          </p:cNvSpPr>
          <p:nvPr/>
        </p:nvSpPr>
        <p:spPr bwMode="auto">
          <a:xfrm>
            <a:off x="611560" y="1044203"/>
            <a:ext cx="8382000" cy="273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3300"/>
                </a:solidFill>
                <a:latin typeface="Arial" panose="020B0604020202020204" pitchFamily="34" charset="0"/>
              </a:rPr>
              <a:t>What structure is generated by the following L-System?</a:t>
            </a:r>
          </a:p>
          <a:p>
            <a:pPr eaLnBrk="1" hangingPunct="1">
              <a:spcBef>
                <a:spcPct val="50000"/>
              </a:spcBef>
              <a:buFontTx/>
              <a:buNone/>
            </a:pPr>
            <a:endParaRPr lang="en-GB" altLang="de-DE" sz="2400" b="1" dirty="0">
              <a:solidFill>
                <a:srgbClr val="CC3300"/>
              </a:solidFill>
              <a:latin typeface="Courier New" panose="02070309020205020404" pitchFamily="49" charset="0"/>
              <a:cs typeface="Courier New" panose="02070309020205020404" pitchFamily="49" charset="0"/>
              <a:sym typeface="Symbol" panose="05050102010706020507" pitchFamily="18" charset="2"/>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sym typeface="Symbol" panose="05050102010706020507" pitchFamily="18" charset="2"/>
              </a:rPr>
              <a:t>Axiom</a:t>
            </a:r>
            <a:r>
              <a:rPr lang="en-GB" altLang="de-DE" sz="2400" b="1" dirty="0">
                <a:solidFill>
                  <a:srgbClr val="0000FF"/>
                </a:solidFill>
                <a:latin typeface="Courier New" panose="02070309020205020404" pitchFamily="49" charset="0"/>
                <a:cs typeface="Courier New" panose="02070309020205020404" pitchFamily="49" charset="0"/>
              </a:rPr>
              <a:t> ==&gt; [ RU(90) M(1) RU(90) A(1) ] A(1);</a:t>
            </a:r>
            <a:endParaRPr lang="de-DE" altLang="de-DE" sz="2400" dirty="0">
              <a:solidFill>
                <a:srgbClr val="0000FF"/>
              </a:solidFill>
              <a:cs typeface="Times New Roman" panose="02020603050405020304" pitchFamily="18" charset="0"/>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rPr>
              <a:t>A(n) </a:t>
            </a:r>
            <a:r>
              <a:rPr lang="de-DE"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==&gt; F(n) RU(90) A(n+1);</a:t>
            </a:r>
          </a:p>
        </p:txBody>
      </p:sp>
      <p:sp>
        <p:nvSpPr>
          <p:cNvPr id="3" name="Line 3">
            <a:extLst>
              <a:ext uri="{FF2B5EF4-FFF2-40B4-BE49-F238E27FC236}">
                <a16:creationId xmlns:a16="http://schemas.microsoft.com/office/drawing/2014/main" id="{C13E3B21-D8F4-4C7C-8128-26326A1037FD}"/>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37FB7554-F3E0-4F4F-B89A-5A8DC26AE415}"/>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BD242252-D837-4096-871A-13D6317ABB1B}"/>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9CFCECBF-4586-4178-90BF-237BC168A1D6}"/>
              </a:ext>
            </a:extLst>
          </p:cNvPr>
          <p:cNvSpPr>
            <a:spLocks noGrp="1"/>
          </p:cNvSpPr>
          <p:nvPr>
            <p:ph type="sldNum" sz="quarter" idx="12"/>
          </p:nvPr>
        </p:nvSpPr>
        <p:spPr/>
        <p:txBody>
          <a:bodyPr/>
          <a:lstStyle/>
          <a:p>
            <a:pPr>
              <a:defRPr/>
            </a:pPr>
            <a:fld id="{20372987-3694-4FB7-AC0A-237BC92BA478}" type="slidenum">
              <a:rPr lang="de-DE" altLang="de-DE" smtClean="0"/>
              <a:pPr>
                <a:defRPr/>
              </a:pPr>
              <a:t>11</a:t>
            </a:fld>
            <a:endParaRPr lang="de-DE" altLang="de-DE"/>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B4ABBFA5-4B93-4996-B6BB-97B86A8652F7}"/>
              </a:ext>
            </a:extLst>
          </p:cNvPr>
          <p:cNvSpPr txBox="1">
            <a:spLocks noChangeArrowheads="1"/>
          </p:cNvSpPr>
          <p:nvPr/>
        </p:nvSpPr>
        <p:spPr bwMode="auto">
          <a:xfrm>
            <a:off x="899592" y="840769"/>
            <a:ext cx="8064890"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3300"/>
                </a:solidFill>
                <a:latin typeface="Arial" panose="020B0604020202020204" pitchFamily="34" charset="0"/>
              </a:rPr>
              <a:t>What structure is generated by the following L-System?</a:t>
            </a:r>
          </a:p>
          <a:p>
            <a:pPr eaLnBrk="1" hangingPunct="1">
              <a:spcBef>
                <a:spcPct val="50000"/>
              </a:spcBef>
              <a:buFontTx/>
              <a:buNone/>
            </a:pPr>
            <a:endParaRPr lang="en-US" altLang="de-DE" sz="800" i="1" dirty="0">
              <a:solidFill>
                <a:srgbClr val="CC3300"/>
              </a:solidFill>
              <a:latin typeface="Arial" panose="020B0604020202020204" pitchFamily="34" charset="0"/>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sym typeface="Symbol" panose="05050102010706020507" pitchFamily="18" charset="2"/>
              </a:rPr>
              <a:t>Axiom</a:t>
            </a:r>
            <a:r>
              <a:rPr lang="en-GB" altLang="de-DE" sz="2400" b="1" dirty="0">
                <a:solidFill>
                  <a:srgbClr val="0000FF"/>
                </a:solidFill>
                <a:latin typeface="Courier New" panose="02070309020205020404" pitchFamily="49" charset="0"/>
                <a:cs typeface="Courier New" panose="02070309020205020404" pitchFamily="49" charset="0"/>
              </a:rPr>
              <a:t> ==&gt; [ RU(90) M(1) RU(90) A(1) ] A(1);</a:t>
            </a:r>
            <a:endParaRPr lang="de-DE" altLang="de-DE" sz="2400" dirty="0">
              <a:solidFill>
                <a:srgbClr val="0000FF"/>
              </a:solidFill>
              <a:cs typeface="Times New Roman" panose="02020603050405020304" pitchFamily="18" charset="0"/>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rPr>
              <a:t>A(n) ==&gt;</a:t>
            </a:r>
            <a:r>
              <a:rPr lang="de-DE"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 F(n) RU(90) A(n+1);</a:t>
            </a:r>
          </a:p>
          <a:p>
            <a:pPr eaLnBrk="1" hangingPunct="1">
              <a:spcBef>
                <a:spcPct val="50000"/>
              </a:spcBef>
              <a:buFontTx/>
              <a:buNone/>
            </a:pPr>
            <a:endParaRPr lang="de-DE" altLang="de-DE" sz="2400" b="1" dirty="0">
              <a:solidFill>
                <a:srgbClr val="CC3300"/>
              </a:solidFill>
              <a:latin typeface="Courier New" panose="02070309020205020404" pitchFamily="49" charset="0"/>
              <a:cs typeface="Times New Roman" panose="02020603050405020304" pitchFamily="18" charset="0"/>
              <a:sym typeface="Symbol" panose="05050102010706020507" pitchFamily="18" charset="2"/>
            </a:endParaRPr>
          </a:p>
          <a:p>
            <a:pPr eaLnBrk="1" hangingPunct="1">
              <a:spcBef>
                <a:spcPct val="50000"/>
              </a:spcBef>
              <a:buFontTx/>
              <a:buNone/>
            </a:pPr>
            <a:endParaRPr lang="de-DE" altLang="de-DE" sz="2400" b="1" dirty="0">
              <a:solidFill>
                <a:srgbClr val="CC3300"/>
              </a:solidFill>
              <a:latin typeface="Courier New" panose="02070309020205020404" pitchFamily="49" charset="0"/>
              <a:cs typeface="Times New Roman" panose="02020603050405020304" pitchFamily="18" charset="0"/>
              <a:sym typeface="Symbol" panose="05050102010706020507" pitchFamily="18" charset="2"/>
            </a:endParaRPr>
          </a:p>
          <a:p>
            <a:pPr eaLnBrk="1" hangingPunct="1">
              <a:spcBef>
                <a:spcPct val="50000"/>
              </a:spcBef>
              <a:buFontTx/>
              <a:buNone/>
            </a:pPr>
            <a:r>
              <a:rPr lang="en-US" altLang="de-DE" sz="2400" dirty="0">
                <a:latin typeface="Arial" panose="020B0604020202020204" pitchFamily="34" charset="0"/>
                <a:cs typeface="Times New Roman" panose="02020603050405020304" pitchFamily="18" charset="0"/>
                <a:sym typeface="Symbol" panose="05050102010706020507" pitchFamily="18" charset="2"/>
              </a:rPr>
              <a:t>Alternative:</a:t>
            </a:r>
          </a:p>
          <a:p>
            <a:pPr marL="342900" indent="-342900" eaLnBrk="1" hangingPunct="1">
              <a:spcBef>
                <a:spcPct val="50000"/>
              </a:spcBef>
              <a:buFontTx/>
              <a:buChar char="-"/>
            </a:pPr>
            <a:r>
              <a:rPr lang="en-US" altLang="de-DE" sz="2400" dirty="0">
                <a:latin typeface="Arial" panose="020B0604020202020204" pitchFamily="34" charset="0"/>
                <a:cs typeface="Times New Roman" panose="02020603050405020304" pitchFamily="18" charset="0"/>
                <a:sym typeface="Symbol" panose="05050102010706020507" pitchFamily="18" charset="2"/>
              </a:rPr>
              <a:t>in the second rule replace "</a:t>
            </a:r>
            <a:r>
              <a:rPr lang="en-US"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RU(90)</a:t>
            </a:r>
            <a:r>
              <a:rPr lang="en-US" altLang="de-DE" sz="2400" dirty="0">
                <a:latin typeface="Arial" panose="020B0604020202020204" pitchFamily="34" charset="0"/>
                <a:cs typeface="Times New Roman" panose="02020603050405020304" pitchFamily="18" charset="0"/>
                <a:sym typeface="Symbol" panose="05050102010706020507" pitchFamily="18" charset="2"/>
              </a:rPr>
              <a:t>" for instance,</a:t>
            </a:r>
          </a:p>
          <a:p>
            <a:pPr eaLnBrk="1" hangingPunct="1">
              <a:spcBef>
                <a:spcPct val="50000"/>
              </a:spcBef>
              <a:buNone/>
            </a:pPr>
            <a:r>
              <a:rPr lang="en-US" altLang="de-DE" sz="2400" dirty="0">
                <a:latin typeface="Arial" panose="020B0604020202020204" pitchFamily="34" charset="0"/>
                <a:cs typeface="Times New Roman" panose="02020603050405020304" pitchFamily="18" charset="0"/>
                <a:sym typeface="Symbol" panose="05050102010706020507" pitchFamily="18" charset="2"/>
              </a:rPr>
              <a:t>    by "</a:t>
            </a:r>
            <a:r>
              <a:rPr lang="en-US"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RU(92)</a:t>
            </a:r>
            <a:r>
              <a:rPr lang="en-US" altLang="de-DE" sz="2400" dirty="0">
                <a:latin typeface="Arial" panose="020B0604020202020204" pitchFamily="34" charset="0"/>
                <a:cs typeface="Times New Roman" panose="02020603050405020304" pitchFamily="18" charset="0"/>
                <a:sym typeface="Symbol" panose="05050102010706020507" pitchFamily="18" charset="2"/>
              </a:rPr>
              <a:t>"</a:t>
            </a:r>
          </a:p>
        </p:txBody>
      </p:sp>
      <p:sp>
        <p:nvSpPr>
          <p:cNvPr id="3" name="Line 3">
            <a:extLst>
              <a:ext uri="{FF2B5EF4-FFF2-40B4-BE49-F238E27FC236}">
                <a16:creationId xmlns:a16="http://schemas.microsoft.com/office/drawing/2014/main" id="{E3FC8189-23C3-4C33-98FA-B7D46A07EE0F}"/>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C50A56E1-C5D7-45C2-AEF1-4D063AA34A55}"/>
              </a:ext>
            </a:extLst>
          </p:cNvPr>
          <p:cNvSpPr>
            <a:spLocks noChangeShapeType="1"/>
          </p:cNvSpPr>
          <p:nvPr/>
        </p:nvSpPr>
        <p:spPr bwMode="auto">
          <a:xfrm>
            <a:off x="395536"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5AE479E6-74F7-4E29-8BFA-DA7CEC32D632}"/>
              </a:ext>
            </a:extLst>
          </p:cNvPr>
          <p:cNvCxnSpPr>
            <a:cxnSpLocks noChangeShapeType="1"/>
          </p:cNvCxnSpPr>
          <p:nvPr/>
        </p:nvCxnSpPr>
        <p:spPr bwMode="auto">
          <a:xfrm rot="-5400000">
            <a:off x="409824"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6AF50991-4BAC-4AB6-9D8E-F7808ECC77BB}"/>
              </a:ext>
            </a:extLst>
          </p:cNvPr>
          <p:cNvSpPr>
            <a:spLocks noGrp="1"/>
          </p:cNvSpPr>
          <p:nvPr>
            <p:ph type="sldNum" sz="quarter" idx="12"/>
          </p:nvPr>
        </p:nvSpPr>
        <p:spPr/>
        <p:txBody>
          <a:bodyPr/>
          <a:lstStyle/>
          <a:p>
            <a:pPr>
              <a:defRPr/>
            </a:pPr>
            <a:fld id="{20372987-3694-4FB7-AC0A-237BC92BA478}" type="slidenum">
              <a:rPr lang="de-DE" altLang="de-DE" smtClean="0"/>
              <a:pPr>
                <a:defRPr/>
              </a:pPr>
              <a:t>12</a:t>
            </a:fld>
            <a:endParaRPr lang="de-DE" altLang="de-D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2DF4C29C-8102-4E47-BFBE-D7F596308211}"/>
              </a:ext>
            </a:extLst>
          </p:cNvPr>
          <p:cNvSpPr txBox="1">
            <a:spLocks noChangeArrowheads="1"/>
          </p:cNvSpPr>
          <p:nvPr/>
        </p:nvSpPr>
        <p:spPr bwMode="auto">
          <a:xfrm>
            <a:off x="370666" y="319291"/>
            <a:ext cx="8593822" cy="64940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ts val="0"/>
              </a:spcBef>
              <a:buFontTx/>
              <a:buNone/>
            </a:pPr>
            <a:r>
              <a:rPr lang="en-US" altLang="de-DE" b="1" dirty="0">
                <a:solidFill>
                  <a:srgbClr val="FF0000"/>
                </a:solidFill>
                <a:latin typeface="Arial" panose="020B0604020202020204" pitchFamily="34" charset="0"/>
              </a:rPr>
              <a:t>Examples:</a:t>
            </a:r>
          </a:p>
          <a:p>
            <a:pPr eaLnBrk="1" hangingPunct="1">
              <a:spcBef>
                <a:spcPts val="0"/>
              </a:spcBef>
              <a:buFontTx/>
              <a:buNone/>
            </a:pPr>
            <a:endParaRPr lang="en-US" altLang="de-DE" sz="8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sm09_e04.rgg	</a:t>
            </a:r>
            <a:r>
              <a:rPr lang="en-US" altLang="de-DE" sz="2800" dirty="0">
                <a:solidFill>
                  <a:srgbClr val="0000FF"/>
                </a:solidFill>
                <a:latin typeface="Arial" panose="020B0604020202020204" pitchFamily="34" charset="0"/>
              </a:rPr>
              <a:t> - two rule blocks</a:t>
            </a:r>
          </a:p>
          <a:p>
            <a:pPr eaLnBrk="1" hangingPunct="1">
              <a:spcBef>
                <a:spcPts val="0"/>
              </a:spcBef>
              <a:spcAft>
                <a:spcPts val="0"/>
              </a:spcAft>
              <a:buFontTx/>
              <a:buNone/>
            </a:pPr>
            <a:endParaRPr lang="en-US" altLang="de-DE" sz="8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sm09_e05.rgg	</a:t>
            </a:r>
            <a:r>
              <a:rPr lang="en-US" altLang="de-DE" sz="2800" dirty="0">
                <a:solidFill>
                  <a:srgbClr val="0000FF"/>
                </a:solidFill>
                <a:latin typeface="Arial" panose="020B0604020202020204" pitchFamily="34" charset="0"/>
              </a:rPr>
              <a:t> - alternating positioning of lateral</a:t>
            </a:r>
          </a:p>
          <a:p>
            <a:pPr eaLnBrk="1" hangingPunct="1">
              <a:spcBef>
                <a:spcPts val="0"/>
              </a:spcBef>
              <a:spcAft>
                <a:spcPts val="0"/>
              </a:spcAft>
              <a:buFontTx/>
              <a:buNone/>
            </a:pPr>
            <a:r>
              <a:rPr lang="en-US" altLang="de-DE" sz="2800" dirty="0">
                <a:solidFill>
                  <a:srgbClr val="0000FF"/>
                </a:solidFill>
                <a:latin typeface="Arial" panose="020B0604020202020204" pitchFamily="34" charset="0"/>
              </a:rPr>
              <a:t>                               branches</a:t>
            </a:r>
          </a:p>
          <a:p>
            <a:pPr eaLnBrk="1" hangingPunct="1">
              <a:spcBef>
                <a:spcPts val="0"/>
              </a:spcBef>
              <a:spcAft>
                <a:spcPts val="0"/>
              </a:spcAft>
              <a:buFontTx/>
              <a:buNone/>
            </a:pPr>
            <a:endParaRPr lang="en-US" altLang="de-DE" sz="4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sm09_e06.rgg	</a:t>
            </a:r>
            <a:r>
              <a:rPr lang="en-US" altLang="de-DE" sz="2800" dirty="0">
                <a:solidFill>
                  <a:srgbClr val="0000FF"/>
                </a:solidFill>
                <a:latin typeface="Arial" panose="020B0604020202020204" pitchFamily="34" charset="0"/>
              </a:rPr>
              <a:t> - shoot growth with opposite</a:t>
            </a:r>
          </a:p>
          <a:p>
            <a:pPr eaLnBrk="1" hangingPunct="1">
              <a:spcBef>
                <a:spcPts val="0"/>
              </a:spcBef>
              <a:spcAft>
                <a:spcPts val="0"/>
              </a:spcAft>
              <a:buNone/>
            </a:pPr>
            <a:r>
              <a:rPr lang="en-US" altLang="de-DE" sz="2800" dirty="0">
                <a:solidFill>
                  <a:srgbClr val="0000FF"/>
                </a:solidFill>
                <a:latin typeface="Arial" panose="020B0604020202020204" pitchFamily="34" charset="0"/>
              </a:rPr>
              <a:t>                               branching (in 3d)</a:t>
            </a:r>
          </a:p>
          <a:p>
            <a:pPr eaLnBrk="1" hangingPunct="1">
              <a:spcBef>
                <a:spcPts val="0"/>
              </a:spcBef>
              <a:spcAft>
                <a:spcPts val="0"/>
              </a:spcAft>
              <a:buFontTx/>
              <a:buNone/>
            </a:pPr>
            <a:endParaRPr lang="en-US" altLang="de-DE" sz="4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sm09_e07.rgg</a:t>
            </a:r>
            <a:r>
              <a:rPr lang="en-US" altLang="de-DE" sz="2800" dirty="0">
                <a:solidFill>
                  <a:srgbClr val="0000FF"/>
                </a:solidFill>
                <a:latin typeface="Arial" panose="020B0604020202020204" pitchFamily="34" charset="0"/>
              </a:rPr>
              <a:t>   - insert simple imperative XL code</a:t>
            </a:r>
          </a:p>
          <a:p>
            <a:pPr eaLnBrk="1" hangingPunct="1">
              <a:spcBef>
                <a:spcPts val="0"/>
              </a:spcBef>
              <a:spcAft>
                <a:spcPts val="0"/>
              </a:spcAft>
              <a:buFontTx/>
              <a:buNone/>
            </a:pPr>
            <a:r>
              <a:rPr lang="en-US" altLang="de-DE" sz="2800" dirty="0">
                <a:solidFill>
                  <a:srgbClr val="0000FF"/>
                </a:solidFill>
                <a:latin typeface="Arial" panose="020B0604020202020204" pitchFamily="34" charset="0"/>
              </a:rPr>
              <a:t>                               directly into a rule</a:t>
            </a:r>
          </a:p>
          <a:p>
            <a:pPr eaLnBrk="1" hangingPunct="1">
              <a:spcBef>
                <a:spcPts val="0"/>
              </a:spcBef>
              <a:spcAft>
                <a:spcPts val="0"/>
              </a:spcAft>
              <a:buFontTx/>
              <a:buNone/>
            </a:pPr>
            <a:endParaRPr lang="en-US" altLang="de-DE" sz="4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sm09_e08.rgg	</a:t>
            </a:r>
            <a:r>
              <a:rPr lang="en-US" altLang="de-DE" sz="2800" dirty="0">
                <a:solidFill>
                  <a:srgbClr val="0000FF"/>
                </a:solidFill>
                <a:latin typeface="Arial" panose="020B0604020202020204" pitchFamily="34" charset="0"/>
              </a:rPr>
              <a:t> - define your own modules in order</a:t>
            </a:r>
          </a:p>
          <a:p>
            <a:pPr eaLnBrk="1" hangingPunct="1">
              <a:spcBef>
                <a:spcPts val="0"/>
              </a:spcBef>
              <a:spcAft>
                <a:spcPts val="0"/>
              </a:spcAft>
              <a:buNone/>
            </a:pPr>
            <a:r>
              <a:rPr lang="en-US" altLang="de-DE" sz="2800" dirty="0">
                <a:solidFill>
                  <a:srgbClr val="0000FF"/>
                </a:solidFill>
                <a:latin typeface="Arial" panose="020B0604020202020204" pitchFamily="34" charset="0"/>
              </a:rPr>
              <a:t>                               to simplify the code</a:t>
            </a:r>
          </a:p>
          <a:p>
            <a:pPr eaLnBrk="1" hangingPunct="1">
              <a:spcBef>
                <a:spcPts val="0"/>
              </a:spcBef>
              <a:spcAft>
                <a:spcPts val="0"/>
              </a:spcAft>
              <a:buFontTx/>
              <a:buNone/>
            </a:pPr>
            <a:endParaRPr lang="en-US" altLang="de-DE" sz="400" dirty="0">
              <a:solidFill>
                <a:srgbClr val="0000FF"/>
              </a:solidFill>
              <a:latin typeface="Arial" panose="020B0604020202020204" pitchFamily="34" charset="0"/>
            </a:endParaRPr>
          </a:p>
          <a:p>
            <a:pPr eaLnBrk="1" hangingPunct="1">
              <a:spcBef>
                <a:spcPts val="0"/>
              </a:spcBef>
              <a:spcAft>
                <a:spcPts val="0"/>
              </a:spcAft>
              <a:buFontTx/>
              <a:buNone/>
            </a:pPr>
            <a:r>
              <a:rPr lang="en-US" altLang="de-DE" sz="2800" b="1" dirty="0">
                <a:solidFill>
                  <a:srgbClr val="0000FF"/>
                </a:solidFill>
                <a:latin typeface="Courier New" panose="02070309020205020404" pitchFamily="49" charset="0"/>
              </a:rPr>
              <a:t>sm09_e21.rgg</a:t>
            </a:r>
            <a:r>
              <a:rPr lang="en-US" altLang="de-DE" sz="2800" dirty="0">
                <a:solidFill>
                  <a:srgbClr val="0000FF"/>
                </a:solidFill>
                <a:latin typeface="Arial" panose="020B0604020202020204" pitchFamily="34" charset="0"/>
              </a:rPr>
              <a:t>	 - 3 variants how to position lateral</a:t>
            </a:r>
          </a:p>
          <a:p>
            <a:pPr eaLnBrk="1" hangingPunct="1">
              <a:spcBef>
                <a:spcPts val="0"/>
              </a:spcBef>
              <a:spcAft>
                <a:spcPts val="0"/>
              </a:spcAft>
              <a:buFontTx/>
              <a:buNone/>
            </a:pPr>
            <a:r>
              <a:rPr lang="en-US" altLang="de-DE" sz="2800" dirty="0">
                <a:solidFill>
                  <a:srgbClr val="0000FF"/>
                </a:solidFill>
                <a:latin typeface="Arial" panose="020B0604020202020204" pitchFamily="34" charset="0"/>
              </a:rPr>
              <a:t>                               branches at another place than at</a:t>
            </a:r>
          </a:p>
          <a:p>
            <a:pPr eaLnBrk="1" hangingPunct="1">
              <a:spcBef>
                <a:spcPts val="0"/>
              </a:spcBef>
              <a:spcAft>
                <a:spcPts val="0"/>
              </a:spcAft>
              <a:buFontTx/>
              <a:buNone/>
            </a:pPr>
            <a:r>
              <a:rPr lang="en-US" altLang="de-DE" sz="2800" dirty="0">
                <a:solidFill>
                  <a:srgbClr val="0000FF"/>
                </a:solidFill>
                <a:latin typeface="Arial" panose="020B0604020202020204" pitchFamily="34" charset="0"/>
              </a:rPr>
              <a:t>                               the end of an object</a:t>
            </a:r>
          </a:p>
        </p:txBody>
      </p:sp>
      <p:sp>
        <p:nvSpPr>
          <p:cNvPr id="3" name="Line 3">
            <a:extLst>
              <a:ext uri="{FF2B5EF4-FFF2-40B4-BE49-F238E27FC236}">
                <a16:creationId xmlns:a16="http://schemas.microsoft.com/office/drawing/2014/main" id="{0C2F689F-DE4C-4717-AD3F-5528C87125CD}"/>
              </a:ext>
            </a:extLst>
          </p:cNvPr>
          <p:cNvSpPr>
            <a:spLocks noChangeShapeType="1"/>
          </p:cNvSpPr>
          <p:nvPr/>
        </p:nvSpPr>
        <p:spPr bwMode="auto">
          <a:xfrm flipH="1" flipV="1">
            <a:off x="611560" y="188640"/>
            <a:ext cx="8532440" cy="342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D7D67F30-249C-4616-B8EE-E91DA030ADA0}"/>
              </a:ext>
            </a:extLst>
          </p:cNvPr>
          <p:cNvSpPr>
            <a:spLocks noChangeShapeType="1"/>
          </p:cNvSpPr>
          <p:nvPr/>
        </p:nvSpPr>
        <p:spPr bwMode="auto">
          <a:xfrm>
            <a:off x="179512" y="573360"/>
            <a:ext cx="0" cy="628464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20C68EAF-910F-4E45-9C62-C54BEFE55DB2}"/>
              </a:ext>
            </a:extLst>
          </p:cNvPr>
          <p:cNvCxnSpPr>
            <a:cxnSpLocks noChangeShapeType="1"/>
          </p:cNvCxnSpPr>
          <p:nvPr/>
        </p:nvCxnSpPr>
        <p:spPr bwMode="auto">
          <a:xfrm rot="-5400000">
            <a:off x="193800" y="177775"/>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A20DFDA7-470C-498C-A3B9-0069135C8EDB}"/>
              </a:ext>
            </a:extLst>
          </p:cNvPr>
          <p:cNvSpPr>
            <a:spLocks noGrp="1"/>
          </p:cNvSpPr>
          <p:nvPr>
            <p:ph type="sldNum" sz="quarter" idx="12"/>
          </p:nvPr>
        </p:nvSpPr>
        <p:spPr/>
        <p:txBody>
          <a:bodyPr/>
          <a:lstStyle/>
          <a:p>
            <a:pPr>
              <a:defRPr/>
            </a:pPr>
            <a:fld id="{20372987-3694-4FB7-AC0A-237BC92BA478}" type="slidenum">
              <a:rPr lang="de-DE" altLang="de-DE" smtClean="0"/>
              <a:pPr>
                <a:defRPr/>
              </a:pPr>
              <a:t>13</a:t>
            </a:fld>
            <a:endParaRPr lang="de-DE" altLang="de-D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a:extLst>
              <a:ext uri="{FF2B5EF4-FFF2-40B4-BE49-F238E27FC236}">
                <a16:creationId xmlns:a16="http://schemas.microsoft.com/office/drawing/2014/main" id="{00A1EE65-23D7-4DC9-8657-8A952F25C7B0}"/>
              </a:ext>
            </a:extLst>
          </p:cNvPr>
          <p:cNvSpPr txBox="1">
            <a:spLocks noChangeArrowheads="1"/>
          </p:cNvSpPr>
          <p:nvPr/>
        </p:nvSpPr>
        <p:spPr bwMode="auto">
          <a:xfrm>
            <a:off x="323528" y="188640"/>
            <a:ext cx="8784531" cy="6632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sz="2800" b="1" dirty="0">
                <a:solidFill>
                  <a:srgbClr val="FF0000"/>
                </a:solidFill>
                <a:latin typeface="Arial" panose="020B0604020202020204" pitchFamily="34" charset="0"/>
              </a:rPr>
              <a:t>   Using Imperative Code in XL Programs</a:t>
            </a:r>
          </a:p>
          <a:p>
            <a:pPr eaLnBrk="1" hangingPunct="1">
              <a:spcBef>
                <a:spcPct val="50000"/>
              </a:spcBef>
              <a:buFontTx/>
              <a:buNone/>
            </a:pPr>
            <a:r>
              <a:rPr lang="en-US" altLang="de-DE" sz="2400" i="1" dirty="0">
                <a:latin typeface="Arial" panose="020B0604020202020204" pitchFamily="34" charset="0"/>
              </a:rPr>
              <a:t>Commands such as assignments of values to variables, additions, function statements, output (print commands), etc., are specified with the same notation as in the Java programming language and are enclosed in curly brackets { ... }</a:t>
            </a:r>
          </a:p>
          <a:p>
            <a:pPr eaLnBrk="1" hangingPunct="1">
              <a:spcBef>
                <a:spcPct val="50000"/>
              </a:spcBef>
              <a:buFontTx/>
              <a:buNone/>
            </a:pPr>
            <a:endParaRPr lang="en-US" altLang="de-DE" sz="1400" i="1" dirty="0">
              <a:latin typeface="Arial" panose="020B0604020202020204" pitchFamily="34" charset="0"/>
            </a:endParaRPr>
          </a:p>
          <a:p>
            <a:pPr eaLnBrk="1" hangingPunct="1">
              <a:spcBef>
                <a:spcPts val="0"/>
              </a:spcBef>
              <a:buFontTx/>
              <a:buNone/>
            </a:pPr>
            <a:r>
              <a:rPr lang="en-US" altLang="de-DE" sz="2400" i="1" dirty="0">
                <a:solidFill>
                  <a:srgbClr val="0000FF"/>
                </a:solidFill>
                <a:latin typeface="Arial" panose="020B0604020202020204" pitchFamily="34" charset="0"/>
              </a:rPr>
              <a:t>Examples:</a:t>
            </a:r>
          </a:p>
          <a:p>
            <a:pPr eaLnBrk="1" hangingPunct="1">
              <a:spcBef>
                <a:spcPts val="0"/>
              </a:spcBef>
              <a:buFontTx/>
              <a:buNone/>
            </a:pPr>
            <a:endParaRPr lang="en-US" altLang="de-DE" sz="1600" i="1" dirty="0">
              <a:solidFill>
                <a:srgbClr val="0000FF"/>
              </a:solidFill>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rPr>
              <a:t>int </a:t>
            </a: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a:t>
            </a:r>
            <a:r>
              <a:rPr lang="en-US" altLang="de-DE" sz="2000" dirty="0">
                <a:latin typeface="Arial" panose="020B0604020202020204" pitchFamily="34" charset="0"/>
              </a:rPr>
              <a:t>    // Declaration of an integer variable with the name </a:t>
            </a:r>
            <a:r>
              <a:rPr lang="en-US" altLang="de-DE" sz="2000" b="1" dirty="0" err="1">
                <a:latin typeface="Arial" panose="020B0604020202020204" pitchFamily="34" charset="0"/>
              </a:rPr>
              <a:t>i</a:t>
            </a:r>
            <a:endParaRPr lang="en-US" altLang="de-DE" sz="2000" b="1" dirty="0">
              <a:latin typeface="Arial" panose="020B0604020202020204" pitchFamily="34" charset="0"/>
            </a:endParaRPr>
          </a:p>
          <a:p>
            <a:pPr eaLnBrk="1" hangingPunct="1">
              <a:spcBef>
                <a:spcPts val="0"/>
              </a:spcBef>
              <a:buFontTx/>
              <a:buNone/>
            </a:pPr>
            <a:endParaRPr lang="en-US" altLang="de-DE" sz="1600" dirty="0">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rPr>
              <a:t>float a = 0.0;</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Declaration and initialization </a:t>
            </a:r>
          </a:p>
          <a:p>
            <a:pPr eaLnBrk="1" hangingPunct="1">
              <a:spcBef>
                <a:spcPts val="0"/>
              </a:spcBef>
              <a:buFontTx/>
              <a:buNone/>
            </a:pPr>
            <a:r>
              <a:rPr lang="en-US" altLang="de-DE" sz="2000" dirty="0">
                <a:latin typeface="Arial" panose="020B0604020202020204" pitchFamily="34" charset="0"/>
              </a:rPr>
              <a:t>                                //  of a floating point variable</a:t>
            </a:r>
          </a:p>
          <a:p>
            <a:pPr eaLnBrk="1" hangingPunct="1">
              <a:spcBef>
                <a:spcPts val="0"/>
              </a:spcBef>
              <a:buFontTx/>
              <a:buNone/>
            </a:pPr>
            <a:endParaRPr lang="en-US" altLang="de-DE" sz="1600" dirty="0">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rPr>
              <a:t>int[] x = new int[20];</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Declaration of an array (data field) with </a:t>
            </a:r>
          </a:p>
          <a:p>
            <a:pPr eaLnBrk="1" hangingPunct="1">
              <a:spcBef>
                <a:spcPts val="0"/>
              </a:spcBef>
              <a:buNone/>
            </a:pPr>
            <a:r>
              <a:rPr lang="en-US" altLang="de-DE" sz="2000" dirty="0">
                <a:latin typeface="Arial" panose="020B0604020202020204" pitchFamily="34" charset="0"/>
              </a:rPr>
              <a:t>                                                  // length 20; with access: x[0], ..., x[19]</a:t>
            </a:r>
          </a:p>
          <a:p>
            <a:pPr eaLnBrk="1" hangingPunct="1">
              <a:spcBef>
                <a:spcPts val="0"/>
              </a:spcBef>
              <a:buFontTx/>
              <a:buNone/>
            </a:pPr>
            <a:endParaRPr lang="en-US" altLang="de-DE" sz="1600" b="1" dirty="0">
              <a:solidFill>
                <a:srgbClr val="0000FF"/>
              </a:solidFill>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rPr>
              <a:t>float[] y = { 0.1, 0.2, 0.7, -1.4 };</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Declaration and</a:t>
            </a:r>
          </a:p>
          <a:p>
            <a:pPr eaLnBrk="1" hangingPunct="1">
              <a:spcBef>
                <a:spcPts val="0"/>
              </a:spcBef>
              <a:buNone/>
            </a:pPr>
            <a:r>
              <a:rPr lang="en-US" altLang="de-DE" sz="2000" dirty="0">
                <a:latin typeface="Arial" panose="020B0604020202020204" pitchFamily="34" charset="0"/>
              </a:rPr>
              <a:t>                                                                               // initialization of an array</a:t>
            </a:r>
            <a:endParaRPr lang="en-US" altLang="de-DE" sz="2000" dirty="0">
              <a:solidFill>
                <a:srgbClr val="0000FF"/>
              </a:solidFill>
              <a:latin typeface="Arial" panose="020B0604020202020204" pitchFamily="34" charset="0"/>
            </a:endParaRPr>
          </a:p>
          <a:p>
            <a:pPr eaLnBrk="1" hangingPunct="1">
              <a:spcBef>
                <a:spcPts val="0"/>
              </a:spcBef>
              <a:buFontTx/>
              <a:buNone/>
            </a:pPr>
            <a:endParaRPr lang="en-US" altLang="de-DE" sz="1600" dirty="0">
              <a:latin typeface="Arial" panose="020B0604020202020204" pitchFamily="34" charset="0"/>
            </a:endParaRPr>
          </a:p>
          <a:p>
            <a:pPr eaLnBrk="1" hangingPunct="1">
              <a:spcBef>
                <a:spcPts val="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 25;</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assignment</a:t>
            </a:r>
          </a:p>
        </p:txBody>
      </p:sp>
      <p:sp>
        <p:nvSpPr>
          <p:cNvPr id="3" name="Line 3">
            <a:extLst>
              <a:ext uri="{FF2B5EF4-FFF2-40B4-BE49-F238E27FC236}">
                <a16:creationId xmlns:a16="http://schemas.microsoft.com/office/drawing/2014/main" id="{47B80F55-F5B4-4CC1-B095-1D9C7C89354D}"/>
              </a:ext>
            </a:extLst>
          </p:cNvPr>
          <p:cNvSpPr>
            <a:spLocks noChangeShapeType="1"/>
          </p:cNvSpPr>
          <p:nvPr/>
        </p:nvSpPr>
        <p:spPr bwMode="auto">
          <a:xfrm flipH="1">
            <a:off x="683568" y="188640"/>
            <a:ext cx="8460432"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807E066D-9460-4B38-8A4E-E7E9046A4986}"/>
              </a:ext>
            </a:extLst>
          </p:cNvPr>
          <p:cNvSpPr>
            <a:spLocks noChangeShapeType="1"/>
          </p:cNvSpPr>
          <p:nvPr/>
        </p:nvSpPr>
        <p:spPr bwMode="auto">
          <a:xfrm>
            <a:off x="251520" y="548680"/>
            <a:ext cx="0" cy="6272545"/>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4C89376F-11C3-400B-B496-773AF061A0E8}"/>
              </a:ext>
            </a:extLst>
          </p:cNvPr>
          <p:cNvCxnSpPr>
            <a:cxnSpLocks noChangeShapeType="1"/>
          </p:cNvCxnSpPr>
          <p:nvPr/>
        </p:nvCxnSpPr>
        <p:spPr bwMode="auto">
          <a:xfrm rot="-5400000">
            <a:off x="265808"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3061F649-A10D-49FB-BB6A-7E0FEDBFAD78}"/>
              </a:ext>
            </a:extLst>
          </p:cNvPr>
          <p:cNvSpPr>
            <a:spLocks noGrp="1"/>
          </p:cNvSpPr>
          <p:nvPr>
            <p:ph type="sldNum" sz="quarter" idx="12"/>
          </p:nvPr>
        </p:nvSpPr>
        <p:spPr/>
        <p:txBody>
          <a:bodyPr/>
          <a:lstStyle/>
          <a:p>
            <a:pPr>
              <a:defRPr/>
            </a:pPr>
            <a:fld id="{20372987-3694-4FB7-AC0A-237BC92BA478}" type="slidenum">
              <a:rPr lang="de-DE" altLang="de-DE" smtClean="0"/>
              <a:pPr>
                <a:defRPr/>
              </a:pPr>
              <a:t>14</a:t>
            </a:fld>
            <a:endParaRPr lang="de-DE" altLang="de-DE"/>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a:extLst>
              <a:ext uri="{FF2B5EF4-FFF2-40B4-BE49-F238E27FC236}">
                <a16:creationId xmlns:a16="http://schemas.microsoft.com/office/drawing/2014/main" id="{2E23D024-0D62-4ABA-B869-25A834BD982B}"/>
              </a:ext>
            </a:extLst>
          </p:cNvPr>
          <p:cNvSpPr txBox="1">
            <a:spLocks noChangeArrowheads="1"/>
          </p:cNvSpPr>
          <p:nvPr/>
        </p:nvSpPr>
        <p:spPr bwMode="auto">
          <a:xfrm>
            <a:off x="251520" y="188640"/>
            <a:ext cx="8856978" cy="65864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sz="2400" b="1" dirty="0">
                <a:solidFill>
                  <a:srgbClr val="FF0000"/>
                </a:solidFill>
                <a:latin typeface="Arial" panose="020B0604020202020204" pitchFamily="34" charset="0"/>
              </a:rPr>
              <a:t>Use of imperative code (continued)</a:t>
            </a:r>
            <a:endParaRPr lang="en-US" altLang="de-DE" sz="2400" b="1" dirty="0">
              <a:solidFill>
                <a:srgbClr val="FF0000"/>
              </a:solidFill>
            </a:endParaRPr>
          </a:p>
          <a:p>
            <a:pPr eaLnBrk="1" hangingPunct="1">
              <a:spcBef>
                <a:spcPct val="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a:t>
            </a:r>
            <a:r>
              <a:rPr lang="en-US" altLang="de-DE" sz="2000" dirty="0">
                <a:solidFill>
                  <a:srgbClr val="0000FF"/>
                </a:solidFill>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increased by </a:t>
            </a:r>
            <a:r>
              <a:rPr lang="en-US" altLang="de-DE" sz="2000" b="1" dirty="0">
                <a:latin typeface="Arial" panose="020B0604020202020204" pitchFamily="34" charset="0"/>
              </a:rPr>
              <a:t>1</a:t>
            </a:r>
          </a:p>
          <a:p>
            <a:pPr eaLnBrk="1" hangingPunct="1">
              <a:spcBef>
                <a:spcPct val="5000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a:t>
            </a:r>
            <a:r>
              <a:rPr lang="en-US" altLang="de-DE" sz="2000" dirty="0">
                <a:solidFill>
                  <a:srgbClr val="0000FF"/>
                </a:solidFill>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decreased by </a:t>
            </a:r>
            <a:r>
              <a:rPr lang="en-US" altLang="de-DE" sz="2000" b="1" dirty="0">
                <a:latin typeface="Arial" panose="020B0604020202020204" pitchFamily="34" charset="0"/>
              </a:rPr>
              <a:t>1</a:t>
            </a:r>
          </a:p>
          <a:p>
            <a:pPr eaLnBrk="1" hangingPunct="1">
              <a:spcBef>
                <a:spcPct val="5000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 5;</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increased by </a:t>
            </a:r>
            <a:r>
              <a:rPr lang="en-US" altLang="de-DE" sz="2000" b="1" dirty="0">
                <a:latin typeface="Arial" panose="020B0604020202020204" pitchFamily="34" charset="0"/>
              </a:rPr>
              <a:t>5</a:t>
            </a:r>
          </a:p>
          <a:p>
            <a:pPr eaLnBrk="1" hangingPunct="1">
              <a:spcBef>
                <a:spcPct val="5000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 5;</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decreased by </a:t>
            </a:r>
            <a:r>
              <a:rPr lang="en-US" altLang="de-DE" sz="2000" b="1" dirty="0">
                <a:latin typeface="Arial" panose="020B0604020202020204" pitchFamily="34" charset="0"/>
              </a:rPr>
              <a:t>5</a:t>
            </a:r>
          </a:p>
          <a:p>
            <a:pPr eaLnBrk="1" hangingPunct="1">
              <a:spcBef>
                <a:spcPct val="5000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 2;</a:t>
            </a:r>
            <a:r>
              <a:rPr lang="en-US" altLang="de-DE" sz="2000" b="1"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doubled</a:t>
            </a:r>
          </a:p>
          <a:p>
            <a:pPr eaLnBrk="1" hangingPunct="1">
              <a:spcBef>
                <a:spcPct val="50000"/>
              </a:spcBef>
              <a:buFontTx/>
              <a:buNone/>
            </a:pP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 3;</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dirty="0" err="1">
                <a:latin typeface="Arial" panose="020B0604020202020204" pitchFamily="34" charset="0"/>
              </a:rPr>
              <a:t>i</a:t>
            </a:r>
            <a:r>
              <a:rPr lang="en-US" altLang="de-DE" sz="2000" dirty="0">
                <a:latin typeface="Arial" panose="020B0604020202020204" pitchFamily="34" charset="0"/>
              </a:rPr>
              <a:t> will be divided by </a:t>
            </a:r>
            <a:r>
              <a:rPr lang="en-US" altLang="de-DE" sz="2000" b="1" dirty="0">
                <a:latin typeface="Arial" panose="020B0604020202020204" pitchFamily="34" charset="0"/>
              </a:rPr>
              <a:t>3</a:t>
            </a:r>
          </a:p>
          <a:p>
            <a:pPr eaLnBrk="1" hangingPunct="1">
              <a:spcBef>
                <a:spcPts val="0"/>
              </a:spcBef>
              <a:buFontTx/>
              <a:buNone/>
            </a:pPr>
            <a:r>
              <a:rPr lang="en-US" altLang="de-DE" sz="2000" b="1" dirty="0">
                <a:solidFill>
                  <a:srgbClr val="0000FF"/>
                </a:solidFill>
                <a:latin typeface="Courier New" panose="02070309020205020404" pitchFamily="49" charset="0"/>
              </a:rPr>
              <a:t>n = m % a;</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b="1" dirty="0">
                <a:latin typeface="Arial" panose="020B0604020202020204" pitchFamily="34" charset="0"/>
              </a:rPr>
              <a:t>n</a:t>
            </a:r>
            <a:r>
              <a:rPr lang="en-US" altLang="de-DE" sz="2000" dirty="0">
                <a:latin typeface="Arial" panose="020B0604020202020204" pitchFamily="34" charset="0"/>
              </a:rPr>
              <a:t> becomes the remainder of </a:t>
            </a:r>
            <a:r>
              <a:rPr lang="en-US" altLang="de-DE" sz="2000" b="1" dirty="0">
                <a:latin typeface="Arial" panose="020B0604020202020204" pitchFamily="34" charset="0"/>
              </a:rPr>
              <a:t>m</a:t>
            </a:r>
            <a:r>
              <a:rPr lang="en-US" altLang="de-DE" sz="2000" dirty="0">
                <a:latin typeface="Arial" panose="020B0604020202020204" pitchFamily="34" charset="0"/>
              </a:rPr>
              <a:t> after integer</a:t>
            </a:r>
          </a:p>
          <a:p>
            <a:pPr eaLnBrk="1" hangingPunct="1">
              <a:spcBef>
                <a:spcPts val="0"/>
              </a:spcBef>
              <a:buFontTx/>
              <a:buNone/>
            </a:pPr>
            <a:r>
              <a:rPr lang="en-US" altLang="de-DE" sz="2000" dirty="0">
                <a:latin typeface="Arial" panose="020B0604020202020204" pitchFamily="34" charset="0"/>
              </a:rPr>
              <a:t>                       // division by </a:t>
            </a:r>
            <a:r>
              <a:rPr lang="en-US" altLang="de-DE" sz="2000" b="1" dirty="0">
                <a:latin typeface="Arial" panose="020B0604020202020204" pitchFamily="34" charset="0"/>
              </a:rPr>
              <a:t>a</a:t>
            </a:r>
          </a:p>
          <a:p>
            <a:pPr eaLnBrk="1" hangingPunct="1">
              <a:spcBef>
                <a:spcPct val="50000"/>
              </a:spcBef>
              <a:buFontTx/>
              <a:buNone/>
            </a:pPr>
            <a:r>
              <a:rPr lang="en-US" altLang="de-DE" sz="2000" b="1" dirty="0">
                <a:solidFill>
                  <a:srgbClr val="0000FF"/>
                </a:solidFill>
                <a:latin typeface="Courier New" panose="02070309020205020404" pitchFamily="49" charset="0"/>
              </a:rPr>
              <a:t>x = </a:t>
            </a:r>
            <a:r>
              <a:rPr lang="en-US" altLang="de-DE" sz="2000" b="1" dirty="0" err="1">
                <a:solidFill>
                  <a:srgbClr val="0000FF"/>
                </a:solidFill>
                <a:latin typeface="Courier New" panose="02070309020205020404" pitchFamily="49" charset="0"/>
              </a:rPr>
              <a:t>Math.sqrt</a:t>
            </a:r>
            <a:r>
              <a:rPr lang="en-US" altLang="de-DE" sz="2000" b="1" dirty="0">
                <a:solidFill>
                  <a:srgbClr val="0000FF"/>
                </a:solidFill>
                <a:latin typeface="Courier New" panose="02070309020205020404" pitchFamily="49" charset="0"/>
              </a:rPr>
              <a:t>(2);</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a:t>
            </a:r>
            <a:r>
              <a:rPr lang="en-US" altLang="de-DE" sz="2000" b="1" dirty="0">
                <a:latin typeface="Arial" panose="020B0604020202020204" pitchFamily="34" charset="0"/>
              </a:rPr>
              <a:t>x</a:t>
            </a:r>
            <a:r>
              <a:rPr lang="en-US" altLang="de-DE" sz="2000" dirty="0">
                <a:latin typeface="Arial" panose="020B0604020202020204" pitchFamily="34" charset="0"/>
              </a:rPr>
              <a:t> is the square root of </a:t>
            </a:r>
            <a:r>
              <a:rPr lang="en-US" altLang="de-DE" sz="2000" b="1" dirty="0">
                <a:latin typeface="Arial" panose="020B0604020202020204" pitchFamily="34" charset="0"/>
              </a:rPr>
              <a:t>2</a:t>
            </a:r>
            <a:r>
              <a:rPr lang="en-US" altLang="de-DE" sz="2000" dirty="0">
                <a:latin typeface="Arial" panose="020B0604020202020204" pitchFamily="34" charset="0"/>
              </a:rPr>
              <a:t> by assignment</a:t>
            </a:r>
          </a:p>
          <a:p>
            <a:pPr eaLnBrk="1" hangingPunct="1">
              <a:spcBef>
                <a:spcPct val="50000"/>
              </a:spcBef>
              <a:buFontTx/>
              <a:buNone/>
            </a:pPr>
            <a:r>
              <a:rPr lang="en-US" altLang="de-DE" sz="2000" b="1" dirty="0">
                <a:solidFill>
                  <a:srgbClr val="0000FF"/>
                </a:solidFill>
                <a:latin typeface="Courier New" panose="02070309020205020404" pitchFamily="49" charset="0"/>
              </a:rPr>
              <a:t>if (x != 0) { y = 1/x; }</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conditional assignment of </a:t>
            </a:r>
            <a:r>
              <a:rPr lang="en-US" altLang="de-DE" sz="2000" b="1" dirty="0">
                <a:latin typeface="Arial" panose="020B0604020202020204" pitchFamily="34" charset="0"/>
              </a:rPr>
              <a:t>1/x</a:t>
            </a:r>
            <a:r>
              <a:rPr lang="en-US" altLang="de-DE" sz="2000" dirty="0">
                <a:latin typeface="Arial" panose="020B0604020202020204" pitchFamily="34" charset="0"/>
              </a:rPr>
              <a:t> to </a:t>
            </a:r>
            <a:r>
              <a:rPr lang="en-US" altLang="de-DE" sz="2000" b="1" dirty="0">
                <a:latin typeface="Arial" panose="020B0604020202020204" pitchFamily="34" charset="0"/>
              </a:rPr>
              <a:t>y</a:t>
            </a:r>
          </a:p>
          <a:p>
            <a:pPr eaLnBrk="1" hangingPunct="1">
              <a:spcBef>
                <a:spcPct val="50000"/>
              </a:spcBef>
              <a:buFontTx/>
              <a:buNone/>
            </a:pPr>
            <a:endParaRPr lang="en-US" altLang="de-DE" sz="400" dirty="0">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rPr>
              <a:t>while (</a:t>
            </a: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&lt;= 10) { </a:t>
            </a:r>
            <a:r>
              <a:rPr lang="en-US" altLang="de-DE" sz="2000" b="1" dirty="0" err="1">
                <a:solidFill>
                  <a:srgbClr val="0000FF"/>
                </a:solidFill>
                <a:latin typeface="Courier New" panose="02070309020205020404" pitchFamily="49" charset="0"/>
              </a:rPr>
              <a:t>i</a:t>
            </a:r>
            <a:r>
              <a:rPr lang="en-US" altLang="de-DE" sz="2000" b="1" dirty="0">
                <a:solidFill>
                  <a:srgbClr val="0000FF"/>
                </a:solidFill>
                <a:latin typeface="Courier New" panose="02070309020205020404" pitchFamily="49" charset="0"/>
              </a:rPr>
              <a:t>++; }</a:t>
            </a:r>
            <a:r>
              <a:rPr lang="en-US" altLang="de-DE" sz="2000" dirty="0">
                <a:solidFill>
                  <a:srgbClr val="0000FF"/>
                </a:solidFill>
                <a:latin typeface="Arial" panose="020B0604020202020204" pitchFamily="34" charset="0"/>
              </a:rPr>
              <a:t>  </a:t>
            </a:r>
            <a:r>
              <a:rPr lang="en-US" altLang="de-DE" sz="2000" dirty="0">
                <a:latin typeface="Arial" panose="020B0604020202020204" pitchFamily="34" charset="0"/>
              </a:rPr>
              <a:t>// Loop: as long as </a:t>
            </a:r>
            <a:r>
              <a:rPr lang="en-US" altLang="de-DE" sz="2000" b="1" dirty="0" err="1">
                <a:latin typeface="Arial" panose="020B0604020202020204" pitchFamily="34" charset="0"/>
              </a:rPr>
              <a:t>i</a:t>
            </a:r>
            <a:r>
              <a:rPr lang="en-US" altLang="de-DE" sz="2000" dirty="0">
                <a:latin typeface="Arial" panose="020B0604020202020204" pitchFamily="34" charset="0"/>
              </a:rPr>
              <a:t> ≤ </a:t>
            </a:r>
            <a:r>
              <a:rPr lang="en-US" altLang="de-DE" sz="2000" b="1" dirty="0">
                <a:latin typeface="Arial" panose="020B0604020202020204" pitchFamily="34" charset="0"/>
              </a:rPr>
              <a:t>10</a:t>
            </a:r>
            <a:r>
              <a:rPr lang="en-US" altLang="de-DE" sz="2000" dirty="0">
                <a:latin typeface="Arial" panose="020B0604020202020204" pitchFamily="34" charset="0"/>
              </a:rPr>
              <a:t>,</a:t>
            </a:r>
          </a:p>
          <a:p>
            <a:pPr eaLnBrk="1" hangingPunct="1">
              <a:spcBef>
                <a:spcPts val="0"/>
              </a:spcBef>
              <a:buFontTx/>
              <a:buNone/>
            </a:pPr>
            <a:r>
              <a:rPr lang="en-US" altLang="de-DE" sz="2000" dirty="0">
                <a:latin typeface="Arial" panose="020B0604020202020204" pitchFamily="34" charset="0"/>
              </a:rPr>
              <a:t>                                                      // </a:t>
            </a:r>
            <a:r>
              <a:rPr lang="en-US" altLang="de-DE" sz="2000" b="1" dirty="0" err="1">
                <a:latin typeface="Arial" panose="020B0604020202020204" pitchFamily="34" charset="0"/>
              </a:rPr>
              <a:t>i</a:t>
            </a:r>
            <a:r>
              <a:rPr lang="en-US" altLang="de-DE" sz="2000" dirty="0">
                <a:latin typeface="Arial" panose="020B0604020202020204" pitchFamily="34" charset="0"/>
              </a:rPr>
              <a:t> is increased by </a:t>
            </a:r>
            <a:r>
              <a:rPr lang="en-US" altLang="de-DE" sz="2000" b="1" dirty="0">
                <a:latin typeface="Arial" panose="020B0604020202020204" pitchFamily="34" charset="0"/>
              </a:rPr>
              <a:t>1</a:t>
            </a:r>
          </a:p>
          <a:p>
            <a:pPr eaLnBrk="1" hangingPunct="1">
              <a:spcBef>
                <a:spcPts val="0"/>
              </a:spcBef>
              <a:buFontTx/>
              <a:buNone/>
            </a:pPr>
            <a:endParaRPr lang="en-US" altLang="de-DE" sz="400" dirty="0">
              <a:latin typeface="Arial" panose="020B0604020202020204" pitchFamily="34" charset="0"/>
            </a:endParaRP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for (</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 0; </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&lt; 100; </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 x[</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 2*</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a:t>
            </a:r>
            <a:r>
              <a:rPr lang="en-US" altLang="de-DE" sz="2000" dirty="0">
                <a:solidFill>
                  <a:srgbClr val="0000FF"/>
                </a:solidFill>
                <a:latin typeface="Arial" panose="020B0604020202020204" pitchFamily="34" charset="0"/>
                <a:sym typeface="Symbol" panose="05050102010706020507" pitchFamily="18" charset="2"/>
              </a:rPr>
              <a:t>  </a:t>
            </a:r>
            <a:r>
              <a:rPr lang="en-US" altLang="de-DE" sz="2000" dirty="0">
                <a:latin typeface="Arial" panose="020B0604020202020204" pitchFamily="34" charset="0"/>
                <a:sym typeface="Symbol" panose="05050102010706020507" pitchFamily="18" charset="2"/>
              </a:rPr>
              <a:t>// imperative </a:t>
            </a:r>
          </a:p>
          <a:p>
            <a:pPr eaLnBrk="1" hangingPunct="1">
              <a:spcBef>
                <a:spcPct val="0"/>
              </a:spcBef>
              <a:buFontTx/>
              <a:buNone/>
            </a:pPr>
            <a:r>
              <a:rPr lang="en-US" altLang="de-DE" sz="2000" dirty="0">
                <a:latin typeface="Arial" panose="020B0604020202020204" pitchFamily="34" charset="0"/>
                <a:sym typeface="Symbol" panose="05050102010706020507" pitchFamily="18" charset="2"/>
              </a:rPr>
              <a:t>                                                                                           // for-loop</a:t>
            </a:r>
          </a:p>
          <a:p>
            <a:pPr eaLnBrk="1" hangingPunct="1">
              <a:spcBef>
                <a:spcPct val="0"/>
              </a:spcBef>
              <a:buFontTx/>
              <a:buNone/>
            </a:pPr>
            <a:endParaRPr lang="en-US" altLang="de-DE" sz="400" dirty="0">
              <a:latin typeface="Arial" panose="020B0604020202020204" pitchFamily="34" charset="0"/>
              <a:sym typeface="Symbol" panose="05050102010706020507" pitchFamily="18" charset="2"/>
            </a:endParaRPr>
          </a:p>
          <a:p>
            <a:pPr eaLnBrk="1" hangingPunct="1">
              <a:spcBef>
                <a:spcPct val="0"/>
              </a:spcBef>
              <a:buFontTx/>
              <a:buNone/>
            </a:pPr>
            <a:r>
              <a:rPr lang="en-US" altLang="de-DE" sz="2000" b="1" dirty="0">
                <a:solidFill>
                  <a:srgbClr val="0000FF"/>
                </a:solidFill>
                <a:latin typeface="Courier New" panose="02070309020205020404" pitchFamily="49" charset="0"/>
                <a:sym typeface="Symbol" panose="05050102010706020507" pitchFamily="18" charset="2"/>
              </a:rPr>
              <a:t>if (</a:t>
            </a:r>
            <a:r>
              <a:rPr lang="en-US" altLang="de-DE" sz="2000" b="1" dirty="0" err="1">
                <a:solidFill>
                  <a:srgbClr val="0000FF"/>
                </a:solidFill>
                <a:latin typeface="Courier New" panose="02070309020205020404" pitchFamily="49" charset="0"/>
                <a:sym typeface="Symbol" panose="05050102010706020507" pitchFamily="18" charset="2"/>
              </a:rPr>
              <a:t>i</a:t>
            </a:r>
            <a:r>
              <a:rPr lang="en-US" altLang="de-DE" sz="2000" b="1" dirty="0">
                <a:solidFill>
                  <a:srgbClr val="0000FF"/>
                </a:solidFill>
                <a:latin typeface="Courier New" panose="02070309020205020404" pitchFamily="49" charset="0"/>
                <a:sym typeface="Symbol" panose="05050102010706020507" pitchFamily="18" charset="2"/>
              </a:rPr>
              <a:t> == 0) { ... }</a:t>
            </a:r>
            <a:r>
              <a:rPr lang="en-US" altLang="de-DE" sz="2000" dirty="0">
                <a:solidFill>
                  <a:srgbClr val="0000FF"/>
                </a:solidFill>
                <a:latin typeface="Arial" panose="020B0604020202020204" pitchFamily="34" charset="0"/>
                <a:sym typeface="Symbol" panose="05050102010706020507" pitchFamily="18" charset="2"/>
              </a:rPr>
              <a:t>         </a:t>
            </a:r>
            <a:r>
              <a:rPr lang="en-US" altLang="de-DE" sz="2000" dirty="0">
                <a:latin typeface="Arial" panose="020B0604020202020204" pitchFamily="34" charset="0"/>
                <a:sym typeface="Symbol" panose="05050102010706020507" pitchFamily="18" charset="2"/>
              </a:rPr>
              <a:t>// test for equality ( “=“ would be assignment!)</a:t>
            </a:r>
          </a:p>
        </p:txBody>
      </p:sp>
      <p:sp>
        <p:nvSpPr>
          <p:cNvPr id="4" name="Line 3">
            <a:extLst>
              <a:ext uri="{FF2B5EF4-FFF2-40B4-BE49-F238E27FC236}">
                <a16:creationId xmlns:a16="http://schemas.microsoft.com/office/drawing/2014/main" id="{57952E0F-74B9-46D6-8D0A-C8A08601D7BE}"/>
              </a:ext>
            </a:extLst>
          </p:cNvPr>
          <p:cNvSpPr>
            <a:spLocks noChangeShapeType="1"/>
          </p:cNvSpPr>
          <p:nvPr/>
        </p:nvSpPr>
        <p:spPr bwMode="auto">
          <a:xfrm flipH="1">
            <a:off x="539552" y="116632"/>
            <a:ext cx="8568946"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4">
            <a:extLst>
              <a:ext uri="{FF2B5EF4-FFF2-40B4-BE49-F238E27FC236}">
                <a16:creationId xmlns:a16="http://schemas.microsoft.com/office/drawing/2014/main" id="{57BDC8D1-2CCC-4DA8-B531-165B06BD6315}"/>
              </a:ext>
            </a:extLst>
          </p:cNvPr>
          <p:cNvSpPr>
            <a:spLocks noChangeShapeType="1"/>
          </p:cNvSpPr>
          <p:nvPr/>
        </p:nvSpPr>
        <p:spPr bwMode="auto">
          <a:xfrm>
            <a:off x="107504" y="548680"/>
            <a:ext cx="0" cy="630932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5">
            <a:extLst>
              <a:ext uri="{FF2B5EF4-FFF2-40B4-BE49-F238E27FC236}">
                <a16:creationId xmlns:a16="http://schemas.microsoft.com/office/drawing/2014/main" id="{FB5968A9-7D51-4722-8263-F35D097110A7}"/>
              </a:ext>
            </a:extLst>
          </p:cNvPr>
          <p:cNvCxnSpPr>
            <a:cxnSpLocks noChangeShapeType="1"/>
          </p:cNvCxnSpPr>
          <p:nvPr/>
        </p:nvCxnSpPr>
        <p:spPr bwMode="auto">
          <a:xfrm rot="-5400000">
            <a:off x="121792" y="102345"/>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 name="Picture 1">
            <a:extLst>
              <a:ext uri="{FF2B5EF4-FFF2-40B4-BE49-F238E27FC236}">
                <a16:creationId xmlns:a16="http://schemas.microsoft.com/office/drawing/2014/main" id="{D6B0A368-B4CB-4725-9C72-EF7048DDA3B0}"/>
              </a:ext>
            </a:extLst>
          </p:cNvPr>
          <p:cNvPicPr>
            <a:picLocks noChangeAspect="1"/>
          </p:cNvPicPr>
          <p:nvPr/>
        </p:nvPicPr>
        <p:blipFill>
          <a:blip r:embed="rId2"/>
          <a:stretch>
            <a:fillRect/>
          </a:stretch>
        </p:blipFill>
        <p:spPr>
          <a:xfrm>
            <a:off x="5868144" y="333266"/>
            <a:ext cx="3096344" cy="2807702"/>
          </a:xfrm>
          <a:prstGeom prst="rect">
            <a:avLst/>
          </a:prstGeom>
          <a:ln w="28575">
            <a:solidFill>
              <a:srgbClr val="0000FF"/>
            </a:solidFill>
          </a:ln>
        </p:spPr>
      </p:pic>
      <p:sp>
        <p:nvSpPr>
          <p:cNvPr id="3" name="Slide Number Placeholder 2">
            <a:extLst>
              <a:ext uri="{FF2B5EF4-FFF2-40B4-BE49-F238E27FC236}">
                <a16:creationId xmlns:a16="http://schemas.microsoft.com/office/drawing/2014/main" id="{C93C8881-F1C3-4852-9DD3-49EB0C1CA3A9}"/>
              </a:ext>
            </a:extLst>
          </p:cNvPr>
          <p:cNvSpPr>
            <a:spLocks noGrp="1"/>
          </p:cNvSpPr>
          <p:nvPr>
            <p:ph type="sldNum" sz="quarter" idx="12"/>
          </p:nvPr>
        </p:nvSpPr>
        <p:spPr/>
        <p:txBody>
          <a:bodyPr/>
          <a:lstStyle/>
          <a:p>
            <a:pPr>
              <a:defRPr/>
            </a:pPr>
            <a:fld id="{20372987-3694-4FB7-AC0A-237BC92BA478}" type="slidenum">
              <a:rPr lang="de-DE" altLang="de-DE" smtClean="0"/>
              <a:pPr>
                <a:defRPr/>
              </a:pPr>
              <a:t>15</a:t>
            </a:fld>
            <a:endParaRPr lang="de-DE" altLang="de-D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a:extLst>
              <a:ext uri="{FF2B5EF4-FFF2-40B4-BE49-F238E27FC236}">
                <a16:creationId xmlns:a16="http://schemas.microsoft.com/office/drawing/2014/main" id="{5BB05729-B95B-4F3C-B98B-1B4B9C3DDE4D}"/>
              </a:ext>
            </a:extLst>
          </p:cNvPr>
          <p:cNvSpPr txBox="1">
            <a:spLocks noChangeArrowheads="1"/>
          </p:cNvSpPr>
          <p:nvPr/>
        </p:nvSpPr>
        <p:spPr bwMode="auto">
          <a:xfrm>
            <a:off x="395287" y="431948"/>
            <a:ext cx="8748711"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de-DE" sz="2800" b="1" dirty="0">
                <a:solidFill>
                  <a:srgbClr val="FF0000"/>
                </a:solidFill>
                <a:latin typeface="Arial" panose="020B0604020202020204" pitchFamily="34" charset="0"/>
                <a:sym typeface="Symbol" panose="05050102010706020507" pitchFamily="18" charset="2"/>
              </a:rPr>
              <a:t>Simple Data Types:</a:t>
            </a:r>
          </a:p>
          <a:p>
            <a:pPr eaLnBrk="1" hangingPunct="1">
              <a:spcBef>
                <a:spcPct val="0"/>
              </a:spcBef>
              <a:buFontTx/>
              <a:buNone/>
            </a:pPr>
            <a:endParaRPr lang="en-US" altLang="de-DE" sz="800" i="1" dirty="0">
              <a:latin typeface="Arial" panose="020B0604020202020204" pitchFamily="34" charset="0"/>
              <a:sym typeface="Symbol" panose="05050102010706020507" pitchFamily="18" charset="2"/>
            </a:endParaRPr>
          </a:p>
          <a:p>
            <a:pPr eaLnBrk="1" hangingPunct="1">
              <a:spcBef>
                <a:spcPts val="0"/>
              </a:spcBef>
              <a:buFontTx/>
              <a:buNone/>
            </a:pPr>
            <a:r>
              <a:rPr lang="en-US" altLang="de-DE" sz="2400" b="1" dirty="0">
                <a:solidFill>
                  <a:srgbClr val="0000FF"/>
                </a:solidFill>
                <a:latin typeface="Courier New" panose="02070309020205020404" pitchFamily="49" charset="0"/>
                <a:sym typeface="Symbol" panose="05050102010706020507" pitchFamily="18" charset="2"/>
              </a:rPr>
              <a:t>int</a:t>
            </a:r>
            <a:r>
              <a:rPr lang="en-US" altLang="de-DE" sz="2400" b="1" dirty="0">
                <a:latin typeface="Courier New" panose="02070309020205020404" pitchFamily="49" charset="0"/>
                <a:sym typeface="Symbol" panose="05050102010706020507" pitchFamily="18" charset="2"/>
              </a:rPr>
              <a:t> - </a:t>
            </a:r>
            <a:r>
              <a:rPr lang="en-US" altLang="de-DE" sz="2400" dirty="0">
                <a:latin typeface="Arial" panose="020B0604020202020204" pitchFamily="34" charset="0"/>
                <a:cs typeface="Arial" panose="020B0604020202020204" pitchFamily="34" charset="0"/>
                <a:sym typeface="Symbol" panose="05050102010706020507" pitchFamily="18" charset="2"/>
              </a:rPr>
              <a:t>integers</a:t>
            </a:r>
          </a:p>
          <a:p>
            <a:pPr eaLnBrk="1" hangingPunct="1">
              <a:spcBef>
                <a:spcPts val="0"/>
              </a:spcBef>
              <a:buFontTx/>
              <a:buNone/>
            </a:pPr>
            <a:r>
              <a:rPr lang="en-US" altLang="de-DE" sz="2400" b="1" dirty="0">
                <a:solidFill>
                  <a:srgbClr val="0000FF"/>
                </a:solidFill>
                <a:latin typeface="Courier New" panose="02070309020205020404" pitchFamily="49" charset="0"/>
                <a:sym typeface="Symbol" panose="05050102010706020507" pitchFamily="18" charset="2"/>
              </a:rPr>
              <a:t>float</a:t>
            </a:r>
            <a:r>
              <a:rPr lang="en-US" altLang="de-DE" sz="2400" b="1" dirty="0">
                <a:latin typeface="Courier New" panose="02070309020205020404" pitchFamily="49" charset="0"/>
                <a:sym typeface="Symbol" panose="05050102010706020507" pitchFamily="18" charset="2"/>
              </a:rPr>
              <a:t> - </a:t>
            </a:r>
            <a:r>
              <a:rPr lang="en-US" altLang="de-DE" sz="2400" dirty="0">
                <a:latin typeface="Arial" panose="020B0604020202020204" pitchFamily="34" charset="0"/>
                <a:cs typeface="Arial" panose="020B0604020202020204" pitchFamily="34" charset="0"/>
                <a:sym typeface="Symbol" panose="05050102010706020507" pitchFamily="18" charset="2"/>
              </a:rPr>
              <a:t>floating point numbers</a:t>
            </a:r>
          </a:p>
          <a:p>
            <a:pPr eaLnBrk="1" hangingPunct="1">
              <a:spcBef>
                <a:spcPts val="0"/>
              </a:spcBef>
              <a:buFontTx/>
              <a:buNone/>
            </a:pPr>
            <a:r>
              <a:rPr lang="en-US" altLang="de-DE" sz="2400" b="1" dirty="0">
                <a:solidFill>
                  <a:srgbClr val="0000FF"/>
                </a:solidFill>
                <a:latin typeface="Courier New" panose="02070309020205020404" pitchFamily="49" charset="0"/>
                <a:sym typeface="Symbol" panose="05050102010706020507" pitchFamily="18" charset="2"/>
              </a:rPr>
              <a:t>double</a:t>
            </a:r>
            <a:r>
              <a:rPr lang="en-US" altLang="de-DE" sz="2400" b="1" dirty="0">
                <a:latin typeface="Courier New" panose="02070309020205020404" pitchFamily="49" charset="0"/>
                <a:sym typeface="Symbol" panose="05050102010706020507" pitchFamily="18" charset="2"/>
              </a:rPr>
              <a:t> - </a:t>
            </a:r>
            <a:r>
              <a:rPr lang="en-US" altLang="de-DE" sz="2400" dirty="0">
                <a:latin typeface="Arial" panose="020B0604020202020204" pitchFamily="34" charset="0"/>
                <a:cs typeface="Arial" panose="020B0604020202020204" pitchFamily="34" charset="0"/>
                <a:sym typeface="Symbol" panose="05050102010706020507" pitchFamily="18" charset="2"/>
              </a:rPr>
              <a:t>floating point numbers, double precision</a:t>
            </a:r>
          </a:p>
          <a:p>
            <a:pPr eaLnBrk="1" hangingPunct="1">
              <a:spcBef>
                <a:spcPts val="0"/>
              </a:spcBef>
              <a:buFontTx/>
              <a:buNone/>
            </a:pPr>
            <a:r>
              <a:rPr lang="en-US" altLang="de-DE" sz="2400" b="1" dirty="0">
                <a:solidFill>
                  <a:srgbClr val="0000FF"/>
                </a:solidFill>
                <a:latin typeface="Courier New" panose="02070309020205020404" pitchFamily="49" charset="0"/>
                <a:sym typeface="Symbol" panose="05050102010706020507" pitchFamily="18" charset="2"/>
              </a:rPr>
              <a:t>char</a:t>
            </a:r>
            <a:r>
              <a:rPr lang="en-US" altLang="de-DE" sz="2400" b="1" dirty="0">
                <a:latin typeface="Courier New" panose="02070309020205020404" pitchFamily="49" charset="0"/>
                <a:sym typeface="Symbol" panose="05050102010706020507" pitchFamily="18" charset="2"/>
              </a:rPr>
              <a:t> - </a:t>
            </a:r>
            <a:r>
              <a:rPr lang="en-US" altLang="de-DE" sz="2400" dirty="0">
                <a:latin typeface="Arial" panose="020B0604020202020204" pitchFamily="34" charset="0"/>
                <a:cs typeface="Arial" panose="020B0604020202020204" pitchFamily="34" charset="0"/>
                <a:sym typeface="Symbol" panose="05050102010706020507" pitchFamily="18" charset="2"/>
              </a:rPr>
              <a:t>characters</a:t>
            </a:r>
          </a:p>
          <a:p>
            <a:pPr eaLnBrk="1" hangingPunct="1">
              <a:spcBef>
                <a:spcPts val="0"/>
              </a:spcBef>
              <a:buFontTx/>
              <a:buNone/>
            </a:pPr>
            <a:r>
              <a:rPr lang="en-US" altLang="de-DE" sz="2400" b="1" dirty="0">
                <a:solidFill>
                  <a:srgbClr val="0000FF"/>
                </a:solidFill>
                <a:latin typeface="Courier New" panose="02070309020205020404" pitchFamily="49" charset="0"/>
                <a:sym typeface="Symbol" panose="05050102010706020507" pitchFamily="18" charset="2"/>
              </a:rPr>
              <a:t>void</a:t>
            </a:r>
            <a:r>
              <a:rPr lang="en-US" altLang="de-DE" sz="2400" b="1" dirty="0">
                <a:latin typeface="Courier New" panose="02070309020205020404" pitchFamily="49" charset="0"/>
                <a:sym typeface="Symbol" panose="05050102010706020507" pitchFamily="18" charset="2"/>
              </a:rPr>
              <a:t> - </a:t>
            </a:r>
            <a:r>
              <a:rPr lang="en-US" altLang="de-DE" sz="2400" dirty="0">
                <a:latin typeface="Arial" panose="020B0604020202020204" pitchFamily="34" charset="0"/>
                <a:cs typeface="Arial" panose="020B0604020202020204" pitchFamily="34" charset="0"/>
                <a:sym typeface="Symbol" panose="05050102010706020507" pitchFamily="18" charset="2"/>
              </a:rPr>
              <a:t>empty type (</a:t>
            </a:r>
            <a:r>
              <a:rPr lang="en-US" altLang="de-DE" sz="2000" dirty="0">
                <a:latin typeface="Arial" panose="020B0604020202020204" pitchFamily="34" charset="0"/>
                <a:cs typeface="Arial" panose="020B0604020202020204" pitchFamily="34" charset="0"/>
                <a:sym typeface="Symbol" panose="05050102010706020507" pitchFamily="18" charset="2"/>
              </a:rPr>
              <a:t>for functions that return nothing</a:t>
            </a:r>
            <a:r>
              <a:rPr lang="en-US" altLang="de-DE" sz="2400" dirty="0">
                <a:latin typeface="Arial" panose="020B0604020202020204" pitchFamily="34" charset="0"/>
                <a:cs typeface="Arial" panose="020B0604020202020204" pitchFamily="34" charset="0"/>
                <a:sym typeface="Symbol" panose="05050102010706020507" pitchFamily="18" charset="2"/>
              </a:rPr>
              <a:t>)</a:t>
            </a:r>
          </a:p>
          <a:p>
            <a:pPr eaLnBrk="1" hangingPunct="1">
              <a:spcBef>
                <a:spcPts val="0"/>
              </a:spcBef>
              <a:buFontTx/>
              <a:buNone/>
            </a:pPr>
            <a:endParaRPr lang="en-US" altLang="de-DE" sz="800" dirty="0">
              <a:latin typeface="Arial" panose="020B0604020202020204" pitchFamily="34" charset="0"/>
              <a:sym typeface="Symbol" panose="05050102010706020507" pitchFamily="18" charset="2"/>
            </a:endParaRPr>
          </a:p>
        </p:txBody>
      </p:sp>
      <p:sp>
        <p:nvSpPr>
          <p:cNvPr id="5" name="Line 3">
            <a:extLst>
              <a:ext uri="{FF2B5EF4-FFF2-40B4-BE49-F238E27FC236}">
                <a16:creationId xmlns:a16="http://schemas.microsoft.com/office/drawing/2014/main" id="{6C63677C-14CB-415A-AE38-2903F1BD000F}"/>
              </a:ext>
            </a:extLst>
          </p:cNvPr>
          <p:cNvSpPr>
            <a:spLocks noChangeShapeType="1"/>
          </p:cNvSpPr>
          <p:nvPr/>
        </p:nvSpPr>
        <p:spPr bwMode="auto">
          <a:xfrm flipH="1">
            <a:off x="611560" y="260648"/>
            <a:ext cx="8532438"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4">
            <a:extLst>
              <a:ext uri="{FF2B5EF4-FFF2-40B4-BE49-F238E27FC236}">
                <a16:creationId xmlns:a16="http://schemas.microsoft.com/office/drawing/2014/main" id="{BC7E6A40-846B-4431-ABA0-3E647DE0B563}"/>
              </a:ext>
            </a:extLst>
          </p:cNvPr>
          <p:cNvSpPr>
            <a:spLocks noChangeShapeType="1"/>
          </p:cNvSpPr>
          <p:nvPr/>
        </p:nvSpPr>
        <p:spPr bwMode="auto">
          <a:xfrm>
            <a:off x="179512" y="692696"/>
            <a:ext cx="0" cy="6165304"/>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7" name="AutoShape 5">
            <a:extLst>
              <a:ext uri="{FF2B5EF4-FFF2-40B4-BE49-F238E27FC236}">
                <a16:creationId xmlns:a16="http://schemas.microsoft.com/office/drawing/2014/main" id="{70A29F6B-364F-462A-9D39-A8CB21119E9F}"/>
              </a:ext>
            </a:extLst>
          </p:cNvPr>
          <p:cNvCxnSpPr>
            <a:cxnSpLocks noChangeShapeType="1"/>
          </p:cNvCxnSpPr>
          <p:nvPr/>
        </p:nvCxnSpPr>
        <p:spPr bwMode="auto">
          <a:xfrm rot="-5400000">
            <a:off x="193800" y="246361"/>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897CB997-B95A-4AF5-8CFB-8F0055C7D669}"/>
              </a:ext>
            </a:extLst>
          </p:cNvPr>
          <p:cNvSpPr>
            <a:spLocks noGrp="1"/>
          </p:cNvSpPr>
          <p:nvPr>
            <p:ph type="sldNum" sz="quarter" idx="12"/>
          </p:nvPr>
        </p:nvSpPr>
        <p:spPr/>
        <p:txBody>
          <a:bodyPr/>
          <a:lstStyle/>
          <a:p>
            <a:pPr>
              <a:defRPr/>
            </a:pPr>
            <a:fld id="{20372987-3694-4FB7-AC0A-237BC92BA478}" type="slidenum">
              <a:rPr lang="de-DE" altLang="de-DE" smtClean="0"/>
              <a:pPr>
                <a:defRPr/>
              </a:pPr>
              <a:t>16</a:t>
            </a:fld>
            <a:endParaRPr lang="de-DE" altLang="de-D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a:extLst>
              <a:ext uri="{FF2B5EF4-FFF2-40B4-BE49-F238E27FC236}">
                <a16:creationId xmlns:a16="http://schemas.microsoft.com/office/drawing/2014/main" id="{9D6145F7-ECB7-4CF4-9D97-4D775DF71F10}"/>
              </a:ext>
            </a:extLst>
          </p:cNvPr>
          <p:cNvSpPr txBox="1">
            <a:spLocks noChangeArrowheads="1"/>
          </p:cNvSpPr>
          <p:nvPr/>
        </p:nvSpPr>
        <p:spPr bwMode="auto">
          <a:xfrm>
            <a:off x="684981" y="433695"/>
            <a:ext cx="7991475" cy="295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ts val="0"/>
              </a:spcBef>
              <a:buFontTx/>
              <a:buNone/>
            </a:pPr>
            <a:r>
              <a:rPr lang="en-US" altLang="de-DE" sz="2800" b="1" dirty="0">
                <a:solidFill>
                  <a:srgbClr val="FF0000"/>
                </a:solidFill>
                <a:latin typeface="Arial" panose="020B0604020202020204" pitchFamily="34" charset="0"/>
                <a:sym typeface="Symbol" panose="05050102010706020507" pitchFamily="18" charset="2"/>
              </a:rPr>
              <a:t>Simple Data Types:</a:t>
            </a:r>
          </a:p>
          <a:p>
            <a:pPr eaLnBrk="1" hangingPunct="1">
              <a:spcBef>
                <a:spcPts val="0"/>
              </a:spcBef>
              <a:buFontTx/>
              <a:buNone/>
            </a:pPr>
            <a:endParaRPr lang="en-US" altLang="de-DE" sz="1600" b="1" dirty="0">
              <a:solidFill>
                <a:srgbClr val="FF0000"/>
              </a:solidFill>
              <a:latin typeface="Arial" panose="020B0604020202020204" pitchFamily="34" charset="0"/>
              <a:sym typeface="Symbol" panose="05050102010706020507" pitchFamily="18" charset="2"/>
            </a:endParaRP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int</a:t>
            </a:r>
            <a:r>
              <a:rPr lang="en-US" altLang="de-DE" sz="2000" b="1" dirty="0">
                <a:latin typeface="Courier New" panose="02070309020205020404" pitchFamily="49" charset="0"/>
                <a:sym typeface="Symbol" panose="05050102010706020507" pitchFamily="18" charset="2"/>
              </a:rPr>
              <a:t> - </a:t>
            </a:r>
            <a:r>
              <a:rPr lang="en-US" altLang="de-DE" sz="2000" dirty="0">
                <a:latin typeface="Arial" panose="020B0604020202020204" pitchFamily="34" charset="0"/>
                <a:cs typeface="Arial" panose="020B0604020202020204" pitchFamily="34" charset="0"/>
                <a:sym typeface="Symbol" panose="05050102010706020507" pitchFamily="18" charset="2"/>
              </a:rPr>
              <a:t>integers</a:t>
            </a: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float</a:t>
            </a:r>
            <a:r>
              <a:rPr lang="en-US" altLang="de-DE" sz="2000" b="1" dirty="0">
                <a:latin typeface="Courier New" panose="02070309020205020404" pitchFamily="49" charset="0"/>
                <a:sym typeface="Symbol" panose="05050102010706020507" pitchFamily="18" charset="2"/>
              </a:rPr>
              <a:t> - </a:t>
            </a:r>
            <a:r>
              <a:rPr lang="en-US" altLang="de-DE" sz="2000" dirty="0">
                <a:latin typeface="Arial" panose="020B0604020202020204" pitchFamily="34" charset="0"/>
                <a:cs typeface="Arial" panose="020B0604020202020204" pitchFamily="34" charset="0"/>
                <a:sym typeface="Symbol" panose="05050102010706020507" pitchFamily="18" charset="2"/>
              </a:rPr>
              <a:t>floating point numbers</a:t>
            </a: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double</a:t>
            </a:r>
            <a:r>
              <a:rPr lang="en-US" altLang="de-DE" sz="2000" b="1" dirty="0">
                <a:latin typeface="Courier New" panose="02070309020205020404" pitchFamily="49" charset="0"/>
                <a:sym typeface="Symbol" panose="05050102010706020507" pitchFamily="18" charset="2"/>
              </a:rPr>
              <a:t> - </a:t>
            </a:r>
            <a:r>
              <a:rPr lang="en-US" altLang="de-DE" sz="2000" dirty="0">
                <a:latin typeface="Arial" panose="020B0604020202020204" pitchFamily="34" charset="0"/>
                <a:cs typeface="Arial" panose="020B0604020202020204" pitchFamily="34" charset="0"/>
                <a:sym typeface="Symbol" panose="05050102010706020507" pitchFamily="18" charset="2"/>
              </a:rPr>
              <a:t>floating point numbers, double precision</a:t>
            </a: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char</a:t>
            </a:r>
            <a:r>
              <a:rPr lang="en-US" altLang="de-DE" sz="2000" b="1" dirty="0">
                <a:latin typeface="Courier New" panose="02070309020205020404" pitchFamily="49" charset="0"/>
                <a:sym typeface="Symbol" panose="05050102010706020507" pitchFamily="18" charset="2"/>
              </a:rPr>
              <a:t> - </a:t>
            </a:r>
            <a:r>
              <a:rPr lang="en-US" altLang="de-DE" sz="2000" dirty="0">
                <a:latin typeface="Arial" panose="020B0604020202020204" pitchFamily="34" charset="0"/>
                <a:cs typeface="Arial" panose="020B0604020202020204" pitchFamily="34" charset="0"/>
                <a:sym typeface="Symbol" panose="05050102010706020507" pitchFamily="18" charset="2"/>
              </a:rPr>
              <a:t>characters</a:t>
            </a:r>
          </a:p>
          <a:p>
            <a:pPr eaLnBrk="1" hangingPunct="1">
              <a:spcBef>
                <a:spcPts val="0"/>
              </a:spcBef>
              <a:buFontTx/>
              <a:buNone/>
            </a:pPr>
            <a:r>
              <a:rPr lang="en-US" altLang="de-DE" sz="2000" b="1" dirty="0">
                <a:solidFill>
                  <a:srgbClr val="0000FF"/>
                </a:solidFill>
                <a:latin typeface="Courier New" panose="02070309020205020404" pitchFamily="49" charset="0"/>
                <a:sym typeface="Symbol" panose="05050102010706020507" pitchFamily="18" charset="2"/>
              </a:rPr>
              <a:t>void</a:t>
            </a:r>
            <a:r>
              <a:rPr lang="en-US" altLang="de-DE" sz="2000" b="1" dirty="0">
                <a:latin typeface="Courier New" panose="02070309020205020404" pitchFamily="49" charset="0"/>
                <a:sym typeface="Symbol" panose="05050102010706020507" pitchFamily="18" charset="2"/>
              </a:rPr>
              <a:t> - </a:t>
            </a:r>
            <a:r>
              <a:rPr lang="en-US" altLang="de-DE" sz="2000" dirty="0">
                <a:latin typeface="Arial" panose="020B0604020202020204" pitchFamily="34" charset="0"/>
                <a:cs typeface="Arial" panose="020B0604020202020204" pitchFamily="34" charset="0"/>
                <a:sym typeface="Symbol" panose="05050102010706020507" pitchFamily="18" charset="2"/>
              </a:rPr>
              <a:t>empty type (</a:t>
            </a:r>
            <a:r>
              <a:rPr lang="en-US" altLang="de-DE" sz="1800" dirty="0">
                <a:latin typeface="Arial" panose="020B0604020202020204" pitchFamily="34" charset="0"/>
                <a:cs typeface="Arial" panose="020B0604020202020204" pitchFamily="34" charset="0"/>
                <a:sym typeface="Symbol" panose="05050102010706020507" pitchFamily="18" charset="2"/>
              </a:rPr>
              <a:t>for functions that return nothing</a:t>
            </a:r>
            <a:r>
              <a:rPr lang="en-US" altLang="de-DE" sz="2000" dirty="0">
                <a:latin typeface="Arial" panose="020B0604020202020204" pitchFamily="34" charset="0"/>
                <a:cs typeface="Arial" panose="020B0604020202020204" pitchFamily="34" charset="0"/>
                <a:sym typeface="Symbol" panose="05050102010706020507" pitchFamily="18" charset="2"/>
              </a:rPr>
              <a:t>)</a:t>
            </a:r>
          </a:p>
          <a:p>
            <a:pPr eaLnBrk="1" hangingPunct="1">
              <a:spcBef>
                <a:spcPts val="0"/>
              </a:spcBef>
              <a:buFontTx/>
              <a:buNone/>
            </a:pPr>
            <a:endParaRPr lang="en-US" altLang="de-DE" sz="1400" dirty="0">
              <a:latin typeface="Arial" panose="020B0604020202020204" pitchFamily="34" charset="0"/>
              <a:sym typeface="Symbol" panose="05050102010706020507" pitchFamily="18" charset="2"/>
            </a:endParaRPr>
          </a:p>
          <a:p>
            <a:pPr eaLnBrk="1" hangingPunct="1">
              <a:spcBef>
                <a:spcPts val="0"/>
              </a:spcBef>
              <a:buFontTx/>
              <a:buNone/>
            </a:pPr>
            <a:r>
              <a:rPr lang="en-US" altLang="de-DE" sz="2800" b="1" dirty="0">
                <a:solidFill>
                  <a:srgbClr val="008000"/>
                </a:solidFill>
                <a:latin typeface="Arial" panose="020B0604020202020204" pitchFamily="34" charset="0"/>
                <a:sym typeface="Symbol" panose="05050102010706020507" pitchFamily="18" charset="2"/>
              </a:rPr>
              <a:t>Exact definition:</a:t>
            </a:r>
          </a:p>
        </p:txBody>
      </p:sp>
      <p:pic>
        <p:nvPicPr>
          <p:cNvPr id="14339" name="Picture 7" descr="kat20b">
            <a:extLst>
              <a:ext uri="{FF2B5EF4-FFF2-40B4-BE49-F238E27FC236}">
                <a16:creationId xmlns:a16="http://schemas.microsoft.com/office/drawing/2014/main" id="{600A8120-6287-4B65-A011-951395A4C5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3573016"/>
            <a:ext cx="8705727" cy="27271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Line 3">
            <a:extLst>
              <a:ext uri="{FF2B5EF4-FFF2-40B4-BE49-F238E27FC236}">
                <a16:creationId xmlns:a16="http://schemas.microsoft.com/office/drawing/2014/main" id="{7F899CAC-DE3A-4AC9-AD5C-DBD80EAD4452}"/>
              </a:ext>
            </a:extLst>
          </p:cNvPr>
          <p:cNvSpPr>
            <a:spLocks noChangeShapeType="1"/>
          </p:cNvSpPr>
          <p:nvPr/>
        </p:nvSpPr>
        <p:spPr bwMode="auto">
          <a:xfrm flipH="1">
            <a:off x="755576" y="188640"/>
            <a:ext cx="8388424"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4">
            <a:extLst>
              <a:ext uri="{FF2B5EF4-FFF2-40B4-BE49-F238E27FC236}">
                <a16:creationId xmlns:a16="http://schemas.microsoft.com/office/drawing/2014/main" id="{28DDA79A-0D45-42B6-BE3D-64FFCE77AEF6}"/>
              </a:ext>
            </a:extLst>
          </p:cNvPr>
          <p:cNvSpPr>
            <a:spLocks noChangeShapeType="1"/>
          </p:cNvSpPr>
          <p:nvPr/>
        </p:nvSpPr>
        <p:spPr bwMode="auto">
          <a:xfrm>
            <a:off x="323528" y="548680"/>
            <a:ext cx="0" cy="6264696"/>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5">
            <a:extLst>
              <a:ext uri="{FF2B5EF4-FFF2-40B4-BE49-F238E27FC236}">
                <a16:creationId xmlns:a16="http://schemas.microsoft.com/office/drawing/2014/main" id="{A708FA5B-C3A0-4D04-B568-E677334957AF}"/>
              </a:ext>
            </a:extLst>
          </p:cNvPr>
          <p:cNvCxnSpPr>
            <a:cxnSpLocks noChangeShapeType="1"/>
          </p:cNvCxnSpPr>
          <p:nvPr/>
        </p:nvCxnSpPr>
        <p:spPr bwMode="auto">
          <a:xfrm rot="-5400000">
            <a:off x="337816"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B8553B64-7E2F-4884-BFCF-43412DD1C99A}"/>
              </a:ext>
            </a:extLst>
          </p:cNvPr>
          <p:cNvSpPr>
            <a:spLocks noGrp="1"/>
          </p:cNvSpPr>
          <p:nvPr>
            <p:ph type="sldNum" sz="quarter" idx="12"/>
          </p:nvPr>
        </p:nvSpPr>
        <p:spPr/>
        <p:txBody>
          <a:bodyPr/>
          <a:lstStyle/>
          <a:p>
            <a:pPr>
              <a:defRPr/>
            </a:pPr>
            <a:fld id="{20372987-3694-4FB7-AC0A-237BC92BA478}" type="slidenum">
              <a:rPr lang="de-DE" altLang="de-DE" smtClean="0"/>
              <a:pPr>
                <a:defRPr/>
              </a:pPr>
              <a:t>17</a:t>
            </a:fld>
            <a:endParaRPr lang="de-DE" altLang="de-DE"/>
          </a:p>
        </p:txBody>
      </p:sp>
      <p:sp>
        <p:nvSpPr>
          <p:cNvPr id="3" name="Textfeld 2">
            <a:extLst>
              <a:ext uri="{FF2B5EF4-FFF2-40B4-BE49-F238E27FC236}">
                <a16:creationId xmlns:a16="http://schemas.microsoft.com/office/drawing/2014/main" id="{39B2A8CA-B77B-493B-8F67-EF435BC2C997}"/>
              </a:ext>
            </a:extLst>
          </p:cNvPr>
          <p:cNvSpPr txBox="1"/>
          <p:nvPr/>
        </p:nvSpPr>
        <p:spPr>
          <a:xfrm>
            <a:off x="2051720" y="3573016"/>
            <a:ext cx="432048" cy="307777"/>
          </a:xfrm>
          <a:prstGeom prst="rect">
            <a:avLst/>
          </a:prstGeom>
          <a:solidFill>
            <a:schemeClr val="accent6">
              <a:lumMod val="20000"/>
              <a:lumOff val="80000"/>
            </a:schemeClr>
          </a:solidFill>
        </p:spPr>
        <p:txBody>
          <a:bodyPr wrap="square" rtlCol="0">
            <a:spAutoFit/>
          </a:bodyPr>
          <a:lstStyle/>
          <a:p>
            <a:r>
              <a:rPr lang="de-DE" sz="1400" dirty="0" err="1">
                <a:latin typeface="Arial" panose="020B0604020202020204" pitchFamily="34" charset="0"/>
                <a:cs typeface="Arial" panose="020B0604020202020204" pitchFamily="34" charset="0"/>
              </a:rPr>
              <a:t>or</a:t>
            </a:r>
            <a:endParaRPr lang="de-DE" sz="1400" dirty="0">
              <a:latin typeface="Arial" panose="020B0604020202020204" pitchFamily="34" charset="0"/>
              <a:cs typeface="Arial" panose="020B0604020202020204" pitchFamily="34" charset="0"/>
            </a:endParaRPr>
          </a:p>
        </p:txBody>
      </p:sp>
      <p:sp>
        <p:nvSpPr>
          <p:cNvPr id="9" name="Textfeld 8">
            <a:extLst>
              <a:ext uri="{FF2B5EF4-FFF2-40B4-BE49-F238E27FC236}">
                <a16:creationId xmlns:a16="http://schemas.microsoft.com/office/drawing/2014/main" id="{A12FE830-5A6B-46F5-8049-EE6CE1E0CDD5}"/>
              </a:ext>
            </a:extLst>
          </p:cNvPr>
          <p:cNvSpPr txBox="1"/>
          <p:nvPr/>
        </p:nvSpPr>
        <p:spPr>
          <a:xfrm>
            <a:off x="2987824" y="3923493"/>
            <a:ext cx="723824" cy="230832"/>
          </a:xfrm>
          <a:prstGeom prst="rect">
            <a:avLst/>
          </a:prstGeom>
          <a:solidFill>
            <a:schemeClr val="accent6">
              <a:lumMod val="20000"/>
              <a:lumOff val="80000"/>
            </a:schemeClr>
          </a:solidFill>
        </p:spPr>
        <p:txBody>
          <a:bodyPr wrap="square" rtlCol="0">
            <a:spAutoFit/>
          </a:bodyPr>
          <a:lstStyle/>
          <a:p>
            <a:r>
              <a:rPr lang="de-DE" sz="900" dirty="0" err="1">
                <a:latin typeface="Arial" panose="020B0604020202020204" pitchFamily="34" charset="0"/>
                <a:cs typeface="Arial" panose="020B0604020202020204" pitchFamily="34" charset="0"/>
              </a:rPr>
              <a:t>characters</a:t>
            </a:r>
            <a:endParaRPr lang="de-DE" sz="900" dirty="0">
              <a:latin typeface="Arial" panose="020B0604020202020204" pitchFamily="34" charset="0"/>
              <a:cs typeface="Arial" panose="020B0604020202020204" pitchFamily="34" charset="0"/>
            </a:endParaRPr>
          </a:p>
        </p:txBody>
      </p:sp>
      <p:sp>
        <p:nvSpPr>
          <p:cNvPr id="10" name="Textfeld 9">
            <a:extLst>
              <a:ext uri="{FF2B5EF4-FFF2-40B4-BE49-F238E27FC236}">
                <a16:creationId xmlns:a16="http://schemas.microsoft.com/office/drawing/2014/main" id="{D52732E2-4B19-44D9-BE73-B75913295687}"/>
              </a:ext>
            </a:extLst>
          </p:cNvPr>
          <p:cNvSpPr txBox="1"/>
          <p:nvPr/>
        </p:nvSpPr>
        <p:spPr>
          <a:xfrm>
            <a:off x="2034050" y="4236421"/>
            <a:ext cx="377710" cy="261610"/>
          </a:xfrm>
          <a:prstGeom prst="rect">
            <a:avLst/>
          </a:prstGeom>
          <a:solidFill>
            <a:schemeClr val="accent6">
              <a:lumMod val="20000"/>
              <a:lumOff val="80000"/>
            </a:schemeClr>
          </a:solidFill>
        </p:spPr>
        <p:txBody>
          <a:bodyPr wrap="square" rtlCol="0">
            <a:spAutoFit/>
          </a:bodyPr>
          <a:lstStyle/>
          <a:p>
            <a:r>
              <a:rPr lang="de-DE" sz="1100" dirty="0" err="1">
                <a:latin typeface="Arial" panose="020B0604020202020204" pitchFamily="34" charset="0"/>
                <a:cs typeface="Arial" panose="020B0604020202020204" pitchFamily="34" charset="0"/>
              </a:rPr>
              <a:t>till</a:t>
            </a:r>
            <a:endParaRPr lang="de-DE" sz="1100" dirty="0">
              <a:latin typeface="Arial" panose="020B0604020202020204" pitchFamily="34" charset="0"/>
              <a:cs typeface="Arial" panose="020B0604020202020204" pitchFamily="34" charset="0"/>
            </a:endParaRPr>
          </a:p>
        </p:txBody>
      </p:sp>
      <p:sp>
        <p:nvSpPr>
          <p:cNvPr id="11" name="Textfeld 10">
            <a:extLst>
              <a:ext uri="{FF2B5EF4-FFF2-40B4-BE49-F238E27FC236}">
                <a16:creationId xmlns:a16="http://schemas.microsoft.com/office/drawing/2014/main" id="{C323172D-49A2-4528-9DEA-04678D612068}"/>
              </a:ext>
            </a:extLst>
          </p:cNvPr>
          <p:cNvSpPr txBox="1"/>
          <p:nvPr/>
        </p:nvSpPr>
        <p:spPr>
          <a:xfrm>
            <a:off x="2133248" y="4561272"/>
            <a:ext cx="377710" cy="261610"/>
          </a:xfrm>
          <a:prstGeom prst="rect">
            <a:avLst/>
          </a:prstGeom>
          <a:solidFill>
            <a:schemeClr val="accent6">
              <a:lumMod val="20000"/>
              <a:lumOff val="80000"/>
            </a:schemeClr>
          </a:solidFill>
        </p:spPr>
        <p:txBody>
          <a:bodyPr wrap="square" rtlCol="0">
            <a:spAutoFit/>
          </a:bodyPr>
          <a:lstStyle/>
          <a:p>
            <a:r>
              <a:rPr lang="de-DE" sz="1100" dirty="0" err="1">
                <a:latin typeface="Arial" panose="020B0604020202020204" pitchFamily="34" charset="0"/>
                <a:cs typeface="Arial" panose="020B0604020202020204" pitchFamily="34" charset="0"/>
              </a:rPr>
              <a:t>till</a:t>
            </a:r>
            <a:endParaRPr lang="de-DE" sz="1100" dirty="0">
              <a:latin typeface="Arial" panose="020B0604020202020204" pitchFamily="34" charset="0"/>
              <a:cs typeface="Arial" panose="020B0604020202020204" pitchFamily="34" charset="0"/>
            </a:endParaRPr>
          </a:p>
        </p:txBody>
      </p:sp>
      <p:sp>
        <p:nvSpPr>
          <p:cNvPr id="12" name="Textfeld 11">
            <a:extLst>
              <a:ext uri="{FF2B5EF4-FFF2-40B4-BE49-F238E27FC236}">
                <a16:creationId xmlns:a16="http://schemas.microsoft.com/office/drawing/2014/main" id="{E4C9DDEA-99DA-4D63-BE51-562B19EDFE99}"/>
              </a:ext>
            </a:extLst>
          </p:cNvPr>
          <p:cNvSpPr txBox="1"/>
          <p:nvPr/>
        </p:nvSpPr>
        <p:spPr>
          <a:xfrm>
            <a:off x="2134130" y="4847125"/>
            <a:ext cx="377710" cy="261610"/>
          </a:xfrm>
          <a:prstGeom prst="rect">
            <a:avLst/>
          </a:prstGeom>
          <a:solidFill>
            <a:schemeClr val="accent6">
              <a:lumMod val="20000"/>
              <a:lumOff val="80000"/>
            </a:schemeClr>
          </a:solidFill>
        </p:spPr>
        <p:txBody>
          <a:bodyPr wrap="square" rtlCol="0">
            <a:spAutoFit/>
          </a:bodyPr>
          <a:lstStyle/>
          <a:p>
            <a:r>
              <a:rPr lang="de-DE" sz="1100" dirty="0" err="1">
                <a:latin typeface="Arial" panose="020B0604020202020204" pitchFamily="34" charset="0"/>
                <a:cs typeface="Arial" panose="020B0604020202020204" pitchFamily="34" charset="0"/>
              </a:rPr>
              <a:t>till</a:t>
            </a:r>
            <a:endParaRPr lang="de-DE" sz="1100" dirty="0">
              <a:latin typeface="Arial" panose="020B0604020202020204" pitchFamily="34" charset="0"/>
              <a:cs typeface="Arial" panose="020B0604020202020204" pitchFamily="34" charset="0"/>
            </a:endParaRPr>
          </a:p>
        </p:txBody>
      </p:sp>
      <p:sp>
        <p:nvSpPr>
          <p:cNvPr id="13" name="Textfeld 12">
            <a:extLst>
              <a:ext uri="{FF2B5EF4-FFF2-40B4-BE49-F238E27FC236}">
                <a16:creationId xmlns:a16="http://schemas.microsoft.com/office/drawing/2014/main" id="{C1203432-BED5-4613-9861-29BEBF67C369}"/>
              </a:ext>
            </a:extLst>
          </p:cNvPr>
          <p:cNvSpPr txBox="1"/>
          <p:nvPr/>
        </p:nvSpPr>
        <p:spPr>
          <a:xfrm>
            <a:off x="2151473" y="5132978"/>
            <a:ext cx="377710" cy="261610"/>
          </a:xfrm>
          <a:prstGeom prst="rect">
            <a:avLst/>
          </a:prstGeom>
          <a:solidFill>
            <a:schemeClr val="accent6">
              <a:lumMod val="20000"/>
              <a:lumOff val="80000"/>
            </a:schemeClr>
          </a:solidFill>
        </p:spPr>
        <p:txBody>
          <a:bodyPr wrap="square" rtlCol="0">
            <a:spAutoFit/>
          </a:bodyPr>
          <a:lstStyle/>
          <a:p>
            <a:r>
              <a:rPr lang="de-DE" sz="1100" dirty="0" err="1">
                <a:latin typeface="Arial" panose="020B0604020202020204" pitchFamily="34" charset="0"/>
                <a:cs typeface="Arial" panose="020B0604020202020204" pitchFamily="34" charset="0"/>
              </a:rPr>
              <a:t>till</a:t>
            </a:r>
            <a:endParaRPr lang="de-DE" sz="1100" dirty="0">
              <a:latin typeface="Arial" panose="020B0604020202020204" pitchFamily="34" charset="0"/>
              <a:cs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ine 3">
            <a:extLst>
              <a:ext uri="{FF2B5EF4-FFF2-40B4-BE49-F238E27FC236}">
                <a16:creationId xmlns:a16="http://schemas.microsoft.com/office/drawing/2014/main" id="{5EDA8D5A-C6C6-4258-AC21-03BC3C5D9BE6}"/>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4">
            <a:extLst>
              <a:ext uri="{FF2B5EF4-FFF2-40B4-BE49-F238E27FC236}">
                <a16:creationId xmlns:a16="http://schemas.microsoft.com/office/drawing/2014/main" id="{B0AD6072-3078-46EB-B4D1-44DD41190DFA}"/>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5">
            <a:extLst>
              <a:ext uri="{FF2B5EF4-FFF2-40B4-BE49-F238E27FC236}">
                <a16:creationId xmlns:a16="http://schemas.microsoft.com/office/drawing/2014/main" id="{B9FA606E-553B-41F0-8A66-54B2D8890B6F}"/>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E815B31B-09CE-44DD-8B0A-FEE915BED8A4}"/>
              </a:ext>
            </a:extLst>
          </p:cNvPr>
          <p:cNvSpPr>
            <a:spLocks noGrp="1"/>
          </p:cNvSpPr>
          <p:nvPr>
            <p:ph type="sldNum" sz="quarter" idx="12"/>
          </p:nvPr>
        </p:nvSpPr>
        <p:spPr/>
        <p:txBody>
          <a:bodyPr/>
          <a:lstStyle/>
          <a:p>
            <a:pPr>
              <a:defRPr/>
            </a:pPr>
            <a:fld id="{20372987-3694-4FB7-AC0A-237BC92BA478}" type="slidenum">
              <a:rPr lang="de-DE" altLang="de-DE" smtClean="0"/>
              <a:pPr>
                <a:defRPr/>
              </a:pPr>
              <a:t>18</a:t>
            </a:fld>
            <a:endParaRPr lang="de-DE" altLang="de-DE"/>
          </a:p>
        </p:txBody>
      </p:sp>
      <p:sp>
        <p:nvSpPr>
          <p:cNvPr id="3" name="Rectangle 2">
            <a:extLst>
              <a:ext uri="{FF2B5EF4-FFF2-40B4-BE49-F238E27FC236}">
                <a16:creationId xmlns:a16="http://schemas.microsoft.com/office/drawing/2014/main" id="{E4878D4F-5F00-43E3-80D3-05D0437ECDD5}"/>
              </a:ext>
            </a:extLst>
          </p:cNvPr>
          <p:cNvSpPr/>
          <p:nvPr/>
        </p:nvSpPr>
        <p:spPr>
          <a:xfrm>
            <a:off x="1619671" y="1012954"/>
            <a:ext cx="4464493" cy="4832092"/>
          </a:xfrm>
          <a:prstGeom prst="rect">
            <a:avLst/>
          </a:prstGeom>
        </p:spPr>
        <p:txBody>
          <a:bodyPr wrap="square">
            <a:spAutoFit/>
          </a:bodyPr>
          <a:lstStyle/>
          <a:p>
            <a:pPr eaLnBrk="1" hangingPunct="1">
              <a:spcBef>
                <a:spcPts val="0"/>
              </a:spcBef>
              <a:buNone/>
            </a:pPr>
            <a:r>
              <a:rPr lang="en-US" altLang="de-DE" sz="2800" b="1" dirty="0">
                <a:solidFill>
                  <a:srgbClr val="FF0000"/>
                </a:solidFill>
                <a:latin typeface="Arial" panose="020B0604020202020204" pitchFamily="34" charset="0"/>
                <a:sym typeface="Symbol" panose="05050102010706020507" pitchFamily="18" charset="2"/>
              </a:rPr>
              <a:t>Mathematical constants:</a:t>
            </a:r>
          </a:p>
          <a:p>
            <a:pPr eaLnBrk="1" hangingPunct="1">
              <a:spcBef>
                <a:spcPts val="0"/>
              </a:spcBef>
              <a:buNone/>
            </a:pPr>
            <a:endParaRPr lang="en-US" altLang="de-DE" sz="2800" i="1" dirty="0">
              <a:latin typeface="Arial" panose="020B0604020202020204" pitchFamily="34" charset="0"/>
              <a:sym typeface="Symbol" panose="05050102010706020507" pitchFamily="18" charset="2"/>
            </a:endParaRPr>
          </a:p>
          <a:p>
            <a:pPr eaLnBrk="1" hangingPunct="1">
              <a:spcBef>
                <a:spcPts val="0"/>
              </a:spcBef>
              <a:buFontTx/>
              <a:buNone/>
            </a:pPr>
            <a:r>
              <a:rPr lang="en-US" altLang="de-DE" sz="2800" b="1" dirty="0" err="1">
                <a:solidFill>
                  <a:srgbClr val="0000FF"/>
                </a:solidFill>
                <a:latin typeface="Courier New" panose="02070309020205020404" pitchFamily="49" charset="0"/>
                <a:sym typeface="Symbol" panose="05050102010706020507" pitchFamily="18" charset="2"/>
              </a:rPr>
              <a:t>Math.PI</a:t>
            </a:r>
            <a:r>
              <a:rPr lang="en-US" altLang="de-DE" sz="2800" dirty="0">
                <a:solidFill>
                  <a:srgbClr val="0000FF"/>
                </a:solidFill>
                <a:sym typeface="Symbol" panose="05050102010706020507" pitchFamily="18" charset="2"/>
              </a:rPr>
              <a:t>	</a:t>
            </a:r>
            <a:r>
              <a:rPr lang="en-US" altLang="de-DE" sz="2800" dirty="0">
                <a:solidFill>
                  <a:srgbClr val="0000FF"/>
                </a:solidFill>
                <a:latin typeface="Arial" panose="020B0604020202020204" pitchFamily="34" charset="0"/>
                <a:sym typeface="Symbol" panose="05050102010706020507" pitchFamily="18" charset="2"/>
              </a:rPr>
              <a:t></a:t>
            </a:r>
          </a:p>
          <a:p>
            <a:pPr eaLnBrk="1" hangingPunct="1">
              <a:spcBef>
                <a:spcPts val="0"/>
              </a:spcBef>
              <a:buFontTx/>
              <a:buNone/>
            </a:pPr>
            <a:r>
              <a:rPr lang="en-US" altLang="de-DE" sz="2800" b="1" dirty="0" err="1">
                <a:solidFill>
                  <a:srgbClr val="0000FF"/>
                </a:solidFill>
                <a:latin typeface="Courier New" panose="02070309020205020404" pitchFamily="49" charset="0"/>
                <a:sym typeface="Symbol" panose="05050102010706020507" pitchFamily="18" charset="2"/>
              </a:rPr>
              <a:t>Math.E</a:t>
            </a:r>
            <a:r>
              <a:rPr lang="en-US" altLang="de-DE" sz="2800" dirty="0">
                <a:solidFill>
                  <a:srgbClr val="0000FF"/>
                </a:solidFill>
                <a:sym typeface="Symbol" panose="05050102010706020507" pitchFamily="18" charset="2"/>
              </a:rPr>
              <a:t>	</a:t>
            </a:r>
            <a:r>
              <a:rPr lang="en-US" altLang="de-DE" sz="2800" i="1" dirty="0">
                <a:solidFill>
                  <a:srgbClr val="0000FF"/>
                </a:solidFill>
                <a:latin typeface="Arial" panose="020B0604020202020204" pitchFamily="34" charset="0"/>
                <a:sym typeface="Symbol" panose="05050102010706020507" pitchFamily="18" charset="2"/>
              </a:rPr>
              <a:t>e</a:t>
            </a:r>
          </a:p>
          <a:p>
            <a:pPr eaLnBrk="1" hangingPunct="1">
              <a:spcBef>
                <a:spcPts val="0"/>
              </a:spcBef>
              <a:buNone/>
            </a:pPr>
            <a:endParaRPr lang="en-US" altLang="de-DE" sz="2800" b="1" dirty="0">
              <a:latin typeface="Arial" panose="020B0604020202020204" pitchFamily="34" charset="0"/>
              <a:sym typeface="Symbol" panose="05050102010706020507" pitchFamily="18" charset="2"/>
            </a:endParaRPr>
          </a:p>
          <a:p>
            <a:pPr eaLnBrk="1" hangingPunct="1">
              <a:spcBef>
                <a:spcPts val="0"/>
              </a:spcBef>
              <a:buNone/>
            </a:pPr>
            <a:endParaRPr lang="en-US" altLang="de-DE" sz="2800" b="1" dirty="0">
              <a:latin typeface="Arial" panose="020B0604020202020204" pitchFamily="34" charset="0"/>
              <a:sym typeface="Symbol" panose="05050102010706020507" pitchFamily="18" charset="2"/>
            </a:endParaRPr>
          </a:p>
          <a:p>
            <a:pPr eaLnBrk="1" hangingPunct="1">
              <a:spcBef>
                <a:spcPts val="0"/>
              </a:spcBef>
              <a:buNone/>
            </a:pPr>
            <a:r>
              <a:rPr lang="en-US" altLang="de-DE" sz="2800" b="1" dirty="0">
                <a:solidFill>
                  <a:srgbClr val="FF0000"/>
                </a:solidFill>
                <a:latin typeface="Arial" panose="020B0604020202020204" pitchFamily="34" charset="0"/>
                <a:sym typeface="Symbol" panose="05050102010706020507" pitchFamily="18" charset="2"/>
              </a:rPr>
              <a:t>Logical operators:</a:t>
            </a:r>
          </a:p>
          <a:p>
            <a:pPr eaLnBrk="1" hangingPunct="1">
              <a:spcBef>
                <a:spcPts val="0"/>
              </a:spcBef>
              <a:buNone/>
            </a:pPr>
            <a:endParaRPr lang="en-US" altLang="de-DE" sz="2800" b="1" dirty="0">
              <a:latin typeface="Arial" panose="020B0604020202020204" pitchFamily="34" charset="0"/>
              <a:sym typeface="Symbol" panose="05050102010706020507" pitchFamily="18" charset="2"/>
            </a:endParaRPr>
          </a:p>
          <a:p>
            <a:pPr eaLnBrk="1" hangingPunct="1">
              <a:spcBef>
                <a:spcPts val="0"/>
              </a:spcBef>
              <a:buFontTx/>
              <a:buNone/>
            </a:pPr>
            <a:r>
              <a:rPr lang="en-US" altLang="de-DE" sz="2800" b="1" dirty="0">
                <a:solidFill>
                  <a:srgbClr val="0000FF"/>
                </a:solidFill>
                <a:latin typeface="Courier New" panose="02070309020205020404" pitchFamily="49" charset="0"/>
                <a:sym typeface="Symbol" panose="05050102010706020507" pitchFamily="18" charset="2"/>
              </a:rPr>
              <a:t>&amp;&amp;</a:t>
            </a:r>
            <a:r>
              <a:rPr lang="en-US" altLang="de-DE" sz="2800" dirty="0">
                <a:solidFill>
                  <a:srgbClr val="0000FF"/>
                </a:solidFill>
                <a:sym typeface="Symbol" panose="05050102010706020507" pitchFamily="18" charset="2"/>
              </a:rPr>
              <a:t>		</a:t>
            </a:r>
            <a:r>
              <a:rPr lang="en-US" altLang="de-DE" sz="2800" dirty="0">
                <a:solidFill>
                  <a:srgbClr val="0000FF"/>
                </a:solidFill>
                <a:latin typeface="Arial" panose="020B0604020202020204" pitchFamily="34" charset="0"/>
                <a:cs typeface="Arial" panose="020B0604020202020204" pitchFamily="34" charset="0"/>
                <a:sym typeface="Symbol" panose="05050102010706020507" pitchFamily="18" charset="2"/>
              </a:rPr>
              <a:t>AND</a:t>
            </a:r>
          </a:p>
          <a:p>
            <a:pPr eaLnBrk="1" hangingPunct="1">
              <a:spcBef>
                <a:spcPts val="0"/>
              </a:spcBef>
              <a:buFontTx/>
              <a:buNone/>
            </a:pPr>
            <a:r>
              <a:rPr lang="en-US" altLang="de-DE" sz="2800" b="1" dirty="0">
                <a:solidFill>
                  <a:srgbClr val="0000FF"/>
                </a:solidFill>
                <a:latin typeface="Courier New" panose="02070309020205020404" pitchFamily="49" charset="0"/>
                <a:sym typeface="Symbol" panose="05050102010706020507" pitchFamily="18" charset="2"/>
              </a:rPr>
              <a:t>||	</a:t>
            </a:r>
            <a:r>
              <a:rPr lang="en-US" altLang="de-DE" sz="2800" dirty="0">
                <a:solidFill>
                  <a:srgbClr val="0000FF"/>
                </a:solidFill>
                <a:sym typeface="Symbol" panose="05050102010706020507" pitchFamily="18" charset="2"/>
              </a:rPr>
              <a:t>	</a:t>
            </a:r>
            <a:r>
              <a:rPr lang="en-US" altLang="de-DE" sz="2800" dirty="0">
                <a:solidFill>
                  <a:srgbClr val="0000FF"/>
                </a:solidFill>
                <a:latin typeface="Arial" panose="020B0604020202020204" pitchFamily="34" charset="0"/>
                <a:cs typeface="Arial" panose="020B0604020202020204" pitchFamily="34" charset="0"/>
                <a:sym typeface="Symbol" panose="05050102010706020507" pitchFamily="18" charset="2"/>
              </a:rPr>
              <a:t>OR</a:t>
            </a:r>
          </a:p>
          <a:p>
            <a:pPr eaLnBrk="1" hangingPunct="1">
              <a:spcBef>
                <a:spcPts val="0"/>
              </a:spcBef>
              <a:buFontTx/>
              <a:buNone/>
            </a:pPr>
            <a:r>
              <a:rPr lang="en-US" altLang="de-DE" sz="2800" b="1" dirty="0">
                <a:solidFill>
                  <a:srgbClr val="0000FF"/>
                </a:solidFill>
                <a:latin typeface="Courier New" panose="02070309020205020404" pitchFamily="49" charset="0"/>
                <a:sym typeface="Symbol" panose="05050102010706020507" pitchFamily="18" charset="2"/>
              </a:rPr>
              <a:t>!</a:t>
            </a:r>
            <a:r>
              <a:rPr lang="en-US" altLang="de-DE" sz="2800" dirty="0">
                <a:solidFill>
                  <a:srgbClr val="0000FF"/>
                </a:solidFill>
                <a:latin typeface="Arial" panose="020B0604020202020204" pitchFamily="34" charset="0"/>
                <a:sym typeface="Symbol" panose="05050102010706020507" pitchFamily="18" charset="2"/>
              </a:rPr>
              <a:t>		NOT</a:t>
            </a: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a:extLst>
              <a:ext uri="{FF2B5EF4-FFF2-40B4-BE49-F238E27FC236}">
                <a16:creationId xmlns:a16="http://schemas.microsoft.com/office/drawing/2014/main" id="{87A651B4-D048-4F36-A9AC-A3ACA3B50761}"/>
              </a:ext>
            </a:extLst>
          </p:cNvPr>
          <p:cNvSpPr txBox="1">
            <a:spLocks noChangeArrowheads="1"/>
          </p:cNvSpPr>
          <p:nvPr/>
        </p:nvSpPr>
        <p:spPr bwMode="auto">
          <a:xfrm>
            <a:off x="468313" y="476672"/>
            <a:ext cx="8496300" cy="58169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de-DE" sz="2800" b="1" dirty="0">
                <a:solidFill>
                  <a:srgbClr val="FF0000"/>
                </a:solidFill>
                <a:latin typeface="Arial" panose="020B0604020202020204" pitchFamily="34" charset="0"/>
                <a:sym typeface="Symbol" panose="05050102010706020507" pitchFamily="18" charset="2"/>
              </a:rPr>
              <a:t>Mathematical Functions:</a:t>
            </a:r>
          </a:p>
          <a:p>
            <a:pPr eaLnBrk="1" hangingPunct="1">
              <a:spcBef>
                <a:spcPct val="0"/>
              </a:spcBef>
              <a:buFontTx/>
              <a:buNone/>
            </a:pPr>
            <a:endParaRPr lang="en-US" altLang="de-DE" sz="2400" i="1" dirty="0">
              <a:latin typeface="Arial" panose="020B0604020202020204" pitchFamily="34" charset="0"/>
              <a:sym typeface="Symbol" panose="05050102010706020507" pitchFamily="18" charset="2"/>
            </a:endParaRPr>
          </a:p>
          <a:p>
            <a:pPr eaLnBrk="1" hangingPunct="1">
              <a:spcBef>
                <a:spcPct val="0"/>
              </a:spcBef>
              <a:buFontTx/>
              <a:buNone/>
            </a:pPr>
            <a:r>
              <a:rPr lang="en-US" altLang="de-DE" sz="2000" b="1" dirty="0" err="1">
                <a:latin typeface="Courier New" panose="02070309020205020404" pitchFamily="49" charset="0"/>
                <a:sym typeface="Symbol" panose="05050102010706020507" pitchFamily="18" charset="2"/>
              </a:rPr>
              <a:t>Math.abs</a:t>
            </a:r>
            <a:r>
              <a:rPr lang="en-US" altLang="de-DE" sz="2000" dirty="0">
                <a:sym typeface="Symbol" panose="05050102010706020507" pitchFamily="18" charset="2"/>
              </a:rPr>
              <a:t>	</a:t>
            </a:r>
            <a:r>
              <a:rPr lang="en-US" altLang="de-DE" sz="2000" dirty="0">
                <a:latin typeface="Arial" panose="020B0604020202020204" pitchFamily="34" charset="0"/>
                <a:sym typeface="Symbol" panose="05050102010706020507" pitchFamily="18" charset="2"/>
              </a:rPr>
              <a:t>absolute value		</a:t>
            </a:r>
            <a:r>
              <a:rPr lang="en-US" altLang="de-DE" sz="2000" b="1" dirty="0" err="1">
                <a:latin typeface="Courier New" panose="02070309020205020404" pitchFamily="49" charset="0"/>
                <a:sym typeface="Symbol" panose="05050102010706020507" pitchFamily="18" charset="2"/>
              </a:rPr>
              <a:t>Math.sqrt</a:t>
            </a:r>
            <a:r>
              <a:rPr lang="en-US" altLang="de-DE" sz="2000" dirty="0">
                <a:latin typeface="Arial" panose="020B0604020202020204" pitchFamily="34" charset="0"/>
                <a:sym typeface="Symbol" panose="05050102010706020507" pitchFamily="18" charset="2"/>
              </a:rPr>
              <a:t>	square root</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Math.acos</a:t>
            </a:r>
            <a:r>
              <a:rPr lang="en-US" altLang="de-DE" sz="2000" dirty="0">
                <a:sym typeface="Symbol" panose="05050102010706020507" pitchFamily="18" charset="2"/>
              </a:rPr>
              <a:t>	</a:t>
            </a:r>
            <a:r>
              <a:rPr lang="en-US" altLang="de-DE" sz="2000" dirty="0">
                <a:latin typeface="Arial" panose="020B0604020202020204" pitchFamily="34" charset="0"/>
                <a:sym typeface="Symbol" panose="05050102010706020507" pitchFamily="18" charset="2"/>
              </a:rPr>
              <a:t>arccosine		</a:t>
            </a:r>
            <a:r>
              <a:rPr lang="en-US" altLang="de-DE" sz="2000" b="1" dirty="0" err="1">
                <a:latin typeface="Courier New" panose="02070309020205020404" pitchFamily="49" charset="0"/>
                <a:sym typeface="Symbol" panose="05050102010706020507" pitchFamily="18" charset="2"/>
              </a:rPr>
              <a:t>Math.tan</a:t>
            </a:r>
            <a:r>
              <a:rPr lang="en-US" altLang="de-DE" sz="2000" dirty="0">
                <a:latin typeface="Arial" panose="020B0604020202020204" pitchFamily="34" charset="0"/>
                <a:sym typeface="Symbol" panose="05050102010706020507" pitchFamily="18" charset="2"/>
              </a:rPr>
              <a:t>	tangent</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Math.asin</a:t>
            </a:r>
            <a:r>
              <a:rPr lang="en-US" altLang="de-DE" sz="2000" dirty="0">
                <a:sym typeface="Symbol" panose="05050102010706020507" pitchFamily="18" charset="2"/>
              </a:rPr>
              <a:t>	</a:t>
            </a:r>
            <a:r>
              <a:rPr lang="en-US" altLang="de-DE" sz="2000" dirty="0">
                <a:latin typeface="Arial" panose="020B0604020202020204" pitchFamily="34" charset="0"/>
                <a:sym typeface="Symbol" panose="05050102010706020507" pitchFamily="18" charset="2"/>
              </a:rPr>
              <a:t>arcsine			</a:t>
            </a:r>
            <a:r>
              <a:rPr lang="en-US" altLang="de-DE" sz="2000" b="1" dirty="0" err="1">
                <a:latin typeface="Courier New" panose="02070309020205020404" pitchFamily="49" charset="0"/>
                <a:sym typeface="Symbol" panose="05050102010706020507" pitchFamily="18" charset="2"/>
              </a:rPr>
              <a:t>Math.toDegrees</a:t>
            </a:r>
            <a:endParaRPr lang="en-US" altLang="de-DE" sz="2000" b="1" dirty="0">
              <a:latin typeface="Courier New" panose="02070309020205020404" pitchFamily="49" charset="0"/>
              <a:sym typeface="Symbol" panose="05050102010706020507" pitchFamily="18" charset="2"/>
            </a:endParaRP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Math.atan</a:t>
            </a:r>
            <a:r>
              <a:rPr lang="en-US" altLang="de-DE" sz="2000" dirty="0">
                <a:sym typeface="Symbol" panose="05050102010706020507" pitchFamily="18" charset="2"/>
              </a:rPr>
              <a:t>	</a:t>
            </a:r>
            <a:r>
              <a:rPr lang="en-US" altLang="de-DE" sz="2000" dirty="0">
                <a:latin typeface="Arial" panose="020B0604020202020204" pitchFamily="34" charset="0"/>
                <a:sym typeface="Symbol" panose="05050102010706020507" pitchFamily="18" charset="2"/>
              </a:rPr>
              <a:t>arctangent		</a:t>
            </a:r>
            <a:r>
              <a:rPr lang="en-US" altLang="de-DE" sz="2000" b="1" dirty="0" err="1">
                <a:latin typeface="Courier New" panose="02070309020205020404" pitchFamily="49" charset="0"/>
                <a:sym typeface="Symbol" panose="05050102010706020507" pitchFamily="18" charset="2"/>
              </a:rPr>
              <a:t>Math.toRadians</a:t>
            </a:r>
            <a:endParaRPr lang="en-US" altLang="de-DE" sz="2000" b="1" dirty="0">
              <a:latin typeface="Courier New" panose="02070309020205020404" pitchFamily="49" charset="0"/>
              <a:sym typeface="Symbol" panose="05050102010706020507" pitchFamily="18" charset="2"/>
            </a:endParaRP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Math.cos</a:t>
            </a:r>
            <a:r>
              <a:rPr lang="en-US" altLang="de-DE" sz="2000" dirty="0">
                <a:sym typeface="Symbol" panose="05050102010706020507" pitchFamily="18" charset="2"/>
              </a:rPr>
              <a:t>	</a:t>
            </a:r>
            <a:r>
              <a:rPr lang="en-US" altLang="de-DE" sz="2000" dirty="0">
                <a:latin typeface="Arial" panose="020B0604020202020204" pitchFamily="34" charset="0"/>
                <a:sym typeface="Symbol" panose="05050102010706020507" pitchFamily="18" charset="2"/>
              </a:rPr>
              <a:t>cosine			</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Math.exp</a:t>
            </a:r>
            <a:r>
              <a:rPr lang="en-US" altLang="de-DE" sz="2000" dirty="0">
                <a:latin typeface="Arial" panose="020B0604020202020204" pitchFamily="34" charset="0"/>
                <a:sym typeface="Symbol" panose="05050102010706020507" pitchFamily="18" charset="2"/>
              </a:rPr>
              <a:t>	exponential function </a:t>
            </a:r>
            <a:r>
              <a:rPr lang="en-US" altLang="de-DE" sz="2000" i="1" dirty="0">
                <a:latin typeface="Arial" panose="020B0604020202020204" pitchFamily="34" charset="0"/>
                <a:sym typeface="Symbol" panose="05050102010706020507" pitchFamily="18" charset="2"/>
              </a:rPr>
              <a:t>e</a:t>
            </a:r>
            <a:r>
              <a:rPr lang="en-US" altLang="de-DE" sz="2000" i="1" baseline="30000" dirty="0">
                <a:latin typeface="Arial" panose="020B0604020202020204" pitchFamily="34" charset="0"/>
                <a:sym typeface="Symbol" panose="05050102010706020507" pitchFamily="18" charset="2"/>
              </a:rPr>
              <a:t>x</a:t>
            </a:r>
            <a:r>
              <a:rPr lang="en-US" altLang="de-DE" sz="2000" i="1" dirty="0">
                <a:latin typeface="Arial" panose="020B0604020202020204" pitchFamily="34" charset="0"/>
                <a:sym typeface="Symbol" panose="05050102010706020507" pitchFamily="18" charset="2"/>
              </a:rPr>
              <a:t>		</a:t>
            </a:r>
            <a:endParaRPr lang="en-US" altLang="de-DE" sz="2000" dirty="0">
              <a:latin typeface="Arial" panose="020B0604020202020204" pitchFamily="34" charset="0"/>
              <a:sym typeface="Symbol" panose="05050102010706020507" pitchFamily="18" charset="2"/>
            </a:endParaRPr>
          </a:p>
          <a:p>
            <a:pPr eaLnBrk="1" hangingPunct="1">
              <a:spcBef>
                <a:spcPct val="50000"/>
              </a:spcBef>
              <a:buFontTx/>
              <a:buNone/>
            </a:pPr>
            <a:r>
              <a:rPr lang="en-US" altLang="de-DE" sz="2000" b="1" dirty="0">
                <a:latin typeface="Courier New" panose="02070309020205020404" pitchFamily="49" charset="0"/>
                <a:sym typeface="Symbol" panose="05050102010706020507" pitchFamily="18" charset="2"/>
              </a:rPr>
              <a:t>Math.log</a:t>
            </a:r>
            <a:r>
              <a:rPr lang="en-US" altLang="de-DE" sz="2000" dirty="0">
                <a:latin typeface="Arial" panose="020B0604020202020204" pitchFamily="34" charset="0"/>
                <a:sym typeface="Symbol" panose="05050102010706020507" pitchFamily="18" charset="2"/>
              </a:rPr>
              <a:t>	natural logarithm</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Math.max</a:t>
            </a:r>
            <a:r>
              <a:rPr lang="en-US" altLang="de-DE" sz="2000" dirty="0">
                <a:latin typeface="Arial" panose="020B0604020202020204" pitchFamily="34" charset="0"/>
                <a:sym typeface="Symbol" panose="05050102010706020507" pitchFamily="18" charset="2"/>
              </a:rPr>
              <a:t>	maximum of two numbers</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Math.min</a:t>
            </a:r>
            <a:r>
              <a:rPr lang="en-US" altLang="de-DE" sz="2000" dirty="0">
                <a:latin typeface="Arial" panose="020B0604020202020204" pitchFamily="34" charset="0"/>
                <a:sym typeface="Symbol" panose="05050102010706020507" pitchFamily="18" charset="2"/>
              </a:rPr>
              <a:t>	minimum of two numbers</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Math.round</a:t>
            </a:r>
            <a:r>
              <a:rPr lang="en-US" altLang="de-DE" sz="2000" dirty="0">
                <a:latin typeface="Arial" panose="020B0604020202020204" pitchFamily="34" charset="0"/>
                <a:sym typeface="Symbol" panose="05050102010706020507" pitchFamily="18" charset="2"/>
              </a:rPr>
              <a:t>	rounding function</a:t>
            </a:r>
          </a:p>
          <a:p>
            <a:pPr eaLnBrk="1" hangingPunct="1">
              <a:spcBef>
                <a:spcPct val="50000"/>
              </a:spcBef>
              <a:buFontTx/>
              <a:buNone/>
            </a:pPr>
            <a:r>
              <a:rPr lang="en-US" altLang="de-DE" sz="2000" b="1" dirty="0" err="1">
                <a:latin typeface="Courier New" panose="02070309020205020404" pitchFamily="49" charset="0"/>
                <a:sym typeface="Symbol" panose="05050102010706020507" pitchFamily="18" charset="2"/>
              </a:rPr>
              <a:t>Math.sin</a:t>
            </a:r>
            <a:r>
              <a:rPr lang="en-US" altLang="de-DE" sz="2000" dirty="0">
                <a:latin typeface="Arial" panose="020B0604020202020204" pitchFamily="34" charset="0"/>
                <a:sym typeface="Symbol" panose="05050102010706020507" pitchFamily="18" charset="2"/>
              </a:rPr>
              <a:t>	sine</a:t>
            </a:r>
          </a:p>
        </p:txBody>
      </p:sp>
      <p:sp>
        <p:nvSpPr>
          <p:cNvPr id="3" name="Line 3">
            <a:extLst>
              <a:ext uri="{FF2B5EF4-FFF2-40B4-BE49-F238E27FC236}">
                <a16:creationId xmlns:a16="http://schemas.microsoft.com/office/drawing/2014/main" id="{9A52AEF7-C089-42E0-913C-D0362D0F301C}"/>
              </a:ext>
            </a:extLst>
          </p:cNvPr>
          <p:cNvSpPr>
            <a:spLocks noChangeShapeType="1"/>
          </p:cNvSpPr>
          <p:nvPr/>
        </p:nvSpPr>
        <p:spPr bwMode="auto">
          <a:xfrm flipH="1">
            <a:off x="683568" y="332656"/>
            <a:ext cx="8424936"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DF1FBA09-455F-42C5-A802-9AFA5C58ED7D}"/>
              </a:ext>
            </a:extLst>
          </p:cNvPr>
          <p:cNvSpPr>
            <a:spLocks noChangeShapeType="1"/>
          </p:cNvSpPr>
          <p:nvPr/>
        </p:nvSpPr>
        <p:spPr bwMode="auto">
          <a:xfrm>
            <a:off x="251520" y="692696"/>
            <a:ext cx="0" cy="6165304"/>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9611B057-D7A5-4343-B135-FCC4A0C7DB7D}"/>
              </a:ext>
            </a:extLst>
          </p:cNvPr>
          <p:cNvCxnSpPr>
            <a:cxnSpLocks noChangeShapeType="1"/>
          </p:cNvCxnSpPr>
          <p:nvPr/>
        </p:nvCxnSpPr>
        <p:spPr bwMode="auto">
          <a:xfrm rot="-5400000">
            <a:off x="265808" y="318369"/>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35CA041C-0EE6-4DDC-932B-04A58ABFF42E}"/>
              </a:ext>
            </a:extLst>
          </p:cNvPr>
          <p:cNvSpPr>
            <a:spLocks noGrp="1"/>
          </p:cNvSpPr>
          <p:nvPr>
            <p:ph type="sldNum" sz="quarter" idx="12"/>
          </p:nvPr>
        </p:nvSpPr>
        <p:spPr/>
        <p:txBody>
          <a:bodyPr/>
          <a:lstStyle/>
          <a:p>
            <a:pPr>
              <a:defRPr/>
            </a:pPr>
            <a:fld id="{20372987-3694-4FB7-AC0A-237BC92BA478}" type="slidenum">
              <a:rPr lang="de-DE" altLang="de-DE" smtClean="0"/>
              <a:pPr>
                <a:defRPr/>
              </a:pPr>
              <a:t>19</a:t>
            </a:fld>
            <a:endParaRPr lang="de-DE" altLang="de-DE" dirty="0"/>
          </a:p>
        </p:txBody>
      </p:sp>
      <p:sp>
        <p:nvSpPr>
          <p:cNvPr id="6" name="Rectangle 5">
            <a:extLst>
              <a:ext uri="{FF2B5EF4-FFF2-40B4-BE49-F238E27FC236}">
                <a16:creationId xmlns:a16="http://schemas.microsoft.com/office/drawing/2014/main" id="{4476560D-430C-496D-B8A7-CDAC281DD852}"/>
              </a:ext>
            </a:extLst>
          </p:cNvPr>
          <p:cNvSpPr/>
          <p:nvPr/>
        </p:nvSpPr>
        <p:spPr>
          <a:xfrm>
            <a:off x="5363591" y="2996952"/>
            <a:ext cx="3744913" cy="707886"/>
          </a:xfrm>
          <a:prstGeom prst="rect">
            <a:avLst/>
          </a:prstGeom>
        </p:spPr>
        <p:txBody>
          <a:bodyPr wrap="square">
            <a:spAutoFit/>
          </a:bodyPr>
          <a:lstStyle/>
          <a:p>
            <a:pPr eaLnBrk="1" hangingPunct="1">
              <a:spcBef>
                <a:spcPts val="0"/>
              </a:spcBef>
              <a:buFontTx/>
              <a:buNone/>
            </a:pPr>
            <a:r>
              <a:rPr lang="en-US" altLang="de-DE" sz="2000" dirty="0">
                <a:latin typeface="Arial" panose="020B0604020202020204" pitchFamily="34" charset="0"/>
                <a:sym typeface="Symbol" panose="05050102010706020507" pitchFamily="18" charset="2"/>
              </a:rPr>
              <a:t>Conversion – </a:t>
            </a:r>
          </a:p>
          <a:p>
            <a:pPr eaLnBrk="1" hangingPunct="1">
              <a:spcBef>
                <a:spcPts val="0"/>
              </a:spcBef>
              <a:buFontTx/>
              <a:buNone/>
            </a:pPr>
            <a:r>
              <a:rPr lang="en-US" altLang="de-DE" sz="2000" dirty="0">
                <a:latin typeface="Arial" panose="020B0604020202020204" pitchFamily="34" charset="0"/>
                <a:sym typeface="Symbol" panose="05050102010706020507" pitchFamily="18" charset="2"/>
              </a:rPr>
              <a:t>degree  radian measurement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F7743A00-A271-493F-B7EB-CB5D18BDBB8E}"/>
              </a:ext>
            </a:extLst>
          </p:cNvPr>
          <p:cNvSpPr txBox="1">
            <a:spLocks noChangeArrowheads="1"/>
          </p:cNvSpPr>
          <p:nvPr/>
        </p:nvSpPr>
        <p:spPr bwMode="auto">
          <a:xfrm>
            <a:off x="755079" y="787580"/>
            <a:ext cx="7921377" cy="3748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0000"/>
                </a:solidFill>
                <a:latin typeface="Arial" panose="020B0604020202020204" pitchFamily="34" charset="0"/>
                <a:cs typeface="Times New Roman" panose="02020603050405020304" pitchFamily="18" charset="0"/>
              </a:rPr>
              <a:t>From our last lecture:</a:t>
            </a:r>
          </a:p>
          <a:p>
            <a:pPr eaLnBrk="1" hangingPunct="1">
              <a:spcBef>
                <a:spcPct val="50000"/>
              </a:spcBef>
              <a:buFontTx/>
              <a:buNone/>
            </a:pPr>
            <a:endParaRPr lang="en-US" altLang="de-DE" sz="800" dirty="0">
              <a:solidFill>
                <a:srgbClr val="CC0000"/>
              </a:solidFill>
              <a:latin typeface="Arial" panose="020B0604020202020204" pitchFamily="34" charset="0"/>
              <a:cs typeface="Times New Roman" panose="02020603050405020304" pitchFamily="18" charset="0"/>
            </a:endParaRPr>
          </a:p>
          <a:p>
            <a:pPr eaLnBrk="1" hangingPunct="1">
              <a:spcBef>
                <a:spcPct val="0"/>
              </a:spcBef>
              <a:buFontTx/>
              <a:buNone/>
            </a:pPr>
            <a:r>
              <a:rPr lang="en-US" altLang="de-DE" sz="2000" dirty="0">
                <a:latin typeface="Arial" panose="020B0604020202020204" pitchFamily="34" charset="0"/>
                <a:cs typeface="Times New Roman" panose="02020603050405020304" pitchFamily="18" charset="0"/>
              </a:rPr>
              <a:t> </a:t>
            </a:r>
            <a:endParaRPr lang="en-US" altLang="de-DE" sz="2400" dirty="0"/>
          </a:p>
          <a:p>
            <a:pPr marL="342900" indent="-342900" eaLnBrk="1" hangingPunct="1">
              <a:spcBef>
                <a:spcPct val="0"/>
              </a:spcBef>
              <a:spcAft>
                <a:spcPct val="40000"/>
              </a:spcAft>
              <a:buFontTx/>
              <a:buChar char="-"/>
            </a:pPr>
            <a:r>
              <a:rPr lang="en-US" altLang="de-DE" sz="2800" dirty="0">
                <a:latin typeface="Arial" panose="020B0604020202020204" pitchFamily="34" charset="0"/>
              </a:rPr>
              <a:t>generating branches with turtle geometry</a:t>
            </a:r>
          </a:p>
          <a:p>
            <a:pPr marL="342900" indent="-342900" eaLnBrk="1" hangingPunct="1">
              <a:spcBef>
                <a:spcPct val="0"/>
              </a:spcBef>
              <a:spcAft>
                <a:spcPct val="40000"/>
              </a:spcAft>
              <a:buFontTx/>
              <a:buChar char="-"/>
            </a:pPr>
            <a:r>
              <a:rPr lang="en-US" altLang="de-DE" sz="2800" dirty="0">
                <a:latin typeface="Arial" panose="020B0604020202020204" pitchFamily="34" charset="0"/>
              </a:rPr>
              <a:t>simple L-systems (string substitution systems)</a:t>
            </a:r>
          </a:p>
          <a:p>
            <a:pPr marL="342900" indent="-342900" eaLnBrk="1" hangingPunct="1">
              <a:spcBef>
                <a:spcPct val="0"/>
              </a:spcBef>
              <a:spcAft>
                <a:spcPct val="40000"/>
              </a:spcAft>
              <a:buFontTx/>
              <a:buChar char="-"/>
            </a:pPr>
            <a:r>
              <a:rPr lang="en-US" altLang="de-DE" sz="2800" dirty="0">
                <a:latin typeface="Arial" panose="020B0604020202020204" pitchFamily="34" charset="0"/>
              </a:rPr>
              <a:t>their execution with </a:t>
            </a:r>
            <a:r>
              <a:rPr lang="en-US" altLang="de-DE" sz="2800" dirty="0" err="1">
                <a:latin typeface="Arial" panose="020B0604020202020204" pitchFamily="34" charset="0"/>
              </a:rPr>
              <a:t>GroIMP</a:t>
            </a:r>
            <a:endParaRPr lang="en-US" altLang="de-DE" sz="2800" dirty="0">
              <a:latin typeface="Arial" panose="020B0604020202020204" pitchFamily="34" charset="0"/>
            </a:endParaRPr>
          </a:p>
          <a:p>
            <a:pPr marL="342900" indent="-342900" eaLnBrk="1" hangingPunct="1">
              <a:spcBef>
                <a:spcPct val="0"/>
              </a:spcBef>
              <a:spcAft>
                <a:spcPct val="40000"/>
              </a:spcAft>
              <a:buFontTx/>
              <a:buChar char="-"/>
            </a:pPr>
            <a:r>
              <a:rPr lang="en-US" altLang="de-DE" sz="2800" dirty="0">
                <a:latin typeface="Arial" panose="020B0604020202020204" pitchFamily="34" charset="0"/>
              </a:rPr>
              <a:t>simple branching patterns modeled with L-systems</a:t>
            </a:r>
          </a:p>
        </p:txBody>
      </p:sp>
      <p:sp>
        <p:nvSpPr>
          <p:cNvPr id="3" name="Line 3">
            <a:extLst>
              <a:ext uri="{FF2B5EF4-FFF2-40B4-BE49-F238E27FC236}">
                <a16:creationId xmlns:a16="http://schemas.microsoft.com/office/drawing/2014/main" id="{D5C1A23E-D1CF-46B3-8FF2-1B31B82B7CED}"/>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F3C4E6D4-9269-4B2A-ABB8-7F3D9F125B29}"/>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B13233A2-1B8A-4759-9DFC-1F4EB99FDDB6}"/>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CB60EF6B-7157-43C0-8ADD-4B224DC3BA70}"/>
              </a:ext>
            </a:extLst>
          </p:cNvPr>
          <p:cNvSpPr>
            <a:spLocks noGrp="1"/>
          </p:cNvSpPr>
          <p:nvPr>
            <p:ph type="sldNum" sz="quarter" idx="12"/>
          </p:nvPr>
        </p:nvSpPr>
        <p:spPr/>
        <p:txBody>
          <a:bodyPr/>
          <a:lstStyle/>
          <a:p>
            <a:pPr>
              <a:defRPr/>
            </a:pPr>
            <a:fld id="{20372987-3694-4FB7-AC0A-237BC92BA478}" type="slidenum">
              <a:rPr lang="de-DE" altLang="de-DE" smtClean="0"/>
              <a:pPr>
                <a:defRPr/>
              </a:pPr>
              <a:t>2</a:t>
            </a:fld>
            <a:endParaRPr lang="de-DE" altLang="de-DE"/>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a:extLst>
              <a:ext uri="{FF2B5EF4-FFF2-40B4-BE49-F238E27FC236}">
                <a16:creationId xmlns:a16="http://schemas.microsoft.com/office/drawing/2014/main" id="{A7F83C27-62C0-45F2-B6D1-D3AF19444168}"/>
              </a:ext>
            </a:extLst>
          </p:cNvPr>
          <p:cNvSpPr txBox="1">
            <a:spLocks noChangeArrowheads="1"/>
          </p:cNvSpPr>
          <p:nvPr/>
        </p:nvSpPr>
        <p:spPr bwMode="auto">
          <a:xfrm>
            <a:off x="1252910" y="809626"/>
            <a:ext cx="6264694" cy="5309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ts val="0"/>
              </a:spcBef>
              <a:buFontTx/>
              <a:buNone/>
            </a:pPr>
            <a:r>
              <a:rPr lang="en-US" altLang="de-DE" sz="2800" b="1" dirty="0">
                <a:solidFill>
                  <a:srgbClr val="FF0000"/>
                </a:solidFill>
                <a:latin typeface="Arial" panose="020B0604020202020204" pitchFamily="34" charset="0"/>
                <a:cs typeface="Arial" panose="020B0604020202020204" pitchFamily="34" charset="0"/>
              </a:rPr>
              <a:t>sm_progbsp01.rgg </a:t>
            </a:r>
          </a:p>
          <a:p>
            <a:pPr eaLnBrk="1" hangingPunct="1">
              <a:spcBef>
                <a:spcPts val="0"/>
              </a:spcBef>
              <a:buFontTx/>
              <a:buNone/>
            </a:pPr>
            <a:endParaRPr lang="en-US" altLang="de-DE" sz="1000" b="1" dirty="0">
              <a:solidFill>
                <a:srgbClr val="FF0000"/>
              </a:solidFill>
              <a:latin typeface="Arial" panose="020B0604020202020204" pitchFamily="34" charset="0"/>
              <a:cs typeface="Arial" panose="020B0604020202020204" pitchFamily="34" charset="0"/>
            </a:endParaRPr>
          </a:p>
          <a:p>
            <a:pPr eaLnBrk="1" hangingPunct="1">
              <a:spcBef>
                <a:spcPts val="0"/>
              </a:spcBef>
              <a:buFontTx/>
              <a:buNone/>
            </a:pPr>
            <a:endParaRPr lang="en-US" altLang="de-DE" sz="1200" dirty="0">
              <a:solidFill>
                <a:srgbClr val="008000"/>
              </a:solidFill>
              <a:latin typeface="Arial" panose="020B0604020202020204" pitchFamily="34" charset="0"/>
              <a:cs typeface="Arial" panose="020B0604020202020204" pitchFamily="34" charset="0"/>
            </a:endParaRPr>
          </a:p>
          <a:p>
            <a:pPr eaLnBrk="1" hangingPunct="1">
              <a:spcBef>
                <a:spcPts val="0"/>
              </a:spcBef>
              <a:buFontTx/>
              <a:buNone/>
            </a:pPr>
            <a:r>
              <a:rPr lang="en-US" altLang="de-DE" sz="2400" b="1" dirty="0">
                <a:solidFill>
                  <a:srgbClr val="008000"/>
                </a:solidFill>
                <a:latin typeface="Arial" panose="020B0604020202020204" pitchFamily="34" charset="0"/>
                <a:cs typeface="Arial" panose="020B0604020202020204" pitchFamily="34" charset="0"/>
              </a:rPr>
              <a:t>A simple imperative program:</a:t>
            </a:r>
          </a:p>
          <a:p>
            <a:pPr eaLnBrk="1" hangingPunct="1">
              <a:spcBef>
                <a:spcPts val="0"/>
              </a:spcBef>
              <a:buFontTx/>
              <a:buNone/>
            </a:pPr>
            <a:r>
              <a:rPr lang="en-US" altLang="de-DE" sz="2400" b="1" dirty="0">
                <a:solidFill>
                  <a:srgbClr val="008000"/>
                </a:solidFill>
                <a:latin typeface="Arial" panose="020B0604020202020204" pitchFamily="34" charset="0"/>
                <a:cs typeface="Arial" panose="020B0604020202020204" pitchFamily="34" charset="0"/>
              </a:rPr>
              <a:t>the numbers from 1 to 10 are output to the </a:t>
            </a:r>
            <a:r>
              <a:rPr lang="en-US" altLang="de-DE" sz="2400" b="1" dirty="0" err="1">
                <a:solidFill>
                  <a:srgbClr val="008000"/>
                </a:solidFill>
                <a:latin typeface="Arial" panose="020B0604020202020204" pitchFamily="34" charset="0"/>
                <a:cs typeface="Arial" panose="020B0604020202020204" pitchFamily="34" charset="0"/>
              </a:rPr>
              <a:t>GroIMP</a:t>
            </a:r>
            <a:r>
              <a:rPr lang="en-US" altLang="de-DE" sz="2400" b="1" dirty="0">
                <a:solidFill>
                  <a:srgbClr val="008000"/>
                </a:solidFill>
                <a:latin typeface="Arial" panose="020B0604020202020204" pitchFamily="34" charset="0"/>
                <a:cs typeface="Arial" panose="020B0604020202020204" pitchFamily="34" charset="0"/>
              </a:rPr>
              <a:t> console</a:t>
            </a:r>
          </a:p>
          <a:p>
            <a:pPr eaLnBrk="1" hangingPunct="1">
              <a:spcBef>
                <a:spcPts val="0"/>
              </a:spcBef>
              <a:buFontTx/>
              <a:buNone/>
            </a:pPr>
            <a:endParaRPr lang="en-US" altLang="de-DE" sz="1400" dirty="0">
              <a:solidFill>
                <a:srgbClr val="008000"/>
              </a:solidFill>
              <a:latin typeface="Arial" panose="020B0604020202020204" pitchFamily="34" charset="0"/>
            </a:endParaRPr>
          </a:p>
          <a:p>
            <a:pPr eaLnBrk="1" hangingPunct="1">
              <a:spcBef>
                <a:spcPts val="600"/>
              </a:spcBef>
              <a:buFontTx/>
              <a:buNone/>
            </a:pPr>
            <a:r>
              <a:rPr lang="en-US" altLang="de-DE" sz="2400" b="1" dirty="0">
                <a:solidFill>
                  <a:srgbClr val="0000FF"/>
                </a:solidFill>
                <a:latin typeface="Courier New" panose="02070309020205020404" pitchFamily="49" charset="0"/>
              </a:rPr>
              <a:t>protected void </a:t>
            </a:r>
            <a:r>
              <a:rPr lang="en-US" altLang="de-DE" sz="2400" b="1" dirty="0" err="1">
                <a:solidFill>
                  <a:srgbClr val="0000FF"/>
                </a:solidFill>
                <a:latin typeface="Courier New" panose="02070309020205020404" pitchFamily="49" charset="0"/>
              </a:rPr>
              <a:t>init</a:t>
            </a:r>
            <a:r>
              <a:rPr lang="en-US" altLang="de-DE" sz="2400" b="1" dirty="0">
                <a:solidFill>
                  <a:srgbClr val="0000FF"/>
                </a:solidFill>
                <a:latin typeface="Courier New" panose="02070309020205020404" pitchFamily="49" charset="0"/>
              </a:rPr>
              <a:t>() </a:t>
            </a:r>
          </a:p>
          <a:p>
            <a:pPr eaLnBrk="1" hangingPunct="1">
              <a:spcBef>
                <a:spcPts val="600"/>
              </a:spcBef>
              <a:buFontTx/>
              <a:buNone/>
            </a:pPr>
            <a:r>
              <a:rPr lang="en-US" altLang="de-DE" sz="2400" b="1" dirty="0">
                <a:solidFill>
                  <a:srgbClr val="0000FF"/>
                </a:solidFill>
                <a:latin typeface="Courier New" panose="02070309020205020404" pitchFamily="49" charset="0"/>
              </a:rPr>
              <a:t>{ </a:t>
            </a:r>
          </a:p>
          <a:p>
            <a:pPr eaLnBrk="1" hangingPunct="1">
              <a:spcBef>
                <a:spcPts val="600"/>
              </a:spcBef>
              <a:buFontTx/>
              <a:buNone/>
            </a:pPr>
            <a:r>
              <a:rPr lang="en-US" altLang="de-DE" sz="2400" b="1" dirty="0">
                <a:solidFill>
                  <a:srgbClr val="0000FF"/>
                </a:solidFill>
                <a:latin typeface="Courier New" panose="02070309020205020404" pitchFamily="49" charset="0"/>
              </a:rPr>
              <a:t>  int </a:t>
            </a:r>
            <a:r>
              <a:rPr lang="en-US" altLang="de-DE" sz="2400" b="1" dirty="0" err="1">
                <a:solidFill>
                  <a:srgbClr val="0000FF"/>
                </a:solidFill>
                <a:latin typeface="Courier New" panose="02070309020205020404" pitchFamily="49" charset="0"/>
              </a:rPr>
              <a:t>i</a:t>
            </a:r>
            <a:r>
              <a:rPr lang="en-US" altLang="de-DE" sz="2400" b="1" dirty="0">
                <a:solidFill>
                  <a:srgbClr val="0000FF"/>
                </a:solidFill>
                <a:latin typeface="Courier New" panose="02070309020205020404" pitchFamily="49" charset="0"/>
              </a:rPr>
              <a:t>; </a:t>
            </a:r>
          </a:p>
          <a:p>
            <a:pPr eaLnBrk="1" hangingPunct="1">
              <a:spcBef>
                <a:spcPts val="600"/>
              </a:spcBef>
              <a:buFontTx/>
              <a:buNone/>
            </a:pPr>
            <a:r>
              <a:rPr lang="en-US" altLang="de-DE" sz="2400" b="1" dirty="0">
                <a:solidFill>
                  <a:srgbClr val="0000FF"/>
                </a:solidFill>
                <a:latin typeface="Courier New" panose="02070309020205020404" pitchFamily="49" charset="0"/>
              </a:rPr>
              <a:t>  for (</a:t>
            </a:r>
            <a:r>
              <a:rPr lang="en-US" altLang="de-DE" sz="2400" b="1" dirty="0" err="1">
                <a:solidFill>
                  <a:srgbClr val="0000FF"/>
                </a:solidFill>
                <a:latin typeface="Courier New" panose="02070309020205020404" pitchFamily="49" charset="0"/>
              </a:rPr>
              <a:t>i</a:t>
            </a:r>
            <a:r>
              <a:rPr lang="en-US" altLang="de-DE" sz="2400" b="1" dirty="0">
                <a:solidFill>
                  <a:srgbClr val="0000FF"/>
                </a:solidFill>
                <a:latin typeface="Courier New" panose="02070309020205020404" pitchFamily="49" charset="0"/>
              </a:rPr>
              <a:t>=1; </a:t>
            </a:r>
            <a:r>
              <a:rPr lang="en-US" altLang="de-DE" sz="2400" b="1" dirty="0" err="1">
                <a:solidFill>
                  <a:srgbClr val="0000FF"/>
                </a:solidFill>
                <a:latin typeface="Courier New" panose="02070309020205020404" pitchFamily="49" charset="0"/>
              </a:rPr>
              <a:t>i</a:t>
            </a:r>
            <a:r>
              <a:rPr lang="en-US" altLang="de-DE" sz="2400" b="1" dirty="0">
                <a:solidFill>
                  <a:srgbClr val="0000FF"/>
                </a:solidFill>
                <a:latin typeface="Courier New" panose="02070309020205020404" pitchFamily="49" charset="0"/>
              </a:rPr>
              <a:t>&lt;= 10; </a:t>
            </a:r>
            <a:r>
              <a:rPr lang="en-US" altLang="de-DE" sz="2400" b="1" dirty="0" err="1">
                <a:solidFill>
                  <a:srgbClr val="0000FF"/>
                </a:solidFill>
                <a:latin typeface="Courier New" panose="02070309020205020404" pitchFamily="49" charset="0"/>
              </a:rPr>
              <a:t>i</a:t>
            </a:r>
            <a:r>
              <a:rPr lang="en-US" altLang="de-DE" sz="2400" b="1" dirty="0">
                <a:solidFill>
                  <a:srgbClr val="0000FF"/>
                </a:solidFill>
                <a:latin typeface="Courier New" panose="02070309020205020404" pitchFamily="49" charset="0"/>
              </a:rPr>
              <a:t>++) </a:t>
            </a:r>
          </a:p>
          <a:p>
            <a:pPr eaLnBrk="1" hangingPunct="1">
              <a:spcBef>
                <a:spcPts val="600"/>
              </a:spcBef>
              <a:buFontTx/>
              <a:buNone/>
            </a:pPr>
            <a:r>
              <a:rPr lang="en-US" altLang="de-DE" sz="2400" b="1" dirty="0">
                <a:solidFill>
                  <a:srgbClr val="0000FF"/>
                </a:solidFill>
                <a:latin typeface="Courier New" panose="02070309020205020404" pitchFamily="49" charset="0"/>
              </a:rPr>
              <a:t>     </a:t>
            </a:r>
            <a:r>
              <a:rPr lang="en-US" altLang="de-DE" sz="2400" b="1" dirty="0" err="1">
                <a:solidFill>
                  <a:srgbClr val="0000FF"/>
                </a:solidFill>
                <a:latin typeface="Courier New" panose="02070309020205020404" pitchFamily="49" charset="0"/>
              </a:rPr>
              <a:t>println</a:t>
            </a:r>
            <a:r>
              <a:rPr lang="en-US" altLang="de-DE" sz="2400" b="1" dirty="0">
                <a:solidFill>
                  <a:srgbClr val="0000FF"/>
                </a:solidFill>
                <a:latin typeface="Courier New" panose="02070309020205020404" pitchFamily="49" charset="0"/>
              </a:rPr>
              <a:t>(</a:t>
            </a:r>
            <a:r>
              <a:rPr lang="en-US" altLang="de-DE" sz="2400" b="1" dirty="0" err="1">
                <a:solidFill>
                  <a:srgbClr val="0000FF"/>
                </a:solidFill>
                <a:latin typeface="Courier New" panose="02070309020205020404" pitchFamily="49" charset="0"/>
              </a:rPr>
              <a:t>i</a:t>
            </a:r>
            <a:r>
              <a:rPr lang="en-US" altLang="de-DE" sz="2400" b="1" dirty="0">
                <a:solidFill>
                  <a:srgbClr val="0000FF"/>
                </a:solidFill>
                <a:latin typeface="Courier New" panose="02070309020205020404" pitchFamily="49" charset="0"/>
              </a:rPr>
              <a:t>); </a:t>
            </a:r>
          </a:p>
          <a:p>
            <a:pPr eaLnBrk="1" hangingPunct="1">
              <a:spcBef>
                <a:spcPts val="600"/>
              </a:spcBef>
              <a:buFontTx/>
              <a:buNone/>
            </a:pPr>
            <a:r>
              <a:rPr lang="en-US" altLang="de-DE" sz="2400" b="1" dirty="0">
                <a:solidFill>
                  <a:srgbClr val="0000FF"/>
                </a:solidFill>
                <a:latin typeface="Courier New" panose="02070309020205020404" pitchFamily="49" charset="0"/>
              </a:rPr>
              <a:t>  </a:t>
            </a:r>
            <a:r>
              <a:rPr lang="en-US" altLang="de-DE" sz="2400" b="1" dirty="0" err="1">
                <a:solidFill>
                  <a:srgbClr val="0000FF"/>
                </a:solidFill>
                <a:latin typeface="Courier New" panose="02070309020205020404" pitchFamily="49" charset="0"/>
              </a:rPr>
              <a:t>println</a:t>
            </a:r>
            <a:r>
              <a:rPr lang="en-US" altLang="de-DE" sz="2400" b="1" dirty="0">
                <a:solidFill>
                  <a:srgbClr val="0000FF"/>
                </a:solidFill>
                <a:latin typeface="Courier New" panose="02070309020205020404" pitchFamily="49" charset="0"/>
              </a:rPr>
              <a:t>("End."); </a:t>
            </a:r>
          </a:p>
          <a:p>
            <a:pPr eaLnBrk="1" hangingPunct="1">
              <a:spcBef>
                <a:spcPts val="600"/>
              </a:spcBef>
              <a:buFontTx/>
              <a:buNone/>
            </a:pPr>
            <a:r>
              <a:rPr lang="en-US" altLang="de-DE" sz="2400" b="1" dirty="0">
                <a:solidFill>
                  <a:srgbClr val="0000FF"/>
                </a:solidFill>
                <a:latin typeface="Courier New" panose="02070309020205020404" pitchFamily="49" charset="0"/>
              </a:rPr>
              <a:t>} </a:t>
            </a:r>
          </a:p>
        </p:txBody>
      </p:sp>
      <p:sp>
        <p:nvSpPr>
          <p:cNvPr id="3" name="Line 3">
            <a:extLst>
              <a:ext uri="{FF2B5EF4-FFF2-40B4-BE49-F238E27FC236}">
                <a16:creationId xmlns:a16="http://schemas.microsoft.com/office/drawing/2014/main" id="{F6E0FE62-127A-4287-BD39-5D01DA6CAC89}"/>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2E5F323F-FABA-4207-9E54-9DBDEB80625C}"/>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193A85FB-30CD-430C-B1B6-FB1284A9E9BD}"/>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BD176914-DC65-47A5-A8F3-8D9C4DEAF1CD}"/>
              </a:ext>
            </a:extLst>
          </p:cNvPr>
          <p:cNvSpPr>
            <a:spLocks noGrp="1"/>
          </p:cNvSpPr>
          <p:nvPr>
            <p:ph type="sldNum" sz="quarter" idx="12"/>
          </p:nvPr>
        </p:nvSpPr>
        <p:spPr/>
        <p:txBody>
          <a:bodyPr/>
          <a:lstStyle/>
          <a:p>
            <a:pPr>
              <a:defRPr/>
            </a:pPr>
            <a:fld id="{20372987-3694-4FB7-AC0A-237BC92BA478}" type="slidenum">
              <a:rPr lang="de-DE" altLang="de-DE" smtClean="0"/>
              <a:pPr>
                <a:defRPr/>
              </a:pPr>
              <a:t>20</a:t>
            </a:fld>
            <a:endParaRPr lang="de-DE" altLang="de-DE"/>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a:extLst>
              <a:ext uri="{FF2B5EF4-FFF2-40B4-BE49-F238E27FC236}">
                <a16:creationId xmlns:a16="http://schemas.microsoft.com/office/drawing/2014/main" id="{007A6F87-6FD2-4FDF-9C02-8B7814C4FB07}"/>
              </a:ext>
            </a:extLst>
          </p:cNvPr>
          <p:cNvSpPr txBox="1">
            <a:spLocks noChangeArrowheads="1"/>
          </p:cNvSpPr>
          <p:nvPr/>
        </p:nvSpPr>
        <p:spPr bwMode="auto">
          <a:xfrm>
            <a:off x="611561" y="889550"/>
            <a:ext cx="842493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de-DE" sz="2800" b="1" dirty="0">
                <a:solidFill>
                  <a:srgbClr val="FF0000"/>
                </a:solidFill>
                <a:latin typeface="Arial" panose="020B0604020202020204" pitchFamily="34" charset="0"/>
              </a:rPr>
              <a:t>Assignment for our next lecture:</a:t>
            </a:r>
          </a:p>
        </p:txBody>
      </p:sp>
      <p:sp>
        <p:nvSpPr>
          <p:cNvPr id="3" name="Line 3">
            <a:extLst>
              <a:ext uri="{FF2B5EF4-FFF2-40B4-BE49-F238E27FC236}">
                <a16:creationId xmlns:a16="http://schemas.microsoft.com/office/drawing/2014/main" id="{4748EFAF-4C4C-41A3-BE43-62939C0C856B}"/>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BC9709E1-EDCD-40D1-97B1-40518630B5FF}"/>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cxnSp>
        <p:nvCxnSpPr>
          <p:cNvPr id="5" name="AutoShape 5">
            <a:extLst>
              <a:ext uri="{FF2B5EF4-FFF2-40B4-BE49-F238E27FC236}">
                <a16:creationId xmlns:a16="http://schemas.microsoft.com/office/drawing/2014/main" id="{468BEC6D-4F7D-4C5E-A680-314B8E655192}"/>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EAB8EA3A-322D-4E35-A381-40F15F8B2757}"/>
              </a:ext>
            </a:extLst>
          </p:cNvPr>
          <p:cNvSpPr>
            <a:spLocks noGrp="1"/>
          </p:cNvSpPr>
          <p:nvPr>
            <p:ph type="sldNum" sz="quarter" idx="12"/>
          </p:nvPr>
        </p:nvSpPr>
        <p:spPr/>
        <p:txBody>
          <a:bodyPr/>
          <a:lstStyle/>
          <a:p>
            <a:pPr>
              <a:defRPr/>
            </a:pPr>
            <a:fld id="{20372987-3694-4FB7-AC0A-237BC92BA478}" type="slidenum">
              <a:rPr lang="de-DE" altLang="de-DE" smtClean="0"/>
              <a:pPr>
                <a:defRPr/>
              </a:pPr>
              <a:t>21</a:t>
            </a:fld>
            <a:endParaRPr lang="de-DE" altLang="de-DE"/>
          </a:p>
        </p:txBody>
      </p:sp>
      <p:sp>
        <p:nvSpPr>
          <p:cNvPr id="7" name="Text Box 2">
            <a:extLst>
              <a:ext uri="{FF2B5EF4-FFF2-40B4-BE49-F238E27FC236}">
                <a16:creationId xmlns:a16="http://schemas.microsoft.com/office/drawing/2014/main" id="{22FE51C6-060E-4FC7-B987-895C06624274}"/>
              </a:ext>
            </a:extLst>
          </p:cNvPr>
          <p:cNvSpPr txBox="1">
            <a:spLocks noChangeArrowheads="1"/>
          </p:cNvSpPr>
          <p:nvPr/>
        </p:nvSpPr>
        <p:spPr bwMode="auto">
          <a:xfrm>
            <a:off x="449798" y="1442621"/>
            <a:ext cx="8748460" cy="420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sz="2800" dirty="0">
                <a:solidFill>
                  <a:schemeClr val="bg1">
                    <a:lumMod val="50000"/>
                  </a:schemeClr>
                </a:solidFill>
                <a:latin typeface="Arial" panose="020B0604020202020204" pitchFamily="34" charset="0"/>
              </a:rPr>
              <a:t>(1) Work in the ILIAS learning module “</a:t>
            </a:r>
            <a:r>
              <a:rPr lang="en-US" altLang="de-DE" sz="2800" dirty="0" err="1">
                <a:solidFill>
                  <a:schemeClr val="bg1">
                    <a:lumMod val="50000"/>
                  </a:schemeClr>
                </a:solidFill>
                <a:latin typeface="Arial" panose="020B0604020202020204" pitchFamily="34" charset="0"/>
              </a:rPr>
              <a:t>GroIMP</a:t>
            </a:r>
            <a:r>
              <a:rPr lang="en-US" altLang="de-DE" sz="2800" dirty="0">
                <a:solidFill>
                  <a:schemeClr val="bg1">
                    <a:lumMod val="50000"/>
                  </a:schemeClr>
                </a:solidFill>
                <a:latin typeface="Arial" panose="020B0604020202020204" pitchFamily="34" charset="0"/>
              </a:rPr>
              <a:t> – Module XL“ (available through </a:t>
            </a:r>
            <a:r>
              <a:rPr lang="en-US" altLang="de-DE" sz="2800" dirty="0" err="1">
                <a:solidFill>
                  <a:schemeClr val="bg1">
                    <a:lumMod val="50000"/>
                  </a:schemeClr>
                </a:solidFill>
                <a:latin typeface="Arial" panose="020B0604020202020204" pitchFamily="34" charset="0"/>
              </a:rPr>
              <a:t>StudIP</a:t>
            </a:r>
            <a:r>
              <a:rPr lang="en-US" altLang="de-DE" sz="2800" dirty="0">
                <a:solidFill>
                  <a:schemeClr val="bg1">
                    <a:lumMod val="50000"/>
                  </a:schemeClr>
                </a:solidFill>
                <a:latin typeface="Arial" panose="020B0604020202020204" pitchFamily="34" charset="0"/>
              </a:rPr>
              <a:t>):</a:t>
            </a:r>
          </a:p>
          <a:p>
            <a:pPr eaLnBrk="1" hangingPunct="1">
              <a:spcBef>
                <a:spcPct val="50000"/>
              </a:spcBef>
              <a:buFontTx/>
              <a:buNone/>
            </a:pPr>
            <a:r>
              <a:rPr lang="en-US" altLang="de-DE" sz="2800" dirty="0">
                <a:solidFill>
                  <a:schemeClr val="bg1">
                    <a:lumMod val="50000"/>
                  </a:schemeClr>
                </a:solidFill>
                <a:latin typeface="Arial" panose="020B0604020202020204" pitchFamily="34" charset="0"/>
              </a:rPr>
              <a:t>	- Lessons 1 - 5</a:t>
            </a:r>
          </a:p>
          <a:p>
            <a:pPr eaLnBrk="1" hangingPunct="1">
              <a:spcBef>
                <a:spcPct val="50000"/>
              </a:spcBef>
              <a:buFontTx/>
              <a:buNone/>
            </a:pPr>
            <a:endParaRPr lang="en-US" altLang="de-DE" sz="1000" dirty="0">
              <a:solidFill>
                <a:schemeClr val="bg1">
                  <a:lumMod val="50000"/>
                </a:schemeClr>
              </a:solidFill>
              <a:latin typeface="Arial" panose="020B0604020202020204" pitchFamily="34" charset="0"/>
            </a:endParaRPr>
          </a:p>
          <a:p>
            <a:pPr eaLnBrk="1" hangingPunct="1">
              <a:spcBef>
                <a:spcPct val="50000"/>
              </a:spcBef>
              <a:buFontTx/>
              <a:buNone/>
            </a:pPr>
            <a:r>
              <a:rPr lang="en-US" altLang="de-DE" sz="2800" dirty="0">
                <a:solidFill>
                  <a:schemeClr val="bg1">
                    <a:lumMod val="50000"/>
                  </a:schemeClr>
                </a:solidFill>
                <a:latin typeface="Arial" panose="020B0604020202020204" pitchFamily="34" charset="0"/>
              </a:rPr>
              <a:t>(2) Read Chapter 1, Sections 1.6 – 1.7 and 1.10 / 1.10.1 in the book “The Algorithmic Beauty of Plants“ by P. </a:t>
            </a:r>
            <a:r>
              <a:rPr lang="en-US" altLang="de-DE" sz="2800" dirty="0" err="1">
                <a:solidFill>
                  <a:schemeClr val="bg1">
                    <a:lumMod val="50000"/>
                  </a:schemeClr>
                </a:solidFill>
                <a:latin typeface="Arial" panose="020B0604020202020204" pitchFamily="34" charset="0"/>
              </a:rPr>
              <a:t>Prusinkiewicz</a:t>
            </a:r>
            <a:r>
              <a:rPr lang="en-US" altLang="de-DE" sz="2800" dirty="0">
                <a:solidFill>
                  <a:schemeClr val="bg1">
                    <a:lumMod val="50000"/>
                  </a:schemeClr>
                </a:solidFill>
                <a:latin typeface="Arial" panose="020B0604020202020204" pitchFamily="34" charset="0"/>
              </a:rPr>
              <a:t> and A. </a:t>
            </a:r>
            <a:r>
              <a:rPr lang="en-US" altLang="de-DE" sz="2800" dirty="0" err="1">
                <a:solidFill>
                  <a:schemeClr val="bg1">
                    <a:lumMod val="50000"/>
                  </a:schemeClr>
                </a:solidFill>
                <a:latin typeface="Arial" panose="020B0604020202020204" pitchFamily="34" charset="0"/>
              </a:rPr>
              <a:t>Lindenmayer</a:t>
            </a:r>
            <a:r>
              <a:rPr lang="en-US" altLang="de-DE" sz="2800" dirty="0">
                <a:solidFill>
                  <a:schemeClr val="bg1">
                    <a:lumMod val="50000"/>
                  </a:schemeClr>
                </a:solidFill>
                <a:latin typeface="Arial" panose="020B0604020202020204" pitchFamily="34" charset="0"/>
              </a:rPr>
              <a:t> (available online, see literature site for the course). (= pp. 21-30 and 40-43).</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9674E57B-7787-4AC5-8E03-5DBB1EE02E18}"/>
              </a:ext>
            </a:extLst>
          </p:cNvPr>
          <p:cNvSpPr txBox="1">
            <a:spLocks noChangeArrowheads="1"/>
          </p:cNvSpPr>
          <p:nvPr/>
        </p:nvSpPr>
        <p:spPr bwMode="auto">
          <a:xfrm>
            <a:off x="682749" y="966663"/>
            <a:ext cx="6913588" cy="3385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0000"/>
                </a:solidFill>
                <a:latin typeface="Arial" panose="020B0604020202020204" pitchFamily="34" charset="0"/>
                <a:cs typeface="Times New Roman" panose="02020603050405020304" pitchFamily="18" charset="0"/>
              </a:rPr>
              <a:t>On our next slides:</a:t>
            </a:r>
          </a:p>
          <a:p>
            <a:pPr marL="457200" indent="-457200" eaLnBrk="1" hangingPunct="1">
              <a:spcBef>
                <a:spcPct val="50000"/>
              </a:spcBef>
              <a:buFontTx/>
              <a:buChar char="-"/>
            </a:pPr>
            <a:r>
              <a:rPr lang="en-US" altLang="de-DE" sz="2800" dirty="0">
                <a:latin typeface="Arial" panose="020B0604020202020204" pitchFamily="34" charset="0"/>
                <a:cs typeface="Times New Roman" panose="02020603050405020304" pitchFamily="18" charset="0"/>
              </a:rPr>
              <a:t>branches in turtle geometry (further examples) </a:t>
            </a:r>
          </a:p>
          <a:p>
            <a:pPr marL="457200" indent="-457200" eaLnBrk="1" hangingPunct="1">
              <a:spcBef>
                <a:spcPct val="50000"/>
              </a:spcBef>
              <a:buFontTx/>
              <a:buChar char="-"/>
            </a:pPr>
            <a:r>
              <a:rPr lang="en-US" altLang="de-DE" sz="2800" dirty="0">
                <a:latin typeface="Arial" panose="020B0604020202020204" pitchFamily="34" charset="0"/>
                <a:cs typeface="Times New Roman" panose="02020603050405020304" pitchFamily="18" charset="0"/>
              </a:rPr>
              <a:t>parametric L-systems, further L-system examples</a:t>
            </a:r>
          </a:p>
          <a:p>
            <a:pPr marL="457200" indent="-457200" eaLnBrk="1" hangingPunct="1">
              <a:spcBef>
                <a:spcPct val="50000"/>
              </a:spcBef>
              <a:buFontTx/>
              <a:buChar char="-"/>
            </a:pPr>
            <a:r>
              <a:rPr lang="en-US" altLang="de-DE" sz="2800" dirty="0">
                <a:latin typeface="Arial" panose="020B0604020202020204" pitchFamily="34" charset="0"/>
                <a:cs typeface="Times New Roman" panose="02020603050405020304" pitchFamily="18" charset="0"/>
              </a:rPr>
              <a:t>imperative code in XL (introduction)</a:t>
            </a:r>
            <a:endParaRPr lang="en-US" altLang="de-DE" sz="2800" dirty="0">
              <a:latin typeface="Arial" panose="020B0604020202020204" pitchFamily="34" charset="0"/>
            </a:endParaRPr>
          </a:p>
        </p:txBody>
      </p:sp>
      <p:sp>
        <p:nvSpPr>
          <p:cNvPr id="3" name="Line 3">
            <a:extLst>
              <a:ext uri="{FF2B5EF4-FFF2-40B4-BE49-F238E27FC236}">
                <a16:creationId xmlns:a16="http://schemas.microsoft.com/office/drawing/2014/main" id="{82C66775-84C4-44B6-94D9-A46B05221167}"/>
              </a:ext>
            </a:extLst>
          </p:cNvPr>
          <p:cNvSpPr>
            <a:spLocks noChangeShapeType="1"/>
          </p:cNvSpPr>
          <p:nvPr/>
        </p:nvSpPr>
        <p:spPr bwMode="auto">
          <a:xfrm flipH="1">
            <a:off x="838200" y="38100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17F83B12-B383-4015-9341-41F464707651}"/>
              </a:ext>
            </a:extLst>
          </p:cNvPr>
          <p:cNvSpPr>
            <a:spLocks noChangeShapeType="1"/>
          </p:cNvSpPr>
          <p:nvPr/>
        </p:nvSpPr>
        <p:spPr bwMode="auto">
          <a:xfrm>
            <a:off x="381000" y="762000"/>
            <a:ext cx="0" cy="609600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E383BED4-8B96-4BA1-9ECC-02707A2ECADA}"/>
              </a:ext>
            </a:extLst>
          </p:cNvPr>
          <p:cNvCxnSpPr>
            <a:cxnSpLocks noChangeShapeType="1"/>
          </p:cNvCxnSpPr>
          <p:nvPr/>
        </p:nvCxnSpPr>
        <p:spPr bwMode="auto">
          <a:xfrm rot="-5400000">
            <a:off x="395287" y="36671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9C487C79-E122-42DF-AE38-86F94938D1E0}"/>
              </a:ext>
            </a:extLst>
          </p:cNvPr>
          <p:cNvSpPr>
            <a:spLocks noGrp="1"/>
          </p:cNvSpPr>
          <p:nvPr>
            <p:ph type="sldNum" sz="quarter" idx="12"/>
          </p:nvPr>
        </p:nvSpPr>
        <p:spPr/>
        <p:txBody>
          <a:bodyPr/>
          <a:lstStyle/>
          <a:p>
            <a:pPr>
              <a:defRPr/>
            </a:pPr>
            <a:fld id="{20372987-3694-4FB7-AC0A-237BC92BA478}" type="slidenum">
              <a:rPr lang="de-DE" altLang="de-DE" smtClean="0"/>
              <a:pPr>
                <a:defRPr/>
              </a:pPr>
              <a:t>3</a:t>
            </a:fld>
            <a:endParaRPr lang="de-DE" altLang="de-DE"/>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4">
            <a:extLst>
              <a:ext uri="{FF2B5EF4-FFF2-40B4-BE49-F238E27FC236}">
                <a16:creationId xmlns:a16="http://schemas.microsoft.com/office/drawing/2014/main" id="{C8F01530-2DA5-4324-871A-8162F44FEB34}"/>
              </a:ext>
            </a:extLst>
          </p:cNvPr>
          <p:cNvSpPr txBox="1">
            <a:spLocks noChangeArrowheads="1"/>
          </p:cNvSpPr>
          <p:nvPr/>
        </p:nvSpPr>
        <p:spPr bwMode="auto">
          <a:xfrm>
            <a:off x="613667" y="332656"/>
            <a:ext cx="8530331"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FF0000"/>
                </a:solidFill>
                <a:latin typeface="Arial" panose="020B0604020202020204" pitchFamily="34" charset="0"/>
              </a:rPr>
              <a:t>Example code </a:t>
            </a:r>
            <a:r>
              <a:rPr lang="en-US" altLang="de-DE" b="1" dirty="0">
                <a:solidFill>
                  <a:srgbClr val="FF0000"/>
                </a:solidFill>
                <a:latin typeface="Courier New" panose="02070309020205020404" pitchFamily="49" charset="0"/>
              </a:rPr>
              <a:t>sm09_e02.rgg</a:t>
            </a:r>
            <a:endParaRPr lang="en-US" altLang="de-DE" b="1" dirty="0">
              <a:solidFill>
                <a:srgbClr val="FF0000"/>
              </a:solidFill>
              <a:latin typeface="Arial" panose="020B0604020202020204" pitchFamily="34" charset="0"/>
            </a:endParaRPr>
          </a:p>
          <a:p>
            <a:pPr marL="342900" indent="-342900" eaLnBrk="1" hangingPunct="1">
              <a:spcBef>
                <a:spcPct val="50000"/>
              </a:spcBef>
              <a:buFontTx/>
              <a:buChar char="-"/>
            </a:pPr>
            <a:r>
              <a:rPr lang="en-US" altLang="de-DE" sz="2400" dirty="0">
                <a:latin typeface="Arial" panose="020B0604020202020204" pitchFamily="34" charset="0"/>
              </a:rPr>
              <a:t>How to modify a simple model of a triangle to extend it to a Koch curve</a:t>
            </a:r>
          </a:p>
          <a:p>
            <a:pPr eaLnBrk="1" hangingPunct="1">
              <a:spcBef>
                <a:spcPct val="50000"/>
              </a:spcBef>
              <a:buFontTx/>
              <a:buNone/>
            </a:pPr>
            <a:endParaRPr lang="en-US" altLang="de-DE" sz="1600" b="1" dirty="0">
              <a:latin typeface="Courier New" panose="02070309020205020404" pitchFamily="49" charset="0"/>
            </a:endParaRPr>
          </a:p>
          <a:p>
            <a:pPr eaLnBrk="1" hangingPunct="1">
              <a:spcBef>
                <a:spcPct val="0"/>
              </a:spcBef>
              <a:buFontTx/>
              <a:buNone/>
            </a:pPr>
            <a:r>
              <a:rPr lang="en-US" altLang="de-DE" sz="1800" b="1" dirty="0">
                <a:latin typeface="Courier New" panose="02070309020205020404" pitchFamily="49" charset="0"/>
              </a:rPr>
              <a:t>protected void </a:t>
            </a:r>
            <a:r>
              <a:rPr lang="en-US" altLang="de-DE" sz="1800" b="1" dirty="0" err="1">
                <a:latin typeface="Courier New" panose="02070309020205020404" pitchFamily="49" charset="0"/>
              </a:rPr>
              <a:t>init</a:t>
            </a:r>
            <a:r>
              <a:rPr lang="en-US" altLang="de-DE" sz="1800" b="1" dirty="0">
                <a:latin typeface="Courier New" panose="02070309020205020404" pitchFamily="49" charset="0"/>
              </a:rPr>
              <a:t> ()</a:t>
            </a:r>
          </a:p>
          <a:p>
            <a:pPr eaLnBrk="1" hangingPunct="1">
              <a:spcBef>
                <a:spcPct val="0"/>
              </a:spcBef>
              <a:buFontTx/>
              <a:buNone/>
            </a:pPr>
            <a:r>
              <a:rPr lang="en-US" altLang="de-DE" sz="1800" b="1" dirty="0">
                <a:latin typeface="Courier New" panose="02070309020205020404" pitchFamily="49" charset="0"/>
              </a:rPr>
              <a:t>[ Axiom ==&gt; RU(50) F(10) RU(120) F(10) RU(120) F(10); ]</a:t>
            </a:r>
          </a:p>
          <a:p>
            <a:pPr eaLnBrk="1" hangingPunct="1">
              <a:spcBef>
                <a:spcPct val="0"/>
              </a:spcBef>
              <a:buFontTx/>
              <a:buNone/>
            </a:pPr>
            <a:endParaRPr lang="en-US" altLang="de-DE" sz="1800" b="1" dirty="0">
              <a:latin typeface="Courier New" panose="02070309020205020404" pitchFamily="49" charset="0"/>
            </a:endParaRPr>
          </a:p>
          <a:p>
            <a:pPr eaLnBrk="1" hangingPunct="1">
              <a:spcBef>
                <a:spcPct val="0"/>
              </a:spcBef>
              <a:buFontTx/>
              <a:buNone/>
            </a:pPr>
            <a:r>
              <a:rPr lang="en-US" altLang="de-DE" sz="1800" b="1" dirty="0">
                <a:solidFill>
                  <a:srgbClr val="008000"/>
                </a:solidFill>
                <a:latin typeface="Courier New" panose="02070309020205020404" pitchFamily="49" charset="0"/>
              </a:rPr>
              <a:t>// pubic method for the interactive use in </a:t>
            </a:r>
            <a:r>
              <a:rPr lang="en-US" altLang="de-DE" sz="1800" b="1" dirty="0" err="1">
                <a:solidFill>
                  <a:srgbClr val="008000"/>
                </a:solidFill>
                <a:latin typeface="Courier New" panose="02070309020205020404" pitchFamily="49" charset="0"/>
              </a:rPr>
              <a:t>GroIMP</a:t>
            </a:r>
            <a:endParaRPr lang="en-US" altLang="de-DE" sz="1800" b="1" dirty="0">
              <a:solidFill>
                <a:srgbClr val="008000"/>
              </a:solidFill>
              <a:latin typeface="Courier New" panose="02070309020205020404" pitchFamily="49" charset="0"/>
            </a:endParaRPr>
          </a:p>
          <a:p>
            <a:pPr eaLnBrk="1" hangingPunct="1">
              <a:spcBef>
                <a:spcPct val="0"/>
              </a:spcBef>
              <a:buFontTx/>
              <a:buNone/>
            </a:pPr>
            <a:r>
              <a:rPr lang="en-US" altLang="de-DE" sz="1800" b="1" dirty="0">
                <a:solidFill>
                  <a:srgbClr val="008000"/>
                </a:solidFill>
                <a:latin typeface="Courier New" panose="02070309020205020404" pitchFamily="49" charset="0"/>
              </a:rPr>
              <a:t>// (via button):</a:t>
            </a:r>
          </a:p>
          <a:p>
            <a:pPr eaLnBrk="1" hangingPunct="1">
              <a:spcBef>
                <a:spcPct val="0"/>
              </a:spcBef>
              <a:buFontTx/>
              <a:buNone/>
            </a:pPr>
            <a:endParaRPr lang="en-US" altLang="de-DE" sz="1800" b="1" dirty="0">
              <a:latin typeface="Courier New" panose="02070309020205020404" pitchFamily="49" charset="0"/>
            </a:endParaRPr>
          </a:p>
          <a:p>
            <a:pPr eaLnBrk="1" hangingPunct="1">
              <a:spcBef>
                <a:spcPct val="0"/>
              </a:spcBef>
              <a:buFontTx/>
              <a:buNone/>
            </a:pPr>
            <a:r>
              <a:rPr lang="en-US" altLang="de-DE" sz="1800" b="1" dirty="0">
                <a:latin typeface="Courier New" panose="02070309020205020404" pitchFamily="49" charset="0"/>
              </a:rPr>
              <a:t>public void application ()</a:t>
            </a:r>
          </a:p>
          <a:p>
            <a:pPr eaLnBrk="1" hangingPunct="1">
              <a:spcBef>
                <a:spcPct val="0"/>
              </a:spcBef>
              <a:buFontTx/>
              <a:buNone/>
            </a:pPr>
            <a:r>
              <a:rPr lang="en-US" altLang="de-DE" sz="1800" b="1" dirty="0">
                <a:solidFill>
                  <a:srgbClr val="009900"/>
                </a:solidFill>
                <a:latin typeface="Courier New" panose="02070309020205020404" pitchFamily="49" charset="0"/>
              </a:rPr>
              <a:t>// rules must be put in square brackets [ ] and must be finished with semicolon</a:t>
            </a:r>
          </a:p>
          <a:p>
            <a:pPr eaLnBrk="1" hangingPunct="1">
              <a:spcBef>
                <a:spcPct val="0"/>
              </a:spcBef>
              <a:buFontTx/>
              <a:buNone/>
            </a:pPr>
            <a:r>
              <a:rPr lang="en-US" altLang="de-DE" sz="1800" b="1" dirty="0">
                <a:latin typeface="Courier New" panose="02070309020205020404" pitchFamily="49" charset="0"/>
              </a:rPr>
              <a:t>[</a:t>
            </a:r>
          </a:p>
          <a:p>
            <a:pPr eaLnBrk="1" hangingPunct="1">
              <a:spcBef>
                <a:spcPct val="0"/>
              </a:spcBef>
              <a:buFontTx/>
              <a:buNone/>
            </a:pPr>
            <a:r>
              <a:rPr lang="en-US" altLang="de-DE" sz="1800" b="1" dirty="0">
                <a:solidFill>
                  <a:srgbClr val="009900"/>
                </a:solidFill>
                <a:latin typeface="Courier New" panose="02070309020205020404" pitchFamily="49" charset="0"/>
              </a:rPr>
              <a:t>   // each F() is replaced by 4 smaller F()</a:t>
            </a:r>
          </a:p>
          <a:p>
            <a:pPr eaLnBrk="1" hangingPunct="1">
              <a:spcBef>
                <a:spcPct val="0"/>
              </a:spcBef>
              <a:buFontTx/>
              <a:buNone/>
            </a:pPr>
            <a:r>
              <a:rPr lang="en-US" altLang="de-DE" sz="1800" b="1" dirty="0">
                <a:solidFill>
                  <a:srgbClr val="009900"/>
                </a:solidFill>
                <a:latin typeface="Courier New" panose="02070309020205020404" pitchFamily="49" charset="0"/>
              </a:rPr>
              <a:t>   // the length of the F on the left-hand side of the rule</a:t>
            </a:r>
          </a:p>
          <a:p>
            <a:pPr eaLnBrk="1" hangingPunct="1">
              <a:spcBef>
                <a:spcPct val="0"/>
              </a:spcBef>
              <a:buFontTx/>
              <a:buNone/>
            </a:pPr>
            <a:r>
              <a:rPr lang="en-US" altLang="de-DE" sz="1800" b="1" dirty="0">
                <a:solidFill>
                  <a:srgbClr val="009900"/>
                </a:solidFill>
                <a:latin typeface="Courier New" panose="02070309020205020404" pitchFamily="49" charset="0"/>
              </a:rPr>
              <a:t>   // is taken over to the right-hand side and divided by 3</a:t>
            </a:r>
          </a:p>
          <a:p>
            <a:pPr eaLnBrk="1" hangingPunct="1">
              <a:spcBef>
                <a:spcPct val="0"/>
              </a:spcBef>
              <a:buFontTx/>
              <a:buNone/>
            </a:pPr>
            <a:endParaRPr lang="en-US" altLang="de-DE" sz="1800" dirty="0">
              <a:latin typeface="Courier New" panose="02070309020205020404" pitchFamily="49" charset="0"/>
            </a:endParaRPr>
          </a:p>
          <a:p>
            <a:pPr eaLnBrk="1" hangingPunct="1">
              <a:spcBef>
                <a:spcPct val="0"/>
              </a:spcBef>
              <a:buFontTx/>
              <a:buNone/>
            </a:pPr>
            <a:r>
              <a:rPr lang="en-US" altLang="de-DE" sz="1800" b="1" dirty="0">
                <a:latin typeface="Courier New" panose="02070309020205020404" pitchFamily="49" charset="0"/>
              </a:rPr>
              <a:t>   </a:t>
            </a:r>
            <a:r>
              <a:rPr lang="en-US" altLang="de-DE" sz="1600" b="1" dirty="0">
                <a:latin typeface="Courier New" panose="02070309020205020404" pitchFamily="49" charset="0"/>
              </a:rPr>
              <a:t>F(x) ==&gt; F(x/3) RU(-60) F(x/3) RU(120) F(x/3) RU(-60) F(x/3);</a:t>
            </a:r>
          </a:p>
          <a:p>
            <a:pPr eaLnBrk="1" hangingPunct="1">
              <a:spcBef>
                <a:spcPct val="0"/>
              </a:spcBef>
              <a:buFontTx/>
              <a:buNone/>
            </a:pPr>
            <a:r>
              <a:rPr lang="en-US" altLang="de-DE" sz="1800" b="1" dirty="0">
                <a:latin typeface="Courier New" panose="02070309020205020404" pitchFamily="49" charset="0"/>
              </a:rPr>
              <a:t>]</a:t>
            </a:r>
          </a:p>
        </p:txBody>
      </p:sp>
      <p:sp>
        <p:nvSpPr>
          <p:cNvPr id="2" name="Slide Number Placeholder 1">
            <a:extLst>
              <a:ext uri="{FF2B5EF4-FFF2-40B4-BE49-F238E27FC236}">
                <a16:creationId xmlns:a16="http://schemas.microsoft.com/office/drawing/2014/main" id="{D5F03BB7-BA1C-4BEA-A130-27545FE20EDE}"/>
              </a:ext>
            </a:extLst>
          </p:cNvPr>
          <p:cNvSpPr>
            <a:spLocks noGrp="1"/>
          </p:cNvSpPr>
          <p:nvPr>
            <p:ph type="sldNum" sz="quarter" idx="12"/>
          </p:nvPr>
        </p:nvSpPr>
        <p:spPr/>
        <p:txBody>
          <a:bodyPr/>
          <a:lstStyle/>
          <a:p>
            <a:pPr>
              <a:defRPr/>
            </a:pPr>
            <a:fld id="{D4A47143-1785-4CA0-A095-0BBC415C218E}" type="slidenum">
              <a:rPr lang="de-DE" altLang="de-DE" smtClean="0"/>
              <a:pPr>
                <a:defRPr/>
              </a:pPr>
              <a:t>4</a:t>
            </a:fld>
            <a:endParaRPr lang="de-DE" altLang="de-DE"/>
          </a:p>
        </p:txBody>
      </p:sp>
      <p:sp>
        <p:nvSpPr>
          <p:cNvPr id="4" name="Line 5">
            <a:extLst>
              <a:ext uri="{FF2B5EF4-FFF2-40B4-BE49-F238E27FC236}">
                <a16:creationId xmlns:a16="http://schemas.microsoft.com/office/drawing/2014/main" id="{AE37AC95-DA36-4D72-B92A-474F81ED9EE1}"/>
              </a:ext>
            </a:extLst>
          </p:cNvPr>
          <p:cNvSpPr>
            <a:spLocks noChangeShapeType="1"/>
          </p:cNvSpPr>
          <p:nvPr/>
        </p:nvSpPr>
        <p:spPr bwMode="auto">
          <a:xfrm flipH="1">
            <a:off x="838200" y="18864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6">
            <a:extLst>
              <a:ext uri="{FF2B5EF4-FFF2-40B4-BE49-F238E27FC236}">
                <a16:creationId xmlns:a16="http://schemas.microsoft.com/office/drawing/2014/main" id="{6439A159-A643-45CD-8A55-E32A61F62E7E}"/>
              </a:ext>
            </a:extLst>
          </p:cNvPr>
          <p:cNvSpPr>
            <a:spLocks noChangeShapeType="1"/>
          </p:cNvSpPr>
          <p:nvPr/>
        </p:nvSpPr>
        <p:spPr bwMode="auto">
          <a:xfrm flipH="1">
            <a:off x="380999" y="620688"/>
            <a:ext cx="1" cy="623731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7">
            <a:extLst>
              <a:ext uri="{FF2B5EF4-FFF2-40B4-BE49-F238E27FC236}">
                <a16:creationId xmlns:a16="http://schemas.microsoft.com/office/drawing/2014/main" id="{1D22CA09-6F14-4DEF-B13C-EB975C32C780}"/>
              </a:ext>
            </a:extLst>
          </p:cNvPr>
          <p:cNvCxnSpPr>
            <a:cxnSpLocks noChangeShapeType="1"/>
          </p:cNvCxnSpPr>
          <p:nvPr/>
        </p:nvCxnSpPr>
        <p:spPr bwMode="auto">
          <a:xfrm rot="-5400000">
            <a:off x="395287"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
            <a:extLst>
              <a:ext uri="{FF2B5EF4-FFF2-40B4-BE49-F238E27FC236}">
                <a16:creationId xmlns:a16="http://schemas.microsoft.com/office/drawing/2014/main" id="{BC87E6D1-EDBB-40AF-A2D9-1373D5DC2A00}"/>
              </a:ext>
            </a:extLst>
          </p:cNvPr>
          <p:cNvSpPr txBox="1">
            <a:spLocks noChangeArrowheads="1"/>
          </p:cNvSpPr>
          <p:nvPr/>
        </p:nvSpPr>
        <p:spPr bwMode="auto">
          <a:xfrm>
            <a:off x="323850" y="333375"/>
            <a:ext cx="8640635" cy="6463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sz="2400" b="1" dirty="0">
                <a:solidFill>
                  <a:srgbClr val="FF0000"/>
                </a:solidFill>
                <a:latin typeface="Arial" panose="020B0604020202020204" pitchFamily="34" charset="0"/>
              </a:rPr>
              <a:t>Example code  </a:t>
            </a:r>
            <a:r>
              <a:rPr lang="en-US" altLang="de-DE" sz="2400" b="1" dirty="0">
                <a:solidFill>
                  <a:srgbClr val="FF0000"/>
                </a:solidFill>
                <a:latin typeface="Courier New" panose="02070309020205020404" pitchFamily="49" charset="0"/>
              </a:rPr>
              <a:t>sm09_e03.rgg</a:t>
            </a:r>
            <a:endParaRPr lang="en-US" altLang="de-DE" sz="2400" b="1" dirty="0">
              <a:solidFill>
                <a:srgbClr val="FF0000"/>
              </a:solidFill>
              <a:latin typeface="Arial" panose="020B0604020202020204" pitchFamily="34" charset="0"/>
            </a:endParaRPr>
          </a:p>
          <a:p>
            <a:pPr eaLnBrk="1" hangingPunct="1">
              <a:spcBef>
                <a:spcPct val="0"/>
              </a:spcBef>
              <a:buFontTx/>
              <a:buNone/>
            </a:pPr>
            <a:r>
              <a:rPr lang="en-US" altLang="de-DE" sz="1300" b="1" dirty="0">
                <a:solidFill>
                  <a:srgbClr val="008000"/>
                </a:solidFill>
                <a:latin typeface="Courier New" panose="02070309020205020404" pitchFamily="49" charset="0"/>
              </a:rPr>
              <a:t>/* You learn at this example:</a:t>
            </a:r>
          </a:p>
          <a:p>
            <a:pPr eaLnBrk="1" hangingPunct="1">
              <a:spcBef>
                <a:spcPct val="0"/>
              </a:spcBef>
              <a:buFontTx/>
              <a:buNone/>
            </a:pPr>
            <a:r>
              <a:rPr lang="en-US" altLang="de-DE" sz="1300" b="1" dirty="0">
                <a:solidFill>
                  <a:srgbClr val="008000"/>
                </a:solidFill>
                <a:latin typeface="Courier New" panose="02070309020205020404" pitchFamily="49" charset="0"/>
              </a:rPr>
              <a:t>- how to create a simple plant model (according to the architectural model </a:t>
            </a:r>
            <a:r>
              <a:rPr lang="en-US" altLang="de-DE" sz="1300" b="1" dirty="0" err="1">
                <a:solidFill>
                  <a:srgbClr val="008000"/>
                </a:solidFill>
                <a:latin typeface="Courier New" panose="02070309020205020404" pitchFamily="49" charset="0"/>
              </a:rPr>
              <a:t>Schoute</a:t>
            </a:r>
            <a:r>
              <a:rPr lang="en-US" altLang="de-DE" sz="1300" b="1" dirty="0">
                <a:solidFill>
                  <a:srgbClr val="008000"/>
                </a:solidFill>
                <a:latin typeface="Courier New" panose="02070309020205020404" pitchFamily="49" charset="0"/>
              </a:rPr>
              <a:t>)</a:t>
            </a:r>
          </a:p>
          <a:p>
            <a:pPr eaLnBrk="1" hangingPunct="1">
              <a:spcBef>
                <a:spcPct val="0"/>
              </a:spcBef>
              <a:buFontTx/>
              <a:buNone/>
            </a:pPr>
            <a:r>
              <a:rPr lang="en-US" altLang="de-DE" sz="1300" b="1" dirty="0">
                <a:solidFill>
                  <a:srgbClr val="008000"/>
                </a:solidFill>
                <a:latin typeface="Courier New" panose="02070309020205020404" pitchFamily="49" charset="0"/>
              </a:rPr>
              <a:t>- how to specify branches (subgraphs) by [ ]</a:t>
            </a:r>
          </a:p>
          <a:p>
            <a:pPr eaLnBrk="1" hangingPunct="1">
              <a:spcBef>
                <a:spcPct val="0"/>
              </a:spcBef>
              <a:buFontTx/>
              <a:buNone/>
            </a:pPr>
            <a:r>
              <a:rPr lang="en-US" altLang="de-DE" sz="1300" b="1" dirty="0">
                <a:solidFill>
                  <a:srgbClr val="008000"/>
                </a:solidFill>
                <a:latin typeface="Courier New" panose="02070309020205020404" pitchFamily="49" charset="0"/>
              </a:rPr>
              <a:t>*/</a:t>
            </a:r>
          </a:p>
          <a:p>
            <a:pPr eaLnBrk="1" hangingPunct="1">
              <a:spcBef>
                <a:spcPct val="0"/>
              </a:spcBef>
              <a:buFontTx/>
              <a:buNone/>
            </a:pPr>
            <a:r>
              <a:rPr lang="en-US" altLang="de-DE" sz="1300" b="1" dirty="0">
                <a:solidFill>
                  <a:srgbClr val="008000"/>
                </a:solidFill>
                <a:latin typeface="Courier New" panose="02070309020205020404" pitchFamily="49" charset="0"/>
              </a:rPr>
              <a:t>// Example of a simple tree architecture (</a:t>
            </a:r>
            <a:r>
              <a:rPr lang="en-US" altLang="de-DE" sz="1300" b="1" dirty="0" err="1">
                <a:solidFill>
                  <a:srgbClr val="008000"/>
                </a:solidFill>
                <a:latin typeface="Courier New" panose="02070309020205020404" pitchFamily="49" charset="0"/>
              </a:rPr>
              <a:t>Schoute</a:t>
            </a:r>
            <a:r>
              <a:rPr lang="en-US" altLang="de-DE" sz="1300" b="1" dirty="0">
                <a:solidFill>
                  <a:srgbClr val="008000"/>
                </a:solidFill>
                <a:latin typeface="Courier New" panose="02070309020205020404" pitchFamily="49" charset="0"/>
              </a:rPr>
              <a:t> architecture)</a:t>
            </a:r>
          </a:p>
          <a:p>
            <a:pPr eaLnBrk="1" hangingPunct="1">
              <a:spcBef>
                <a:spcPct val="0"/>
              </a:spcBef>
              <a:buFontTx/>
              <a:buNone/>
            </a:pPr>
            <a:r>
              <a:rPr lang="en-US" altLang="de-DE" sz="1300" b="1" dirty="0">
                <a:solidFill>
                  <a:srgbClr val="008000"/>
                </a:solidFill>
                <a:latin typeface="Courier New" panose="02070309020205020404" pitchFamily="49" charset="0"/>
              </a:rPr>
              <a:t>//----------- Extensions to the standard alphabet ----------</a:t>
            </a:r>
          </a:p>
          <a:p>
            <a:pPr eaLnBrk="1" hangingPunct="1">
              <a:spcBef>
                <a:spcPct val="0"/>
              </a:spcBef>
              <a:buFontTx/>
              <a:buNone/>
            </a:pPr>
            <a:r>
              <a:rPr lang="en-US" altLang="de-DE" sz="1300" b="1" dirty="0">
                <a:solidFill>
                  <a:srgbClr val="008000"/>
                </a:solidFill>
                <a:latin typeface="Courier New" panose="02070309020205020404" pitchFamily="49" charset="0"/>
              </a:rPr>
              <a:t>// Shoot() is an extension of the turtle-command F() and stands for an annual shoot</a:t>
            </a:r>
          </a:p>
          <a:p>
            <a:pPr eaLnBrk="1" hangingPunct="1">
              <a:spcBef>
                <a:spcPct val="0"/>
              </a:spcBef>
              <a:buFontTx/>
              <a:buNone/>
            </a:pPr>
            <a:endParaRPr lang="en-US" altLang="de-DE" sz="1300" b="1" dirty="0">
              <a:solidFill>
                <a:srgbClr val="008000"/>
              </a:solidFill>
              <a:latin typeface="Courier New" panose="02070309020205020404" pitchFamily="49" charset="0"/>
            </a:endParaRPr>
          </a:p>
          <a:p>
            <a:pPr eaLnBrk="1" hangingPunct="1">
              <a:spcBef>
                <a:spcPct val="0"/>
              </a:spcBef>
              <a:buFontTx/>
              <a:buNone/>
            </a:pPr>
            <a:r>
              <a:rPr lang="en-US" altLang="de-DE" sz="1300" b="1" dirty="0">
                <a:latin typeface="Courier New" panose="02070309020205020404" pitchFamily="49" charset="0"/>
              </a:rPr>
              <a:t>module Shoot(float </a:t>
            </a:r>
            <a:r>
              <a:rPr lang="en-US" altLang="de-DE" sz="1300" b="1" dirty="0" err="1">
                <a:latin typeface="Courier New" panose="02070309020205020404" pitchFamily="49" charset="0"/>
              </a:rPr>
              <a:t>len</a:t>
            </a:r>
            <a:r>
              <a:rPr lang="en-US" altLang="de-DE" sz="1300" b="1" dirty="0">
                <a:latin typeface="Courier New" panose="02070309020205020404" pitchFamily="49" charset="0"/>
              </a:rPr>
              <a:t>) extends F(</a:t>
            </a:r>
            <a:r>
              <a:rPr lang="en-US" altLang="de-DE" sz="1300" b="1" dirty="0" err="1">
                <a:latin typeface="Courier New" panose="02070309020205020404" pitchFamily="49" charset="0"/>
              </a:rPr>
              <a:t>len</a:t>
            </a:r>
            <a:r>
              <a:rPr lang="en-US" altLang="de-DE" sz="1300" b="1" dirty="0">
                <a:latin typeface="Courier New" panose="02070309020205020404" pitchFamily="49" charset="0"/>
              </a:rPr>
              <a:t>);</a:t>
            </a:r>
          </a:p>
          <a:p>
            <a:pPr eaLnBrk="1" hangingPunct="1">
              <a:spcBef>
                <a:spcPct val="0"/>
              </a:spcBef>
              <a:buFontTx/>
              <a:buNone/>
            </a:pPr>
            <a:endParaRPr lang="en-US" altLang="de-DE" sz="1300" b="1" dirty="0">
              <a:latin typeface="Courier New" panose="02070309020205020404" pitchFamily="49" charset="0"/>
            </a:endParaRPr>
          </a:p>
          <a:p>
            <a:pPr eaLnBrk="1" hangingPunct="1">
              <a:spcBef>
                <a:spcPct val="0"/>
              </a:spcBef>
              <a:buFontTx/>
              <a:buNone/>
            </a:pPr>
            <a:r>
              <a:rPr lang="en-US" altLang="de-DE" sz="1300" b="1" dirty="0">
                <a:solidFill>
                  <a:srgbClr val="008000"/>
                </a:solidFill>
                <a:latin typeface="Courier New" panose="02070309020205020404" pitchFamily="49" charset="0"/>
              </a:rPr>
              <a:t>// Bud is an extension of a sphere object and stands for a terminal bud</a:t>
            </a:r>
          </a:p>
          <a:p>
            <a:pPr eaLnBrk="1" hangingPunct="1">
              <a:spcBef>
                <a:spcPct val="0"/>
              </a:spcBef>
              <a:buFontTx/>
              <a:buNone/>
            </a:pPr>
            <a:r>
              <a:rPr lang="en-US" altLang="de-DE" sz="1300" b="1" dirty="0">
                <a:solidFill>
                  <a:srgbClr val="008000"/>
                </a:solidFill>
                <a:latin typeface="Courier New" panose="02070309020205020404" pitchFamily="49" charset="0"/>
              </a:rPr>
              <a:t>// its strength controls the length of the produced shoot in the next timestep</a:t>
            </a:r>
          </a:p>
          <a:p>
            <a:pPr eaLnBrk="1" hangingPunct="1">
              <a:spcBef>
                <a:spcPct val="0"/>
              </a:spcBef>
              <a:buFontTx/>
              <a:buNone/>
            </a:pPr>
            <a:endParaRPr lang="en-US" altLang="de-DE" sz="1300" b="1" dirty="0">
              <a:solidFill>
                <a:srgbClr val="008000"/>
              </a:solidFill>
              <a:latin typeface="Courier New" panose="02070309020205020404" pitchFamily="49" charset="0"/>
            </a:endParaRPr>
          </a:p>
          <a:p>
            <a:pPr eaLnBrk="1" hangingPunct="1">
              <a:spcBef>
                <a:spcPct val="0"/>
              </a:spcBef>
              <a:buFontTx/>
              <a:buNone/>
            </a:pPr>
            <a:r>
              <a:rPr lang="en-US" altLang="de-DE" sz="1300" b="1" dirty="0">
                <a:latin typeface="Courier New" panose="02070309020205020404" pitchFamily="49" charset="0"/>
              </a:rPr>
              <a:t>module Bud(float strength) extends Sphere(0.2)</a:t>
            </a:r>
          </a:p>
          <a:p>
            <a:pPr eaLnBrk="1" hangingPunct="1">
              <a:spcBef>
                <a:spcPct val="0"/>
              </a:spcBef>
              <a:buFontTx/>
              <a:buNone/>
            </a:pPr>
            <a:r>
              <a:rPr lang="en-US" altLang="de-DE" sz="1300" b="1" dirty="0">
                <a:latin typeface="Courier New" panose="02070309020205020404" pitchFamily="49" charset="0"/>
              </a:rPr>
              <a:t>{{ </a:t>
            </a:r>
            <a:r>
              <a:rPr lang="en-US" altLang="de-DE" sz="1300" b="1" dirty="0" err="1">
                <a:latin typeface="Courier New" panose="02070309020205020404" pitchFamily="49" charset="0"/>
              </a:rPr>
              <a:t>setShader</a:t>
            </a:r>
            <a:r>
              <a:rPr lang="en-US" altLang="de-DE" sz="1300" b="1" dirty="0">
                <a:latin typeface="Courier New" panose="02070309020205020404" pitchFamily="49" charset="0"/>
              </a:rPr>
              <a:t>(RED); </a:t>
            </a:r>
            <a:r>
              <a:rPr lang="en-US" altLang="de-DE" sz="1300" b="1" dirty="0" err="1">
                <a:latin typeface="Courier New" panose="02070309020205020404" pitchFamily="49" charset="0"/>
              </a:rPr>
              <a:t>setTransform</a:t>
            </a:r>
            <a:r>
              <a:rPr lang="en-US" altLang="de-DE" sz="1300" b="1" dirty="0">
                <a:latin typeface="Courier New" panose="02070309020205020404" pitchFamily="49" charset="0"/>
              </a:rPr>
              <a:t>(0, 0, 0.3); }};</a:t>
            </a:r>
          </a:p>
          <a:p>
            <a:pPr eaLnBrk="1" hangingPunct="1">
              <a:spcBef>
                <a:spcPct val="0"/>
              </a:spcBef>
              <a:buFontTx/>
              <a:buNone/>
            </a:pPr>
            <a:r>
              <a:rPr lang="en-US" altLang="de-DE" sz="1300" b="1" dirty="0">
                <a:solidFill>
                  <a:srgbClr val="008000"/>
                </a:solidFill>
                <a:latin typeface="Courier New" panose="02070309020205020404" pitchFamily="49" charset="0"/>
              </a:rPr>
              <a:t>//-----------------------------------------------------------</a:t>
            </a:r>
          </a:p>
          <a:p>
            <a:pPr eaLnBrk="1" hangingPunct="1">
              <a:spcBef>
                <a:spcPct val="0"/>
              </a:spcBef>
              <a:buFontTx/>
              <a:buNone/>
            </a:pPr>
            <a:endParaRPr lang="en-US" altLang="de-DE" sz="1300" b="1" dirty="0">
              <a:solidFill>
                <a:srgbClr val="008000"/>
              </a:solidFill>
              <a:latin typeface="Courier New" panose="02070309020205020404" pitchFamily="49" charset="0"/>
            </a:endParaRPr>
          </a:p>
          <a:p>
            <a:pPr eaLnBrk="1" hangingPunct="1">
              <a:spcBef>
                <a:spcPct val="0"/>
              </a:spcBef>
              <a:buFontTx/>
              <a:buNone/>
            </a:pPr>
            <a:r>
              <a:rPr lang="en-US" altLang="de-DE" sz="1300" b="1" dirty="0">
                <a:latin typeface="Courier New" panose="02070309020205020404" pitchFamily="49" charset="0"/>
              </a:rPr>
              <a:t>protected void </a:t>
            </a:r>
            <a:r>
              <a:rPr lang="en-US" altLang="de-DE" sz="1300" b="1" dirty="0" err="1">
                <a:latin typeface="Courier New" panose="02070309020205020404" pitchFamily="49" charset="0"/>
              </a:rPr>
              <a:t>init</a:t>
            </a:r>
            <a:r>
              <a:rPr lang="en-US" altLang="de-DE" sz="1300" b="1" dirty="0">
                <a:latin typeface="Courier New" panose="02070309020205020404" pitchFamily="49" charset="0"/>
              </a:rPr>
              <a:t> ()</a:t>
            </a:r>
          </a:p>
          <a:p>
            <a:pPr eaLnBrk="1" hangingPunct="1">
              <a:spcBef>
                <a:spcPct val="0"/>
              </a:spcBef>
              <a:buFontTx/>
              <a:buNone/>
            </a:pPr>
            <a:r>
              <a:rPr lang="en-US" altLang="de-DE" sz="1300" b="1" dirty="0">
                <a:latin typeface="Courier New" panose="02070309020205020404" pitchFamily="49" charset="0"/>
              </a:rPr>
              <a:t>[  </a:t>
            </a:r>
            <a:r>
              <a:rPr lang="en-US" altLang="de-DE" sz="1300" b="1" dirty="0">
                <a:solidFill>
                  <a:srgbClr val="008000"/>
                </a:solidFill>
                <a:latin typeface="Courier New" panose="02070309020205020404" pitchFamily="49" charset="0"/>
              </a:rPr>
              <a:t>// Initial state (one bud)</a:t>
            </a:r>
          </a:p>
          <a:p>
            <a:pPr eaLnBrk="1" hangingPunct="1">
              <a:spcBef>
                <a:spcPct val="0"/>
              </a:spcBef>
              <a:buFontTx/>
              <a:buNone/>
            </a:pPr>
            <a:r>
              <a:rPr lang="en-US" altLang="de-DE" sz="1300" b="1" dirty="0">
                <a:latin typeface="Courier New" panose="02070309020205020404" pitchFamily="49" charset="0"/>
              </a:rPr>
              <a:t>   Axiom ==&gt; Bud(5);</a:t>
            </a:r>
          </a:p>
          <a:p>
            <a:pPr eaLnBrk="1" hangingPunct="1">
              <a:spcBef>
                <a:spcPct val="0"/>
              </a:spcBef>
              <a:buFontTx/>
              <a:buNone/>
            </a:pPr>
            <a:r>
              <a:rPr lang="en-US" altLang="de-DE" sz="1300" b="1" dirty="0">
                <a:latin typeface="Courier New" panose="02070309020205020404" pitchFamily="49" charset="0"/>
              </a:rPr>
              <a:t>]</a:t>
            </a:r>
          </a:p>
          <a:p>
            <a:pPr eaLnBrk="1" hangingPunct="1">
              <a:spcBef>
                <a:spcPct val="0"/>
              </a:spcBef>
              <a:buFontTx/>
              <a:buNone/>
            </a:pPr>
            <a:endParaRPr lang="en-US" altLang="de-DE" sz="1300" b="1" dirty="0">
              <a:latin typeface="Courier New" panose="02070309020205020404" pitchFamily="49" charset="0"/>
            </a:endParaRPr>
          </a:p>
          <a:p>
            <a:pPr eaLnBrk="1" hangingPunct="1">
              <a:spcBef>
                <a:spcPct val="0"/>
              </a:spcBef>
              <a:buFontTx/>
              <a:buNone/>
            </a:pPr>
            <a:r>
              <a:rPr lang="en-US" altLang="de-DE" sz="1300" b="1" dirty="0">
                <a:latin typeface="Courier New" panose="02070309020205020404" pitchFamily="49" charset="0"/>
              </a:rPr>
              <a:t>public void run ()</a:t>
            </a:r>
          </a:p>
          <a:p>
            <a:pPr eaLnBrk="1" hangingPunct="1">
              <a:spcBef>
                <a:spcPct val="0"/>
              </a:spcBef>
              <a:buFontTx/>
              <a:buNone/>
            </a:pPr>
            <a:r>
              <a:rPr lang="en-US" altLang="de-DE" sz="1300" b="1" dirty="0">
                <a:latin typeface="Courier New" panose="02070309020205020404" pitchFamily="49" charset="0"/>
              </a:rPr>
              <a:t>[</a:t>
            </a:r>
          </a:p>
          <a:p>
            <a:pPr eaLnBrk="1" hangingPunct="1">
              <a:spcBef>
                <a:spcPct val="0"/>
              </a:spcBef>
              <a:buFontTx/>
              <a:buNone/>
            </a:pPr>
            <a:r>
              <a:rPr lang="en-US" altLang="de-DE" sz="1300" b="1" dirty="0">
                <a:latin typeface="Courier New" panose="02070309020205020404" pitchFamily="49" charset="0"/>
              </a:rPr>
              <a:t>   </a:t>
            </a:r>
            <a:r>
              <a:rPr lang="en-US" altLang="de-DE" sz="1300" b="1" dirty="0">
                <a:solidFill>
                  <a:srgbClr val="008000"/>
                </a:solidFill>
                <a:latin typeface="Courier New" panose="02070309020205020404" pitchFamily="49" charset="0"/>
              </a:rPr>
              <a:t>// A square bracket [] will indicate a branch (daughter relation)</a:t>
            </a:r>
          </a:p>
          <a:p>
            <a:pPr eaLnBrk="1" hangingPunct="1">
              <a:spcBef>
                <a:spcPct val="0"/>
              </a:spcBef>
              <a:buFontTx/>
              <a:buNone/>
            </a:pPr>
            <a:r>
              <a:rPr lang="en-US" altLang="de-DE" sz="1300" b="1" dirty="0">
                <a:solidFill>
                  <a:srgbClr val="008000"/>
                </a:solidFill>
                <a:latin typeface="Courier New" panose="02070309020205020404" pitchFamily="49" charset="0"/>
              </a:rPr>
              <a:t>   // Rotation around upward axis (RU) and head axis (RH)</a:t>
            </a:r>
          </a:p>
          <a:p>
            <a:pPr eaLnBrk="1" hangingPunct="1">
              <a:spcBef>
                <a:spcPct val="0"/>
              </a:spcBef>
              <a:buFontTx/>
              <a:buNone/>
            </a:pPr>
            <a:r>
              <a:rPr lang="en-US" altLang="de-DE" sz="1300" b="1" dirty="0">
                <a:solidFill>
                  <a:srgbClr val="008000"/>
                </a:solidFill>
                <a:latin typeface="Courier New" panose="02070309020205020404" pitchFamily="49" charset="0"/>
              </a:rPr>
              <a:t>   // Decrease of strength of the Bud (each step by 20%)</a:t>
            </a:r>
          </a:p>
          <a:p>
            <a:pPr eaLnBrk="1" hangingPunct="1">
              <a:spcBef>
                <a:spcPct val="0"/>
              </a:spcBef>
              <a:buFontTx/>
              <a:buNone/>
            </a:pPr>
            <a:r>
              <a:rPr lang="en-US" altLang="de-DE" sz="1300" b="1" dirty="0">
                <a:latin typeface="Courier New" panose="02070309020205020404" pitchFamily="49" charset="0"/>
              </a:rPr>
              <a:t>	</a:t>
            </a:r>
          </a:p>
          <a:p>
            <a:pPr eaLnBrk="1" hangingPunct="1">
              <a:spcBef>
                <a:spcPct val="0"/>
              </a:spcBef>
              <a:buFontTx/>
              <a:buNone/>
            </a:pPr>
            <a:r>
              <a:rPr lang="en-US" altLang="de-DE" sz="1300" b="1" dirty="0">
                <a:latin typeface="Courier New" panose="02070309020205020404" pitchFamily="49" charset="0"/>
              </a:rPr>
              <a:t>   Bud(x) ==&gt; Shoot(x) [ RU(30) Bud(0.8*x) ] [ RU(-30) Bud(0.8*x) ];</a:t>
            </a:r>
            <a:endParaRPr lang="de-DE" altLang="de-DE" sz="1300" b="1" dirty="0">
              <a:latin typeface="Courier New" panose="02070309020205020404" pitchFamily="49" charset="0"/>
            </a:endParaRPr>
          </a:p>
        </p:txBody>
      </p:sp>
      <p:sp>
        <p:nvSpPr>
          <p:cNvPr id="2" name="Slide Number Placeholder 1">
            <a:extLst>
              <a:ext uri="{FF2B5EF4-FFF2-40B4-BE49-F238E27FC236}">
                <a16:creationId xmlns:a16="http://schemas.microsoft.com/office/drawing/2014/main" id="{15A0BE91-C586-4436-BF1E-87D3C685B128}"/>
              </a:ext>
            </a:extLst>
          </p:cNvPr>
          <p:cNvSpPr>
            <a:spLocks noGrp="1"/>
          </p:cNvSpPr>
          <p:nvPr>
            <p:ph type="sldNum" sz="quarter" idx="12"/>
          </p:nvPr>
        </p:nvSpPr>
        <p:spPr/>
        <p:txBody>
          <a:bodyPr/>
          <a:lstStyle/>
          <a:p>
            <a:pPr>
              <a:defRPr/>
            </a:pPr>
            <a:fld id="{D4A47143-1785-4CA0-A095-0BBC415C218E}" type="slidenum">
              <a:rPr lang="de-DE" altLang="de-DE" smtClean="0"/>
              <a:pPr>
                <a:defRPr/>
              </a:pPr>
              <a:t>5</a:t>
            </a:fld>
            <a:endParaRPr lang="de-DE" altLang="de-DE" dirty="0"/>
          </a:p>
        </p:txBody>
      </p:sp>
      <p:sp>
        <p:nvSpPr>
          <p:cNvPr id="4" name="Line 5">
            <a:extLst>
              <a:ext uri="{FF2B5EF4-FFF2-40B4-BE49-F238E27FC236}">
                <a16:creationId xmlns:a16="http://schemas.microsoft.com/office/drawing/2014/main" id="{52A25DB1-C26C-4E30-8C47-574D5084C19C}"/>
              </a:ext>
            </a:extLst>
          </p:cNvPr>
          <p:cNvSpPr>
            <a:spLocks noChangeShapeType="1"/>
          </p:cNvSpPr>
          <p:nvPr/>
        </p:nvSpPr>
        <p:spPr bwMode="auto">
          <a:xfrm flipH="1">
            <a:off x="611560" y="188640"/>
            <a:ext cx="853244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6">
            <a:extLst>
              <a:ext uri="{FF2B5EF4-FFF2-40B4-BE49-F238E27FC236}">
                <a16:creationId xmlns:a16="http://schemas.microsoft.com/office/drawing/2014/main" id="{49D51AE0-5858-4551-A259-7EEF731E40AA}"/>
              </a:ext>
            </a:extLst>
          </p:cNvPr>
          <p:cNvSpPr>
            <a:spLocks noChangeShapeType="1"/>
          </p:cNvSpPr>
          <p:nvPr/>
        </p:nvSpPr>
        <p:spPr bwMode="auto">
          <a:xfrm>
            <a:off x="179512" y="620688"/>
            <a:ext cx="0" cy="623731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7">
            <a:extLst>
              <a:ext uri="{FF2B5EF4-FFF2-40B4-BE49-F238E27FC236}">
                <a16:creationId xmlns:a16="http://schemas.microsoft.com/office/drawing/2014/main" id="{6C506249-EE09-4C35-B135-14B24BA997CA}"/>
              </a:ext>
            </a:extLst>
          </p:cNvPr>
          <p:cNvCxnSpPr>
            <a:cxnSpLocks noChangeShapeType="1"/>
          </p:cNvCxnSpPr>
          <p:nvPr/>
        </p:nvCxnSpPr>
        <p:spPr bwMode="auto">
          <a:xfrm rot="-5400000">
            <a:off x="193800"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a:extLst>
              <a:ext uri="{FF2B5EF4-FFF2-40B4-BE49-F238E27FC236}">
                <a16:creationId xmlns:a16="http://schemas.microsoft.com/office/drawing/2014/main" id="{11EA2831-C4D8-44A2-A70E-2C51F8DBF34C}"/>
              </a:ext>
            </a:extLst>
          </p:cNvPr>
          <p:cNvSpPr txBox="1">
            <a:spLocks noChangeArrowheads="1"/>
          </p:cNvSpPr>
          <p:nvPr/>
        </p:nvSpPr>
        <p:spPr bwMode="auto">
          <a:xfrm>
            <a:off x="574104" y="1102047"/>
            <a:ext cx="8102349"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FF0000"/>
                </a:solidFill>
                <a:latin typeface="Arial" panose="020B0604020202020204" pitchFamily="34" charset="0"/>
                <a:cs typeface="Arial" panose="020B0604020202020204" pitchFamily="34" charset="0"/>
              </a:rPr>
              <a:t>Alternate branching and shortening:</a:t>
            </a:r>
          </a:p>
          <a:p>
            <a:pPr eaLnBrk="1" hangingPunct="1">
              <a:spcBef>
                <a:spcPct val="50000"/>
              </a:spcBef>
              <a:buFontTx/>
              <a:buNone/>
            </a:pPr>
            <a:endParaRPr lang="en-GB" altLang="de-DE" sz="2200" b="1" dirty="0">
              <a:latin typeface="Courier New" panose="02070309020205020404" pitchFamily="49" charset="0"/>
              <a:cs typeface="Courier New" panose="02070309020205020404" pitchFamily="49" charset="0"/>
              <a:sym typeface="Symbol" panose="05050102010706020507" pitchFamily="18" charset="2"/>
            </a:endParaRP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sym typeface="Symbol" panose="05050102010706020507" pitchFamily="18" charset="2"/>
              </a:rPr>
              <a:t>module A;</a:t>
            </a: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sym typeface="Symbol" panose="05050102010706020507" pitchFamily="18" charset="2"/>
              </a:rPr>
              <a:t>Axiom</a:t>
            </a:r>
            <a:r>
              <a:rPr lang="en-GB" altLang="de-DE" sz="2200" b="1" dirty="0">
                <a:latin typeface="Courier New" panose="02070309020205020404" pitchFamily="49" charset="0"/>
                <a:cs typeface="Courier New" panose="02070309020205020404" pitchFamily="49" charset="0"/>
              </a:rPr>
              <a:t> </a:t>
            </a:r>
            <a:r>
              <a:rPr lang="de-DE" altLang="de-DE" sz="2200" b="1" dirty="0">
                <a:latin typeface="Courier New" panose="02070309020205020404" pitchFamily="49" charset="0"/>
                <a:cs typeface="Times New Roman" panose="02020603050405020304" pitchFamily="18" charset="0"/>
                <a:sym typeface="Symbol" panose="05050102010706020507" pitchFamily="18" charset="2"/>
              </a:rPr>
              <a:t>==&gt;</a:t>
            </a:r>
            <a:r>
              <a:rPr lang="en-GB" altLang="de-DE" sz="2200" b="1" dirty="0">
                <a:latin typeface="Courier New" panose="02070309020205020404" pitchFamily="49" charset="0"/>
                <a:cs typeface="Courier New" panose="02070309020205020404" pitchFamily="49" charset="0"/>
              </a:rPr>
              <a:t> L(10) F0 A;</a:t>
            </a:r>
            <a:endParaRPr lang="de-DE" altLang="de-DE" sz="2200" b="1" dirty="0">
              <a:latin typeface="Courier New" panose="02070309020205020404" pitchFamily="49" charset="0"/>
              <a:cs typeface="Times New Roman" panose="02020603050405020304" pitchFamily="18" charset="0"/>
            </a:endParaRP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rPr>
              <a:t>A </a:t>
            </a:r>
            <a:r>
              <a:rPr lang="de-DE" altLang="de-DE" sz="2200" b="1" dirty="0">
                <a:latin typeface="Courier New" panose="02070309020205020404" pitchFamily="49" charset="0"/>
                <a:cs typeface="Times New Roman" panose="02020603050405020304" pitchFamily="18" charset="0"/>
                <a:sym typeface="Symbol" panose="05050102010706020507" pitchFamily="18" charset="2"/>
              </a:rPr>
              <a:t>==&gt;</a:t>
            </a:r>
            <a:r>
              <a:rPr lang="en-GB" altLang="de-DE" sz="2200" b="1" dirty="0">
                <a:latin typeface="Courier New" panose="02070309020205020404" pitchFamily="49" charset="0"/>
                <a:cs typeface="Courier New" panose="02070309020205020404" pitchFamily="49" charset="0"/>
              </a:rPr>
              <a:t> </a:t>
            </a:r>
            <a:r>
              <a:rPr lang="en-GB" altLang="de-DE" sz="2200" b="1" dirty="0" err="1">
                <a:latin typeface="Courier New" panose="02070309020205020404" pitchFamily="49" charset="0"/>
                <a:cs typeface="Courier New" panose="02070309020205020404" pitchFamily="49" charset="0"/>
              </a:rPr>
              <a:t>LMul</a:t>
            </a:r>
            <a:r>
              <a:rPr lang="en-GB" altLang="de-DE" sz="2200" b="1" dirty="0">
                <a:latin typeface="Courier New" panose="02070309020205020404" pitchFamily="49" charset="0"/>
                <a:cs typeface="Courier New" panose="02070309020205020404" pitchFamily="49" charset="0"/>
              </a:rPr>
              <a:t>(0.5) [ RU(90) F0 ] F0 RH(180) A;</a:t>
            </a:r>
            <a:endParaRPr lang="de-DE" altLang="de-DE" sz="2200" b="1" dirty="0">
              <a:latin typeface="Courier New" panose="02070309020205020404" pitchFamily="49" charset="0"/>
            </a:endParaRPr>
          </a:p>
        </p:txBody>
      </p:sp>
      <p:sp>
        <p:nvSpPr>
          <p:cNvPr id="2" name="Slide Number Placeholder 1">
            <a:extLst>
              <a:ext uri="{FF2B5EF4-FFF2-40B4-BE49-F238E27FC236}">
                <a16:creationId xmlns:a16="http://schemas.microsoft.com/office/drawing/2014/main" id="{8B1FB7E9-D472-4CC1-99D3-066CAD0A5346}"/>
              </a:ext>
            </a:extLst>
          </p:cNvPr>
          <p:cNvSpPr>
            <a:spLocks noGrp="1"/>
          </p:cNvSpPr>
          <p:nvPr>
            <p:ph type="sldNum" sz="quarter" idx="12"/>
          </p:nvPr>
        </p:nvSpPr>
        <p:spPr/>
        <p:txBody>
          <a:bodyPr/>
          <a:lstStyle/>
          <a:p>
            <a:pPr>
              <a:defRPr/>
            </a:pPr>
            <a:fld id="{D4A47143-1785-4CA0-A095-0BBC415C218E}" type="slidenum">
              <a:rPr lang="de-DE" altLang="de-DE" smtClean="0"/>
              <a:pPr>
                <a:defRPr/>
              </a:pPr>
              <a:t>6</a:t>
            </a:fld>
            <a:endParaRPr lang="de-DE" altLang="de-DE"/>
          </a:p>
        </p:txBody>
      </p:sp>
      <p:sp>
        <p:nvSpPr>
          <p:cNvPr id="4" name="Line 5">
            <a:extLst>
              <a:ext uri="{FF2B5EF4-FFF2-40B4-BE49-F238E27FC236}">
                <a16:creationId xmlns:a16="http://schemas.microsoft.com/office/drawing/2014/main" id="{783680BA-F171-4D01-A197-A5EE4CD0C968}"/>
              </a:ext>
            </a:extLst>
          </p:cNvPr>
          <p:cNvSpPr>
            <a:spLocks noChangeShapeType="1"/>
          </p:cNvSpPr>
          <p:nvPr/>
        </p:nvSpPr>
        <p:spPr bwMode="auto">
          <a:xfrm flipH="1">
            <a:off x="838200" y="18864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6">
            <a:extLst>
              <a:ext uri="{FF2B5EF4-FFF2-40B4-BE49-F238E27FC236}">
                <a16:creationId xmlns:a16="http://schemas.microsoft.com/office/drawing/2014/main" id="{76B93D5D-C1B7-40D7-A6BA-0E967F908F9A}"/>
              </a:ext>
            </a:extLst>
          </p:cNvPr>
          <p:cNvSpPr>
            <a:spLocks noChangeShapeType="1"/>
          </p:cNvSpPr>
          <p:nvPr/>
        </p:nvSpPr>
        <p:spPr bwMode="auto">
          <a:xfrm flipH="1">
            <a:off x="380999" y="620688"/>
            <a:ext cx="1" cy="623731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7">
            <a:extLst>
              <a:ext uri="{FF2B5EF4-FFF2-40B4-BE49-F238E27FC236}">
                <a16:creationId xmlns:a16="http://schemas.microsoft.com/office/drawing/2014/main" id="{2B9A40BC-22FA-47FA-AD4C-BB1D9BB7AA1F}"/>
              </a:ext>
            </a:extLst>
          </p:cNvPr>
          <p:cNvCxnSpPr>
            <a:cxnSpLocks noChangeShapeType="1"/>
          </p:cNvCxnSpPr>
          <p:nvPr/>
        </p:nvCxnSpPr>
        <p:spPr bwMode="auto">
          <a:xfrm rot="-5400000">
            <a:off x="395287"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a:extLst>
              <a:ext uri="{FF2B5EF4-FFF2-40B4-BE49-F238E27FC236}">
                <a16:creationId xmlns:a16="http://schemas.microsoft.com/office/drawing/2014/main" id="{DE7CFF32-4F47-47AF-87BF-321C5F365ED4}"/>
              </a:ext>
            </a:extLst>
          </p:cNvPr>
          <p:cNvSpPr txBox="1">
            <a:spLocks noChangeArrowheads="1"/>
          </p:cNvSpPr>
          <p:nvPr/>
        </p:nvSpPr>
        <p:spPr bwMode="auto">
          <a:xfrm>
            <a:off x="574104" y="260648"/>
            <a:ext cx="8534400" cy="2046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None/>
            </a:pPr>
            <a:r>
              <a:rPr lang="en-US" altLang="de-DE" sz="2800" b="1" dirty="0">
                <a:solidFill>
                  <a:srgbClr val="FF0000"/>
                </a:solidFill>
                <a:latin typeface="Arial" panose="020B0604020202020204" pitchFamily="34" charset="0"/>
                <a:cs typeface="Arial" panose="020B0604020202020204" pitchFamily="34" charset="0"/>
              </a:rPr>
              <a:t>Alternate branching and shortening:</a:t>
            </a: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sym typeface="Symbol" panose="05050102010706020507" pitchFamily="18" charset="2"/>
              </a:rPr>
              <a:t>module A;</a:t>
            </a: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sym typeface="Symbol" panose="05050102010706020507" pitchFamily="18" charset="2"/>
              </a:rPr>
              <a:t>Axiom</a:t>
            </a:r>
            <a:r>
              <a:rPr lang="en-GB" altLang="de-DE" sz="2200" b="1" dirty="0">
                <a:latin typeface="Courier New" panose="02070309020205020404" pitchFamily="49" charset="0"/>
                <a:cs typeface="Courier New" panose="02070309020205020404" pitchFamily="49" charset="0"/>
              </a:rPr>
              <a:t> </a:t>
            </a:r>
            <a:r>
              <a:rPr lang="de-DE" altLang="de-DE" sz="2200" b="1" dirty="0">
                <a:latin typeface="Courier New" panose="02070309020205020404" pitchFamily="49" charset="0"/>
                <a:cs typeface="Times New Roman" panose="02020603050405020304" pitchFamily="18" charset="0"/>
                <a:sym typeface="Symbol" panose="05050102010706020507" pitchFamily="18" charset="2"/>
              </a:rPr>
              <a:t>==&gt;</a:t>
            </a:r>
            <a:r>
              <a:rPr lang="en-GB" altLang="de-DE" sz="2200" b="1" dirty="0">
                <a:latin typeface="Courier New" panose="02070309020205020404" pitchFamily="49" charset="0"/>
                <a:cs typeface="Courier New" panose="02070309020205020404" pitchFamily="49" charset="0"/>
              </a:rPr>
              <a:t> L(10) F0 A;</a:t>
            </a:r>
            <a:endParaRPr lang="de-DE" altLang="de-DE" sz="2200" b="1" dirty="0">
              <a:latin typeface="Courier New" panose="02070309020205020404" pitchFamily="49" charset="0"/>
              <a:cs typeface="Times New Roman" panose="02020603050405020304" pitchFamily="18" charset="0"/>
            </a:endParaRPr>
          </a:p>
          <a:p>
            <a:pPr eaLnBrk="1" hangingPunct="1">
              <a:spcBef>
                <a:spcPct val="50000"/>
              </a:spcBef>
              <a:buFontTx/>
              <a:buNone/>
            </a:pPr>
            <a:r>
              <a:rPr lang="en-GB" altLang="de-DE" sz="2200" b="1" dirty="0">
                <a:latin typeface="Courier New" panose="02070309020205020404" pitchFamily="49" charset="0"/>
                <a:cs typeface="Courier New" panose="02070309020205020404" pitchFamily="49" charset="0"/>
              </a:rPr>
              <a:t>A </a:t>
            </a:r>
            <a:r>
              <a:rPr lang="de-DE" altLang="de-DE" sz="2200" b="1" dirty="0">
                <a:latin typeface="Courier New" panose="02070309020205020404" pitchFamily="49" charset="0"/>
                <a:cs typeface="Times New Roman" panose="02020603050405020304" pitchFamily="18" charset="0"/>
                <a:sym typeface="Symbol" panose="05050102010706020507" pitchFamily="18" charset="2"/>
              </a:rPr>
              <a:t>==&gt;</a:t>
            </a:r>
            <a:r>
              <a:rPr lang="en-GB" altLang="de-DE" sz="2200" b="1" dirty="0">
                <a:latin typeface="Courier New" panose="02070309020205020404" pitchFamily="49" charset="0"/>
                <a:cs typeface="Courier New" panose="02070309020205020404" pitchFamily="49" charset="0"/>
              </a:rPr>
              <a:t> </a:t>
            </a:r>
            <a:r>
              <a:rPr lang="en-GB" altLang="de-DE" sz="2200" b="1" dirty="0" err="1">
                <a:latin typeface="Courier New" panose="02070309020205020404" pitchFamily="49" charset="0"/>
                <a:cs typeface="Courier New" panose="02070309020205020404" pitchFamily="49" charset="0"/>
              </a:rPr>
              <a:t>LMul</a:t>
            </a:r>
            <a:r>
              <a:rPr lang="en-GB" altLang="de-DE" sz="2200" b="1" dirty="0">
                <a:latin typeface="Courier New" panose="02070309020205020404" pitchFamily="49" charset="0"/>
                <a:cs typeface="Courier New" panose="02070309020205020404" pitchFamily="49" charset="0"/>
              </a:rPr>
              <a:t>(0.5) [ RU(90) F0 ] F0 RH(180) A;</a:t>
            </a:r>
            <a:endParaRPr lang="de-DE" altLang="de-DE" sz="2200" b="1" dirty="0">
              <a:latin typeface="Courier New" panose="02070309020205020404" pitchFamily="49" charset="0"/>
            </a:endParaRPr>
          </a:p>
        </p:txBody>
      </p:sp>
      <p:pic>
        <p:nvPicPr>
          <p:cNvPr id="50179" name="Picture 5" descr="beisp1_7">
            <a:extLst>
              <a:ext uri="{FF2B5EF4-FFF2-40B4-BE49-F238E27FC236}">
                <a16:creationId xmlns:a16="http://schemas.microsoft.com/office/drawing/2014/main" id="{DD528F95-100F-4F7A-8662-D4EFABCC9C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000" y="2738249"/>
            <a:ext cx="1939106" cy="395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a:extLst>
              <a:ext uri="{FF2B5EF4-FFF2-40B4-BE49-F238E27FC236}">
                <a16:creationId xmlns:a16="http://schemas.microsoft.com/office/drawing/2014/main" id="{FE4364CF-225D-4371-8599-64B6075EAFA4}"/>
              </a:ext>
            </a:extLst>
          </p:cNvPr>
          <p:cNvSpPr>
            <a:spLocks noGrp="1"/>
          </p:cNvSpPr>
          <p:nvPr>
            <p:ph type="sldNum" sz="quarter" idx="12"/>
          </p:nvPr>
        </p:nvSpPr>
        <p:spPr/>
        <p:txBody>
          <a:bodyPr/>
          <a:lstStyle/>
          <a:p>
            <a:pPr>
              <a:defRPr/>
            </a:pPr>
            <a:fld id="{D4A47143-1785-4CA0-A095-0BBC415C218E}" type="slidenum">
              <a:rPr lang="de-DE" altLang="de-DE" smtClean="0"/>
              <a:pPr>
                <a:defRPr/>
              </a:pPr>
              <a:t>7</a:t>
            </a:fld>
            <a:endParaRPr lang="de-DE" altLang="de-DE"/>
          </a:p>
        </p:txBody>
      </p:sp>
      <p:sp>
        <p:nvSpPr>
          <p:cNvPr id="5" name="Line 5">
            <a:extLst>
              <a:ext uri="{FF2B5EF4-FFF2-40B4-BE49-F238E27FC236}">
                <a16:creationId xmlns:a16="http://schemas.microsoft.com/office/drawing/2014/main" id="{30142BDB-8D6F-498F-9E07-C73A5931B1F2}"/>
              </a:ext>
            </a:extLst>
          </p:cNvPr>
          <p:cNvSpPr>
            <a:spLocks noChangeShapeType="1"/>
          </p:cNvSpPr>
          <p:nvPr/>
        </p:nvSpPr>
        <p:spPr bwMode="auto">
          <a:xfrm flipH="1">
            <a:off x="838200" y="18864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6">
            <a:extLst>
              <a:ext uri="{FF2B5EF4-FFF2-40B4-BE49-F238E27FC236}">
                <a16:creationId xmlns:a16="http://schemas.microsoft.com/office/drawing/2014/main" id="{85D14068-783F-4107-B0FC-D8CA40FC07AA}"/>
              </a:ext>
            </a:extLst>
          </p:cNvPr>
          <p:cNvSpPr>
            <a:spLocks noChangeShapeType="1"/>
          </p:cNvSpPr>
          <p:nvPr/>
        </p:nvSpPr>
        <p:spPr bwMode="auto">
          <a:xfrm flipH="1">
            <a:off x="380999" y="620688"/>
            <a:ext cx="1" cy="623731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7" name="AutoShape 7">
            <a:extLst>
              <a:ext uri="{FF2B5EF4-FFF2-40B4-BE49-F238E27FC236}">
                <a16:creationId xmlns:a16="http://schemas.microsoft.com/office/drawing/2014/main" id="{2F661C2B-DBFA-4CC0-AEFD-D19CD81D9C68}"/>
              </a:ext>
            </a:extLst>
          </p:cNvPr>
          <p:cNvCxnSpPr>
            <a:cxnSpLocks noChangeShapeType="1"/>
          </p:cNvCxnSpPr>
          <p:nvPr/>
        </p:nvCxnSpPr>
        <p:spPr bwMode="auto">
          <a:xfrm rot="-5400000">
            <a:off x="395287"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a:extLst>
              <a:ext uri="{FF2B5EF4-FFF2-40B4-BE49-F238E27FC236}">
                <a16:creationId xmlns:a16="http://schemas.microsoft.com/office/drawing/2014/main" id="{C2E3FB1B-ECB6-45F6-929A-EFA39AC45AFD}"/>
              </a:ext>
            </a:extLst>
          </p:cNvPr>
          <p:cNvSpPr txBox="1">
            <a:spLocks noChangeArrowheads="1"/>
          </p:cNvSpPr>
          <p:nvPr/>
        </p:nvSpPr>
        <p:spPr bwMode="auto">
          <a:xfrm>
            <a:off x="574104" y="381000"/>
            <a:ext cx="8534400" cy="4955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b="1" dirty="0">
                <a:solidFill>
                  <a:srgbClr val="CC3300"/>
                </a:solidFill>
                <a:latin typeface="Arial" panose="020B0604020202020204" pitchFamily="34" charset="0"/>
              </a:rPr>
              <a:t>What kind of structure would the following code produce?</a:t>
            </a:r>
          </a:p>
          <a:p>
            <a:pPr eaLnBrk="1" hangingPunct="1">
              <a:spcBef>
                <a:spcPct val="50000"/>
              </a:spcBef>
              <a:buFontTx/>
              <a:buNone/>
            </a:pPr>
            <a:endParaRPr lang="en-GB" altLang="de-DE" sz="2400" b="1" dirty="0">
              <a:solidFill>
                <a:srgbClr val="CC3300"/>
              </a:solidFill>
              <a:latin typeface="Courier New" panose="02070309020205020404" pitchFamily="49" charset="0"/>
              <a:cs typeface="Courier New" panose="02070309020205020404" pitchFamily="49" charset="0"/>
              <a:sym typeface="Symbol" panose="05050102010706020507" pitchFamily="18" charset="2"/>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sym typeface="Symbol" panose="05050102010706020507" pitchFamily="18" charset="2"/>
              </a:rPr>
              <a:t>Axiom</a:t>
            </a:r>
            <a:r>
              <a:rPr lang="en-GB" altLang="de-DE" sz="2400" b="1" dirty="0">
                <a:solidFill>
                  <a:srgbClr val="0000FF"/>
                </a:solidFill>
                <a:latin typeface="Courier New" panose="02070309020205020404" pitchFamily="49" charset="0"/>
                <a:cs typeface="Courier New" panose="02070309020205020404" pitchFamily="49" charset="0"/>
              </a:rPr>
              <a:t> </a:t>
            </a:r>
            <a:r>
              <a:rPr lang="de-DE"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==&gt;</a:t>
            </a:r>
            <a:r>
              <a:rPr lang="en-GB" altLang="de-DE" sz="2400" b="1" dirty="0">
                <a:solidFill>
                  <a:srgbClr val="0000FF"/>
                </a:solidFill>
                <a:latin typeface="Courier New" panose="02070309020205020404" pitchFamily="49" charset="0"/>
                <a:cs typeface="Courier New" panose="02070309020205020404" pitchFamily="49" charset="0"/>
              </a:rPr>
              <a:t> F(10) A ;</a:t>
            </a:r>
            <a:endParaRPr lang="de-DE" altLang="de-DE" sz="2400" dirty="0">
              <a:solidFill>
                <a:srgbClr val="0000FF"/>
              </a:solidFill>
              <a:cs typeface="Times New Roman" panose="02020603050405020304" pitchFamily="18" charset="0"/>
            </a:endParaRPr>
          </a:p>
          <a:p>
            <a:pPr eaLnBrk="1" hangingPunct="1">
              <a:spcBef>
                <a:spcPct val="50000"/>
              </a:spcBef>
              <a:buFontTx/>
              <a:buNone/>
            </a:pPr>
            <a:r>
              <a:rPr lang="en-GB" altLang="de-DE" sz="2400" b="1" dirty="0">
                <a:solidFill>
                  <a:srgbClr val="0000FF"/>
                </a:solidFill>
                <a:latin typeface="Courier New" panose="02070309020205020404" pitchFamily="49" charset="0"/>
                <a:cs typeface="Courier New" panose="02070309020205020404" pitchFamily="49" charset="0"/>
              </a:rPr>
              <a:t>A </a:t>
            </a:r>
            <a:r>
              <a:rPr lang="de-DE"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==&gt; [ RU(-60) F(6) RH(180) A </a:t>
            </a:r>
            <a:r>
              <a:rPr lang="de-DE" altLang="de-DE" sz="2400" b="1" dirty="0" err="1">
                <a:solidFill>
                  <a:srgbClr val="0000FF"/>
                </a:solidFill>
                <a:latin typeface="Courier New" panose="02070309020205020404" pitchFamily="49" charset="0"/>
                <a:cs typeface="Times New Roman" panose="02020603050405020304" pitchFamily="18" charset="0"/>
                <a:sym typeface="Symbol" panose="05050102010706020507" pitchFamily="18" charset="2"/>
              </a:rPr>
              <a:t>Sphere</a:t>
            </a:r>
            <a:r>
              <a:rPr lang="de-DE"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(3) ]</a:t>
            </a:r>
          </a:p>
          <a:p>
            <a:pPr eaLnBrk="1" hangingPunct="1">
              <a:spcBef>
                <a:spcPct val="0"/>
              </a:spcBef>
              <a:buFontTx/>
              <a:buNone/>
            </a:pPr>
            <a:r>
              <a:rPr lang="en-US"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	 [ RU(40) F(10) RH(180) A Sphere(3) ]; </a:t>
            </a:r>
          </a:p>
          <a:p>
            <a:pPr eaLnBrk="1" hangingPunct="1">
              <a:spcBef>
                <a:spcPct val="0"/>
              </a:spcBef>
              <a:buFontTx/>
              <a:buNone/>
            </a:pPr>
            <a:r>
              <a:rPr lang="en-US" altLang="de-DE" sz="2400" b="1" dirty="0">
                <a:solidFill>
                  <a:srgbClr val="0000FF"/>
                </a:solidFill>
                <a:latin typeface="Courier New" panose="02070309020205020404" pitchFamily="49" charset="0"/>
                <a:cs typeface="Times New Roman" panose="02020603050405020304" pitchFamily="18" charset="0"/>
                <a:sym typeface="Symbol" panose="05050102010706020507" pitchFamily="18" charset="2"/>
              </a:rPr>
              <a:t>Sphere ==&gt; Z;</a:t>
            </a:r>
            <a:endParaRPr lang="en-US" altLang="de-DE" sz="2400" i="1" dirty="0">
              <a:solidFill>
                <a:srgbClr val="0000FF"/>
              </a:solidFill>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0"/>
              </a:spcBef>
              <a:buFontTx/>
              <a:buNone/>
            </a:pPr>
            <a:endParaRPr lang="en-US" altLang="de-DE" sz="2400" i="1" dirty="0">
              <a:solidFill>
                <a:srgbClr val="CC3300"/>
              </a:solidFill>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0"/>
              </a:spcBef>
              <a:buFontTx/>
              <a:buNone/>
            </a:pPr>
            <a:endParaRPr lang="en-US" altLang="de-DE" sz="2400" i="1" dirty="0">
              <a:solidFill>
                <a:srgbClr val="CC3300"/>
              </a:solidFill>
              <a:latin typeface="Arial" panose="020B0604020202020204" pitchFamily="34" charset="0"/>
              <a:cs typeface="Times New Roman" panose="02020603050405020304" pitchFamily="18" charset="0"/>
              <a:sym typeface="Symbol" panose="05050102010706020507" pitchFamily="18" charset="2"/>
            </a:endParaRPr>
          </a:p>
          <a:p>
            <a:pPr eaLnBrk="1" hangingPunct="1">
              <a:spcBef>
                <a:spcPct val="0"/>
              </a:spcBef>
              <a:buFontTx/>
              <a:buNone/>
            </a:pPr>
            <a:r>
              <a:rPr lang="en-US" altLang="de-DE" sz="2400" b="1" dirty="0">
                <a:latin typeface="Courier New" panose="02070309020205020404" pitchFamily="49" charset="0"/>
                <a:cs typeface="Times New Roman" panose="02020603050405020304" pitchFamily="18" charset="0"/>
                <a:sym typeface="Symbol" panose="05050102010706020507" pitchFamily="18" charset="2"/>
              </a:rPr>
              <a:t>F(n)</a:t>
            </a:r>
            <a:r>
              <a:rPr lang="en-US" altLang="de-DE" sz="2400" b="1" dirty="0">
                <a:latin typeface="Arial" panose="020B0604020202020204" pitchFamily="34" charset="0"/>
                <a:cs typeface="Times New Roman" panose="02020603050405020304" pitchFamily="18" charset="0"/>
                <a:sym typeface="Symbol" panose="05050102010706020507" pitchFamily="18" charset="2"/>
              </a:rPr>
              <a:t>  </a:t>
            </a:r>
            <a:r>
              <a:rPr lang="en-US" altLang="de-DE" sz="2400" dirty="0">
                <a:latin typeface="Arial" panose="020B0604020202020204" pitchFamily="34" charset="0"/>
                <a:cs typeface="Times New Roman" panose="02020603050405020304" pitchFamily="18" charset="0"/>
                <a:sym typeface="Symbol" panose="05050102010706020507" pitchFamily="18" charset="2"/>
              </a:rPr>
              <a:t>returns a line of the given length (n)</a:t>
            </a:r>
          </a:p>
          <a:p>
            <a:pPr eaLnBrk="1" hangingPunct="1">
              <a:spcBef>
                <a:spcPct val="0"/>
              </a:spcBef>
              <a:buFontTx/>
              <a:buNone/>
            </a:pPr>
            <a:r>
              <a:rPr lang="en-US" altLang="de-DE" sz="2400" b="1" dirty="0">
                <a:latin typeface="Courier New" panose="02070309020205020404" pitchFamily="49" charset="0"/>
                <a:cs typeface="Times New Roman" panose="02020603050405020304" pitchFamily="18" charset="0"/>
                <a:sym typeface="Symbol" panose="05050102010706020507" pitchFamily="18" charset="2"/>
              </a:rPr>
              <a:t>Sphere(n)</a:t>
            </a:r>
            <a:r>
              <a:rPr lang="en-US" altLang="de-DE" sz="2400" dirty="0">
                <a:latin typeface="Arial" panose="020B0604020202020204" pitchFamily="34" charset="0"/>
                <a:cs typeface="Times New Roman" panose="02020603050405020304" pitchFamily="18" charset="0"/>
                <a:sym typeface="Symbol" panose="05050102010706020507" pitchFamily="18" charset="2"/>
              </a:rPr>
              <a:t>  returns a sphere with radius (n)</a:t>
            </a:r>
          </a:p>
        </p:txBody>
      </p:sp>
      <p:sp>
        <p:nvSpPr>
          <p:cNvPr id="2" name="Slide Number Placeholder 1">
            <a:extLst>
              <a:ext uri="{FF2B5EF4-FFF2-40B4-BE49-F238E27FC236}">
                <a16:creationId xmlns:a16="http://schemas.microsoft.com/office/drawing/2014/main" id="{6C3F3485-734C-4F8F-8E4B-BB72C0E6DA72}"/>
              </a:ext>
            </a:extLst>
          </p:cNvPr>
          <p:cNvSpPr>
            <a:spLocks noGrp="1"/>
          </p:cNvSpPr>
          <p:nvPr>
            <p:ph type="sldNum" sz="quarter" idx="12"/>
          </p:nvPr>
        </p:nvSpPr>
        <p:spPr/>
        <p:txBody>
          <a:bodyPr/>
          <a:lstStyle/>
          <a:p>
            <a:pPr>
              <a:defRPr/>
            </a:pPr>
            <a:fld id="{D4A47143-1785-4CA0-A095-0BBC415C218E}" type="slidenum">
              <a:rPr lang="de-DE" altLang="de-DE" smtClean="0"/>
              <a:pPr>
                <a:defRPr/>
              </a:pPr>
              <a:t>8</a:t>
            </a:fld>
            <a:endParaRPr lang="de-DE" altLang="de-DE"/>
          </a:p>
        </p:txBody>
      </p:sp>
      <p:sp>
        <p:nvSpPr>
          <p:cNvPr id="4" name="Line 5">
            <a:extLst>
              <a:ext uri="{FF2B5EF4-FFF2-40B4-BE49-F238E27FC236}">
                <a16:creationId xmlns:a16="http://schemas.microsoft.com/office/drawing/2014/main" id="{EE1BA483-AE9A-4D8C-B703-3D86201F959B}"/>
              </a:ext>
            </a:extLst>
          </p:cNvPr>
          <p:cNvSpPr>
            <a:spLocks noChangeShapeType="1"/>
          </p:cNvSpPr>
          <p:nvPr/>
        </p:nvSpPr>
        <p:spPr bwMode="auto">
          <a:xfrm flipH="1">
            <a:off x="838200" y="188640"/>
            <a:ext cx="8305800"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6">
            <a:extLst>
              <a:ext uri="{FF2B5EF4-FFF2-40B4-BE49-F238E27FC236}">
                <a16:creationId xmlns:a16="http://schemas.microsoft.com/office/drawing/2014/main" id="{73EE5F80-60A9-46F4-BB7F-75E0DD4BF88E}"/>
              </a:ext>
            </a:extLst>
          </p:cNvPr>
          <p:cNvSpPr>
            <a:spLocks noChangeShapeType="1"/>
          </p:cNvSpPr>
          <p:nvPr/>
        </p:nvSpPr>
        <p:spPr bwMode="auto">
          <a:xfrm flipH="1">
            <a:off x="380999" y="620688"/>
            <a:ext cx="1" cy="6237312"/>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6" name="AutoShape 7">
            <a:extLst>
              <a:ext uri="{FF2B5EF4-FFF2-40B4-BE49-F238E27FC236}">
                <a16:creationId xmlns:a16="http://schemas.microsoft.com/office/drawing/2014/main" id="{FBAA6A46-ED5B-4399-B436-61A0D94A6CE6}"/>
              </a:ext>
            </a:extLst>
          </p:cNvPr>
          <p:cNvCxnSpPr>
            <a:cxnSpLocks noChangeShapeType="1"/>
          </p:cNvCxnSpPr>
          <p:nvPr/>
        </p:nvCxnSpPr>
        <p:spPr bwMode="auto">
          <a:xfrm rot="-5400000">
            <a:off x="395287"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31FE8E68-AF19-4D17-A277-0D15212D3A29}"/>
              </a:ext>
            </a:extLst>
          </p:cNvPr>
          <p:cNvSpPr txBox="1">
            <a:spLocks noChangeArrowheads="1"/>
          </p:cNvSpPr>
          <p:nvPr/>
        </p:nvSpPr>
        <p:spPr bwMode="auto">
          <a:xfrm>
            <a:off x="514673" y="349488"/>
            <a:ext cx="8305799" cy="6063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50000"/>
              </a:spcBef>
              <a:buFontTx/>
              <a:buNone/>
            </a:pPr>
            <a:r>
              <a:rPr lang="en-US" altLang="de-DE" sz="2800" b="1" dirty="0">
                <a:solidFill>
                  <a:srgbClr val="FF0000"/>
                </a:solidFill>
                <a:latin typeface="Arial" panose="020B0604020202020204" pitchFamily="34" charset="0"/>
                <a:cs typeface="Arial" panose="020B0604020202020204" pitchFamily="34" charset="0"/>
              </a:rPr>
              <a:t>Extension of the symbol concept</a:t>
            </a:r>
          </a:p>
          <a:p>
            <a:pPr eaLnBrk="1" hangingPunct="1">
              <a:spcBef>
                <a:spcPts val="0"/>
              </a:spcBef>
              <a:buFontTx/>
              <a:buNone/>
            </a:pPr>
            <a:endParaRPr lang="en-US" altLang="de-DE" sz="2000" dirty="0">
              <a:latin typeface="Arial" panose="020B0604020202020204" pitchFamily="34" charset="0"/>
              <a:cs typeface="Arial" panose="020B0604020202020204" pitchFamily="34" charset="0"/>
            </a:endParaRPr>
          </a:p>
          <a:p>
            <a:pPr eaLnBrk="1" hangingPunct="1">
              <a:spcBef>
                <a:spcPts val="0"/>
              </a:spcBef>
              <a:buFontTx/>
              <a:buNone/>
            </a:pPr>
            <a:r>
              <a:rPr lang="en-US" altLang="de-DE" sz="2000" dirty="0">
                <a:latin typeface="Arial" panose="020B0604020202020204" pitchFamily="34" charset="0"/>
                <a:cs typeface="Arial" panose="020B0604020202020204" pitchFamily="34" charset="0"/>
              </a:rPr>
              <a:t>Allow numerical parameters not only for turtle commands such as "RU(45)" and "F(3)", but for all characters as well  </a:t>
            </a:r>
            <a:r>
              <a:rPr lang="en-US" altLang="de-DE" sz="1400" dirty="0">
                <a:solidFill>
                  <a:srgbClr val="008000"/>
                </a:solidFill>
                <a:latin typeface="Arial" panose="020B0604020202020204" pitchFamily="34" charset="0"/>
                <a:cs typeface="Arial" panose="020B0604020202020204" pitchFamily="34" charset="0"/>
              </a:rPr>
              <a:t>(cf. examples e02, e03 above)</a:t>
            </a:r>
          </a:p>
          <a:p>
            <a:pPr eaLnBrk="1" hangingPunct="1">
              <a:spcBef>
                <a:spcPts val="0"/>
              </a:spcBef>
              <a:buFontTx/>
              <a:buNone/>
            </a:pPr>
            <a:endParaRPr lang="de-DE" altLang="de-DE" sz="800" dirty="0">
              <a:cs typeface="Times New Roman" panose="02020603050405020304" pitchFamily="18" charset="0"/>
            </a:endParaRPr>
          </a:p>
          <a:p>
            <a:pPr eaLnBrk="1" hangingPunct="1">
              <a:spcBef>
                <a:spcPts val="0"/>
              </a:spcBef>
              <a:buFont typeface="Symbol" panose="05050102010706020507" pitchFamily="18" charset="2"/>
              <a:buChar char="®"/>
            </a:pPr>
            <a:r>
              <a:rPr lang="de-DE" altLang="de-DE" sz="2400" i="1" dirty="0">
                <a:latin typeface="Arial" panose="020B0604020202020204" pitchFamily="34" charset="0"/>
                <a:cs typeface="Arial" panose="020B0604020202020204" pitchFamily="34" charset="0"/>
              </a:rPr>
              <a:t> </a:t>
            </a:r>
            <a:r>
              <a:rPr lang="en-US" altLang="de-DE" sz="2400" i="1" dirty="0">
                <a:solidFill>
                  <a:schemeClr val="accent2"/>
                </a:solidFill>
                <a:latin typeface="Arial" panose="020B0604020202020204" pitchFamily="34" charset="0"/>
                <a:cs typeface="Arial" panose="020B0604020202020204" pitchFamily="34" charset="0"/>
              </a:rPr>
              <a:t>parameterized</a:t>
            </a:r>
            <a:r>
              <a:rPr lang="de-DE" altLang="de-DE" sz="2400" i="1" dirty="0">
                <a:solidFill>
                  <a:schemeClr val="accent2"/>
                </a:solidFill>
                <a:latin typeface="Arial" panose="020B0604020202020204" pitchFamily="34" charset="0"/>
                <a:cs typeface="Arial" panose="020B0604020202020204" pitchFamily="34" charset="0"/>
              </a:rPr>
              <a:t> L-Systems</a:t>
            </a:r>
          </a:p>
          <a:p>
            <a:pPr eaLnBrk="1" hangingPunct="1">
              <a:spcBef>
                <a:spcPts val="0"/>
              </a:spcBef>
              <a:buFont typeface="Symbol" panose="05050102010706020507" pitchFamily="18" charset="2"/>
              <a:buNone/>
            </a:pPr>
            <a:endParaRPr lang="en-US" altLang="de-DE" sz="800" dirty="0">
              <a:latin typeface="Arial" panose="020B0604020202020204" pitchFamily="34" charset="0"/>
              <a:cs typeface="Arial" panose="020B0604020202020204" pitchFamily="34" charset="0"/>
            </a:endParaRPr>
          </a:p>
          <a:p>
            <a:pPr eaLnBrk="1" hangingPunct="1">
              <a:spcBef>
                <a:spcPts val="0"/>
              </a:spcBef>
              <a:buFont typeface="Symbol" panose="05050102010706020507" pitchFamily="18" charset="2"/>
              <a:buNone/>
            </a:pPr>
            <a:r>
              <a:rPr lang="en-US" altLang="de-DE" sz="2400" dirty="0">
                <a:latin typeface="Arial" panose="020B0604020202020204" pitchFamily="34" charset="0"/>
                <a:cs typeface="Arial" panose="020B0604020202020204" pitchFamily="34" charset="0"/>
              </a:rPr>
              <a:t>Any long, finite parameter lists are allowed!</a:t>
            </a:r>
          </a:p>
          <a:p>
            <a:pPr eaLnBrk="1" hangingPunct="1">
              <a:spcBef>
                <a:spcPts val="0"/>
              </a:spcBef>
              <a:buFont typeface="Symbol" panose="05050102010706020507" pitchFamily="18" charset="2"/>
              <a:buNone/>
            </a:pPr>
            <a:r>
              <a:rPr lang="en-US" altLang="de-DE" sz="2400" dirty="0">
                <a:latin typeface="Arial" panose="020B0604020202020204" pitchFamily="34" charset="0"/>
                <a:cs typeface="Arial" panose="020B0604020202020204" pitchFamily="34" charset="0"/>
              </a:rPr>
              <a:t>Parameters are assigned values during rule matching</a:t>
            </a:r>
          </a:p>
          <a:p>
            <a:pPr eaLnBrk="1" hangingPunct="1">
              <a:spcBef>
                <a:spcPts val="0"/>
              </a:spcBef>
              <a:buFont typeface="Symbol" panose="05050102010706020507" pitchFamily="18" charset="2"/>
              <a:buNone/>
            </a:pPr>
            <a:endParaRPr lang="en-US" altLang="de-DE" sz="800" dirty="0">
              <a:latin typeface="Arial" panose="020B0604020202020204" pitchFamily="34" charset="0"/>
              <a:cs typeface="Arial" panose="020B0604020202020204" pitchFamily="34" charset="0"/>
            </a:endParaRPr>
          </a:p>
          <a:p>
            <a:pPr eaLnBrk="1" hangingPunct="1">
              <a:spcBef>
                <a:spcPts val="0"/>
              </a:spcBef>
              <a:buFont typeface="Symbol" panose="05050102010706020507" pitchFamily="18" charset="2"/>
              <a:buNone/>
            </a:pPr>
            <a:endParaRPr lang="en-US" altLang="de-DE" sz="800" dirty="0">
              <a:latin typeface="Arial" panose="020B0604020202020204" pitchFamily="34" charset="0"/>
              <a:cs typeface="Arial" panose="020B0604020202020204" pitchFamily="34" charset="0"/>
            </a:endParaRPr>
          </a:p>
          <a:p>
            <a:pPr eaLnBrk="1" hangingPunct="1">
              <a:spcBef>
                <a:spcPts val="0"/>
              </a:spcBef>
              <a:buFont typeface="Symbol" panose="05050102010706020507" pitchFamily="18" charset="2"/>
              <a:buNone/>
            </a:pPr>
            <a:r>
              <a:rPr lang="en-US" altLang="de-DE" sz="2400" dirty="0">
                <a:solidFill>
                  <a:schemeClr val="accent2"/>
                </a:solidFill>
                <a:latin typeface="Arial" panose="020B0604020202020204" pitchFamily="34" charset="0"/>
                <a:cs typeface="Arial" panose="020B0604020202020204" pitchFamily="34" charset="0"/>
              </a:rPr>
              <a:t>Example:</a:t>
            </a:r>
          </a:p>
          <a:p>
            <a:pPr eaLnBrk="1" hangingPunct="1">
              <a:spcBef>
                <a:spcPts val="0"/>
              </a:spcBef>
              <a:buFont typeface="Symbol" panose="05050102010706020507" pitchFamily="18" charset="2"/>
              <a:buNone/>
            </a:pPr>
            <a:endParaRPr lang="en-US" altLang="de-DE" sz="800" dirty="0">
              <a:solidFill>
                <a:schemeClr val="accent2"/>
              </a:solidFill>
              <a:latin typeface="Arial" panose="020B0604020202020204" pitchFamily="34" charset="0"/>
              <a:cs typeface="Arial" panose="020B0604020202020204" pitchFamily="34" charset="0"/>
            </a:endParaRPr>
          </a:p>
          <a:p>
            <a:pPr eaLnBrk="1" hangingPunct="1">
              <a:spcBef>
                <a:spcPts val="0"/>
              </a:spcBef>
              <a:buFontTx/>
              <a:buNone/>
            </a:pPr>
            <a:r>
              <a:rPr lang="en-US" altLang="de-DE" sz="2400" dirty="0">
                <a:latin typeface="Arial" panose="020B0604020202020204" pitchFamily="34" charset="0"/>
                <a:cs typeface="Arial" panose="020B0604020202020204" pitchFamily="34" charset="0"/>
              </a:rPr>
              <a:t>Rule      </a:t>
            </a:r>
            <a:r>
              <a:rPr lang="en-US" altLang="de-DE" sz="2400" b="1" dirty="0">
                <a:latin typeface="Courier New" panose="02070309020205020404" pitchFamily="49" charset="0"/>
                <a:cs typeface="Courier New" panose="02070309020205020404" pitchFamily="49" charset="0"/>
              </a:rPr>
              <a:t>A(x, y) </a:t>
            </a:r>
            <a:r>
              <a:rPr lang="en-US" altLang="de-DE" sz="2400" b="1" dirty="0">
                <a:latin typeface="Courier New" panose="02070309020205020404" pitchFamily="49" charset="0"/>
                <a:cs typeface="Arial" panose="020B0604020202020204" pitchFamily="34" charset="0"/>
                <a:sym typeface="Symbol" panose="05050102010706020507" pitchFamily="18" charset="2"/>
              </a:rPr>
              <a:t>==&gt;</a:t>
            </a:r>
            <a:r>
              <a:rPr lang="en-US" altLang="de-DE" sz="2400" b="1" dirty="0">
                <a:latin typeface="Courier New" panose="02070309020205020404" pitchFamily="49" charset="0"/>
                <a:cs typeface="Courier New" panose="02070309020205020404" pitchFamily="49" charset="0"/>
              </a:rPr>
              <a:t> F(7*x+10) B(y/2)</a:t>
            </a:r>
          </a:p>
          <a:p>
            <a:pPr eaLnBrk="1" hangingPunct="1">
              <a:spcBef>
                <a:spcPts val="0"/>
              </a:spcBef>
              <a:buFontTx/>
              <a:buNone/>
            </a:pPr>
            <a:endParaRPr lang="en-US" altLang="de-DE" sz="800" dirty="0">
              <a:latin typeface="Arial" panose="020B0604020202020204" pitchFamily="34" charset="0"/>
              <a:cs typeface="Arial" panose="020B0604020202020204" pitchFamily="34" charset="0"/>
            </a:endParaRPr>
          </a:p>
          <a:p>
            <a:pPr eaLnBrk="1" hangingPunct="1">
              <a:spcBef>
                <a:spcPts val="0"/>
              </a:spcBef>
              <a:buFontTx/>
              <a:buNone/>
            </a:pPr>
            <a:r>
              <a:rPr lang="en-US" altLang="de-DE" sz="2400" dirty="0">
                <a:latin typeface="Arial" panose="020B0604020202020204" pitchFamily="34" charset="0"/>
                <a:cs typeface="Arial" panose="020B0604020202020204" pitchFamily="34" charset="0"/>
              </a:rPr>
              <a:t>present character, example:       </a:t>
            </a:r>
            <a:r>
              <a:rPr lang="en-US" altLang="de-DE" sz="2400" b="1" dirty="0">
                <a:latin typeface="Courier New" panose="02070309020205020404" pitchFamily="49" charset="0"/>
                <a:cs typeface="Courier New" panose="02070309020205020404" pitchFamily="49" charset="0"/>
              </a:rPr>
              <a:t>A(2, 6)</a:t>
            </a:r>
            <a:endParaRPr lang="en-US" altLang="de-DE" sz="2400" dirty="0">
              <a:latin typeface="Arial" panose="020B0604020202020204" pitchFamily="34" charset="0"/>
              <a:cs typeface="Arial" panose="020B0604020202020204" pitchFamily="34" charset="0"/>
            </a:endParaRPr>
          </a:p>
          <a:p>
            <a:pPr eaLnBrk="1" hangingPunct="1">
              <a:spcBef>
                <a:spcPts val="0"/>
              </a:spcBef>
              <a:buFontTx/>
              <a:buNone/>
            </a:pPr>
            <a:r>
              <a:rPr lang="en-US" altLang="de-DE" sz="2400" dirty="0">
                <a:latin typeface="Arial" panose="020B0604020202020204" pitchFamily="34" charset="0"/>
                <a:cs typeface="Arial" panose="020B0604020202020204" pitchFamily="34" charset="0"/>
              </a:rPr>
              <a:t>After rule application:                 </a:t>
            </a:r>
            <a:r>
              <a:rPr lang="en-US" altLang="de-DE" sz="2400" b="1" dirty="0">
                <a:latin typeface="Courier New" panose="02070309020205020404" pitchFamily="49" charset="0"/>
                <a:cs typeface="Courier New" panose="02070309020205020404" pitchFamily="49" charset="0"/>
              </a:rPr>
              <a:t>F(24) B(3)</a:t>
            </a:r>
            <a:endParaRPr lang="en-US" altLang="de-DE" sz="2400" b="1" dirty="0">
              <a:latin typeface="Arial" panose="020B0604020202020204" pitchFamily="34" charset="0"/>
              <a:cs typeface="Arial" panose="020B0604020202020204" pitchFamily="34" charset="0"/>
            </a:endParaRPr>
          </a:p>
          <a:p>
            <a:pPr eaLnBrk="1" hangingPunct="1">
              <a:spcBef>
                <a:spcPts val="0"/>
              </a:spcBef>
              <a:buFontTx/>
              <a:buNone/>
            </a:pPr>
            <a:r>
              <a:rPr lang="en-US" altLang="de-DE" sz="2400" dirty="0">
                <a:latin typeface="Arial" panose="020B0604020202020204" pitchFamily="34" charset="0"/>
                <a:cs typeface="Arial" panose="020B0604020202020204" pitchFamily="34" charset="0"/>
              </a:rPr>
              <a:t>Conditions for the parameters can be checked (in logical conditions with Java syntax):</a:t>
            </a:r>
          </a:p>
          <a:p>
            <a:pPr eaLnBrk="1" hangingPunct="1">
              <a:spcBef>
                <a:spcPts val="0"/>
              </a:spcBef>
              <a:buFontTx/>
              <a:buNone/>
            </a:pPr>
            <a:endParaRPr lang="en-US" altLang="de-DE" sz="1200" dirty="0">
              <a:latin typeface="Arial" panose="020B0604020202020204" pitchFamily="34" charset="0"/>
              <a:cs typeface="Arial" panose="020B0604020202020204" pitchFamily="34" charset="0"/>
            </a:endParaRPr>
          </a:p>
          <a:p>
            <a:pPr eaLnBrk="1" hangingPunct="1">
              <a:spcBef>
                <a:spcPts val="0"/>
              </a:spcBef>
              <a:buFontTx/>
              <a:buNone/>
            </a:pPr>
            <a:r>
              <a:rPr lang="en-US" altLang="de-DE" sz="2400" b="1" dirty="0">
                <a:latin typeface="Courier New" panose="02070309020205020404" pitchFamily="49" charset="0"/>
                <a:cs typeface="Courier New" panose="02070309020205020404" pitchFamily="49" charset="0"/>
              </a:rPr>
              <a:t>A(x, y) (x &gt;= 17 &amp;&amp; y != 0)</a:t>
            </a:r>
            <a:r>
              <a:rPr lang="fr-FR" altLang="de-DE" sz="2400" b="1" dirty="0">
                <a:latin typeface="Courier New" panose="02070309020205020404" pitchFamily="49" charset="0"/>
                <a:cs typeface="Courier New" panose="02070309020205020404" pitchFamily="49" charset="0"/>
              </a:rPr>
              <a:t> </a:t>
            </a:r>
            <a:r>
              <a:rPr lang="en-US" altLang="de-DE" sz="2400" b="1" dirty="0">
                <a:latin typeface="Courier New" panose="02070309020205020404" pitchFamily="49" charset="0"/>
                <a:cs typeface="Arial" panose="020B0604020202020204" pitchFamily="34" charset="0"/>
                <a:sym typeface="Symbol" panose="05050102010706020507" pitchFamily="18" charset="2"/>
              </a:rPr>
              <a:t>==&gt; </a:t>
            </a:r>
            <a:r>
              <a:rPr lang="fr-FR" altLang="de-DE" sz="2400" dirty="0">
                <a:latin typeface="Arial" panose="020B0604020202020204" pitchFamily="34" charset="0"/>
                <a:cs typeface="Arial" panose="020B0604020202020204" pitchFamily="34" charset="0"/>
              </a:rPr>
              <a:t> </a:t>
            </a:r>
            <a:r>
              <a:rPr lang="en-US" altLang="de-DE" sz="2400" dirty="0">
                <a:latin typeface="Arial" panose="020B0604020202020204" pitchFamily="34" charset="0"/>
                <a:cs typeface="Arial" panose="020B0604020202020204" pitchFamily="34" charset="0"/>
              </a:rPr>
              <a:t>....</a:t>
            </a:r>
          </a:p>
        </p:txBody>
      </p:sp>
      <p:sp>
        <p:nvSpPr>
          <p:cNvPr id="3" name="Line 3">
            <a:extLst>
              <a:ext uri="{FF2B5EF4-FFF2-40B4-BE49-F238E27FC236}">
                <a16:creationId xmlns:a16="http://schemas.microsoft.com/office/drawing/2014/main" id="{A46ADC2D-1FCB-41D2-B7A8-34A511A3769A}"/>
              </a:ext>
            </a:extLst>
          </p:cNvPr>
          <p:cNvSpPr>
            <a:spLocks noChangeShapeType="1"/>
          </p:cNvSpPr>
          <p:nvPr/>
        </p:nvSpPr>
        <p:spPr bwMode="auto">
          <a:xfrm flipH="1">
            <a:off x="683568" y="188640"/>
            <a:ext cx="8460432" cy="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 name="Line 4">
            <a:extLst>
              <a:ext uri="{FF2B5EF4-FFF2-40B4-BE49-F238E27FC236}">
                <a16:creationId xmlns:a16="http://schemas.microsoft.com/office/drawing/2014/main" id="{24DAE7EA-C44B-461F-89E6-B6EA74D59225}"/>
              </a:ext>
            </a:extLst>
          </p:cNvPr>
          <p:cNvSpPr>
            <a:spLocks noChangeShapeType="1"/>
          </p:cNvSpPr>
          <p:nvPr/>
        </p:nvSpPr>
        <p:spPr bwMode="auto">
          <a:xfrm>
            <a:off x="251520" y="548680"/>
            <a:ext cx="0" cy="6309320"/>
          </a:xfrm>
          <a:prstGeom prst="line">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5" name="AutoShape 5">
            <a:extLst>
              <a:ext uri="{FF2B5EF4-FFF2-40B4-BE49-F238E27FC236}">
                <a16:creationId xmlns:a16="http://schemas.microsoft.com/office/drawing/2014/main" id="{09493C3D-F603-4951-8A68-F6242F10F185}"/>
              </a:ext>
            </a:extLst>
          </p:cNvPr>
          <p:cNvCxnSpPr>
            <a:cxnSpLocks noChangeShapeType="1"/>
          </p:cNvCxnSpPr>
          <p:nvPr/>
        </p:nvCxnSpPr>
        <p:spPr bwMode="auto">
          <a:xfrm rot="-5400000">
            <a:off x="265808" y="174353"/>
            <a:ext cx="428625" cy="457200"/>
          </a:xfrm>
          <a:prstGeom prst="curvedConnector2">
            <a:avLst/>
          </a:prstGeom>
          <a:noFill/>
          <a:ln w="571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Slide Number Placeholder 1">
            <a:extLst>
              <a:ext uri="{FF2B5EF4-FFF2-40B4-BE49-F238E27FC236}">
                <a16:creationId xmlns:a16="http://schemas.microsoft.com/office/drawing/2014/main" id="{72232B55-6F59-4F7A-938B-A4EC38BBE082}"/>
              </a:ext>
            </a:extLst>
          </p:cNvPr>
          <p:cNvSpPr>
            <a:spLocks noGrp="1"/>
          </p:cNvSpPr>
          <p:nvPr>
            <p:ph type="sldNum" sz="quarter" idx="12"/>
          </p:nvPr>
        </p:nvSpPr>
        <p:spPr/>
        <p:txBody>
          <a:bodyPr/>
          <a:lstStyle/>
          <a:p>
            <a:pPr>
              <a:defRPr/>
            </a:pPr>
            <a:fld id="{20372987-3694-4FB7-AC0A-237BC92BA478}" type="slidenum">
              <a:rPr lang="de-DE" altLang="de-DE" smtClean="0"/>
              <a:pPr>
                <a:defRPr/>
              </a:pPr>
              <a:t>9</a:t>
            </a:fld>
            <a:endParaRPr lang="de-DE" altLang="de-DE"/>
          </a:p>
        </p:txBody>
      </p:sp>
    </p:spTree>
  </p:cSld>
  <p:clrMapOvr>
    <a:masterClrMapping/>
  </p:clrMapOvr>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1751</Words>
  <Application>Microsoft Office PowerPoint</Application>
  <PresentationFormat>Bildschirmpräsentation (4:3)</PresentationFormat>
  <Paragraphs>262</Paragraphs>
  <Slides>21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21</vt:i4>
      </vt:variant>
    </vt:vector>
  </HeadingPairs>
  <TitlesOfParts>
    <vt:vector size="27" baseType="lpstr">
      <vt:lpstr>Arial</vt:lpstr>
      <vt:lpstr>Calibri</vt:lpstr>
      <vt:lpstr>Courier New</vt:lpstr>
      <vt:lpstr>Symbol</vt:lpstr>
      <vt:lpstr>Times New Roman</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BTU Cottbus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Winfried Kurth</dc:creator>
  <cp:lastModifiedBy>Kurth, Winfried</cp:lastModifiedBy>
  <cp:revision>215</cp:revision>
  <dcterms:created xsi:type="dcterms:W3CDTF">2006-10-23T15:58:10Z</dcterms:created>
  <dcterms:modified xsi:type="dcterms:W3CDTF">2026-04-30T12:05:07Z</dcterms:modified>
</cp:coreProperties>
</file>