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557" r:id="rId3"/>
    <p:sldId id="558" r:id="rId4"/>
    <p:sldId id="559" r:id="rId5"/>
    <p:sldId id="560" r:id="rId6"/>
    <p:sldId id="561" r:id="rId7"/>
    <p:sldId id="562" r:id="rId8"/>
    <p:sldId id="563" r:id="rId9"/>
    <p:sldId id="320" r:id="rId10"/>
    <p:sldId id="321" r:id="rId11"/>
    <p:sldId id="322" r:id="rId12"/>
    <p:sldId id="323" r:id="rId13"/>
    <p:sldId id="564" r:id="rId14"/>
    <p:sldId id="565" r:id="rId15"/>
    <p:sldId id="566" r:id="rId16"/>
    <p:sldId id="327" r:id="rId17"/>
    <p:sldId id="328" r:id="rId18"/>
    <p:sldId id="329" r:id="rId19"/>
    <p:sldId id="330" r:id="rId20"/>
    <p:sldId id="331" r:id="rId21"/>
    <p:sldId id="567" r:id="rId22"/>
    <p:sldId id="568" r:id="rId23"/>
    <p:sldId id="569" r:id="rId24"/>
    <p:sldId id="570" r:id="rId25"/>
    <p:sldId id="614" r:id="rId26"/>
    <p:sldId id="572" r:id="rId27"/>
    <p:sldId id="615" r:id="rId28"/>
    <p:sldId id="616" r:id="rId29"/>
    <p:sldId id="617" r:id="rId30"/>
    <p:sldId id="576" r:id="rId31"/>
    <p:sldId id="577" r:id="rId32"/>
    <p:sldId id="578" r:id="rId33"/>
    <p:sldId id="579" r:id="rId34"/>
    <p:sldId id="580" r:id="rId35"/>
    <p:sldId id="581" r:id="rId36"/>
    <p:sldId id="346" r:id="rId37"/>
    <p:sldId id="347" r:id="rId38"/>
    <p:sldId id="582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583" r:id="rId48"/>
    <p:sldId id="584" r:id="rId49"/>
    <p:sldId id="365" r:id="rId50"/>
    <p:sldId id="585" r:id="rId51"/>
    <p:sldId id="504" r:id="rId52"/>
    <p:sldId id="367" r:id="rId53"/>
    <p:sldId id="586" r:id="rId54"/>
    <p:sldId id="587" r:id="rId55"/>
    <p:sldId id="588" r:id="rId56"/>
    <p:sldId id="589" r:id="rId57"/>
    <p:sldId id="591" r:id="rId58"/>
    <p:sldId id="590" r:id="rId59"/>
    <p:sldId id="592" r:id="rId60"/>
    <p:sldId id="593" r:id="rId61"/>
    <p:sldId id="594" r:id="rId62"/>
    <p:sldId id="508" r:id="rId63"/>
    <p:sldId id="595" r:id="rId64"/>
    <p:sldId id="596" r:id="rId65"/>
    <p:sldId id="597" r:id="rId66"/>
    <p:sldId id="598" r:id="rId67"/>
    <p:sldId id="599" r:id="rId68"/>
    <p:sldId id="601" r:id="rId69"/>
    <p:sldId id="602" r:id="rId70"/>
    <p:sldId id="603" r:id="rId71"/>
    <p:sldId id="517" r:id="rId72"/>
    <p:sldId id="518" r:id="rId73"/>
    <p:sldId id="604" r:id="rId74"/>
    <p:sldId id="605" r:id="rId75"/>
    <p:sldId id="536" r:id="rId76"/>
    <p:sldId id="537" r:id="rId77"/>
    <p:sldId id="538" r:id="rId78"/>
    <p:sldId id="539" r:id="rId79"/>
    <p:sldId id="540" r:id="rId80"/>
    <p:sldId id="541" r:id="rId81"/>
    <p:sldId id="606" r:id="rId82"/>
    <p:sldId id="554" r:id="rId83"/>
    <p:sldId id="556" r:id="rId8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5232" autoAdjust="0"/>
  </p:normalViewPr>
  <p:slideViewPr>
    <p:cSldViewPr>
      <p:cViewPr varScale="1">
        <p:scale>
          <a:sx n="113" d="100"/>
          <a:sy n="113" d="100"/>
        </p:scale>
        <p:origin x="16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C6AB-D817-48A9-91AF-46DDD1EEE02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31599-F490-4233-9A0F-A5B4D193D2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3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6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2F43D-4F71-4C25-8F1B-D8399211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AA8E1-5F86-43C3-9BAF-565BAEE21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4891A-12FF-4364-8951-50F1946A7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2639-F50C-4913-9E08-84121BD321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699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12A375-4362-4D53-9609-0E4CA508A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D25B6-6BE1-40C9-B43B-0950DCE8E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D14BF3-5BD9-4A12-AAAC-4966375C8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2020-0A9A-45B1-9727-EF3D6D6B8F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268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BD416-4C6D-406A-AEA7-20855409F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F431D-63B1-42A2-B8DE-45F80F3BC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871BDF-3E46-480B-BB52-EACB06A34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EE7B-C682-455C-A430-C7834A2C37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54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C7AA83-57EC-4324-8513-40EA8CF38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4CEEFD-B032-4C36-B736-820DFC81E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C85B95-326A-4C7A-8832-39477A52B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2C0A-F8F7-4CCD-ADFA-2EAECB640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658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E3DAC-1A22-4671-AEC5-BF2FB883F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85196-DC3D-4FD4-814C-036FF1FA6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18A45-829C-4EF5-A9BC-0DB62C0E8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B620-908A-4611-9CE3-E08903CE77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33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8A1F9-4365-4A7A-A7AD-AE22FF068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5BB5E-E17F-43A3-BAFC-E21636300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73D77-B629-4B88-8E2A-D3D84841B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22B8-5E77-4A1C-A1AB-4DDBE0CFA7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303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9C0B0D-7B74-4155-BD2C-D9FA01C90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5A58D6-3A90-45F5-959F-E5314B72D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D5FF36-73C4-4B2B-846C-081C23DD5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1B0C-8971-4968-917D-B3223844F6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690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595DA9-5436-4A13-9DDA-D745194B7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756D6A-A8F1-487A-AF82-0244CBC9E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2845A5-6A48-4176-B092-C9DE76E35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4858-7665-4688-95F6-83CFFD46D2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838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B166C4-38C0-435D-BBB0-8690846CD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2BFC36-B9B9-4145-91E6-D4BDE2BD7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4457E3-89F1-4035-B856-845C79889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8FD5-B866-40BF-8BE2-FCEC561298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160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D8C6-CD20-4BC1-B268-F538F41F2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D71C5-E5B1-42BA-830C-E2AFBFFD6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42190-4706-4CE5-B4AC-13807DABE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9FBF-6D9C-4355-9B1F-34C03F37C4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680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CEE71-BE91-43A7-BAC6-5DC1A4456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7756C1-E2A8-4710-A4F8-AAC13F651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34A7C-02BE-4C5D-9FC4-5ABFFAC1D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E22D-AB12-4ED3-B6DF-677F8A21A2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7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06F7E0-5234-47C0-861F-1712475A4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925555-3340-4F56-9099-7AE530D36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D49183-99A6-4FEC-9DDD-C34807E7F4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461D15-832E-4E58-A6E8-31E597FBA2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001411-7A38-42B9-BF3D-9E2454B27A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39C359-B67A-4DED-B50B-50A27BE93A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512824F5-9E5D-4DEA-A154-43ED8A54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0772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Functional-Structural Plant Models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solidFill>
                  <a:srgbClr val="CC3300"/>
                </a:solidFill>
                <a:latin typeface="Arial" panose="020B0604020202020204" pitchFamily="34" charset="0"/>
              </a:rPr>
              <a:t>- Summer Semester 2026 -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Winfried Kurth, Tim Oberländer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Göttingen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Department Ecoinformatics, Biometrics and Forest Growth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nd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Lecture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 23 April, 2026</a:t>
            </a:r>
          </a:p>
        </p:txBody>
      </p:sp>
      <p:pic>
        <p:nvPicPr>
          <p:cNvPr id="2051" name="Picture 6" descr="groimpstart">
            <a:extLst>
              <a:ext uri="{FF2B5EF4-FFF2-40B4-BE49-F238E27FC236}">
                <a16:creationId xmlns:a16="http://schemas.microsoft.com/office/drawing/2014/main" id="{ED01CDD4-6B2D-4993-85F3-518C2CCC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0526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groimp500x500">
            <a:extLst>
              <a:ext uri="{FF2B5EF4-FFF2-40B4-BE49-F238E27FC236}">
                <a16:creationId xmlns:a16="http://schemas.microsoft.com/office/drawing/2014/main" id="{5A5F3E01-1DA7-4E60-B10D-20C2BD9B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58D81-E56A-43B9-966D-486EE5C6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>
            <a:extLst>
              <a:ext uri="{FF2B5EF4-FFF2-40B4-BE49-F238E27FC236}">
                <a16:creationId xmlns:a16="http://schemas.microsoft.com/office/drawing/2014/main" id="{42F0B004-35F5-45A7-A4FD-469C8DA214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65AD5763-BED5-4351-AF36-D7187EF00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68" name="AutoShape 5">
            <a:extLst>
              <a:ext uri="{FF2B5EF4-FFF2-40B4-BE49-F238E27FC236}">
                <a16:creationId xmlns:a16="http://schemas.microsoft.com/office/drawing/2014/main" id="{36884D7E-B3B2-4410-8920-87C4BC9128F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0" name="Picture 8" descr="reh01">
            <a:extLst>
              <a:ext uri="{FF2B5EF4-FFF2-40B4-BE49-F238E27FC236}">
                <a16:creationId xmlns:a16="http://schemas.microsoft.com/office/drawing/2014/main" id="{79F5A3ED-17BA-41E0-8D35-BACA5130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>
            <a:extLst>
              <a:ext uri="{FF2B5EF4-FFF2-40B4-BE49-F238E27FC236}">
                <a16:creationId xmlns:a16="http://schemas.microsoft.com/office/drawing/2014/main" id="{0D6C9C0A-2A79-40F4-9D7B-57E3FBFF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362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id="{88E605D3-CDAB-440B-8AE2-D25FAB1AA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id="{93AAF7B2-E061-470F-9CB7-30B3F9BA3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C5DD96D-8AA3-4F28-B559-4F2BD4D1D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EF8B3-FCE1-4D97-A3F5-6217E28B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64C2A7DA-DD8C-4D39-A958-6F31F4C22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4">
            <a:extLst>
              <a:ext uri="{FF2B5EF4-FFF2-40B4-BE49-F238E27FC236}">
                <a16:creationId xmlns:a16="http://schemas.microsoft.com/office/drawing/2014/main" id="{B5537F97-FD5C-4CC7-93E3-D0E45A023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92" name="AutoShape 5">
            <a:extLst>
              <a:ext uri="{FF2B5EF4-FFF2-40B4-BE49-F238E27FC236}">
                <a16:creationId xmlns:a16="http://schemas.microsoft.com/office/drawing/2014/main" id="{B7435D55-BC6D-4769-85BF-971EB570645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4" name="Picture 8" descr="reh01">
            <a:extLst>
              <a:ext uri="{FF2B5EF4-FFF2-40B4-BE49-F238E27FC236}">
                <a16:creationId xmlns:a16="http://schemas.microsoft.com/office/drawing/2014/main" id="{5A1163AF-9640-4919-946A-1B486AED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>
            <a:extLst>
              <a:ext uri="{FF2B5EF4-FFF2-40B4-BE49-F238E27FC236}">
                <a16:creationId xmlns:a16="http://schemas.microsoft.com/office/drawing/2014/main" id="{00A5ECC2-BC50-4F3D-9E9D-C75EA20C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362200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id="{7DB85E58-D19C-4DB8-B5A7-7E226E466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9B104BE9-0B43-4824-9A27-02E41BC6F0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5F758CF7-3FDA-4A16-B4AE-F069362DD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A8FAEE00-0F4E-4AF5-8BC6-88DF6772A1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C11FD77-3909-490D-A708-AC71B832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A74A2-DD15-4DB8-AE64-58DC6EE6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D92CF55-492D-42C6-B0C2-616FCD55D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B2FF-979B-43A6-BC12-28391D06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828FA-6B36-4745-BED9-0B31194A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055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36DAFF-BFD6-45E2-9ECD-464BDC32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1981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Processes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EBA66D5-B35D-48E4-9F50-2FE86BD9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229225"/>
            <a:ext cx="1296988" cy="576263"/>
          </a:xfrm>
          <a:prstGeom prst="curvedDownArrow">
            <a:avLst>
              <a:gd name="adj1" fmla="val 45014"/>
              <a:gd name="adj2" fmla="val 9002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36E6B466-7A81-44FB-914F-5030B40BD5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5805488"/>
            <a:ext cx="1295400" cy="6477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D58C4-B326-4764-BAB0-DCC5DFD1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467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36DAFF-BFD6-45E2-9ECD-464BDC32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1981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Processes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EBA66D5-B35D-48E4-9F50-2FE86BD9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229225"/>
            <a:ext cx="1296988" cy="576263"/>
          </a:xfrm>
          <a:prstGeom prst="curvedDownArrow">
            <a:avLst>
              <a:gd name="adj1" fmla="val 45014"/>
              <a:gd name="adj2" fmla="val 9002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36E6B466-7A81-44FB-914F-5030B40BD5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5805488"/>
            <a:ext cx="1295400" cy="6477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022E08B-ADFD-45AE-BD12-0D5B6C83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6" y="5949950"/>
            <a:ext cx="2664018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Calculated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dynamics</a:t>
            </a: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22BD619-28AC-4186-AF80-C127AB8FB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5157788"/>
            <a:ext cx="792163" cy="86360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B7A38-976B-4D84-BDF6-442EAA4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444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oimp01">
            <a:extLst>
              <a:ext uri="{FF2B5EF4-FFF2-40B4-BE49-F238E27FC236}">
                <a16:creationId xmlns:a16="http://schemas.microsoft.com/office/drawing/2014/main" id="{AD126A15-127A-4F32-B970-E79B7B4F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4">
            <a:extLst>
              <a:ext uri="{FF2B5EF4-FFF2-40B4-BE49-F238E27FC236}">
                <a16:creationId xmlns:a16="http://schemas.microsoft.com/office/drawing/2014/main" id="{66C62A92-6E85-42FD-B189-9BAD19B398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100F9A04-FF15-48DF-9C65-3D4721850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3" name="AutoShape 6">
            <a:extLst>
              <a:ext uri="{FF2B5EF4-FFF2-40B4-BE49-F238E27FC236}">
                <a16:creationId xmlns:a16="http://schemas.microsoft.com/office/drawing/2014/main" id="{90BF979F-1F81-4B9B-9566-B80FDB0CC4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4" name="Text Box 8">
            <a:extLst>
              <a:ext uri="{FF2B5EF4-FFF2-40B4-BE49-F238E27FC236}">
                <a16:creationId xmlns:a16="http://schemas.microsoft.com/office/drawing/2014/main" id="{C0FB6B87-9387-4B82-95E9-073A5E4A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B3322-B2A7-481D-8E54-EAD29260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oimp01">
            <a:extLst>
              <a:ext uri="{FF2B5EF4-FFF2-40B4-BE49-F238E27FC236}">
                <a16:creationId xmlns:a16="http://schemas.microsoft.com/office/drawing/2014/main" id="{953FB842-F546-45E2-B36E-EFF06E00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4">
            <a:extLst>
              <a:ext uri="{FF2B5EF4-FFF2-40B4-BE49-F238E27FC236}">
                <a16:creationId xmlns:a16="http://schemas.microsoft.com/office/drawing/2014/main" id="{3FF87E63-2AA0-460C-A3BE-69E5A35AAD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220CD94B-A637-4D31-B2C7-FCADE0383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7" name="AutoShape 6">
            <a:extLst>
              <a:ext uri="{FF2B5EF4-FFF2-40B4-BE49-F238E27FC236}">
                <a16:creationId xmlns:a16="http://schemas.microsoft.com/office/drawing/2014/main" id="{B20AFD32-6DC8-418C-9BB4-CEAC6C1F1FA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9" name="Text Box 9">
            <a:extLst>
              <a:ext uri="{FF2B5EF4-FFF2-40B4-BE49-F238E27FC236}">
                <a16:creationId xmlns:a16="http://schemas.microsoft.com/office/drawing/2014/main" id="{448E1F84-C81B-49CD-AE08-46126FBD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552" y="1897668"/>
            <a:ext cx="1376536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18440" name="Line 10">
            <a:extLst>
              <a:ext uri="{FF2B5EF4-FFF2-40B4-BE49-F238E27FC236}">
                <a16:creationId xmlns:a16="http://schemas.microsoft.com/office/drawing/2014/main" id="{D18E853B-0035-42C8-AE4E-9CC6C685DA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61618312-2ECA-4A8E-8D89-D0067760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EB5C9-6A87-4C7D-9709-DDBB7C2A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oimp01">
            <a:extLst>
              <a:ext uri="{FF2B5EF4-FFF2-40B4-BE49-F238E27FC236}">
                <a16:creationId xmlns:a16="http://schemas.microsoft.com/office/drawing/2014/main" id="{7C39A21E-B953-4ACB-B291-CBDFA23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401310D4-F057-4093-BD73-3198D175AA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1D67D4CF-6B02-4B42-95F1-8D990A9E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61" name="AutoShape 6">
            <a:extLst>
              <a:ext uri="{FF2B5EF4-FFF2-40B4-BE49-F238E27FC236}">
                <a16:creationId xmlns:a16="http://schemas.microsoft.com/office/drawing/2014/main" id="{FBDB4295-95E5-47D0-9112-4CC2BE4185A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9">
            <a:extLst>
              <a:ext uri="{FF2B5EF4-FFF2-40B4-BE49-F238E27FC236}">
                <a16:creationId xmlns:a16="http://schemas.microsoft.com/office/drawing/2014/main" id="{8BF8B925-B31A-4875-83E7-17E4A9F4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000" dirty="0">
                <a:latin typeface="Arial" panose="020B0604020202020204" pitchFamily="34" charset="0"/>
              </a:rPr>
              <a:t>(with attributes)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A8222C96-A08B-4469-9742-C72F7F560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833D63A-54BA-42EF-98FD-BB0FF7210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2C2A2DF-E192-42AF-9AFE-91D461E7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2CFA-24CF-4AC8-87CC-3E7A571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oimp01">
            <a:extLst>
              <a:ext uri="{FF2B5EF4-FFF2-40B4-BE49-F238E27FC236}">
                <a16:creationId xmlns:a16="http://schemas.microsoft.com/office/drawing/2014/main" id="{9CFB63B8-CB4D-4776-AD37-93B99840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4">
            <a:extLst>
              <a:ext uri="{FF2B5EF4-FFF2-40B4-BE49-F238E27FC236}">
                <a16:creationId xmlns:a16="http://schemas.microsoft.com/office/drawing/2014/main" id="{DCE1FF12-95C1-4D14-99DE-D4B79829AF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5">
            <a:extLst>
              <a:ext uri="{FF2B5EF4-FFF2-40B4-BE49-F238E27FC236}">
                <a16:creationId xmlns:a16="http://schemas.microsoft.com/office/drawing/2014/main" id="{BA0586ED-453A-4C84-92A5-239EAF81A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485" name="AutoShape 6">
            <a:extLst>
              <a:ext uri="{FF2B5EF4-FFF2-40B4-BE49-F238E27FC236}">
                <a16:creationId xmlns:a16="http://schemas.microsoft.com/office/drawing/2014/main" id="{2FC9CAD3-17C6-4CE9-903B-3BF7E9B5B51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7" name="Text Box 9">
            <a:extLst>
              <a:ext uri="{FF2B5EF4-FFF2-40B4-BE49-F238E27FC236}">
                <a16:creationId xmlns:a16="http://schemas.microsoft.com/office/drawing/2014/main" id="{AB81689F-31AB-495A-BA1C-D692808C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(</a:t>
            </a:r>
            <a:r>
              <a:rPr lang="en-US" altLang="de-DE" sz="2000" dirty="0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latin typeface="Arial" panose="020B0604020202020204" pitchFamily="34" charset="0"/>
              </a:rPr>
              <a:t>attributes</a:t>
            </a:r>
            <a:r>
              <a:rPr lang="de-DE" altLang="de-DE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0C5DD133-7D5C-459D-BF6D-834ADAA3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08" y="2348880"/>
            <a:ext cx="1828800" cy="955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en-US" altLang="de-DE" sz="2800" dirty="0">
                <a:latin typeface="Arial" panose="020B0604020202020204" pitchFamily="34" charset="0"/>
              </a:rPr>
              <a:t>structures</a:t>
            </a: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20489" name="Line 11">
            <a:extLst>
              <a:ext uri="{FF2B5EF4-FFF2-40B4-BE49-F238E27FC236}">
                <a16:creationId xmlns:a16="http://schemas.microsoft.com/office/drawing/2014/main" id="{5F6CEAFB-0CC9-4EF7-A73E-BCF346ECC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65450"/>
            <a:ext cx="5334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2">
            <a:extLst>
              <a:ext uri="{FF2B5EF4-FFF2-40B4-BE49-F238E27FC236}">
                <a16:creationId xmlns:a16="http://schemas.microsoft.com/office/drawing/2014/main" id="{BFD5DCBD-0E63-4DA0-8EFD-22CBF44B3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3">
            <a:extLst>
              <a:ext uri="{FF2B5EF4-FFF2-40B4-BE49-F238E27FC236}">
                <a16:creationId xmlns:a16="http://schemas.microsoft.com/office/drawing/2014/main" id="{E9C7401C-EB07-41BD-9ECD-27D90BCC6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3816C5F-33BE-4661-B334-245F384D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Graphical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system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9EA397-ABD4-493C-BD0C-A86BE1A6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C7775B1-9848-40E5-B693-F100E055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0" y="754533"/>
            <a:ext cx="7200602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 our last lecture</a:t>
            </a:r>
            <a:endParaRPr lang="en-US" altLang="de-DE" sz="1000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Model triangle for plant models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Pure structural models, motivation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3 levels of structure description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2 types of static description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tabular (</a:t>
            </a:r>
            <a:r>
              <a:rPr lang="en-US" altLang="de-DE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dtd</a:t>
            </a: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format)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(Turtle geometry - not yet discussed)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meristem-based modelling approach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26C18-EAB6-4DE2-B589-40B6CFFD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1C968A99-522C-4243-8B37-BF9AAC56E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8" y="260648"/>
            <a:ext cx="8363271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3A71A5BC-82C0-4799-9412-4C99A55E5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528" y="641648"/>
            <a:ext cx="1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4F848089-50AD-407D-A3BC-F6BFC20EC39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596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oimp01">
            <a:extLst>
              <a:ext uri="{FF2B5EF4-FFF2-40B4-BE49-F238E27FC236}">
                <a16:creationId xmlns:a16="http://schemas.microsoft.com/office/drawing/2014/main" id="{32B89112-0B10-4AEC-BB43-7B2C9887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4">
            <a:extLst>
              <a:ext uri="{FF2B5EF4-FFF2-40B4-BE49-F238E27FC236}">
                <a16:creationId xmlns:a16="http://schemas.microsoft.com/office/drawing/2014/main" id="{E383D5EB-0D6D-4AFD-B728-698EA39143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5">
            <a:extLst>
              <a:ext uri="{FF2B5EF4-FFF2-40B4-BE49-F238E27FC236}">
                <a16:creationId xmlns:a16="http://schemas.microsoft.com/office/drawing/2014/main" id="{FD3C7BAD-315D-46AE-96C6-7A27A0114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9" name="AutoShape 6">
            <a:extLst>
              <a:ext uri="{FF2B5EF4-FFF2-40B4-BE49-F238E27FC236}">
                <a16:creationId xmlns:a16="http://schemas.microsoft.com/office/drawing/2014/main" id="{0078F586-FD6D-4847-8F9E-06F11C95572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1" name="Text Box 9">
            <a:extLst>
              <a:ext uri="{FF2B5EF4-FFF2-40B4-BE49-F238E27FC236}">
                <a16:creationId xmlns:a16="http://schemas.microsoft.com/office/drawing/2014/main" id="{3252AA00-10A3-41F1-8C29-447DD449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Object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attributes</a:t>
            </a:r>
            <a:r>
              <a:rPr lang="de-DE" altLang="de-DE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12" name="Text Box 10">
            <a:extLst>
              <a:ext uri="{FF2B5EF4-FFF2-40B4-BE49-F238E27FC236}">
                <a16:creationId xmlns:a16="http://schemas.microsoft.com/office/drawing/2014/main" id="{A8613E06-FB2C-493C-AA6B-2E30496B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18" y="2492896"/>
            <a:ext cx="1828790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de-DE" altLang="de-DE" sz="2800" dirty="0" err="1">
                <a:latin typeface="Arial" panose="020B0604020202020204" pitchFamily="34" charset="0"/>
              </a:rPr>
              <a:t>structures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21513" name="Text Box 11">
            <a:extLst>
              <a:ext uri="{FF2B5EF4-FFF2-40B4-BE49-F238E27FC236}">
                <a16:creationId xmlns:a16="http://schemas.microsoft.com/office/drawing/2014/main" id="{5D18CD3F-B5A3-4A61-8C1D-6BD7436C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89650"/>
            <a:ext cx="19812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Processes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1514" name="Line 12">
            <a:extLst>
              <a:ext uri="{FF2B5EF4-FFF2-40B4-BE49-F238E27FC236}">
                <a16:creationId xmlns:a16="http://schemas.microsoft.com/office/drawing/2014/main" id="{7EA08B67-74C9-4006-B1DF-BD576154B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65450"/>
            <a:ext cx="5334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3">
            <a:extLst>
              <a:ext uri="{FF2B5EF4-FFF2-40B4-BE49-F238E27FC236}">
                <a16:creationId xmlns:a16="http://schemas.microsoft.com/office/drawing/2014/main" id="{D6281307-5223-4A3E-B0DC-F1A214107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4">
            <a:extLst>
              <a:ext uri="{FF2B5EF4-FFF2-40B4-BE49-F238E27FC236}">
                <a16:creationId xmlns:a16="http://schemas.microsoft.com/office/drawing/2014/main" id="{B56A7C2C-5EC8-4C4F-AC94-2892C85CE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5">
            <a:extLst>
              <a:ext uri="{FF2B5EF4-FFF2-40B4-BE49-F238E27FC236}">
                <a16:creationId xmlns:a16="http://schemas.microsoft.com/office/drawing/2014/main" id="{C42AF868-E7BD-4EBB-8CD6-E4D4A0CEFD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4565650"/>
            <a:ext cx="38100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2ED2C51-333A-4DD3-AF49-0F7870BB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Graphical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system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905D7-0707-4CBF-96A5-6078D19C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102E4007-80D6-4044-B04D-0FCBA9AC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2531" name="Line 4">
            <a:extLst>
              <a:ext uri="{FF2B5EF4-FFF2-40B4-BE49-F238E27FC236}">
                <a16:creationId xmlns:a16="http://schemas.microsoft.com/office/drawing/2014/main" id="{5F96253A-D562-4BA7-9016-6ADE5A67E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5">
            <a:extLst>
              <a:ext uri="{FF2B5EF4-FFF2-40B4-BE49-F238E27FC236}">
                <a16:creationId xmlns:a16="http://schemas.microsoft.com/office/drawing/2014/main" id="{64016F93-9039-44D6-8339-229D62200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3" name="AutoShape 6">
            <a:extLst>
              <a:ext uri="{FF2B5EF4-FFF2-40B4-BE49-F238E27FC236}">
                <a16:creationId xmlns:a16="http://schemas.microsoft.com/office/drawing/2014/main" id="{EF9C7473-C0AC-4494-BFCB-662374D3618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4" name="Text Box 8">
            <a:extLst>
              <a:ext uri="{FF2B5EF4-FFF2-40B4-BE49-F238E27FC236}">
                <a16:creationId xmlns:a16="http://schemas.microsoft.com/office/drawing/2014/main" id="{6D6691CA-7D11-4D28-8112-16BC3AED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5438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Programming paradigms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for numerical simulation of processes: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imperative paradigm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FD408-B2D2-4B54-A0F2-D9622923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12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955A4236-165A-4E82-BE34-1767F564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D41EF00F-7F24-4345-8DA2-317D65B22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5">
            <a:extLst>
              <a:ext uri="{FF2B5EF4-FFF2-40B4-BE49-F238E27FC236}">
                <a16:creationId xmlns:a16="http://schemas.microsoft.com/office/drawing/2014/main" id="{C23761E2-390A-4796-A1F1-C972A4B35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7" name="AutoShape 6">
            <a:extLst>
              <a:ext uri="{FF2B5EF4-FFF2-40B4-BE49-F238E27FC236}">
                <a16:creationId xmlns:a16="http://schemas.microsoft.com/office/drawing/2014/main" id="{30E865EC-6E01-441F-AFE3-F307F4983E0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8" name="Text Box 8">
            <a:extLst>
              <a:ext uri="{FF2B5EF4-FFF2-40B4-BE49-F238E27FC236}">
                <a16:creationId xmlns:a16="http://schemas.microsoft.com/office/drawing/2014/main" id="{A59E2C60-8AF3-4787-9B3B-9174DEEB8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3" y="764704"/>
            <a:ext cx="8064891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Programming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paradigms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altLang="de-DE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 err="1">
                <a:latin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numerical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simulation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of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processes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>
                <a:latin typeface="Arial" panose="020B0604020202020204" pitchFamily="34" charset="0"/>
              </a:rPr>
              <a:t>imperative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endParaRPr lang="de-DE" altLang="de-DE" sz="800" dirty="0">
              <a:latin typeface="Arial" panose="020B0604020202020204" pitchFamily="34" charset="0"/>
            </a:endParaRPr>
          </a:p>
          <a:p>
            <a:pPr marL="457200" lvl="1" indent="0" eaLnBrk="1" hangingPunct="1">
              <a:spcBef>
                <a:spcPts val="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    (also: Von-Neumann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  <a:r>
              <a:rPr lang="de-DE" altLang="de-DE" sz="2800" dirty="0">
                <a:latin typeface="Arial" panose="020B0604020202020204" pitchFamily="34" charset="0"/>
              </a:rPr>
              <a:t>,</a:t>
            </a:r>
          </a:p>
          <a:p>
            <a:pPr marL="457200" lvl="1" indent="0" eaLnBrk="1" hangingPunct="1">
              <a:spcBef>
                <a:spcPts val="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    </a:t>
            </a:r>
            <a:r>
              <a:rPr lang="en-US" altLang="de-DE" sz="2800" dirty="0">
                <a:latin typeface="Arial" panose="020B0604020202020204" pitchFamily="34" charset="0"/>
              </a:rPr>
              <a:t>control-flow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  <a:r>
              <a:rPr lang="de-DE" altLang="de-DE" sz="2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4D4C7872-1218-47C0-949C-4C183499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538738"/>
            <a:ext cx="2376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</a:rPr>
              <a:t>John von Neumann (1903-1957)</a:t>
            </a:r>
          </a:p>
        </p:txBody>
      </p:sp>
      <p:pic>
        <p:nvPicPr>
          <p:cNvPr id="23560" name="Picture 10" descr="vonneumann2">
            <a:extLst>
              <a:ext uri="{FF2B5EF4-FFF2-40B4-BE49-F238E27FC236}">
                <a16:creationId xmlns:a16="http://schemas.microsoft.com/office/drawing/2014/main" id="{37FC7B93-D283-4315-98BC-630A03B39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4394"/>
            <a:ext cx="17573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D51B0-6155-4879-AB34-67E115D8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838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4671BC5B-AA61-42DE-BE8A-EDB3213A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commands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= ?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A6518ECC-29DC-48B0-B54B-72301EEC3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5">
            <a:extLst>
              <a:ext uri="{FF2B5EF4-FFF2-40B4-BE49-F238E27FC236}">
                <a16:creationId xmlns:a16="http://schemas.microsoft.com/office/drawing/2014/main" id="{B2CD6A44-6B42-41F0-BBD4-2315E3D13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1" name="AutoShape 6">
            <a:extLst>
              <a:ext uri="{FF2B5EF4-FFF2-40B4-BE49-F238E27FC236}">
                <a16:creationId xmlns:a16="http://schemas.microsoft.com/office/drawing/2014/main" id="{B45A6728-9024-42D5-9241-CDA0F7ADFFA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317FE-1AA2-4F74-A8D7-E9DFF492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32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7010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 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68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 </a:t>
            </a: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? 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61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89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92779"/>
            <a:ext cx="8528234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 ?</a:t>
            </a: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2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79358"/>
            <a:ext cx="8528234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find elementary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single steps and put them in a suitable,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flexible order</a:t>
            </a:r>
          </a:p>
        </p:txBody>
      </p:sp>
    </p:spTree>
    <p:extLst>
      <p:ext uri="{BB962C8B-B14F-4D97-AF65-F5344CB8AC3E}">
        <p14:creationId xmlns:p14="http://schemas.microsoft.com/office/powerpoint/2010/main" val="72371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>
            <a:extLst>
              <a:ext uri="{FF2B5EF4-FFF2-40B4-BE49-F238E27FC236}">
                <a16:creationId xmlns:a16="http://schemas.microsoft.com/office/drawing/2014/main" id="{7717DCF1-6688-4011-B4EC-46CED342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35" y="1125319"/>
            <a:ext cx="775811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 our next slides</a:t>
            </a:r>
            <a:endParaRPr lang="en-US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Programming paradigms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Turtle geometry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Execution of Turtle geometry command sequences using </a:t>
            </a:r>
            <a:r>
              <a:rPr lang="en-US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B7E4E-F948-4717-8283-726BD488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7D6AD62-4C42-49C8-A87C-F3B18637A2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75A7BD90-30B0-4B8D-A3A7-5480DEB4E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2C78716F-CE04-4E0C-B778-657FB9769F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9222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6" y="476672"/>
            <a:ext cx="8600245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 of    variables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plan for the calculation process with indication of the commands and the control flow (e.g., loops)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find elementary single steps and put them in a suitable, flexible order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 that support this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paradigm: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  Fortran, Pascal, C, ..., parts of Java, ...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2212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85768C9-8D8E-4661-BAB5-E01C196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4704"/>
            <a:ext cx="7848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x = 0;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(x 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x = x + 1;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Content of the variable </a:t>
            </a:r>
            <a:r>
              <a:rPr lang="en-US" altLang="de-DE" b="1" dirty="0">
                <a:latin typeface="Arial" panose="020B0604020202020204" pitchFamily="34" charset="0"/>
              </a:rPr>
              <a:t>x</a:t>
            </a:r>
            <a:r>
              <a:rPr lang="en-US" altLang="de-DE" sz="2800" dirty="0">
                <a:latin typeface="Arial" panose="020B0604020202020204" pitchFamily="34" charset="0"/>
              </a:rPr>
              <a:t> is changed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Loop defines control flow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91792F44-1FEB-4960-944C-20361B8FF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8B23FE5F-3CE8-4438-8B56-8CB51C7D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3" name="AutoShape 6">
            <a:extLst>
              <a:ext uri="{FF2B5EF4-FFF2-40B4-BE49-F238E27FC236}">
                <a16:creationId xmlns:a16="http://schemas.microsoft.com/office/drawing/2014/main" id="{CABAFBF0-843D-4AFE-A739-0EB5A31D01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07C02-D745-4016-8016-B19A492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1476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85768C9-8D8E-4661-BAB5-E01C196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8680"/>
            <a:ext cx="78486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x = 0;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(x 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x = x + 1;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Content of the variable </a:t>
            </a:r>
            <a:r>
              <a:rPr lang="en-US" altLang="de-DE" b="1" dirty="0">
                <a:latin typeface="Arial" panose="020B0604020202020204" pitchFamily="34" charset="0"/>
              </a:rPr>
              <a:t>x</a:t>
            </a:r>
            <a:r>
              <a:rPr lang="en-US" altLang="de-DE" sz="2800" dirty="0">
                <a:latin typeface="Arial" panose="020B0604020202020204" pitchFamily="34" charset="0"/>
              </a:rPr>
              <a:t> is changed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Loop defines control flow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de-DE" sz="2800" dirty="0">
                <a:solidFill>
                  <a:srgbClr val="FF0000"/>
                </a:solidFill>
                <a:latin typeface="Arial" panose="020B0604020202020204" pitchFamily="34" charset="0"/>
              </a:rPr>
              <a:t>Note</a:t>
            </a:r>
            <a:r>
              <a:rPr lang="en-US" altLang="de-DE" sz="2800" dirty="0">
                <a:latin typeface="Arial" panose="020B0604020202020204" pitchFamily="34" charset="0"/>
              </a:rPr>
              <a:t>: </a:t>
            </a:r>
            <a:r>
              <a:rPr lang="en-US" altLang="de-DE" b="1" dirty="0">
                <a:latin typeface="Arial" panose="020B0604020202020204" pitchFamily="34" charset="0"/>
              </a:rPr>
              <a:t>"="</a:t>
            </a:r>
            <a:r>
              <a:rPr lang="en-US" altLang="de-DE" sz="2800" dirty="0">
                <a:latin typeface="Arial" panose="020B0604020202020204" pitchFamily="34" charset="0"/>
              </a:rPr>
              <a:t> does not stand for the common math equality, but for assignment (a process)!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91792F44-1FEB-4960-944C-20361B8FF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8B23FE5F-3CE8-4438-8B56-8CB51C7D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3" name="AutoShape 6">
            <a:extLst>
              <a:ext uri="{FF2B5EF4-FFF2-40B4-BE49-F238E27FC236}">
                <a16:creationId xmlns:a16="http://schemas.microsoft.com/office/drawing/2014/main" id="{CABAFBF0-843D-4AFE-A739-0EB5A31D01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07C02-D745-4016-8016-B19A492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379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5" y="1524000"/>
            <a:ext cx="830579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9596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5" y="404664"/>
            <a:ext cx="8305798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(Floyd 1978):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latin typeface="Arial" panose="020B0604020202020204" pitchFamily="34" charset="0"/>
              </a:rPr>
              <a:t>Predator-Prey-System, </a:t>
            </a:r>
            <a:r>
              <a:rPr lang="en-US" altLang="de-DE" sz="2400" dirty="0">
                <a:latin typeface="Arial" panose="020B0604020202020204" pitchFamily="34" charset="0"/>
              </a:rPr>
              <a:t>described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by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two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equations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new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f(R, B),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new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g(R,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Beginner's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error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(i = ...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R = f(R,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B = g(R,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}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321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419755"/>
            <a:ext cx="8458191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(Floyd 1978):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Predator-Prey-System, described by two equations: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new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f(R, B),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new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g(R,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Beginner's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error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(i = ...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</a:t>
            </a:r>
            <a:r>
              <a:rPr lang="de-DE" altLang="de-DE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= f(R,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B = g(</a:t>
            </a:r>
            <a:r>
              <a:rPr lang="de-DE" altLang="de-DE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}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4706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997135CF-D405-4DCF-BB2F-811C6DA3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1196752"/>
            <a:ext cx="830577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 that support this paradigm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	-  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Fortran, Pascal, C, ..., parts of Java, ...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Command language of Turtle geometry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Line 4">
            <a:extLst>
              <a:ext uri="{FF2B5EF4-FFF2-40B4-BE49-F238E27FC236}">
                <a16:creationId xmlns:a16="http://schemas.microsoft.com/office/drawing/2014/main" id="{B49A2CC9-C356-4AA7-8BF2-9FA94D79CD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1854EE55-C2FF-4FB8-9CA5-97648DA0A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893" name="AutoShape 6">
            <a:extLst>
              <a:ext uri="{FF2B5EF4-FFF2-40B4-BE49-F238E27FC236}">
                <a16:creationId xmlns:a16="http://schemas.microsoft.com/office/drawing/2014/main" id="{BEC6E0B8-560A-4617-9EAE-644CE142EE3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31C5A-2E36-449A-A624-5848D242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3AF33D5-D9F0-4FAF-AACF-2A7EB5EC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Turtle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 drawing turtle, which listens to commands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4956A563-4F52-4564-8C83-C190C8C1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F15939B9-E053-4991-8E2E-A22A064A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6">
            <a:extLst>
              <a:ext uri="{FF2B5EF4-FFF2-40B4-BE49-F238E27FC236}">
                <a16:creationId xmlns:a16="http://schemas.microsoft.com/office/drawing/2014/main" id="{E79F283B-EFDD-41DC-B0F2-62110892F17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6EA9A-5A5D-487B-B08B-F3CB165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3AF33D5-D9F0-4FAF-AACF-2A7EB5EC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Turtle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 drawing turtle, which listens to commands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4956A563-4F52-4564-8C83-C190C8C1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F15939B9-E053-4991-8E2E-A22A064A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6">
            <a:extLst>
              <a:ext uri="{FF2B5EF4-FFF2-40B4-BE49-F238E27FC236}">
                <a16:creationId xmlns:a16="http://schemas.microsoft.com/office/drawing/2014/main" id="{E79F283B-EFDD-41DC-B0F2-62110892F17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6EA9A-5A5D-487B-B08B-F3CB165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8DC52D2E-9451-4BC7-ADD1-2AE89E7A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0CA1EA5-BD37-4175-98A6-40C02A31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1CB8FDB9-5DBF-496C-A2D3-1FAEA16C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ECF9F23A-3805-47B5-96D4-7AB11AE68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787638FA-2D05-4AB8-85BB-F4F0F01CB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67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E789D074-CED0-4091-AAD5-97DAA669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429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5C244936-C27C-403D-9B5C-F5B950698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C72E9C83-1941-40FF-BE95-C287AF97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004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7BB3F86D-A17B-4174-9D2B-59DACEA0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1143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B9EE1A0-1F99-4D6F-ACE2-849D3215E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A87E1C0F-D2C6-492A-88D5-5F087333B5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BB03EA75-0EA0-4A90-A241-A847BB548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66025ED9-8FBC-4276-B2BE-43374A572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3">
            <a:extLst>
              <a:ext uri="{FF2B5EF4-FFF2-40B4-BE49-F238E27FC236}">
                <a16:creationId xmlns:a16="http://schemas.microsoft.com/office/drawing/2014/main" id="{23478C1C-5390-4DF0-B83A-39679A802C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Line 4">
            <a:extLst>
              <a:ext uri="{FF2B5EF4-FFF2-40B4-BE49-F238E27FC236}">
                <a16:creationId xmlns:a16="http://schemas.microsoft.com/office/drawing/2014/main" id="{6B7A5704-FFC7-42C1-8E3A-0DC7B7F03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64" name="AutoShape 5">
            <a:extLst>
              <a:ext uri="{FF2B5EF4-FFF2-40B4-BE49-F238E27FC236}">
                <a16:creationId xmlns:a16="http://schemas.microsoft.com/office/drawing/2014/main" id="{546AAEB6-F1FC-4025-B4BF-19E7E15B1D0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5" name="Text Box 20">
            <a:extLst>
              <a:ext uri="{FF2B5EF4-FFF2-40B4-BE49-F238E27FC236}">
                <a16:creationId xmlns:a16="http://schemas.microsoft.com/office/drawing/2014/main" id="{82EE6AF4-FDAD-4C78-8A30-6816E0983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</a:t>
            </a:r>
          </a:p>
        </p:txBody>
      </p:sp>
      <p:pic>
        <p:nvPicPr>
          <p:cNvPr id="40966" name="Picture 21" descr="kat12a">
            <a:extLst>
              <a:ext uri="{FF2B5EF4-FFF2-40B4-BE49-F238E27FC236}">
                <a16:creationId xmlns:a16="http://schemas.microsoft.com/office/drawing/2014/main" id="{AD4571F8-76E2-40E7-AE67-BB29DE98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7766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FFCC6A-2483-43A7-AF58-B46206B7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>
            <a:extLst>
              <a:ext uri="{FF2B5EF4-FFF2-40B4-BE49-F238E27FC236}">
                <a16:creationId xmlns:a16="http://schemas.microsoft.com/office/drawing/2014/main" id="{0A434A7A-BE73-4B71-9094-8A8F883F1E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Line 4">
            <a:extLst>
              <a:ext uri="{FF2B5EF4-FFF2-40B4-BE49-F238E27FC236}">
                <a16:creationId xmlns:a16="http://schemas.microsoft.com/office/drawing/2014/main" id="{2FA6A0A4-23A7-4CC1-8F9E-15133AA44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4" name="AutoShape 5">
            <a:extLst>
              <a:ext uri="{FF2B5EF4-FFF2-40B4-BE49-F238E27FC236}">
                <a16:creationId xmlns:a16="http://schemas.microsoft.com/office/drawing/2014/main" id="{61739BBA-C421-4163-BFC7-3C38E17A434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5" name="Text Box 7">
            <a:extLst>
              <a:ext uri="{FF2B5EF4-FFF2-40B4-BE49-F238E27FC236}">
                <a16:creationId xmlns:a16="http://schemas.microsoft.com/office/drawing/2014/main" id="{0097D061-F606-4A77-8FAB-7F5C0982A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96752"/>
            <a:ext cx="7543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Paradigms of programming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</a:rPr>
              <a:t>The term "programming paradigm”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fundamental way of thinking, concept guided by examples</a:t>
            </a:r>
            <a:endParaRPr lang="en-US" altLang="de-DE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1C9707-B636-4E12-850A-42A14E5E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8177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3">
            <a:extLst>
              <a:ext uri="{FF2B5EF4-FFF2-40B4-BE49-F238E27FC236}">
                <a16:creationId xmlns:a16="http://schemas.microsoft.com/office/drawing/2014/main" id="{11292F5E-A9FA-403B-9073-1BBB8FF96A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4">
            <a:extLst>
              <a:ext uri="{FF2B5EF4-FFF2-40B4-BE49-F238E27FC236}">
                <a16:creationId xmlns:a16="http://schemas.microsoft.com/office/drawing/2014/main" id="{CA8FE5BD-881C-4B48-BDB3-640F7A89E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988" name="AutoShape 5">
            <a:extLst>
              <a:ext uri="{FF2B5EF4-FFF2-40B4-BE49-F238E27FC236}">
                <a16:creationId xmlns:a16="http://schemas.microsoft.com/office/drawing/2014/main" id="{A1222E76-DC82-46C5-9336-B68B3771913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9" name="Text Box 21">
            <a:extLst>
              <a:ext uri="{FF2B5EF4-FFF2-40B4-BE49-F238E27FC236}">
                <a16:creationId xmlns:a16="http://schemas.microsoft.com/office/drawing/2014/main" id="{B94CFF08-A04F-4A21-867C-77B661AE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</a:t>
            </a:r>
          </a:p>
        </p:txBody>
      </p:sp>
      <p:pic>
        <p:nvPicPr>
          <p:cNvPr id="41990" name="Picture 23" descr="kat12bb">
            <a:extLst>
              <a:ext uri="{FF2B5EF4-FFF2-40B4-BE49-F238E27FC236}">
                <a16:creationId xmlns:a16="http://schemas.microsoft.com/office/drawing/2014/main" id="{6D30BC25-994A-4496-B5E1-E9DBBF7C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282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8EED8-21DF-4E68-ACE6-C74A71A4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3">
            <a:extLst>
              <a:ext uri="{FF2B5EF4-FFF2-40B4-BE49-F238E27FC236}">
                <a16:creationId xmlns:a16="http://schemas.microsoft.com/office/drawing/2014/main" id="{A08B15C9-92DE-4BF2-B790-6F6E9E6948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id="{FD860E0E-88FC-44A0-8340-FF157BBA0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2" name="AutoShape 5">
            <a:extLst>
              <a:ext uri="{FF2B5EF4-FFF2-40B4-BE49-F238E27FC236}">
                <a16:creationId xmlns:a16="http://schemas.microsoft.com/office/drawing/2014/main" id="{6DFBABA0-1306-40AF-9D11-6FB66080605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13" name="Text Box 7">
            <a:extLst>
              <a:ext uri="{FF2B5EF4-FFF2-40B4-BE49-F238E27FC236}">
                <a16:creationId xmlns:a16="http://schemas.microsoft.com/office/drawing/2014/main" id="{899553F1-7D66-4F94-A42C-32D30C49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</a:t>
            </a:r>
          </a:p>
        </p:txBody>
      </p:sp>
      <p:pic>
        <p:nvPicPr>
          <p:cNvPr id="43014" name="Picture 22" descr="kat12bb">
            <a:extLst>
              <a:ext uri="{FF2B5EF4-FFF2-40B4-BE49-F238E27FC236}">
                <a16:creationId xmlns:a16="http://schemas.microsoft.com/office/drawing/2014/main" id="{95709B25-224B-4B27-BB35-EFBD0BE3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282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B6AECB-3825-4ECC-B3D5-8598D051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3">
            <a:extLst>
              <a:ext uri="{FF2B5EF4-FFF2-40B4-BE49-F238E27FC236}">
                <a16:creationId xmlns:a16="http://schemas.microsoft.com/office/drawing/2014/main" id="{8AB15801-AA6B-49D3-ABE0-68AE7CBA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Line 4">
            <a:extLst>
              <a:ext uri="{FF2B5EF4-FFF2-40B4-BE49-F238E27FC236}">
                <a16:creationId xmlns:a16="http://schemas.microsoft.com/office/drawing/2014/main" id="{E2C017A1-5267-40E6-AE0B-0E3AA837D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036" name="AutoShape 5">
            <a:extLst>
              <a:ext uri="{FF2B5EF4-FFF2-40B4-BE49-F238E27FC236}">
                <a16:creationId xmlns:a16="http://schemas.microsoft.com/office/drawing/2014/main" id="{5C964C7B-667C-4178-B343-F5C5AA41D29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7" name="Text Box 8">
            <a:extLst>
              <a:ext uri="{FF2B5EF4-FFF2-40B4-BE49-F238E27FC236}">
                <a16:creationId xmlns:a16="http://schemas.microsoft.com/office/drawing/2014/main" id="{B73F27F3-5189-4ABC-8AF5-98A328D99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</a:t>
            </a:r>
          </a:p>
        </p:txBody>
      </p:sp>
      <p:pic>
        <p:nvPicPr>
          <p:cNvPr id="44038" name="Picture 11" descr="kat12cb">
            <a:extLst>
              <a:ext uri="{FF2B5EF4-FFF2-40B4-BE49-F238E27FC236}">
                <a16:creationId xmlns:a16="http://schemas.microsoft.com/office/drawing/2014/main" id="{3A25D0B0-6606-49AE-8F10-F8E4C31D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284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09F3F-D479-4B9D-9990-185C35A2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3">
            <a:extLst>
              <a:ext uri="{FF2B5EF4-FFF2-40B4-BE49-F238E27FC236}">
                <a16:creationId xmlns:a16="http://schemas.microsoft.com/office/drawing/2014/main" id="{ED363118-D5F6-429E-B6FE-FF570E68ED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Line 4">
            <a:extLst>
              <a:ext uri="{FF2B5EF4-FFF2-40B4-BE49-F238E27FC236}">
                <a16:creationId xmlns:a16="http://schemas.microsoft.com/office/drawing/2014/main" id="{82638776-93DA-408F-81B5-C102A5203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060" name="AutoShape 5">
            <a:extLst>
              <a:ext uri="{FF2B5EF4-FFF2-40B4-BE49-F238E27FC236}">
                <a16:creationId xmlns:a16="http://schemas.microsoft.com/office/drawing/2014/main" id="{9DE0E39F-A60A-4CAD-A9A6-1A597CCD8D9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1" name="Text Box 7">
            <a:extLst>
              <a:ext uri="{FF2B5EF4-FFF2-40B4-BE49-F238E27FC236}">
                <a16:creationId xmlns:a16="http://schemas.microsoft.com/office/drawing/2014/main" id="{6DEAC432-3A65-4D78-B8A2-A7C90EA7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</a:t>
            </a:r>
          </a:p>
        </p:txBody>
      </p:sp>
      <p:pic>
        <p:nvPicPr>
          <p:cNvPr id="45062" name="Picture 10" descr="kat12cb">
            <a:extLst>
              <a:ext uri="{FF2B5EF4-FFF2-40B4-BE49-F238E27FC236}">
                <a16:creationId xmlns:a16="http://schemas.microsoft.com/office/drawing/2014/main" id="{D39491AD-2605-47E5-AB5B-6D744183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284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FE072-4B6A-488F-9BCE-F968A5AA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>
            <a:extLst>
              <a:ext uri="{FF2B5EF4-FFF2-40B4-BE49-F238E27FC236}">
                <a16:creationId xmlns:a16="http://schemas.microsoft.com/office/drawing/2014/main" id="{43932FD3-7B1E-4C14-B642-AACF4E416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970E23B8-BD50-4F7B-B317-C67A9E840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084" name="AutoShape 5">
            <a:extLst>
              <a:ext uri="{FF2B5EF4-FFF2-40B4-BE49-F238E27FC236}">
                <a16:creationId xmlns:a16="http://schemas.microsoft.com/office/drawing/2014/main" id="{4593106B-8DE2-45AD-8901-45AE14D1D0F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5" name="Text Box 7">
            <a:extLst>
              <a:ext uri="{FF2B5EF4-FFF2-40B4-BE49-F238E27FC236}">
                <a16:creationId xmlns:a16="http://schemas.microsoft.com/office/drawing/2014/main" id="{15C11583-D95D-42CB-BBD8-74AEE91B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</a:t>
            </a:r>
          </a:p>
        </p:txBody>
      </p:sp>
      <p:pic>
        <p:nvPicPr>
          <p:cNvPr id="46086" name="Picture 11" descr="kat12db">
            <a:extLst>
              <a:ext uri="{FF2B5EF4-FFF2-40B4-BE49-F238E27FC236}">
                <a16:creationId xmlns:a16="http://schemas.microsoft.com/office/drawing/2014/main" id="{7EAC70EC-5D0B-4476-AC71-56F778AE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94050"/>
            <a:ext cx="41767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DA767-0FC5-4D43-AB63-F0043489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3">
            <a:extLst>
              <a:ext uri="{FF2B5EF4-FFF2-40B4-BE49-F238E27FC236}">
                <a16:creationId xmlns:a16="http://schemas.microsoft.com/office/drawing/2014/main" id="{A1513680-65E7-4D56-9ACB-1C57DD5114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Line 4">
            <a:extLst>
              <a:ext uri="{FF2B5EF4-FFF2-40B4-BE49-F238E27FC236}">
                <a16:creationId xmlns:a16="http://schemas.microsoft.com/office/drawing/2014/main" id="{A14FB023-22CB-42BB-B585-7C44BA588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08" name="AutoShape 5">
            <a:extLst>
              <a:ext uri="{FF2B5EF4-FFF2-40B4-BE49-F238E27FC236}">
                <a16:creationId xmlns:a16="http://schemas.microsoft.com/office/drawing/2014/main" id="{7C2373D5-69CD-49B5-8509-3E8FE4CC131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09" name="Text Box 7">
            <a:extLst>
              <a:ext uri="{FF2B5EF4-FFF2-40B4-BE49-F238E27FC236}">
                <a16:creationId xmlns:a16="http://schemas.microsoft.com/office/drawing/2014/main" id="{1CCCE25D-7DFB-4F01-B5F4-67333FA5F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pic>
        <p:nvPicPr>
          <p:cNvPr id="47110" name="Picture 11" descr="kat12db">
            <a:extLst>
              <a:ext uri="{FF2B5EF4-FFF2-40B4-BE49-F238E27FC236}">
                <a16:creationId xmlns:a16="http://schemas.microsoft.com/office/drawing/2014/main" id="{F9250D99-7B58-4D85-8B71-48C6CC81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94050"/>
            <a:ext cx="41767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83E2F-B868-45C2-9740-5619AF6A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3">
            <a:extLst>
              <a:ext uri="{FF2B5EF4-FFF2-40B4-BE49-F238E27FC236}">
                <a16:creationId xmlns:a16="http://schemas.microsoft.com/office/drawing/2014/main" id="{0230F8B5-4C9F-42CD-B4A1-F59703E39D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Line 4">
            <a:extLst>
              <a:ext uri="{FF2B5EF4-FFF2-40B4-BE49-F238E27FC236}">
                <a16:creationId xmlns:a16="http://schemas.microsoft.com/office/drawing/2014/main" id="{D5B1CEBA-55F4-4AED-A351-B2388004C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132" name="AutoShape 5">
            <a:extLst>
              <a:ext uri="{FF2B5EF4-FFF2-40B4-BE49-F238E27FC236}">
                <a16:creationId xmlns:a16="http://schemas.microsoft.com/office/drawing/2014/main" id="{A2FFDB83-C857-42E7-BA57-FBEFC061BBB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3" name="Text Box 7">
            <a:extLst>
              <a:ext uri="{FF2B5EF4-FFF2-40B4-BE49-F238E27FC236}">
                <a16:creationId xmlns:a16="http://schemas.microsoft.com/office/drawing/2014/main" id="{8126FB76-FC86-4EA5-82AF-5F7E905B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sp>
        <p:nvSpPr>
          <p:cNvPr id="48134" name="Text Box 12">
            <a:extLst>
              <a:ext uri="{FF2B5EF4-FFF2-40B4-BE49-F238E27FC236}">
                <a16:creationId xmlns:a16="http://schemas.microsoft.com/office/drawing/2014/main" id="{AC166863-3E1E-45D6-B90D-DC099C4F9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734050"/>
            <a:ext cx="2665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i="1" dirty="0">
                <a:latin typeface="Arial" panose="020B0604020202020204" pitchFamily="34" charset="0"/>
              </a:rPr>
              <a:t>(</a:t>
            </a:r>
            <a:r>
              <a:rPr lang="de-DE" altLang="de-DE" sz="2400" i="1" dirty="0" err="1">
                <a:latin typeface="Arial" panose="020B0604020202020204" pitchFamily="34" charset="0"/>
              </a:rPr>
              <a:t>more</a:t>
            </a:r>
            <a:r>
              <a:rPr lang="de-DE" altLang="de-DE" sz="2400" i="1" dirty="0"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latin typeface="Arial" panose="020B0604020202020204" pitchFamily="34" charset="0"/>
              </a:rPr>
              <a:t>for</a:t>
            </a:r>
            <a:r>
              <a:rPr lang="de-DE" altLang="de-DE" sz="2400" i="1" dirty="0"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latin typeface="Arial" panose="020B0604020202020204" pitchFamily="34" charset="0"/>
              </a:rPr>
              <a:t>later</a:t>
            </a:r>
            <a:r>
              <a:rPr lang="de-DE" altLang="de-DE" sz="2400" i="1" dirty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48135" name="Picture 13" descr="kat12eb">
            <a:extLst>
              <a:ext uri="{FF2B5EF4-FFF2-40B4-BE49-F238E27FC236}">
                <a16:creationId xmlns:a16="http://schemas.microsoft.com/office/drawing/2014/main" id="{0282B251-261C-4B05-82C3-2D3226F8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95675"/>
            <a:ext cx="36004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A443A-F494-48BD-917C-31AE45E5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oimp01">
            <a:extLst>
              <a:ext uri="{FF2B5EF4-FFF2-40B4-BE49-F238E27FC236}">
                <a16:creationId xmlns:a16="http://schemas.microsoft.com/office/drawing/2014/main" id="{7C39A21E-B953-4ACB-B291-CBDFA23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401310D4-F057-4093-BD73-3198D175AA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1D67D4CF-6B02-4B42-95F1-8D990A9E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9461" name="AutoShape 6">
            <a:extLst>
              <a:ext uri="{FF2B5EF4-FFF2-40B4-BE49-F238E27FC236}">
                <a16:creationId xmlns:a16="http://schemas.microsoft.com/office/drawing/2014/main" id="{FBDB4295-95E5-47D0-9112-4CC2BE4185A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9">
            <a:extLst>
              <a:ext uri="{FF2B5EF4-FFF2-40B4-BE49-F238E27FC236}">
                <a16:creationId xmlns:a16="http://schemas.microsoft.com/office/drawing/2014/main" id="{8BF8B925-B31A-4875-83E7-17E4A9F4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attributes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A8222C96-A08B-4469-9742-C72F7F560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833D63A-54BA-42EF-98FD-BB0FF7210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2C2A2DF-E192-42AF-9AFE-91D461E7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5976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 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previous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2CFA-24CF-4AC8-87CC-3E7A571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78FD5-B866-40BF-8BE2-FCEC561298CA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0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A4258F0C-FEBA-401A-8AC6-ABD8753D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97914"/>
            <a:ext cx="84582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Object-oriented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environment for virtual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List of (object) classes, i.e. general specifications of objects that can be created and destroyed (several times) at runtime and communicate with each other.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: Specification of the classes (data and methods) that define the object structure and behavior.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languages: Smalltalk, </a:t>
            </a:r>
            <a:r>
              <a:rPr lang="en-US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Simula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C++, Java, ...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Line 5">
            <a:extLst>
              <a:ext uri="{FF2B5EF4-FFF2-40B4-BE49-F238E27FC236}">
                <a16:creationId xmlns:a16="http://schemas.microsoft.com/office/drawing/2014/main" id="{66683984-4201-4538-B005-9D3BF2F361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6">
            <a:extLst>
              <a:ext uri="{FF2B5EF4-FFF2-40B4-BE49-F238E27FC236}">
                <a16:creationId xmlns:a16="http://schemas.microsoft.com/office/drawing/2014/main" id="{A7EFAF99-4A97-47C3-B3B9-5E65E2EA9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0181" name="AutoShape 7">
            <a:extLst>
              <a:ext uri="{FF2B5EF4-FFF2-40B4-BE49-F238E27FC236}">
                <a16:creationId xmlns:a16="http://schemas.microsoft.com/office/drawing/2014/main" id="{F0DB7A4D-F492-46B5-8141-4376127A365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4311C-89B3-4B33-92B8-A5645D92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7406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426C61-F051-4B95-A0C0-CD5F9705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682525"/>
            <a:ext cx="873784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class</a:t>
            </a:r>
            <a:r>
              <a:rPr lang="de-DE" altLang="de-DE" sz="2000" b="1" dirty="0">
                <a:latin typeface="Courier New" panose="02070309020205020404" pitchFamily="49" charset="0"/>
              </a:rPr>
              <a:t>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extends</a:t>
            </a:r>
            <a:r>
              <a:rPr lang="de-DE" altLang="de-DE" sz="2000" b="1" dirty="0">
                <a:latin typeface="Courier New" panose="02070309020205020404" pitchFamily="49" charset="0"/>
              </a:rPr>
              <a:t> Vehicle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String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int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void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show</a:t>
            </a:r>
            <a:r>
              <a:rPr lang="de-DE" altLang="de-DE" sz="2000" b="1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("The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is</a:t>
            </a:r>
            <a:r>
              <a:rPr lang="de-DE" altLang="de-DE" sz="2000" b="1" dirty="0">
                <a:latin typeface="Courier New" panose="02070309020205020404" pitchFamily="49" charset="0"/>
              </a:rPr>
              <a:t> a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has</a:t>
            </a:r>
            <a:r>
              <a:rPr lang="de-DE" altLang="de-DE" sz="2000" b="1" dirty="0">
                <a:latin typeface="Courier New" panose="02070309020205020404" pitchFamily="49" charset="0"/>
              </a:rPr>
              <a:t>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 + 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Seats</a:t>
            </a:r>
            <a:r>
              <a:rPr lang="de-DE" altLang="de-DE" sz="2000" b="1" dirty="0">
                <a:latin typeface="Courier New" panose="02070309020205020404" pitchFamily="49" charset="0"/>
              </a:rPr>
              <a:t>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}</a:t>
            </a:r>
            <a:endParaRPr lang="de-DE" altLang="de-DE" sz="2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Typical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Classes (Car) with data (brand, places) and methods (show)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Line 4">
            <a:extLst>
              <a:ext uri="{FF2B5EF4-FFF2-40B4-BE49-F238E27FC236}">
                <a16:creationId xmlns:a16="http://schemas.microsoft.com/office/drawing/2014/main" id="{B2FC595B-80BE-458F-A131-A1D929137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712" y="381000"/>
            <a:ext cx="850728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DB2614BF-4C78-4D57-8664-56F84401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6">
            <a:extLst>
              <a:ext uri="{FF2B5EF4-FFF2-40B4-BE49-F238E27FC236}">
                <a16:creationId xmlns:a16="http://schemas.microsoft.com/office/drawing/2014/main" id="{1E90D118-423A-444A-9D64-204492B8F10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6D50-CF4F-48EB-BB63-2C91E8F8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1931C830-ADD1-4DC9-B224-312482B6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0CD1A0A7-5333-40E4-BDEE-2B73E56E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5">
            <a:extLst>
              <a:ext uri="{FF2B5EF4-FFF2-40B4-BE49-F238E27FC236}">
                <a16:creationId xmlns:a16="http://schemas.microsoft.com/office/drawing/2014/main" id="{EB2592EA-ADC5-4E96-B64D-AE7BBAF7EA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7">
            <a:extLst>
              <a:ext uri="{FF2B5EF4-FFF2-40B4-BE49-F238E27FC236}">
                <a16:creationId xmlns:a16="http://schemas.microsoft.com/office/drawing/2014/main" id="{EAE16D95-C46A-4A66-81BF-9860E67F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3" y="1676400"/>
            <a:ext cx="8305797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"Describes a lot of theories, standards and methods, which jointly represent a way to organize knowledge”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i="1" dirty="0">
                <a:latin typeface="Arial" panose="020B0604020202020204" pitchFamily="34" charset="0"/>
              </a:rPr>
              <a:t>Thomas Kuhn 1970: The </a:t>
            </a:r>
            <a:r>
              <a:rPr lang="en-US" altLang="de-DE" i="1" dirty="0">
                <a:latin typeface="Arial" panose="020B0604020202020204" pitchFamily="34" charset="0"/>
              </a:rPr>
              <a:t>Structure</a:t>
            </a:r>
            <a:r>
              <a:rPr lang="de-DE" altLang="de-DE" i="1" dirty="0">
                <a:latin typeface="Arial" panose="020B0604020202020204" pitchFamily="34" charset="0"/>
              </a:rPr>
              <a:t> </a:t>
            </a:r>
            <a:r>
              <a:rPr lang="en-US" altLang="de-DE" i="1" dirty="0">
                <a:latin typeface="Arial" panose="020B0604020202020204" pitchFamily="34" charset="0"/>
              </a:rPr>
              <a:t>of</a:t>
            </a:r>
            <a:r>
              <a:rPr lang="de-DE" altLang="de-DE" i="1" dirty="0">
                <a:latin typeface="Arial" panose="020B0604020202020204" pitchFamily="34" charset="0"/>
              </a:rPr>
              <a:t> Scientific </a:t>
            </a:r>
            <a:r>
              <a:rPr lang="en-US" altLang="de-DE" i="1" dirty="0">
                <a:latin typeface="Arial" panose="020B0604020202020204" pitchFamily="34" charset="0"/>
              </a:rPr>
              <a:t>Revolutions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EF7A0-E573-4619-89BB-B46B5070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7627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426C61-F051-4B95-A0C0-CD5F9705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682525"/>
            <a:ext cx="873784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class</a:t>
            </a:r>
            <a:r>
              <a:rPr lang="de-DE" altLang="de-DE" sz="2000" b="1" dirty="0">
                <a:latin typeface="Courier New" panose="02070309020205020404" pitchFamily="49" charset="0"/>
              </a:rPr>
              <a:t>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extends</a:t>
            </a:r>
            <a:r>
              <a:rPr lang="de-DE" altLang="de-DE" sz="2000" b="1" dirty="0">
                <a:latin typeface="Courier New" panose="02070309020205020404" pitchFamily="49" charset="0"/>
              </a:rPr>
              <a:t> Vehicle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String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int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void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show</a:t>
            </a:r>
            <a:r>
              <a:rPr lang="de-DE" altLang="de-DE" sz="2000" b="1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("The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is</a:t>
            </a:r>
            <a:r>
              <a:rPr lang="de-DE" altLang="de-DE" sz="2000" b="1" dirty="0">
                <a:latin typeface="Courier New" panose="02070309020205020404" pitchFamily="49" charset="0"/>
              </a:rPr>
              <a:t> a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has</a:t>
            </a:r>
            <a:r>
              <a:rPr lang="de-DE" altLang="de-DE" sz="2000" b="1" dirty="0">
                <a:latin typeface="Courier New" panose="02070309020205020404" pitchFamily="49" charset="0"/>
              </a:rPr>
              <a:t>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 + 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Seats</a:t>
            </a:r>
            <a:r>
              <a:rPr lang="de-DE" altLang="de-DE" sz="2000" b="1" dirty="0">
                <a:latin typeface="Courier New" panose="02070309020205020404" pitchFamily="49" charset="0"/>
              </a:rPr>
              <a:t>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}</a:t>
            </a:r>
            <a:endParaRPr lang="de-DE" altLang="de-DE" sz="2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Typical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Classes (Car) with data (brand, places) and methods (show)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Line 4">
            <a:extLst>
              <a:ext uri="{FF2B5EF4-FFF2-40B4-BE49-F238E27FC236}">
                <a16:creationId xmlns:a16="http://schemas.microsoft.com/office/drawing/2014/main" id="{B2FC595B-80BE-458F-A131-A1D929137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712" y="381000"/>
            <a:ext cx="850728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DB2614BF-4C78-4D57-8664-56F84401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6">
            <a:extLst>
              <a:ext uri="{FF2B5EF4-FFF2-40B4-BE49-F238E27FC236}">
                <a16:creationId xmlns:a16="http://schemas.microsoft.com/office/drawing/2014/main" id="{1E90D118-423A-444A-9D64-204492B8F10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6D50-CF4F-48EB-BB63-2C91E8F8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87CC9-36C7-4C42-87D7-9F213B87A85D}"/>
              </a:ext>
            </a:extLst>
          </p:cNvPr>
          <p:cNvSpPr txBox="1"/>
          <p:nvPr/>
        </p:nvSpPr>
        <p:spPr>
          <a:xfrm>
            <a:off x="6084168" y="548680"/>
            <a:ext cx="2088232" cy="193899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Inheritance of attributes and methods from superclass to subclass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88A66D-793F-400C-B5D0-59AC07168379}"/>
              </a:ext>
            </a:extLst>
          </p:cNvPr>
          <p:cNvCxnSpPr/>
          <p:nvPr/>
        </p:nvCxnSpPr>
        <p:spPr>
          <a:xfrm flipH="1">
            <a:off x="5076056" y="1139724"/>
            <a:ext cx="1008112" cy="468000"/>
          </a:xfrm>
          <a:prstGeom prst="straightConnector1">
            <a:avLst/>
          </a:prstGeom>
          <a:ln w="476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10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>
            <a:extLst>
              <a:ext uri="{FF2B5EF4-FFF2-40B4-BE49-F238E27FC236}">
                <a16:creationId xmlns:a16="http://schemas.microsoft.com/office/drawing/2014/main" id="{EE48C691-775D-4668-A8A1-44F7BB1C5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68" y="696416"/>
            <a:ext cx="763195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Object hierarchies also make sense in biology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Example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3251" name="Text Box 5">
            <a:extLst>
              <a:ext uri="{FF2B5EF4-FFF2-40B4-BE49-F238E27FC236}">
                <a16:creationId xmlns:a16="http://schemas.microsoft.com/office/drawing/2014/main" id="{F4003E13-768E-42BD-B2FC-BDAC639A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995" y="2136551"/>
            <a:ext cx="2087563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Organ</a:t>
            </a: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8C91A8DF-3836-47B3-85A3-ED321F6C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50" y="3720876"/>
            <a:ext cx="1225425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Leaf</a:t>
            </a:r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7022AE59-253F-4096-8B3B-FAC69D54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7" y="3720876"/>
            <a:ext cx="1584325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Flower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:a16="http://schemas.microsoft.com/office/drawing/2014/main" id="{5D125B73-9D94-4C9F-9EAE-0F3D79A03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7" y="3720876"/>
            <a:ext cx="2376488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Internode</a:t>
            </a:r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A9C2BD41-5F54-48D3-A2E5-BA58AD111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7" y="3720876"/>
            <a:ext cx="2951609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Root Segment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E037B3E0-DA89-4097-AE27-34FE30C3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305201"/>
            <a:ext cx="2231999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Deciduous leaf</a:t>
            </a:r>
          </a:p>
        </p:txBody>
      </p:sp>
      <p:sp>
        <p:nvSpPr>
          <p:cNvPr id="53257" name="Text Box 11">
            <a:extLst>
              <a:ext uri="{FF2B5EF4-FFF2-40B4-BE49-F238E27FC236}">
                <a16:creationId xmlns:a16="http://schemas.microsoft.com/office/drawing/2014/main" id="{FB88BCA9-11B7-4F0D-A042-DF92E52D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651" y="5305201"/>
            <a:ext cx="1584325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Needle</a:t>
            </a:r>
          </a:p>
        </p:txBody>
      </p:sp>
      <p:sp>
        <p:nvSpPr>
          <p:cNvPr id="53258" name="Text Box 12">
            <a:extLst>
              <a:ext uri="{FF2B5EF4-FFF2-40B4-BE49-F238E27FC236}">
                <a16:creationId xmlns:a16="http://schemas.microsoft.com/office/drawing/2014/main" id="{F6940618-BF37-4089-A2D5-98511541B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1" y="5305201"/>
            <a:ext cx="2232373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Coarse-RS</a:t>
            </a:r>
          </a:p>
        </p:txBody>
      </p:sp>
      <p:sp>
        <p:nvSpPr>
          <p:cNvPr id="53259" name="Text Box 13">
            <a:extLst>
              <a:ext uri="{FF2B5EF4-FFF2-40B4-BE49-F238E27FC236}">
                <a16:creationId xmlns:a16="http://schemas.microsoft.com/office/drawing/2014/main" id="{3F191F8C-BCA5-4D3D-8E0B-F53885B1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305201"/>
            <a:ext cx="1800225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Fine-RS</a:t>
            </a:r>
          </a:p>
        </p:txBody>
      </p:sp>
      <p:sp>
        <p:nvSpPr>
          <p:cNvPr id="53260" name="Line 14">
            <a:extLst>
              <a:ext uri="{FF2B5EF4-FFF2-40B4-BE49-F238E27FC236}">
                <a16:creationId xmlns:a16="http://schemas.microsoft.com/office/drawing/2014/main" id="{D0A6E2BD-3AB2-47DD-A11F-9963E50A1F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2" y="2712814"/>
            <a:ext cx="3384550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5">
            <a:extLst>
              <a:ext uri="{FF2B5EF4-FFF2-40B4-BE49-F238E27FC236}">
                <a16:creationId xmlns:a16="http://schemas.microsoft.com/office/drawing/2014/main" id="{AEEC0637-3D7C-47CC-B1EC-DCEDC777C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712814"/>
            <a:ext cx="1728787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6">
            <a:extLst>
              <a:ext uri="{FF2B5EF4-FFF2-40B4-BE49-F238E27FC236}">
                <a16:creationId xmlns:a16="http://schemas.microsoft.com/office/drawing/2014/main" id="{E3E1F2BC-E067-4F99-9C7F-80310ED060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2" y="2712814"/>
            <a:ext cx="0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7">
            <a:extLst>
              <a:ext uri="{FF2B5EF4-FFF2-40B4-BE49-F238E27FC236}">
                <a16:creationId xmlns:a16="http://schemas.microsoft.com/office/drawing/2014/main" id="{0E33FFD4-D9D5-4091-8D92-4929F30403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00562" y="2712814"/>
            <a:ext cx="2592388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8">
            <a:extLst>
              <a:ext uri="{FF2B5EF4-FFF2-40B4-BE49-F238E27FC236}">
                <a16:creationId xmlns:a16="http://schemas.microsoft.com/office/drawing/2014/main" id="{8468F03B-7F68-433A-AA93-3785F7B6D6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49" y="4297139"/>
            <a:ext cx="576088" cy="10038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Line 19">
            <a:extLst>
              <a:ext uri="{FF2B5EF4-FFF2-40B4-BE49-F238E27FC236}">
                <a16:creationId xmlns:a16="http://schemas.microsoft.com/office/drawing/2014/main" id="{F3077A1A-1186-4BFB-B779-39C124E512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4297139"/>
            <a:ext cx="2592376" cy="10038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20">
            <a:extLst>
              <a:ext uri="{FF2B5EF4-FFF2-40B4-BE49-F238E27FC236}">
                <a16:creationId xmlns:a16="http://schemas.microsoft.com/office/drawing/2014/main" id="{5FE9B61C-0C84-4A71-A138-424A0AE8D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7" y="4297139"/>
            <a:ext cx="792163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21">
            <a:extLst>
              <a:ext uri="{FF2B5EF4-FFF2-40B4-BE49-F238E27FC236}">
                <a16:creationId xmlns:a16="http://schemas.microsoft.com/office/drawing/2014/main" id="{01DF390D-FBA5-46CB-96D2-C88EF3110D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8850" y="4297139"/>
            <a:ext cx="936625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08C5E-591B-4B5D-A976-2E4B3CD1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662" y="6309320"/>
            <a:ext cx="1905000" cy="457200"/>
          </a:xfrm>
        </p:spPr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51</a:t>
            </a:fld>
            <a:endParaRPr lang="de-DE" altLang="de-DE" dirty="0"/>
          </a:p>
        </p:txBody>
      </p:sp>
      <p:sp>
        <p:nvSpPr>
          <p:cNvPr id="21" name="Line 4">
            <a:extLst>
              <a:ext uri="{FF2B5EF4-FFF2-40B4-BE49-F238E27FC236}">
                <a16:creationId xmlns:a16="http://schemas.microsoft.com/office/drawing/2014/main" id="{B7E86589-27F7-4E79-B931-E806D78998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32656"/>
            <a:ext cx="8413304" cy="34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39BA08F3-90DE-4412-86C4-ABBF8AEBC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212" y="692696"/>
            <a:ext cx="1762" cy="616530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A5DB2662-C539-41AC-B22F-AF9A3792952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8262" y="32179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roimp01">
            <a:extLst>
              <a:ext uri="{FF2B5EF4-FFF2-40B4-BE49-F238E27FC236}">
                <a16:creationId xmlns:a16="http://schemas.microsoft.com/office/drawing/2014/main" id="{F5CC2F62-B295-4143-B809-C7A2FF94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Line 4">
            <a:extLst>
              <a:ext uri="{FF2B5EF4-FFF2-40B4-BE49-F238E27FC236}">
                <a16:creationId xmlns:a16="http://schemas.microsoft.com/office/drawing/2014/main" id="{A956DA38-D9CB-4226-9FAB-6C96520D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Line 5">
            <a:extLst>
              <a:ext uri="{FF2B5EF4-FFF2-40B4-BE49-F238E27FC236}">
                <a16:creationId xmlns:a16="http://schemas.microsoft.com/office/drawing/2014/main" id="{F0D05B70-9790-4602-805C-06049BB69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4277" name="AutoShape 6">
            <a:extLst>
              <a:ext uri="{FF2B5EF4-FFF2-40B4-BE49-F238E27FC236}">
                <a16:creationId xmlns:a16="http://schemas.microsoft.com/office/drawing/2014/main" id="{3ED46C8B-1BE7-4908-B674-8C6677254C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8" name="Text Box 8">
            <a:extLst>
              <a:ext uri="{FF2B5EF4-FFF2-40B4-BE49-F238E27FC236}">
                <a16:creationId xmlns:a16="http://schemas.microsoft.com/office/drawing/2014/main" id="{177119FB-0B17-4535-96AB-149F9D83B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0650"/>
            <a:ext cx="2026566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de-DE" altLang="de-DE" sz="2800" b="1" dirty="0" err="1">
                <a:latin typeface="Arial" panose="020B0604020202020204" pitchFamily="34" charset="0"/>
              </a:rPr>
              <a:t>Structures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54279" name="Line 9">
            <a:extLst>
              <a:ext uri="{FF2B5EF4-FFF2-40B4-BE49-F238E27FC236}">
                <a16:creationId xmlns:a16="http://schemas.microsoft.com/office/drawing/2014/main" id="{FB5690C5-1340-4639-AA31-7C5A79D01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3766" y="3117850"/>
            <a:ext cx="869034" cy="2311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9E7B8-7EC0-4E03-B613-97146364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52</a:t>
            </a:fld>
            <a:endParaRPr lang="de-DE" altLang="de-DE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458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2285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320"/>
            <a:ext cx="8458200" cy="5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78688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320"/>
            <a:ext cx="8458200" cy="561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0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de-DE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63802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6672"/>
            <a:ext cx="8458200" cy="56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</a:rPr>
              <a:t>: specification of rules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6892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476672"/>
            <a:ext cx="8503093" cy="646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</a:rPr>
              <a:t>: specification of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: L-System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, AI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, Prolog, ...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315017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595023F9-2F83-497D-9795-DD2815EA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24744"/>
            <a:ext cx="777686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L-Systems (</a:t>
            </a: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Lindenmayer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Systems)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Control systems for the replacement of character strings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latin typeface="Arial" panose="020B0604020202020204" pitchFamily="34" charset="0"/>
              </a:rPr>
              <a:t>(</a:t>
            </a:r>
            <a:r>
              <a:rPr lang="de-DE" altLang="de-DE" sz="2800" i="1" dirty="0" err="1">
                <a:latin typeface="Arial" panose="020B0604020202020204" pitchFamily="34" charset="0"/>
              </a:rPr>
              <a:t>more</a:t>
            </a:r>
            <a:r>
              <a:rPr lang="de-DE" altLang="de-DE" sz="2800" i="1" dirty="0">
                <a:latin typeface="Arial" panose="020B0604020202020204" pitchFamily="34" charset="0"/>
              </a:rPr>
              <a:t> </a:t>
            </a:r>
            <a:r>
              <a:rPr lang="de-DE" altLang="de-DE" sz="2800" i="1" dirty="0" err="1">
                <a:latin typeface="Arial" panose="020B0604020202020204" pitchFamily="34" charset="0"/>
              </a:rPr>
              <a:t>coming</a:t>
            </a:r>
            <a:r>
              <a:rPr lang="de-DE" altLang="de-DE" sz="2800" i="1" dirty="0">
                <a:latin typeface="Arial" panose="020B0604020202020204" pitchFamily="34" charset="0"/>
              </a:rPr>
              <a:t> </a:t>
            </a:r>
            <a:r>
              <a:rPr lang="de-DE" altLang="de-DE" sz="2800" i="1" dirty="0" err="1">
                <a:latin typeface="Arial" panose="020B0604020202020204" pitchFamily="34" charset="0"/>
              </a:rPr>
              <a:t>soon</a:t>
            </a:r>
            <a:r>
              <a:rPr lang="de-DE" altLang="de-DE" sz="2800" i="1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Line 5">
            <a:extLst>
              <a:ext uri="{FF2B5EF4-FFF2-40B4-BE49-F238E27FC236}">
                <a16:creationId xmlns:a16="http://schemas.microsoft.com/office/drawing/2014/main" id="{0C49798B-7926-4BD2-8359-A6EFAEE516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6">
            <a:extLst>
              <a:ext uri="{FF2B5EF4-FFF2-40B4-BE49-F238E27FC236}">
                <a16:creationId xmlns:a16="http://schemas.microsoft.com/office/drawing/2014/main" id="{3F5DBD9E-84D0-4D95-AFDE-52BFA74F8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0422" name="AutoShape 7">
            <a:extLst>
              <a:ext uri="{FF2B5EF4-FFF2-40B4-BE49-F238E27FC236}">
                <a16:creationId xmlns:a16="http://schemas.microsoft.com/office/drawing/2014/main" id="{56F66597-193E-4B33-8400-B09103D26B9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6ABEF-ECB5-429E-AD3F-F5AE9C7F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23842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128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1931C830-ADD1-4DC9-B224-312482B6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0CD1A0A7-5333-40E4-BDEE-2B73E56E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5">
            <a:extLst>
              <a:ext uri="{FF2B5EF4-FFF2-40B4-BE49-F238E27FC236}">
                <a16:creationId xmlns:a16="http://schemas.microsoft.com/office/drawing/2014/main" id="{EB2592EA-ADC5-4E96-B64D-AE7BBAF7EA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7">
            <a:extLst>
              <a:ext uri="{FF2B5EF4-FFF2-40B4-BE49-F238E27FC236}">
                <a16:creationId xmlns:a16="http://schemas.microsoft.com/office/drawing/2014/main" id="{EAE16D95-C46A-4A66-81BF-9860E67F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1656294"/>
            <a:ext cx="8305797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"Describes a lot of theories, standards and methods, which jointly represent a way to organize knowledge”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i="1" dirty="0">
                <a:latin typeface="Arial" panose="020B0604020202020204" pitchFamily="34" charset="0"/>
              </a:rPr>
              <a:t>Thomas Kuhn 1970: The </a:t>
            </a:r>
            <a:r>
              <a:rPr lang="en-US" altLang="de-DE" i="1" dirty="0">
                <a:latin typeface="Arial" panose="020B0604020202020204" pitchFamily="34" charset="0"/>
              </a:rPr>
              <a:t>Structure</a:t>
            </a:r>
            <a:r>
              <a:rPr lang="de-DE" altLang="de-DE" i="1" dirty="0">
                <a:latin typeface="Arial" panose="020B0604020202020204" pitchFamily="34" charset="0"/>
              </a:rPr>
              <a:t> </a:t>
            </a:r>
            <a:r>
              <a:rPr lang="en-US" altLang="de-DE" i="1" dirty="0">
                <a:latin typeface="Arial" panose="020B0604020202020204" pitchFamily="34" charset="0"/>
              </a:rPr>
              <a:t>of</a:t>
            </a:r>
            <a:r>
              <a:rPr lang="de-DE" altLang="de-DE" i="1" dirty="0">
                <a:latin typeface="Arial" panose="020B0604020202020204" pitchFamily="34" charset="0"/>
              </a:rPr>
              <a:t> Scientific </a:t>
            </a:r>
            <a:r>
              <a:rPr lang="en-US" altLang="de-DE" i="1" dirty="0">
                <a:latin typeface="Arial" panose="020B0604020202020204" pitchFamily="34" charset="0"/>
              </a:rPr>
              <a:t>Revolutions</a:t>
            </a:r>
          </a:p>
          <a:p>
            <a:pPr eaLnBrk="1" hangingPunct="1"/>
            <a:endParaRPr lang="de-DE" altLang="de-DE" sz="2800" i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de-DE" sz="2800" i="1" dirty="0">
                <a:solidFill>
                  <a:srgbClr val="0000FF"/>
                </a:solidFill>
                <a:latin typeface="Arial" panose="020B0604020202020204" pitchFamily="34" charset="0"/>
              </a:rPr>
              <a:t>Paradigm shift: difficult.</a:t>
            </a:r>
          </a:p>
          <a:p>
            <a:pPr eaLnBrk="1" hangingPunct="1"/>
            <a:r>
              <a:rPr lang="en-US" altLang="de-DE" sz="2800" i="1" dirty="0">
                <a:solidFill>
                  <a:srgbClr val="0000FF"/>
                </a:solidFill>
                <a:latin typeface="Arial" panose="020B0604020202020204" pitchFamily="34" charset="0"/>
              </a:rPr>
              <a:t>A revolution in the way of thinking!</a:t>
            </a:r>
            <a:endParaRPr lang="de-DE" altLang="de-DE" sz="28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EA821-FD04-4BE7-AAAB-28688A67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76802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64D8A0B-AC7B-42BB-A0CF-8792328E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979912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Rule: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81B94-D1AD-43B4-9E69-B88ECC62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384401"/>
            <a:ext cx="5381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92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92696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64D8A0B-AC7B-42BB-A0CF-8792328E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08" y="3218234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Rule: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D5469-EBFC-4D77-B0C0-042EF02B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84" y="2708920"/>
            <a:ext cx="5639360" cy="3275236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28BCEB83-074F-4A36-B12F-0839AAEE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87888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Application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90887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62</a:t>
            </a:fld>
            <a:endParaRPr lang="de-DE" altLang="de-DE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57481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79733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18634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Rule-</a:t>
            </a:r>
            <a:r>
              <a:rPr lang="de-DE" altLang="de-DE" sz="2800" dirty="0" err="1">
                <a:latin typeface="Arial" panose="020B0604020202020204" pitchFamily="34" charset="0"/>
              </a:rPr>
              <a:t>based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01555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20688"/>
            <a:ext cx="69850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Rule-</a:t>
            </a:r>
            <a:r>
              <a:rPr lang="de-DE" altLang="de-DE" sz="2800" dirty="0" err="1">
                <a:latin typeface="Arial" panose="020B0604020202020204" pitchFamily="34" charset="0"/>
              </a:rPr>
              <a:t>based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L-Systems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Graph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grammars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92365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620688"/>
            <a:ext cx="7486633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paradigms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latin typeface="Arial" panose="020B0604020202020204" pitchFamily="34" charset="0"/>
              </a:rPr>
              <a:t>Object-oriented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latin typeface="Arial" panose="020B0604020202020204" pitchFamily="34" charset="0"/>
              </a:rPr>
              <a:t>Rule-based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L-Systems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Graph </a:t>
            </a: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grammars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Other: </a:t>
            </a:r>
            <a:r>
              <a:rPr lang="en-US" altLang="de-DE" sz="2800" dirty="0">
                <a:latin typeface="Arial" panose="020B0604020202020204" pitchFamily="34" charset="0"/>
              </a:rPr>
              <a:t>functional</a:t>
            </a:r>
            <a:r>
              <a:rPr lang="de-DE" altLang="de-DE" sz="2800" dirty="0">
                <a:latin typeface="Arial" panose="020B0604020202020204" pitchFamily="34" charset="0"/>
              </a:rPr>
              <a:t>; </a:t>
            </a:r>
            <a:r>
              <a:rPr lang="en-US" altLang="de-DE" sz="2800" dirty="0">
                <a:latin typeface="Arial" panose="020B0604020202020204" pitchFamily="34" charset="0"/>
              </a:rPr>
              <a:t>concurrent</a:t>
            </a:r>
            <a:r>
              <a:rPr lang="de-DE" altLang="de-DE" sz="2800" dirty="0">
                <a:latin typeface="Arial" panose="020B0604020202020204" pitchFamily="34" charset="0"/>
              </a:rPr>
              <a:t>; </a:t>
            </a:r>
            <a:r>
              <a:rPr lang="en-US" altLang="de-DE" sz="2800" dirty="0">
                <a:latin typeface="Arial" panose="020B0604020202020204" pitchFamily="34" charset="0"/>
              </a:rPr>
              <a:t>chemical…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39439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EBEFA398-301E-4FE5-94AE-75ADA70A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66673"/>
            <a:ext cx="8496944" cy="627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Application focus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Imperative: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- </a:t>
            </a:r>
            <a:r>
              <a:rPr lang="en-US" altLang="de-DE" sz="2400" dirty="0" err="1">
                <a:latin typeface="Arial" panose="020B0604020202020204" pitchFamily="34" charset="0"/>
              </a:rPr>
              <a:t>numerics</a:t>
            </a:r>
            <a:endParaRPr lang="en-US" altLang="de-DE" sz="2400" dirty="0">
              <a:latin typeface="Arial" panose="020B0604020202020204" pitchFamily="34" charset="0"/>
            </a:endParaRPr>
          </a:p>
          <a:p>
            <a:pPr lvl="1" indent="0"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- e.g., solving systems of equations</a:t>
            </a:r>
          </a:p>
          <a:p>
            <a:pPr lvl="1" indent="0"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- e.g., photosynthesis; tree water flow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	            (Darcy law = differential equation, discretized, numerical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		 solution method)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8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Rule-based: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development of branched structures (locally 1-D)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plants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logical dependencies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knowledge-based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9900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Object-oriented: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sets of interacting objects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individual animals</a:t>
            </a:r>
            <a:endParaRPr lang="de-DE" altLang="de-DE" sz="2400" dirty="0">
              <a:solidFill>
                <a:srgbClr val="339933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03F59-897A-4733-9369-CE36D580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69</a:t>
            </a:fld>
            <a:endParaRPr lang="de-DE" altLang="de-DE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5F3D82F-3EF0-419C-A1AC-3E2D4868A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4704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4">
            <a:extLst>
              <a:ext uri="{FF2B5EF4-FFF2-40B4-BE49-F238E27FC236}">
                <a16:creationId xmlns:a16="http://schemas.microsoft.com/office/drawing/2014/main" id="{4372EC4F-DA72-43BF-8C6E-B3BD0372A4E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2">
            <a:extLst>
              <a:ext uri="{FF2B5EF4-FFF2-40B4-BE49-F238E27FC236}">
                <a16:creationId xmlns:a16="http://schemas.microsoft.com/office/drawing/2014/main" id="{272CAD55-B9DC-436F-AD06-1F41704A6D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56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F941B9AB-7BEB-47A8-B40F-CE5203370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12F439D0-F970-4367-9358-F2E4D623E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196" name="AutoShape 5">
            <a:extLst>
              <a:ext uri="{FF2B5EF4-FFF2-40B4-BE49-F238E27FC236}">
                <a16:creationId xmlns:a16="http://schemas.microsoft.com/office/drawing/2014/main" id="{1F193F2E-9A17-410B-928D-BDCF9988EC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 Box 7">
            <a:extLst>
              <a:ext uri="{FF2B5EF4-FFF2-40B4-BE49-F238E27FC236}">
                <a16:creationId xmlns:a16="http://schemas.microsoft.com/office/drawing/2014/main" id="{8071617B-6291-4ECE-9CB7-F0212FA32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836712"/>
            <a:ext cx="7543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This was picked up by Robert Floyd in 1978: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Turing Award Lecture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-  "The Paradigms of Programming”</a:t>
            </a:r>
            <a:endParaRPr lang="de-DE" altLang="de-DE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8" descr="floyd">
            <a:extLst>
              <a:ext uri="{FF2B5EF4-FFF2-40B4-BE49-F238E27FC236}">
                <a16:creationId xmlns:a16="http://schemas.microsoft.com/office/drawing/2014/main" id="{6C806A29-5757-441A-B40B-57D505E1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93" y="3735180"/>
            <a:ext cx="1657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>
            <a:extLst>
              <a:ext uri="{FF2B5EF4-FFF2-40B4-BE49-F238E27FC236}">
                <a16:creationId xmlns:a16="http://schemas.microsoft.com/office/drawing/2014/main" id="{F48BFAE3-9476-4F9C-9610-8275B801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455" y="6178698"/>
            <a:ext cx="223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</a:rPr>
              <a:t>Robert W. Floyd (1936-2001)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26DE9-0F4D-451C-9530-CFFD442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76335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1A454473-82E6-44FD-B299-3E9012FF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1341438"/>
            <a:ext cx="81368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Synthesis: The Language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"</a:t>
            </a:r>
            <a:r>
              <a:rPr lang="en-US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de-DE" sz="28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tended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-system language“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programming language that makes parallel graph grammars (RGG) easily available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72707" name="Line 3">
            <a:extLst>
              <a:ext uri="{FF2B5EF4-FFF2-40B4-BE49-F238E27FC236}">
                <a16:creationId xmlns:a16="http://schemas.microsoft.com/office/drawing/2014/main" id="{F4E77F3D-79F8-4C34-A51A-4FA0B86C1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id="{B10DA9D8-4776-4E51-B48C-A0D6BAAAF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2709" name="AutoShape 5">
            <a:extLst>
              <a:ext uri="{FF2B5EF4-FFF2-40B4-BE49-F238E27FC236}">
                <a16:creationId xmlns:a16="http://schemas.microsoft.com/office/drawing/2014/main" id="{406741A5-4903-4F3A-8DBD-42B853E3751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5695F-3186-40BC-A64B-BDE722A6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8273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>
            <a:extLst>
              <a:ext uri="{FF2B5EF4-FFF2-40B4-BE49-F238E27FC236}">
                <a16:creationId xmlns:a16="http://schemas.microsoft.com/office/drawing/2014/main" id="{A2C1238C-CFB6-499E-BFCE-6C9520CE5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Line 3">
            <a:extLst>
              <a:ext uri="{FF2B5EF4-FFF2-40B4-BE49-F238E27FC236}">
                <a16:creationId xmlns:a16="http://schemas.microsoft.com/office/drawing/2014/main" id="{440BA157-4035-4A32-9208-743DCC55D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3732" name="AutoShape 4">
            <a:extLst>
              <a:ext uri="{FF2B5EF4-FFF2-40B4-BE49-F238E27FC236}">
                <a16:creationId xmlns:a16="http://schemas.microsoft.com/office/drawing/2014/main" id="{1997E936-D816-4EB2-9A8D-B97CFFF147E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3" name="Text Box 5">
            <a:extLst>
              <a:ext uri="{FF2B5EF4-FFF2-40B4-BE49-F238E27FC236}">
                <a16:creationId xmlns:a16="http://schemas.microsoft.com/office/drawing/2014/main" id="{87846503-9A44-4875-84E1-4F557611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772816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Imperative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98CACF78-44AB-4238-81C6-4494F5C9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772816"/>
            <a:ext cx="2736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Object-oriented</a:t>
            </a:r>
            <a:endParaRPr lang="de-DE" altLang="de-DE" sz="28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7D938AAA-D283-4B55-A1CF-FB8F4DB4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903" y="1825660"/>
            <a:ext cx="2014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Rule-</a:t>
            </a:r>
            <a:r>
              <a:rPr lang="de-DE" altLang="de-DE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based</a:t>
            </a:r>
            <a:endParaRPr lang="de-DE" altLang="de-DE" sz="28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81954CA5-46E9-4973-ACB5-BE6C68264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428578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46FFD936-D82C-4307-98AC-E4A4B1FC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012903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rgbClr val="CC0000"/>
                </a:solidFill>
                <a:latin typeface="Arial" panose="020B0604020202020204" pitchFamily="34" charset="0"/>
              </a:rPr>
              <a:t>XL</a:t>
            </a:r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E80BF880-AB1C-41E8-8ED1-94ED25F3E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276053"/>
            <a:ext cx="1150938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76445EF4-0C6D-4B78-8418-C2B8EA612E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2276053"/>
            <a:ext cx="108108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40" name="Line 12">
            <a:extLst>
              <a:ext uri="{FF2B5EF4-FFF2-40B4-BE49-F238E27FC236}">
                <a16:creationId xmlns:a16="http://schemas.microsoft.com/office/drawing/2014/main" id="{1CA74B14-10C4-4202-8697-B4EA0701D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3860378"/>
            <a:ext cx="115093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41" name="Line 13">
            <a:extLst>
              <a:ext uri="{FF2B5EF4-FFF2-40B4-BE49-F238E27FC236}">
                <a16:creationId xmlns:a16="http://schemas.microsoft.com/office/drawing/2014/main" id="{B77FAC7E-0283-41C5-B306-961BF531AF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2276053"/>
            <a:ext cx="2592387" cy="266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BF0E6-BF76-45EE-968F-12DA5CD8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71</a:t>
            </a:fld>
            <a:endParaRPr lang="de-DE" altLang="de-DE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4">
            <a:extLst>
              <a:ext uri="{FF2B5EF4-FFF2-40B4-BE49-F238E27FC236}">
                <a16:creationId xmlns:a16="http://schemas.microsoft.com/office/drawing/2014/main" id="{7608710E-89BF-487B-ABB3-D251DBF5D8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Line 5">
            <a:extLst>
              <a:ext uri="{FF2B5EF4-FFF2-40B4-BE49-F238E27FC236}">
                <a16:creationId xmlns:a16="http://schemas.microsoft.com/office/drawing/2014/main" id="{3F8E7DE3-F15D-453A-AF0D-E9C2DC22F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4756" name="AutoShape 6">
            <a:extLst>
              <a:ext uri="{FF2B5EF4-FFF2-40B4-BE49-F238E27FC236}">
                <a16:creationId xmlns:a16="http://schemas.microsoft.com/office/drawing/2014/main" id="{8D2E6D0B-D2B2-47EC-85A3-96F024C11CF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57" name="Text Box 7">
            <a:extLst>
              <a:ext uri="{FF2B5EF4-FFF2-40B4-BE49-F238E27FC236}">
                <a16:creationId xmlns:a16="http://schemas.microsoft.com/office/drawing/2014/main" id="{AEB74988-25AA-43E4-8A7F-F8C06155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sp>
        <p:nvSpPr>
          <p:cNvPr id="74758" name="Text Box 12">
            <a:extLst>
              <a:ext uri="{FF2B5EF4-FFF2-40B4-BE49-F238E27FC236}">
                <a16:creationId xmlns:a16="http://schemas.microsoft.com/office/drawing/2014/main" id="{76927605-9B35-4A74-B179-FE96FDD9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692150"/>
            <a:ext cx="3312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Turtle-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4759" name="Picture 13" descr="kat12eb">
            <a:extLst>
              <a:ext uri="{FF2B5EF4-FFF2-40B4-BE49-F238E27FC236}">
                <a16:creationId xmlns:a16="http://schemas.microsoft.com/office/drawing/2014/main" id="{6B5600E7-A7E4-42A6-A73D-F13BF4EF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34480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E5809-9D1B-4411-B0C7-ECFDBBA9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72</a:t>
            </a:fld>
            <a:endParaRPr lang="de-DE" altLang="de-DE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11D07-12B2-466B-943B-AD12F149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73</a:t>
            </a:fld>
            <a:endParaRPr lang="de-DE" alt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D14B5-853E-49DF-9139-0230894B21B2}"/>
              </a:ext>
            </a:extLst>
          </p:cNvPr>
          <p:cNvSpPr/>
          <p:nvPr/>
        </p:nvSpPr>
        <p:spPr>
          <a:xfrm>
            <a:off x="323528" y="47259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Turtle Geometry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command controlled, local navigation of the Turtle in 2D or 3D space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(Abelson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1980; see Programming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language "Logo")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Turtle: drawing or construction device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(virtual)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a state memory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(important for branches)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state of the Turtle contains e.g., information about current line thickness, step size, color, other properties of the next object to be constructed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BD5F4F9-BCB1-4036-AE87-A93FD9172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772238C6-2C57-4BE7-AE3C-FC13E0E05D1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49A13B7A-1336-427F-8F99-887D6B2D06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A411B-1DF5-4252-9659-2914C576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544098"/>
            <a:ext cx="2045298" cy="2598262"/>
          </a:xfrm>
          <a:prstGeom prst="rect">
            <a:avLst/>
          </a:prstGeom>
          <a:ln w="412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165082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243C2-28D6-4438-B835-C9A2C04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74</a:t>
            </a:fld>
            <a:endParaRPr lang="de-DE" alt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57EE22-B0A2-4FE4-B04A-C80A79218902}"/>
              </a:ext>
            </a:extLst>
          </p:cNvPr>
          <p:cNvSpPr/>
          <p:nvPr/>
        </p:nvSpPr>
        <p:spPr>
          <a:xfrm>
            <a:off x="611560" y="441240"/>
            <a:ext cx="73448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Commands (in XL)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http://www.uni-forst.gwdg.de/~wkurth/xl_turtle.pdf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Forward, construct cylinder, will use current increment (from the turtle       state) for the length (the zero stands for "no explicit length definition")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Forward without construction (Move command)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change the current increment (length) to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increments the current step by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LMul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multiplies the current increment by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D(x),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DMul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analogously for the actual diameter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P(c)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sets the color on c (0 - 15)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F(x), F(x, d), F(x, d, c)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constructs a cylinder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x - length, d - diameter, c - color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RU(a)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turns to the right (a &gt; 0) or to the left (a &lt; 0) by a given angle in degrees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5572EF1-8DF5-4BBA-A9EF-AF54A3EE8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6096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E8CF5A6-92DD-4FD2-8F17-273C4C82E9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713" y="18864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04967BA4-C8CE-430C-AC28-BEE07D908BF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17435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0268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kat12a">
            <a:extLst>
              <a:ext uri="{FF2B5EF4-FFF2-40B4-BE49-F238E27FC236}">
                <a16:creationId xmlns:a16="http://schemas.microsoft.com/office/drawing/2014/main" id="{5A5CCD1F-FE31-4C46-BFE6-F432E5B4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37766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>
            <a:extLst>
              <a:ext uri="{FF2B5EF4-FFF2-40B4-BE49-F238E27FC236}">
                <a16:creationId xmlns:a16="http://schemas.microsoft.com/office/drawing/2014/main" id="{6B79C278-8EDF-4EBE-834A-C1E85C84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33847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6598F-6128-483A-9E74-26615D60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75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EE33828-AB26-4322-BA4F-98D5E4050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C74693B4-355A-4394-B34A-404077D969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8764CA25-1489-4F5F-BA12-72573B228F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kat12b">
            <a:extLst>
              <a:ext uri="{FF2B5EF4-FFF2-40B4-BE49-F238E27FC236}">
                <a16:creationId xmlns:a16="http://schemas.microsoft.com/office/drawing/2014/main" id="{BAC9556B-0213-429D-AD27-2BABE868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5624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AC2AE-4954-4EE9-BC20-094DFD9A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76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BE56344F-C439-4F09-9025-0D4F746BF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48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924469C-D2BE-457F-B2B4-7DC21D4619D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12936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EB441C60-C977-4C2E-A096-8B61B0247C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kat12c">
            <a:extLst>
              <a:ext uri="{FF2B5EF4-FFF2-40B4-BE49-F238E27FC236}">
                <a16:creationId xmlns:a16="http://schemas.microsoft.com/office/drawing/2014/main" id="{7B9B86E0-48C0-4632-885F-ED05146A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9975"/>
            <a:ext cx="56896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7201D-0FFC-4977-BB2D-C5AAB924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77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5778C82-7EFF-432F-A899-2FD65DAE0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4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FB0CB3FD-F274-48A3-B494-E8D1A9E4EE3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40928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257B290-A784-4CF0-8CEA-5F2AECBD66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688" y="374650"/>
            <a:ext cx="848531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kat12d">
            <a:extLst>
              <a:ext uri="{FF2B5EF4-FFF2-40B4-BE49-F238E27FC236}">
                <a16:creationId xmlns:a16="http://schemas.microsoft.com/office/drawing/2014/main" id="{E5016376-87DC-4194-A96B-7FD17A45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69723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DFA4E-9146-4D7B-AAF6-56A259A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78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EA93B7D2-02E8-45E9-B870-25462FFB5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4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94390201-17FF-4C45-8B76-459AF9BD26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40928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E9DBE4E3-7D74-42A2-9D4A-0D4DB52F12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688" y="374650"/>
            <a:ext cx="848531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kat12e">
            <a:extLst>
              <a:ext uri="{FF2B5EF4-FFF2-40B4-BE49-F238E27FC236}">
                <a16:creationId xmlns:a16="http://schemas.microsoft.com/office/drawing/2014/main" id="{C77D8742-8AC3-47F8-BD3B-747E542F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52513"/>
            <a:ext cx="8856662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CDC18-8D0C-42D7-8673-1AAFDD85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79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68EC5249-EE02-4F93-BDCA-3B969B750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48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491E46FA-C2AD-4EA3-8699-0513A26754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12936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1320A43-9360-477B-B691-93B56460E7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74650"/>
            <a:ext cx="8413304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>
            <a:extLst>
              <a:ext uri="{FF2B5EF4-FFF2-40B4-BE49-F238E27FC236}">
                <a16:creationId xmlns:a16="http://schemas.microsoft.com/office/drawing/2014/main" id="{BC4DF92B-CAC3-423F-97FA-02B9F9734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4">
            <a:extLst>
              <a:ext uri="{FF2B5EF4-FFF2-40B4-BE49-F238E27FC236}">
                <a16:creationId xmlns:a16="http://schemas.microsoft.com/office/drawing/2014/main" id="{9CDED29F-0BD4-4D49-812C-0E60FB1A7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0" name="AutoShape 5">
            <a:extLst>
              <a:ext uri="{FF2B5EF4-FFF2-40B4-BE49-F238E27FC236}">
                <a16:creationId xmlns:a16="http://schemas.microsoft.com/office/drawing/2014/main" id="{67B7A0E5-A0F1-4390-8627-A655B009CC3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 Box 7">
            <a:extLst>
              <a:ext uri="{FF2B5EF4-FFF2-40B4-BE49-F238E27FC236}">
                <a16:creationId xmlns:a16="http://schemas.microsoft.com/office/drawing/2014/main" id="{F5249F45-1A04-4A1B-AD93-2B1749A3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7400"/>
            <a:ext cx="7543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Which paradigms are suggested through problems such as......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… the simulation of natural objects?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… computer graphics representation?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1B722-A5DA-40CE-B770-C44CE17A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80589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kat13">
            <a:extLst>
              <a:ext uri="{FF2B5EF4-FFF2-40B4-BE49-F238E27FC236}">
                <a16:creationId xmlns:a16="http://schemas.microsoft.com/office/drawing/2014/main" id="{92E47034-D7BB-4E29-B57F-8B271B5D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3693"/>
            <a:ext cx="82804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5">
            <a:extLst>
              <a:ext uri="{FF2B5EF4-FFF2-40B4-BE49-F238E27FC236}">
                <a16:creationId xmlns:a16="http://schemas.microsoft.com/office/drawing/2014/main" id="{45319EC8-A8A6-467C-B3D5-D8E1F86A7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9969"/>
            <a:ext cx="5545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in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5EFF48-69AE-4C2B-B349-AB35F170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80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B862662-ABC0-44FD-9B82-0364D4224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641648"/>
            <a:ext cx="0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0A1006F2-CFDF-4397-9935-8009A7DAE46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21792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3B011CE0-AFC6-4A81-B004-C78B255BF4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552" y="260648"/>
            <a:ext cx="8604448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404ABA03-BA82-48BA-AC53-FEE3EC3A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28" y="848901"/>
            <a:ext cx="684100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How to execute a Turtle command sequence with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</a:rPr>
              <a:t>write to a </a:t>
            </a:r>
            <a:r>
              <a:rPr lang="en-US" altLang="de-DE" sz="2400" dirty="0" err="1">
                <a:latin typeface="Arial" panose="020B0604020202020204" pitchFamily="34" charset="0"/>
              </a:rPr>
              <a:t>GroIMP</a:t>
            </a:r>
            <a:r>
              <a:rPr lang="en-US" altLang="de-DE" sz="2400" dirty="0">
                <a:latin typeface="Arial" panose="020B0604020202020204" pitchFamily="34" charset="0"/>
              </a:rPr>
              <a:t> project file (or to a file with the extension </a:t>
            </a:r>
            <a:r>
              <a:rPr lang="en-US" altLang="de-DE" sz="2400" dirty="0">
                <a:solidFill>
                  <a:srgbClr val="008000"/>
                </a:solidFill>
                <a:latin typeface="Arial" panose="020B0604020202020204" pitchFamily="34" charset="0"/>
              </a:rPr>
              <a:t>.</a:t>
            </a:r>
            <a:r>
              <a:rPr lang="en-US" altLang="de-DE" sz="2400" dirty="0" err="1">
                <a:solidFill>
                  <a:srgbClr val="008000"/>
                </a:solidFill>
                <a:latin typeface="Arial" panose="020B0604020202020204" pitchFamily="34" charset="0"/>
              </a:rPr>
              <a:t>rgg</a:t>
            </a:r>
            <a:r>
              <a:rPr lang="en-US" altLang="de-DE" sz="24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protected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void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init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Axiom ==&gt;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Turtle </a:t>
            </a:r>
            <a:r>
              <a:rPr lang="de-DE" altLang="de-DE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command</a:t>
            </a:r>
            <a:r>
              <a:rPr lang="de-DE" altLang="de-DE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sequence</a:t>
            </a:r>
            <a:endParaRPr lang="de-DE" altLang="de-DE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E9D73-CC32-4B6F-BD7D-446841D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81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9B4D9BF4-F019-4FB2-BB36-078D8ABCB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7AD5E223-CD86-4EDF-8882-DEC8DA53A20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D0609B2-FA0A-4F25-B8D3-1FD1614FDE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830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1800CE95-DF5E-4F33-AD50-46C4654F032A}"/>
              </a:ext>
            </a:extLst>
          </p:cNvPr>
          <p:cNvCxnSpPr/>
          <p:nvPr/>
        </p:nvCxnSpPr>
        <p:spPr>
          <a:xfrm rot="10800000">
            <a:off x="2871788" y="4464050"/>
            <a:ext cx="296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3E3BD1C2-C451-476E-B1A2-FB732D883016}"/>
              </a:ext>
            </a:extLst>
          </p:cNvPr>
          <p:cNvCxnSpPr/>
          <p:nvPr/>
        </p:nvCxnSpPr>
        <p:spPr>
          <a:xfrm rot="16200000" flipH="1">
            <a:off x="3845718" y="2447132"/>
            <a:ext cx="2570163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6" name="Titel 1">
            <a:extLst>
              <a:ext uri="{FF2B5EF4-FFF2-40B4-BE49-F238E27FC236}">
                <a16:creationId xmlns:a16="http://schemas.microsoft.com/office/drawing/2014/main" id="{D8964770-A6F2-4EA1-8042-EE55508F5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9632" y="548680"/>
            <a:ext cx="6221567" cy="652462"/>
          </a:xfrm>
        </p:spPr>
        <p:txBody>
          <a:bodyPr/>
          <a:lstStyle/>
          <a:p>
            <a:pPr eaLnBrk="1" hangingPunct="1"/>
            <a:r>
              <a:rPr lang="en-US" altLang="de-DE" sz="3200" b="1" noProof="0" dirty="0">
                <a:solidFill>
                  <a:srgbClr val="FF0000"/>
                </a:solidFill>
                <a:latin typeface="Arial" panose="020B0604020202020204" pitchFamily="34" charset="0"/>
              </a:rPr>
              <a:t>Example: Drawing of a triangle</a:t>
            </a:r>
            <a:endParaRPr lang="en-US" altLang="de-DE" sz="3200" b="1" noProof="0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AB35BD8-D12A-4468-84A2-8306B6710A2D}"/>
              </a:ext>
            </a:extLst>
          </p:cNvPr>
          <p:cNvCxnSpPr/>
          <p:nvPr/>
        </p:nvCxnSpPr>
        <p:spPr>
          <a:xfrm rot="5400000" flipH="1" flipV="1">
            <a:off x="2366963" y="2409825"/>
            <a:ext cx="2570162" cy="153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2">
            <a:extLst>
              <a:ext uri="{FF2B5EF4-FFF2-40B4-BE49-F238E27FC236}">
                <a16:creationId xmlns:a16="http://schemas.microsoft.com/office/drawing/2014/main" id="{C9FFEEC6-3A09-4A41-93C4-C2A30C7044D2}"/>
              </a:ext>
            </a:extLst>
          </p:cNvPr>
          <p:cNvGrpSpPr>
            <a:grpSpLocks/>
          </p:cNvGrpSpPr>
          <p:nvPr/>
        </p:nvGrpSpPr>
        <p:grpSpPr bwMode="auto">
          <a:xfrm>
            <a:off x="2606675" y="4033838"/>
            <a:ext cx="536575" cy="742950"/>
            <a:chOff x="4263614" y="3012141"/>
            <a:chExt cx="536089" cy="1215614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76A4FCF-AF10-46BA-AB2A-40BE0B21BECA}"/>
                </a:ext>
              </a:extLst>
            </p:cNvPr>
            <p:cNvSpPr/>
            <p:nvPr/>
          </p:nvSpPr>
          <p:spPr>
            <a:xfrm rot="2700000">
              <a:off x="4616237" y="4066310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98376961-8799-449F-B77A-06C6CF7D1124}"/>
                </a:ext>
              </a:extLst>
            </p:cNvPr>
            <p:cNvSpPr/>
            <p:nvPr/>
          </p:nvSpPr>
          <p:spPr>
            <a:xfrm rot="2700000">
              <a:off x="4229525" y="329356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7CD2B6C-3E57-46C2-94ED-6EC70A5F1E50}"/>
                </a:ext>
              </a:extLst>
            </p:cNvPr>
            <p:cNvSpPr/>
            <p:nvPr/>
          </p:nvSpPr>
          <p:spPr>
            <a:xfrm rot="8100000">
              <a:off x="4649028" y="3271888"/>
              <a:ext cx="150675" cy="753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38E032E-226B-4F12-8175-26517C8F1B08}"/>
                </a:ext>
              </a:extLst>
            </p:cNvPr>
            <p:cNvSpPr/>
            <p:nvPr/>
          </p:nvSpPr>
          <p:spPr>
            <a:xfrm rot="8100000">
              <a:off x="4263614" y="4071907"/>
              <a:ext cx="150676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8B7CFE6-F87A-4E6B-9D11-0FD1DCF5F382}"/>
                </a:ext>
              </a:extLst>
            </p:cNvPr>
            <p:cNvSpPr/>
            <p:nvPr/>
          </p:nvSpPr>
          <p:spPr>
            <a:xfrm>
              <a:off x="4271545" y="3152404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8DCC3CB-3B26-4E3D-8C22-BECA215C585C}"/>
                </a:ext>
              </a:extLst>
            </p:cNvPr>
            <p:cNvSpPr/>
            <p:nvPr/>
          </p:nvSpPr>
          <p:spPr>
            <a:xfrm>
              <a:off x="4453941" y="3012141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33799" name="Textfeld 15">
            <a:extLst>
              <a:ext uri="{FF2B5EF4-FFF2-40B4-BE49-F238E27FC236}">
                <a16:creationId xmlns:a16="http://schemas.microsoft.com/office/drawing/2014/main" id="{02FA57B9-E114-4CB0-9F86-99426B6B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00663"/>
            <a:ext cx="8353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protected void </a:t>
            </a:r>
            <a:r>
              <a:rPr lang="en-US" altLang="de-DE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init</a:t>
            </a: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  [ Axiom ==&gt; RU(30) F(10) RU(120) F(10) RU(120) F(10)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 b="1" dirty="0">
              <a:solidFill>
                <a:schemeClr val="accent2"/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See example code </a:t>
            </a: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(accessible on homepage)</a:t>
            </a:r>
            <a:r>
              <a:rPr lang="en-US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de-DE" sz="1800" b="1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altLang="de-DE" sz="1800" b="1" dirty="0">
                <a:solidFill>
                  <a:srgbClr val="CC33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sm09_e01.rgg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D88ABA5-BD24-416D-9B35-7E092D389E02}"/>
              </a:ext>
            </a:extLst>
          </p:cNvPr>
          <p:cNvGrpSpPr>
            <a:grpSpLocks/>
          </p:cNvGrpSpPr>
          <p:nvPr/>
        </p:nvGrpSpPr>
        <p:grpSpPr bwMode="auto">
          <a:xfrm rot="1800000">
            <a:off x="2673350" y="4056063"/>
            <a:ext cx="536575" cy="742950"/>
            <a:chOff x="4263614" y="3012141"/>
            <a:chExt cx="536089" cy="1215614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5FC6C29-2809-4B0F-A14F-17467D6DDF72}"/>
                </a:ext>
              </a:extLst>
            </p:cNvPr>
            <p:cNvSpPr/>
            <p:nvPr/>
          </p:nvSpPr>
          <p:spPr>
            <a:xfrm rot="2700000">
              <a:off x="4609243" y="4063885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5FA6D48-5BDC-4BB0-8174-A3A403532B62}"/>
                </a:ext>
              </a:extLst>
            </p:cNvPr>
            <p:cNvSpPr/>
            <p:nvPr/>
          </p:nvSpPr>
          <p:spPr>
            <a:xfrm rot="2700000">
              <a:off x="4223993" y="3291683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48A27A3-EF05-4782-9443-63A16FE67DF8}"/>
                </a:ext>
              </a:extLst>
            </p:cNvPr>
            <p:cNvSpPr/>
            <p:nvPr/>
          </p:nvSpPr>
          <p:spPr>
            <a:xfrm rot="8100000">
              <a:off x="4637155" y="3271834"/>
              <a:ext cx="150676" cy="7532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1E5ED2A-491A-42C4-ACC1-A5B8A4B844B0}"/>
                </a:ext>
              </a:extLst>
            </p:cNvPr>
            <p:cNvSpPr/>
            <p:nvPr/>
          </p:nvSpPr>
          <p:spPr>
            <a:xfrm rot="8100000">
              <a:off x="4263182" y="4072127"/>
              <a:ext cx="150676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A7727AD-5E40-4E70-B29C-54F743DD0647}"/>
                </a:ext>
              </a:extLst>
            </p:cNvPr>
            <p:cNvSpPr/>
            <p:nvPr/>
          </p:nvSpPr>
          <p:spPr>
            <a:xfrm>
              <a:off x="4264749" y="3151683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626143D-0BCC-4039-A0E1-E9826B574171}"/>
                </a:ext>
              </a:extLst>
            </p:cNvPr>
            <p:cNvSpPr/>
            <p:nvPr/>
          </p:nvSpPr>
          <p:spPr>
            <a:xfrm>
              <a:off x="4442146" y="3011872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10" name="Gruppieren 2">
            <a:extLst>
              <a:ext uri="{FF2B5EF4-FFF2-40B4-BE49-F238E27FC236}">
                <a16:creationId xmlns:a16="http://schemas.microsoft.com/office/drawing/2014/main" id="{AF974511-2EAC-4DA3-BA60-9762D93DE804}"/>
              </a:ext>
            </a:extLst>
          </p:cNvPr>
          <p:cNvGrpSpPr>
            <a:grpSpLocks/>
          </p:cNvGrpSpPr>
          <p:nvPr/>
        </p:nvGrpSpPr>
        <p:grpSpPr bwMode="auto">
          <a:xfrm rot="9000000">
            <a:off x="4159250" y="1541463"/>
            <a:ext cx="536575" cy="742950"/>
            <a:chOff x="4263614" y="3012141"/>
            <a:chExt cx="536089" cy="1215614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7871DEF-339E-45B7-9391-FCCA14A9174E}"/>
                </a:ext>
              </a:extLst>
            </p:cNvPr>
            <p:cNvSpPr/>
            <p:nvPr/>
          </p:nvSpPr>
          <p:spPr>
            <a:xfrm rot="2700000">
              <a:off x="4625138" y="4091181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2D996DF-19AB-4356-A688-71668708E508}"/>
                </a:ext>
              </a:extLst>
            </p:cNvPr>
            <p:cNvSpPr/>
            <p:nvPr/>
          </p:nvSpPr>
          <p:spPr>
            <a:xfrm rot="2700000">
              <a:off x="4233403" y="330511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443CA92-1F9A-423E-BB56-7D1B06CA4E49}"/>
                </a:ext>
              </a:extLst>
            </p:cNvPr>
            <p:cNvSpPr/>
            <p:nvPr/>
          </p:nvSpPr>
          <p:spPr>
            <a:xfrm rot="8100000">
              <a:off x="4657243" y="3305870"/>
              <a:ext cx="150675" cy="7532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BE9AFED-EAAC-4C49-AC1B-9C1AEA2B0886}"/>
                </a:ext>
              </a:extLst>
            </p:cNvPr>
            <p:cNvSpPr/>
            <p:nvPr/>
          </p:nvSpPr>
          <p:spPr>
            <a:xfrm rot="8100000">
              <a:off x="4269618" y="4092393"/>
              <a:ext cx="150675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62577FE-385A-4427-A9A4-9823EA51C1BB}"/>
                </a:ext>
              </a:extLst>
            </p:cNvPr>
            <p:cNvSpPr/>
            <p:nvPr/>
          </p:nvSpPr>
          <p:spPr>
            <a:xfrm>
              <a:off x="4272804" y="3161446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6C49676-11EE-4103-A046-76185DB42DD0}"/>
                </a:ext>
              </a:extLst>
            </p:cNvPr>
            <p:cNvSpPr/>
            <p:nvPr/>
          </p:nvSpPr>
          <p:spPr>
            <a:xfrm>
              <a:off x="4462310" y="3046124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12" name="Gruppieren 2">
            <a:extLst>
              <a:ext uri="{FF2B5EF4-FFF2-40B4-BE49-F238E27FC236}">
                <a16:creationId xmlns:a16="http://schemas.microsoft.com/office/drawing/2014/main" id="{5823E2C5-71E6-4778-AD89-F5C7A73D078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527675" y="4114801"/>
            <a:ext cx="536575" cy="742950"/>
            <a:chOff x="4263614" y="3012141"/>
            <a:chExt cx="536089" cy="121561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076B2C1F-BA1B-4540-A23C-10D6A452E43B}"/>
                </a:ext>
              </a:extLst>
            </p:cNvPr>
            <p:cNvSpPr/>
            <p:nvPr/>
          </p:nvSpPr>
          <p:spPr>
            <a:xfrm rot="2700000">
              <a:off x="4616238" y="4066310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984A542-85A4-4C18-92C7-9A8FF4F59758}"/>
                </a:ext>
              </a:extLst>
            </p:cNvPr>
            <p:cNvSpPr/>
            <p:nvPr/>
          </p:nvSpPr>
          <p:spPr>
            <a:xfrm rot="2700000">
              <a:off x="4229526" y="329356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D25CACA-6AE6-4181-8B14-7ACB5B1EB41D}"/>
                </a:ext>
              </a:extLst>
            </p:cNvPr>
            <p:cNvSpPr/>
            <p:nvPr/>
          </p:nvSpPr>
          <p:spPr>
            <a:xfrm rot="8100000">
              <a:off x="4660130" y="3271888"/>
              <a:ext cx="150676" cy="753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698AFFE-309A-4776-8B85-FC29BB8F1CFE}"/>
                </a:ext>
              </a:extLst>
            </p:cNvPr>
            <p:cNvSpPr/>
            <p:nvPr/>
          </p:nvSpPr>
          <p:spPr>
            <a:xfrm rot="8100000">
              <a:off x="4274717" y="4071908"/>
              <a:ext cx="150675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D188A1E-0B63-4124-A5EE-B5AA2D40327D}"/>
                </a:ext>
              </a:extLst>
            </p:cNvPr>
            <p:cNvSpPr/>
            <p:nvPr/>
          </p:nvSpPr>
          <p:spPr>
            <a:xfrm>
              <a:off x="4271546" y="3152406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60C87A7-26E2-4F66-99CE-D8CFA18B9E9A}"/>
                </a:ext>
              </a:extLst>
            </p:cNvPr>
            <p:cNvSpPr/>
            <p:nvPr/>
          </p:nvSpPr>
          <p:spPr>
            <a:xfrm>
              <a:off x="4465044" y="3012141"/>
              <a:ext cx="128471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281177-9A01-4BAE-9BCA-89BD24F9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82</a:t>
            </a:fld>
            <a:endParaRPr lang="de-DE" altLang="de-DE"/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3468816-1E4A-43DB-A081-5533FF90B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" name="AutoShape 6">
            <a:extLst>
              <a:ext uri="{FF2B5EF4-FFF2-40B4-BE49-F238E27FC236}">
                <a16:creationId xmlns:a16="http://schemas.microsoft.com/office/drawing/2014/main" id="{2AF50245-BCBE-4972-B8C3-46805B98B76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Line 4">
            <a:extLst>
              <a:ext uri="{FF2B5EF4-FFF2-40B4-BE49-F238E27FC236}">
                <a16:creationId xmlns:a16="http://schemas.microsoft.com/office/drawing/2014/main" id="{03C40C6F-ABB2-4681-A94A-0CAE2852D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128" y="370371"/>
            <a:ext cx="8504872" cy="427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2885E-6 L 0.15885 -0.36363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277 L 0.15382 0.372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8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2975E-6 L -0.32014 1.8297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4">
            <a:extLst>
              <a:ext uri="{FF2B5EF4-FFF2-40B4-BE49-F238E27FC236}">
                <a16:creationId xmlns:a16="http://schemas.microsoft.com/office/drawing/2014/main" id="{4E15A3A3-7ABB-444E-B15B-40FA67E06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" y="1412776"/>
            <a:ext cx="8497887" cy="268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Assignment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100" b="1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de-DE" sz="800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Read Chapter 1, Section 1.1 – 1.5 (without 1.4) in the book 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"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The Algorithmic Beauty of Plants“ by P. </a:t>
            </a:r>
            <a:r>
              <a:rPr lang="en-US" altLang="de-DE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Prusinkiewicz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 and A. </a:t>
            </a:r>
            <a:r>
              <a:rPr lang="en-US" altLang="de-DE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Lindenmayer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 (available online, see literature page for the lecture).  (= pp. 1-21 without section 1.4).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35FFC-DD74-41A7-B991-9DB1E46B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83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D37D85E-3E0E-4B81-AEDF-2D223A205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62E0AADA-418A-4DB9-BFC8-FF7DFB81730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7B14E04D-8548-477A-B8FF-598C050A5D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>
            <a:extLst>
              <a:ext uri="{FF2B5EF4-FFF2-40B4-BE49-F238E27FC236}">
                <a16:creationId xmlns:a16="http://schemas.microsoft.com/office/drawing/2014/main" id="{305C7D94-C5F3-42EE-AACE-8B9B9B50B2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2D6CF49E-6429-48B3-B073-B7679CF65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44" name="AutoShape 5">
            <a:extLst>
              <a:ext uri="{FF2B5EF4-FFF2-40B4-BE49-F238E27FC236}">
                <a16:creationId xmlns:a16="http://schemas.microsoft.com/office/drawing/2014/main" id="{475F9992-1F0A-4AE6-881D-ED6C345CFCA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5" name="Text Box 7">
            <a:extLst>
              <a:ext uri="{FF2B5EF4-FFF2-40B4-BE49-F238E27FC236}">
                <a16:creationId xmlns:a16="http://schemas.microsoft.com/office/drawing/2014/main" id="{44EEE883-1643-4052-AFEB-DCEFEE5E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49" y="548680"/>
            <a:ext cx="1762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0246" name="Picture 8" descr="reh01">
            <a:extLst>
              <a:ext uri="{FF2B5EF4-FFF2-40B4-BE49-F238E27FC236}">
                <a16:creationId xmlns:a16="http://schemas.microsoft.com/office/drawing/2014/main" id="{6757283E-91CC-40EB-A9F3-21FA6FDC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06CDD-0E62-4400-B8E9-5C0F017E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2328</Words>
  <Application>Microsoft Office PowerPoint</Application>
  <PresentationFormat>Bildschirmpräsentation (4:3)</PresentationFormat>
  <Paragraphs>573</Paragraphs>
  <Slides>83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83</vt:i4>
      </vt:variant>
    </vt:vector>
  </HeadingPairs>
  <TitlesOfParts>
    <vt:vector size="90" baseType="lpstr">
      <vt:lpstr>Arial</vt:lpstr>
      <vt:lpstr>Calibri</vt:lpstr>
      <vt:lpstr>Courier New</vt:lpstr>
      <vt:lpstr>Symbol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Example: Drawing of a triangle</vt:lpstr>
      <vt:lpstr>PowerPoint-Präsentation</vt:lpstr>
    </vt:vector>
  </TitlesOfParts>
  <Company>BTU Cottbus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Kurth</dc:creator>
  <cp:lastModifiedBy>Kurth, Winfried</cp:lastModifiedBy>
  <cp:revision>236</cp:revision>
  <dcterms:created xsi:type="dcterms:W3CDTF">2006-10-23T15:58:10Z</dcterms:created>
  <dcterms:modified xsi:type="dcterms:W3CDTF">2026-04-16T14:23:39Z</dcterms:modified>
</cp:coreProperties>
</file>