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611" r:id="rId2"/>
    <p:sldId id="673" r:id="rId3"/>
    <p:sldId id="674" r:id="rId4"/>
    <p:sldId id="647" r:id="rId5"/>
    <p:sldId id="648" r:id="rId6"/>
    <p:sldId id="653" r:id="rId7"/>
    <p:sldId id="654" r:id="rId8"/>
    <p:sldId id="655" r:id="rId9"/>
    <p:sldId id="656" r:id="rId10"/>
    <p:sldId id="657" r:id="rId11"/>
    <p:sldId id="675" r:id="rId12"/>
    <p:sldId id="676" r:id="rId13"/>
  </p:sldIdLst>
  <p:sldSz cx="9144000" cy="6858000" type="screen4x3"/>
  <p:notesSz cx="6797675" cy="9928225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9900"/>
    <a:srgbClr val="CC33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965" autoAdjust="0"/>
    <p:restoredTop sz="90929"/>
  </p:normalViewPr>
  <p:slideViewPr>
    <p:cSldViewPr>
      <p:cViewPr varScale="1">
        <p:scale>
          <a:sx n="103" d="100"/>
          <a:sy n="103" d="100"/>
        </p:scale>
        <p:origin x="241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067C1E3B-7119-4ACD-A044-9EA23D26050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C14BF47-1408-4FCC-9C0E-5F7AF9A87EA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81C1237B-E69D-4B6A-9BC7-CFC3A3B0A9D6}" type="datetimeFigureOut">
              <a:rPr lang="de-DE"/>
              <a:pPr>
                <a:defRPr/>
              </a:pPr>
              <a:t>12.05.2026</a:t>
            </a:fld>
            <a:endParaRPr lang="de-DE"/>
          </a:p>
        </p:txBody>
      </p:sp>
      <p:sp>
        <p:nvSpPr>
          <p:cNvPr id="4" name="Folienbildplatzhalter 3">
            <a:extLst>
              <a:ext uri="{FF2B5EF4-FFF2-40B4-BE49-F238E27FC236}">
                <a16:creationId xmlns:a16="http://schemas.microsoft.com/office/drawing/2014/main" id="{A7AAFEDC-7F65-4B2F-8ABF-D8C93AC299C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>
            <a:extLst>
              <a:ext uri="{FF2B5EF4-FFF2-40B4-BE49-F238E27FC236}">
                <a16:creationId xmlns:a16="http://schemas.microsoft.com/office/drawing/2014/main" id="{C218D06E-7D23-440C-B7DB-B7B6CD7E6E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02B3164-08A4-4373-8269-A735718EF48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1534132-C3B8-4B52-9FB5-D13A62B788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C2269E99-CC74-4044-9F55-1CEAB5804E7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Folienbildplatzhalter 1">
            <a:extLst>
              <a:ext uri="{FF2B5EF4-FFF2-40B4-BE49-F238E27FC236}">
                <a16:creationId xmlns:a16="http://schemas.microsoft.com/office/drawing/2014/main" id="{BAE9EBC0-7FA6-4CFA-966E-6DB06E61B30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izenplatzhalter 2">
            <a:extLst>
              <a:ext uri="{FF2B5EF4-FFF2-40B4-BE49-F238E27FC236}">
                <a16:creationId xmlns:a16="http://schemas.microsoft.com/office/drawing/2014/main" id="{1AB4B075-D261-4CCC-BF7F-418A0910402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de-DE" altLang="de-DE"/>
          </a:p>
        </p:txBody>
      </p:sp>
      <p:sp>
        <p:nvSpPr>
          <p:cNvPr id="36868" name="Foliennummernplatzhalter 3">
            <a:extLst>
              <a:ext uri="{FF2B5EF4-FFF2-40B4-BE49-F238E27FC236}">
                <a16:creationId xmlns:a16="http://schemas.microsoft.com/office/drawing/2014/main" id="{44B65040-FA4E-4504-A57C-8447C6F50F7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D04773C-2F3F-4382-963F-7E174CCC4260}" type="slidenum">
              <a:rPr lang="de-DE" altLang="de-DE" sz="1200"/>
              <a:pPr/>
              <a:t>9</a:t>
            </a:fld>
            <a:endParaRPr lang="de-DE" altLang="de-DE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947F035-9517-46C0-A73B-05C881A061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16903F2-B5FD-46A7-B938-3B06294456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4A538C8-11EE-4799-B218-8C58C219B3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F0B24A-8BAA-4C09-A691-EA91C215F3C2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734195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9A42163-9E24-4A23-A0B4-A622C2E356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FFFFD48-4639-44FA-8891-4F5C6A7B34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182F720-2BF0-4353-89CE-0B134564626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435B6F-858B-4D62-BC84-C5ABEC2DBE21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41150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0EB4E70-C59C-41BF-AA21-1CA4C0BEFDF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7E3CB9F-E3B1-4174-950E-3CC6DA60CD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5204C91-97A8-43B4-AFD8-66E00C3A72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FD32ED-5DCF-4B3D-A087-8D6CD91EB002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753738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FA5171A-F647-4F09-86D9-776235BBDC2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ECA7B81-A883-4A95-88C5-BA014D539A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10FC597-DD24-40E1-BBBD-1EBFFF20F5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98D949-300B-404E-B8A7-D23EF2FAB9DA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936768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3623886-3421-4E12-A1B9-87EEED3238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214AD32-30A5-4D56-9C57-48D25482CB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5E128E3-0B53-4B7E-B85D-08064E5068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88F995-9067-4710-83EC-C69C7934E448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648932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A88880A-CA2A-4417-BF04-BD7DE399AE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A16819A-C09B-4BFA-B52C-3BC36D423B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EA3E919-4A6C-4370-B168-8B3DBCBFD3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EF2BE4-4BA8-4910-B771-09DA8FCBA7D3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716577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AFFCDD3C-193F-4655-89FA-EA000861832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41A1F7A-CFE9-4F60-8958-3B8D7688A9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0D31D9E-6B7C-459E-90D0-F42D567D49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92D9D5-9752-4F25-A38D-500B27146C07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066071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CA145F2-EC4D-4292-8481-21FC782BB9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DA6BBAB-99BE-4CA3-9442-386807FD02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1055207-B454-4AC7-85DE-BEB9712C38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D7BAE-B1FE-4564-BE72-EEDBA4148F3D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54411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F4E77CC-C748-42B2-B39C-754A110ABF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953C7BB-113D-4850-9495-5E1CDE20260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F4F2D98-A915-4CE3-811C-38E5C6B4B7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7BF801-061B-4EFA-A533-B5BBE8465385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929538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75C38E0-CABE-49F7-A340-9D1729549B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CC10212-E763-4101-9E8D-CE44416EEB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3560AB8-08CA-406A-B94C-08933B3AD1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6E714-7B22-4C32-95BD-EF51D4E8CA88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873190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620982A-50BC-4E4B-AB1D-C4D4A14868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2D9F7C-10DE-4CF1-8F43-ABB473A45B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C085E2C-3AE0-4D64-AE46-BEA7D28AEE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B0D244-0C1F-428B-A5F0-EA5615E307B5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508078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C4BB1C0-17BA-4A55-8CE3-3B20A0458D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Klicken Sie, um das Titelformat zu bearbeiten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AB55A71-9DE3-4616-9C2F-32E69F22A9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Klicken Sie, um die Formate des Vorlagentextes zu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B2AA4143-9A97-4FC5-846E-03D8B369612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C9CA2CF-A190-403F-9C67-9D43FC7AA7B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BC08C51-6038-4DBB-BD3C-77411CDF5AA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6BD2D95-F161-4F72-A160-863083F8908D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3">
            <a:extLst>
              <a:ext uri="{FF2B5EF4-FFF2-40B4-BE49-F238E27FC236}">
                <a16:creationId xmlns:a16="http://schemas.microsoft.com/office/drawing/2014/main" id="{064A7467-320B-49E2-BC47-094C40346D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2204864"/>
            <a:ext cx="8077200" cy="4016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de-DE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Functional-Structural Plant Models</a:t>
            </a:r>
          </a:p>
          <a:p>
            <a:pPr eaLnBrk="1" hangingPunct="1">
              <a:spcBef>
                <a:spcPct val="50000"/>
              </a:spcBef>
              <a:buFontTx/>
              <a:buNone/>
              <a:defRPr/>
            </a:pPr>
            <a:endParaRPr lang="en-US" altLang="de-DE" sz="1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eaLnBrk="1" hangingPunct="1">
              <a:spcBef>
                <a:spcPct val="50000"/>
              </a:spcBef>
              <a:buFontTx/>
              <a:buChar char="-"/>
              <a:defRPr/>
            </a:pPr>
            <a:r>
              <a:rPr lang="en-US" altLang="de-DE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 semester 2026   -</a:t>
            </a:r>
          </a:p>
          <a:p>
            <a:pPr eaLnBrk="1" hangingPunct="1">
              <a:spcBef>
                <a:spcPts val="0"/>
              </a:spcBef>
              <a:buFontTx/>
              <a:buNone/>
              <a:defRPr/>
            </a:pPr>
            <a:endParaRPr lang="en-US" alt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buFontTx/>
              <a:buNone/>
              <a:defRPr/>
            </a:pPr>
            <a:r>
              <a:rPr lang="en-US" altLang="de-DE" sz="2000" dirty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Winfried </a:t>
            </a:r>
            <a:r>
              <a:rPr lang="en-US" altLang="de-DE" sz="2000" dirty="0" err="1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Kurth</a:t>
            </a:r>
            <a:r>
              <a:rPr lang="en-US" altLang="de-DE" sz="2000" dirty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Tim </a:t>
            </a:r>
            <a:r>
              <a:rPr lang="en-US" altLang="de-DE" sz="2000" dirty="0" err="1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Oberländer</a:t>
            </a:r>
            <a:endParaRPr lang="en-US" altLang="de-DE" sz="2000" dirty="0">
              <a:solidFill>
                <a:srgbClr val="0099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buFontTx/>
              <a:buNone/>
              <a:defRPr/>
            </a:pPr>
            <a:endParaRPr lang="en-US" alt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buFontTx/>
              <a:buNone/>
              <a:defRPr/>
            </a:pPr>
            <a:r>
              <a:rPr lang="en-US" altLang="de-DE" sz="2000" dirty="0">
                <a:latin typeface="Arial" panose="020B0604020202020204" pitchFamily="34" charset="0"/>
                <a:cs typeface="Arial" panose="020B0604020202020204" pitchFamily="34" charset="0"/>
              </a:rPr>
              <a:t>University of Göttingen</a:t>
            </a:r>
          </a:p>
          <a:p>
            <a:pPr eaLnBrk="1" hangingPunct="1">
              <a:spcBef>
                <a:spcPts val="0"/>
              </a:spcBef>
              <a:buFontTx/>
              <a:buNone/>
              <a:defRPr/>
            </a:pPr>
            <a:r>
              <a:rPr lang="en-US" altLang="de-DE" sz="2000" dirty="0">
                <a:latin typeface="Arial" panose="020B0604020202020204" pitchFamily="34" charset="0"/>
                <a:cs typeface="Arial" panose="020B0604020202020204" pitchFamily="34" charset="0"/>
              </a:rPr>
              <a:t>Chair of Computer Graphics and Ecoinformatics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24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dirty="0">
                <a:solidFill>
                  <a:schemeClr val="accent2"/>
                </a:solidFill>
                <a:latin typeface="Arial" panose="020B0604020202020204" pitchFamily="34" charset="0"/>
              </a:rPr>
              <a:t>About the measurements on 18+22 May, 2026</a:t>
            </a:r>
          </a:p>
        </p:txBody>
      </p:sp>
      <p:pic>
        <p:nvPicPr>
          <p:cNvPr id="3075" name="Picture 6" descr="groimpstart">
            <a:extLst>
              <a:ext uri="{FF2B5EF4-FFF2-40B4-BE49-F238E27FC236}">
                <a16:creationId xmlns:a16="http://schemas.microsoft.com/office/drawing/2014/main" id="{74487EDA-BFC7-4300-81A6-482A274579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457200"/>
            <a:ext cx="2052638" cy="157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7" descr="groimp500x500">
            <a:extLst>
              <a:ext uri="{FF2B5EF4-FFF2-40B4-BE49-F238E27FC236}">
                <a16:creationId xmlns:a16="http://schemas.microsoft.com/office/drawing/2014/main" id="{CA9EE0AF-BC2A-4F29-9B97-1D00620EAC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476250"/>
            <a:ext cx="792163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334645B-5B43-46FA-BB67-A2E6DB240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7BF801-061B-4EFA-A533-B5BBE8465385}" type="slidenum">
              <a:rPr lang="de-DE" altLang="de-DE" smtClean="0"/>
              <a:pPr>
                <a:defRPr/>
              </a:pPr>
              <a:t>1</a:t>
            </a:fld>
            <a:endParaRPr lang="de-DE" altLang="de-DE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6">
            <a:extLst>
              <a:ext uri="{FF2B5EF4-FFF2-40B4-BE49-F238E27FC236}">
                <a16:creationId xmlns:a16="http://schemas.microsoft.com/office/drawing/2014/main" id="{8092BC15-854F-46CD-AC40-6E11804C8A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626" y="549275"/>
            <a:ext cx="8424862" cy="5539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b="1" dirty="0">
                <a:solidFill>
                  <a:srgbClr val="FF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Simple analyses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de-DE" sz="10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de-DE" sz="24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400" dirty="0">
                <a:latin typeface="Arial" panose="020B0604020202020204" pitchFamily="34" charset="0"/>
                <a:cs typeface="Times New Roman" panose="02020603050405020304" pitchFamily="18" charset="0"/>
              </a:rPr>
              <a:t>some features were taken from the predecessor software GROGRA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de-DE" sz="24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342900" indent="-342900" eaLnBrk="1" hangingPunct="1">
              <a:spcBef>
                <a:spcPct val="0"/>
              </a:spcBef>
              <a:buFontTx/>
              <a:buChar char="-"/>
            </a:pPr>
            <a:r>
              <a:rPr lang="en-US" altLang="de-DE" sz="2400" dirty="0">
                <a:latin typeface="Arial" panose="020B0604020202020204" pitchFamily="34" charset="0"/>
                <a:cs typeface="Times New Roman" panose="02020603050405020304" pitchFamily="18" charset="0"/>
              </a:rPr>
              <a:t>Panels &gt; RGG Panels &gt; GROGRA functions &gt; Analysis</a:t>
            </a:r>
          </a:p>
          <a:p>
            <a:pPr marL="342900" indent="-342900" eaLnBrk="1" hangingPunct="1">
              <a:spcBef>
                <a:spcPct val="0"/>
              </a:spcBef>
              <a:buFontTx/>
              <a:buChar char="-"/>
            </a:pPr>
            <a:endParaRPr lang="en-US" altLang="de-DE" sz="24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342900" indent="-342900" eaLnBrk="1" hangingPunct="1">
              <a:spcBef>
                <a:spcPct val="0"/>
              </a:spcBef>
              <a:buFontTx/>
              <a:buChar char="-"/>
            </a:pPr>
            <a:r>
              <a:rPr lang="en-US" altLang="de-DE" sz="2400" dirty="0">
                <a:latin typeface="Arial" panose="020B0604020202020204" pitchFamily="34" charset="0"/>
                <a:cs typeface="Times New Roman" panose="02020603050405020304" pitchFamily="18" charset="0"/>
              </a:rPr>
              <a:t>There you can find: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dirty="0">
                <a:latin typeface="Arial" panose="020B0604020202020204" pitchFamily="34" charset="0"/>
              </a:rPr>
              <a:t>     - list of all shoots (generates complete list)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dirty="0">
                <a:latin typeface="Arial" panose="020B0604020202020204" pitchFamily="34" charset="0"/>
              </a:rPr>
              <a:t>     - elementary analysis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dirty="0">
                <a:latin typeface="Arial" panose="020B0604020202020204" pitchFamily="34" charset="0"/>
              </a:rPr>
              <a:t>     - basic tree parameters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dirty="0">
                <a:latin typeface="Arial" panose="020B0604020202020204" pitchFamily="34" charset="0"/>
              </a:rPr>
              <a:t>     - topological analysis (more on this later)</a:t>
            </a:r>
          </a:p>
        </p:txBody>
      </p:sp>
      <p:sp>
        <p:nvSpPr>
          <p:cNvPr id="3" name="Line 3">
            <a:extLst>
              <a:ext uri="{FF2B5EF4-FFF2-40B4-BE49-F238E27FC236}">
                <a16:creationId xmlns:a16="http://schemas.microsoft.com/office/drawing/2014/main" id="{58447AF3-0D2B-410D-A352-028A70E80BA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80728" y="260648"/>
            <a:ext cx="8363271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Line 4">
            <a:extLst>
              <a:ext uri="{FF2B5EF4-FFF2-40B4-BE49-F238E27FC236}">
                <a16:creationId xmlns:a16="http://schemas.microsoft.com/office/drawing/2014/main" id="{7850C6BC-D583-4A0A-963A-EC4BAAB2D13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3528" y="641648"/>
            <a:ext cx="1" cy="6216352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5" name="AutoShape 5">
            <a:extLst>
              <a:ext uri="{FF2B5EF4-FFF2-40B4-BE49-F238E27FC236}">
                <a16:creationId xmlns:a16="http://schemas.microsoft.com/office/drawing/2014/main" id="{2E9E125C-CC72-4ADF-8272-20BB5DD0C343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37816" y="246361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94A28E9-DBD0-4A21-9AAC-7F2E94678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7BF801-061B-4EFA-A533-B5BBE8465385}" type="slidenum">
              <a:rPr lang="de-DE" altLang="de-DE" smtClean="0"/>
              <a:pPr>
                <a:defRPr/>
              </a:pPr>
              <a:t>10</a:t>
            </a:fld>
            <a:endParaRPr lang="de-DE" altLang="de-DE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5" name="Picture 3" descr="degenh01">
            <a:extLst>
              <a:ext uri="{FF2B5EF4-FFF2-40B4-BE49-F238E27FC236}">
                <a16:creationId xmlns:a16="http://schemas.microsoft.com/office/drawing/2014/main" id="{F1253BD4-822F-47CD-9B0E-BFBACD1174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1373911"/>
            <a:ext cx="5904706" cy="5334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6" name="Text Box 4">
            <a:extLst>
              <a:ext uri="{FF2B5EF4-FFF2-40B4-BE49-F238E27FC236}">
                <a16:creationId xmlns:a16="http://schemas.microsoft.com/office/drawing/2014/main" id="{AE78B153-00C9-475B-9AE8-48E89284CD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04471" y="5426060"/>
            <a:ext cx="223202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1400" dirty="0">
                <a:latin typeface="Arial" panose="020B0604020202020204" pitchFamily="34" charset="0"/>
              </a:rPr>
              <a:t>(assignment results from René </a:t>
            </a:r>
            <a:r>
              <a:rPr lang="en-US" altLang="de-DE" sz="1400" dirty="0" err="1">
                <a:latin typeface="Arial" panose="020B0604020202020204" pitchFamily="34" charset="0"/>
              </a:rPr>
              <a:t>Degenhard</a:t>
            </a:r>
            <a:r>
              <a:rPr lang="en-US" altLang="de-DE" sz="1400" dirty="0">
                <a:latin typeface="Arial" panose="020B0604020202020204" pitchFamily="34" charset="0"/>
              </a:rPr>
              <a:t>, 2008)</a:t>
            </a:r>
          </a:p>
        </p:txBody>
      </p:sp>
      <p:sp>
        <p:nvSpPr>
          <p:cNvPr id="5" name="Line 3">
            <a:extLst>
              <a:ext uri="{FF2B5EF4-FFF2-40B4-BE49-F238E27FC236}">
                <a16:creationId xmlns:a16="http://schemas.microsoft.com/office/drawing/2014/main" id="{4CB07E1A-E672-41FE-B01E-E7658A3E380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80728" y="260648"/>
            <a:ext cx="8363271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Line 4">
            <a:extLst>
              <a:ext uri="{FF2B5EF4-FFF2-40B4-BE49-F238E27FC236}">
                <a16:creationId xmlns:a16="http://schemas.microsoft.com/office/drawing/2014/main" id="{65E48013-C757-4765-B111-A7CBDD0F6A2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3528" y="641648"/>
            <a:ext cx="1" cy="6216352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7" name="AutoShape 5">
            <a:extLst>
              <a:ext uri="{FF2B5EF4-FFF2-40B4-BE49-F238E27FC236}">
                <a16:creationId xmlns:a16="http://schemas.microsoft.com/office/drawing/2014/main" id="{BF54D160-83FC-45C9-8A9C-5686EC462394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37816" y="246361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9ED8E30-4B01-4019-8F42-5B3F4FC34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7BF801-061B-4EFA-A533-B5BBE8465385}" type="slidenum">
              <a:rPr lang="de-DE" altLang="de-DE" smtClean="0"/>
              <a:pPr>
                <a:defRPr/>
              </a:pPr>
              <a:t>11</a:t>
            </a:fld>
            <a:endParaRPr lang="de-DE" altLang="de-DE"/>
          </a:p>
        </p:txBody>
      </p:sp>
      <p:sp>
        <p:nvSpPr>
          <p:cNvPr id="9" name="Text Box 2">
            <a:extLst>
              <a:ext uri="{FF2B5EF4-FFF2-40B4-BE49-F238E27FC236}">
                <a16:creationId xmlns:a16="http://schemas.microsoft.com/office/drawing/2014/main" id="{2EDFABBC-ADD2-4C0D-9186-6DF0A47608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332656"/>
            <a:ext cx="8280722" cy="1138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b="1" dirty="0">
                <a:solidFill>
                  <a:srgbClr val="FF0000"/>
                </a:solidFill>
                <a:latin typeface="Arial" panose="020B0604020202020204" pitchFamily="34" charset="0"/>
              </a:rPr>
              <a:t>Example for statistical analysis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dirty="0">
                <a:latin typeface="Arial" panose="020B0604020202020204" pitchFamily="34" charset="0"/>
              </a:rPr>
              <a:t>Trend for leaf length along the main tree trunk for Poplar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2">
            <a:extLst>
              <a:ext uri="{FF2B5EF4-FFF2-40B4-BE49-F238E27FC236}">
                <a16:creationId xmlns:a16="http://schemas.microsoft.com/office/drawing/2014/main" id="{0296B397-CAFA-4976-AE13-49D984877B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559" y="386661"/>
            <a:ext cx="784886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b="1" dirty="0">
                <a:solidFill>
                  <a:srgbClr val="FF0000"/>
                </a:solidFill>
                <a:latin typeface="Arial" panose="020B0604020202020204" pitchFamily="34" charset="0"/>
              </a:rPr>
              <a:t>Correlation between leaf length and width for Poplar</a:t>
            </a:r>
          </a:p>
        </p:txBody>
      </p:sp>
      <p:sp>
        <p:nvSpPr>
          <p:cNvPr id="39939" name="Text Box 3">
            <a:extLst>
              <a:ext uri="{FF2B5EF4-FFF2-40B4-BE49-F238E27FC236}">
                <a16:creationId xmlns:a16="http://schemas.microsoft.com/office/drawing/2014/main" id="{C22AA556-CFA7-4F5F-AA9F-C21B84C623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88125" y="4724400"/>
            <a:ext cx="223202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1400" dirty="0">
                <a:latin typeface="Arial" panose="020B0604020202020204" pitchFamily="34" charset="0"/>
              </a:rPr>
              <a:t>(assignment results from René </a:t>
            </a:r>
            <a:r>
              <a:rPr lang="en-US" altLang="de-DE" sz="1400" dirty="0" err="1">
                <a:latin typeface="Arial" panose="020B0604020202020204" pitchFamily="34" charset="0"/>
              </a:rPr>
              <a:t>Degenhard</a:t>
            </a:r>
            <a:r>
              <a:rPr lang="en-US" altLang="de-DE" sz="1400" dirty="0">
                <a:latin typeface="Arial" panose="020B0604020202020204" pitchFamily="34" charset="0"/>
              </a:rPr>
              <a:t>, 2008)</a:t>
            </a:r>
          </a:p>
        </p:txBody>
      </p:sp>
      <p:pic>
        <p:nvPicPr>
          <p:cNvPr id="39940" name="Picture 4" descr="degenh02">
            <a:extLst>
              <a:ext uri="{FF2B5EF4-FFF2-40B4-BE49-F238E27FC236}">
                <a16:creationId xmlns:a16="http://schemas.microsoft.com/office/drawing/2014/main" id="{0568DAB6-410A-4BF1-9E41-908726BF96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805333"/>
            <a:ext cx="5832475" cy="528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1" name="Text Box 5">
            <a:extLst>
              <a:ext uri="{FF2B5EF4-FFF2-40B4-BE49-F238E27FC236}">
                <a16:creationId xmlns:a16="http://schemas.microsoft.com/office/drawing/2014/main" id="{B1D66F07-3DCE-462F-B014-BABBE637A5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5956002"/>
            <a:ext cx="8642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1800" dirty="0">
                <a:solidFill>
                  <a:schemeClr val="accent2"/>
                </a:solidFill>
                <a:latin typeface="Arial" panose="020B0604020202020204" pitchFamily="34" charset="0"/>
              </a:rPr>
              <a:t>The analysis of the data will be part of the assignment and will not be elaborated here any further.</a:t>
            </a:r>
          </a:p>
        </p:txBody>
      </p:sp>
      <p:sp>
        <p:nvSpPr>
          <p:cNvPr id="6" name="Line 3">
            <a:extLst>
              <a:ext uri="{FF2B5EF4-FFF2-40B4-BE49-F238E27FC236}">
                <a16:creationId xmlns:a16="http://schemas.microsoft.com/office/drawing/2014/main" id="{531127B7-F4A4-4656-B941-35D4744C228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1560" y="260648"/>
            <a:ext cx="853244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Line 4">
            <a:extLst>
              <a:ext uri="{FF2B5EF4-FFF2-40B4-BE49-F238E27FC236}">
                <a16:creationId xmlns:a16="http://schemas.microsoft.com/office/drawing/2014/main" id="{A9A9B332-8D19-4411-BD93-4661EAF70165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512" y="641648"/>
            <a:ext cx="0" cy="6216352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8" name="AutoShape 5">
            <a:extLst>
              <a:ext uri="{FF2B5EF4-FFF2-40B4-BE49-F238E27FC236}">
                <a16:creationId xmlns:a16="http://schemas.microsoft.com/office/drawing/2014/main" id="{60BB5C33-1652-4235-A984-77FFDE584048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193800" y="246361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703BB67-84E5-47FB-A7EC-9DB735329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7BF801-061B-4EFA-A533-B5BBE8465385}" type="slidenum">
              <a:rPr lang="de-DE" altLang="de-DE" smtClean="0"/>
              <a:pPr>
                <a:defRPr/>
              </a:pPr>
              <a:t>12</a:t>
            </a:fld>
            <a:endParaRPr lang="de-DE" altLang="de-DE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>
            <a:extLst>
              <a:ext uri="{FF2B5EF4-FFF2-40B4-BE49-F238E27FC236}">
                <a16:creationId xmlns:a16="http://schemas.microsoft.com/office/drawing/2014/main" id="{B3BC593A-8FC7-4412-8EBA-FC8F24D71F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154" y="464790"/>
            <a:ext cx="8642350" cy="5940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800" b="1" dirty="0">
                <a:solidFill>
                  <a:srgbClr val="FF0000"/>
                </a:solidFill>
                <a:latin typeface="Arial" panose="020B0604020202020204" pitchFamily="34" charset="0"/>
              </a:rPr>
              <a:t>Morphological measurements, 18 and 22 May, 2026 </a:t>
            </a:r>
            <a:r>
              <a:rPr lang="en-US" altLang="de-DE" sz="2800" dirty="0">
                <a:solidFill>
                  <a:srgbClr val="FF0000"/>
                </a:solidFill>
                <a:latin typeface="Arial" panose="020B0604020202020204" pitchFamily="34" charset="0"/>
              </a:rPr>
              <a:t>(10:00 a.m. </a:t>
            </a:r>
            <a:r>
              <a:rPr lang="en-US" altLang="de-DE" sz="2800" dirty="0" err="1">
                <a:solidFill>
                  <a:srgbClr val="FF0000"/>
                </a:solidFill>
                <a:latin typeface="Arial" panose="020B0604020202020204" pitchFamily="34" charset="0"/>
              </a:rPr>
              <a:t>s.t.</a:t>
            </a:r>
            <a:r>
              <a:rPr lang="en-US" altLang="de-DE" sz="2800" dirty="0">
                <a:solidFill>
                  <a:srgbClr val="FF0000"/>
                </a:solidFill>
                <a:latin typeface="Arial" panose="020B0604020202020204" pitchFamily="34" charset="0"/>
              </a:rPr>
              <a:t>, </a:t>
            </a:r>
            <a:r>
              <a:rPr lang="en-US" altLang="de-DE" sz="2800" dirty="0" err="1">
                <a:solidFill>
                  <a:srgbClr val="FF0000"/>
                </a:solidFill>
                <a:latin typeface="Arial" panose="020B0604020202020204" pitchFamily="34" charset="0"/>
              </a:rPr>
              <a:t>Büsgenweg</a:t>
            </a:r>
            <a:r>
              <a:rPr lang="en-US" altLang="de-DE" sz="2800" dirty="0">
                <a:solidFill>
                  <a:srgbClr val="FF0000"/>
                </a:solidFill>
                <a:latin typeface="Arial" panose="020B0604020202020204" pitchFamily="34" charset="0"/>
              </a:rPr>
              <a:t> 4, room CIP-III)</a:t>
            </a:r>
            <a:endParaRPr lang="en-US" altLang="de-DE" sz="2400" dirty="0">
              <a:solidFill>
                <a:srgbClr val="CC33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dirty="0">
                <a:solidFill>
                  <a:srgbClr val="0000FF"/>
                </a:solidFill>
                <a:latin typeface="Arial" panose="020B0604020202020204" pitchFamily="34" charset="0"/>
              </a:rPr>
              <a:t>Please bring the following: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de-DE" sz="2400" dirty="0">
                <a:latin typeface="Arial" panose="020B0604020202020204" pitchFamily="34" charset="0"/>
              </a:rPr>
              <a:t> Smartphone or camera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de-DE" sz="2400" dirty="0">
                <a:latin typeface="Arial" panose="020B0604020202020204" pitchFamily="34" charset="0"/>
              </a:rPr>
              <a:t> </a:t>
            </a:r>
            <a:r>
              <a:rPr lang="en-US" altLang="de-DE" sz="2400" dirty="0" err="1">
                <a:latin typeface="Arial" panose="020B0604020202020204" pitchFamily="34" charset="0"/>
              </a:rPr>
              <a:t>Coloured</a:t>
            </a:r>
            <a:r>
              <a:rPr lang="en-US" altLang="de-DE" sz="2400" dirty="0">
                <a:latin typeface="Arial" panose="020B0604020202020204" pitchFamily="34" charset="0"/>
              </a:rPr>
              <a:t> pencils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de-DE" sz="2400" dirty="0">
                <a:latin typeface="Arial" panose="020B0604020202020204" pitchFamily="34" charset="0"/>
              </a:rPr>
              <a:t> Ruler, protractor (if available)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de-DE" sz="2400" dirty="0">
                <a:latin typeface="Arial" panose="020B0604020202020204" pitchFamily="34" charset="0"/>
              </a:rPr>
              <a:t> Small adhesive labels (if available), alternatively “</a:t>
            </a:r>
            <a:r>
              <a:rPr lang="en-US" altLang="de-DE" sz="2400" dirty="0" err="1">
                <a:latin typeface="Arial" panose="020B0604020202020204" pitchFamily="34" charset="0"/>
              </a:rPr>
              <a:t>Tesafilm</a:t>
            </a:r>
            <a:r>
              <a:rPr lang="en-US" altLang="de-DE" sz="2400" dirty="0">
                <a:latin typeface="Arial" panose="020B0604020202020204" pitchFamily="34" charset="0"/>
              </a:rPr>
              <a:t>”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de-DE" sz="2400" dirty="0">
                <a:latin typeface="Arial" panose="020B0604020202020204" pitchFamily="34" charset="0"/>
              </a:rPr>
              <a:t> Notebook / Tablet to enter data in </a:t>
            </a:r>
            <a:r>
              <a:rPr lang="en-US" altLang="de-DE" sz="2400" dirty="0" err="1">
                <a:latin typeface="Arial" panose="020B0604020202020204" pitchFamily="34" charset="0"/>
              </a:rPr>
              <a:t>dtd</a:t>
            </a:r>
            <a:r>
              <a:rPr lang="en-US" altLang="de-DE" sz="2400" dirty="0">
                <a:latin typeface="Arial" panose="020B0604020202020204" pitchFamily="34" charset="0"/>
              </a:rPr>
              <a:t> format</a:t>
            </a:r>
          </a:p>
          <a:p>
            <a:pPr eaLnBrk="1" hangingPunct="1">
              <a:spcBef>
                <a:spcPct val="50000"/>
              </a:spcBef>
              <a:buNone/>
            </a:pPr>
            <a:endParaRPr lang="en-US" altLang="de-DE" sz="24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None/>
            </a:pPr>
            <a:r>
              <a:rPr lang="en-US" altLang="de-DE" sz="2400" dirty="0">
                <a:solidFill>
                  <a:schemeClr val="accent2"/>
                </a:solidFill>
                <a:latin typeface="Arial" panose="020B0604020202020204" pitchFamily="34" charset="0"/>
              </a:rPr>
              <a:t>2 or 3 groups will work simultaneously</a:t>
            </a:r>
          </a:p>
          <a:p>
            <a:pPr eaLnBrk="1" hangingPunct="1">
              <a:spcBef>
                <a:spcPct val="50000"/>
              </a:spcBef>
              <a:buNone/>
            </a:pPr>
            <a:r>
              <a:rPr lang="en-US" altLang="de-DE" sz="2400" dirty="0">
                <a:latin typeface="Arial" panose="020B0604020202020204" pitchFamily="34" charset="0"/>
              </a:rPr>
              <a:t>manual morphology / FASTRAK digitizer</a:t>
            </a:r>
          </a:p>
        </p:txBody>
      </p:sp>
      <p:sp>
        <p:nvSpPr>
          <p:cNvPr id="3" name="Line 3">
            <a:extLst>
              <a:ext uri="{FF2B5EF4-FFF2-40B4-BE49-F238E27FC236}">
                <a16:creationId xmlns:a16="http://schemas.microsoft.com/office/drawing/2014/main" id="{151035F4-CD90-4D22-AEA7-0B83E6B262E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80727" y="260648"/>
            <a:ext cx="8327776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Line 4">
            <a:extLst>
              <a:ext uri="{FF2B5EF4-FFF2-40B4-BE49-F238E27FC236}">
                <a16:creationId xmlns:a16="http://schemas.microsoft.com/office/drawing/2014/main" id="{7A881705-4C0D-44B8-8A56-58E5B6115CC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3528" y="641648"/>
            <a:ext cx="1" cy="6216352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5" name="AutoShape 5">
            <a:extLst>
              <a:ext uri="{FF2B5EF4-FFF2-40B4-BE49-F238E27FC236}">
                <a16:creationId xmlns:a16="http://schemas.microsoft.com/office/drawing/2014/main" id="{4C136448-5E4A-4B5C-B032-C806384489F0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37816" y="246361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E316B05-3931-49DE-AB59-6B5D0C366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7BF801-061B-4EFA-A533-B5BBE8465385}" type="slidenum">
              <a:rPr lang="de-DE" altLang="de-DE" smtClean="0"/>
              <a:pPr>
                <a:defRPr/>
              </a:pPr>
              <a:t>2</a:t>
            </a:fld>
            <a:endParaRPr lang="de-DE" altLang="de-DE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>
            <a:extLst>
              <a:ext uri="{FF2B5EF4-FFF2-40B4-BE49-F238E27FC236}">
                <a16:creationId xmlns:a16="http://schemas.microsoft.com/office/drawing/2014/main" id="{91E6913D-15C9-4DA5-B114-F12C5FAD64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583" y="333375"/>
            <a:ext cx="8258935" cy="59708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b="1" dirty="0">
                <a:solidFill>
                  <a:srgbClr val="FF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Objects of investigation: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dirty="0">
                <a:latin typeface="Arial" panose="020B0604020202020204" pitchFamily="34" charset="0"/>
                <a:cs typeface="Times New Roman" panose="02020603050405020304" pitchFamily="18" charset="0"/>
              </a:rPr>
              <a:t>Young plants of spruce (provided by us)</a:t>
            </a:r>
            <a:endParaRPr lang="en-US" altLang="de-DE" sz="24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dirty="0">
                <a:solidFill>
                  <a:srgbClr val="0000FF"/>
                </a:solidFill>
                <a:latin typeface="Arial" panose="020B0604020202020204" pitchFamily="34" charset="0"/>
              </a:rPr>
              <a:t>Before the detailed measurements:</a:t>
            </a:r>
          </a:p>
          <a:p>
            <a:pPr marL="457200" indent="-457200" eaLnBrk="1" hangingPunct="1">
              <a:spcBef>
                <a:spcPct val="50000"/>
              </a:spcBef>
              <a:buFontTx/>
              <a:buChar char="-"/>
            </a:pPr>
            <a:r>
              <a:rPr lang="en-US" altLang="de-DE" sz="2800" dirty="0">
                <a:latin typeface="Arial" panose="020B0604020202020204" pitchFamily="34" charset="0"/>
              </a:rPr>
              <a:t>Give the tree an ID name (name tag!)</a:t>
            </a:r>
          </a:p>
          <a:p>
            <a:pPr marL="457200" indent="-457200" eaLnBrk="1" hangingPunct="1">
              <a:spcBef>
                <a:spcPct val="50000"/>
              </a:spcBef>
              <a:buFontTx/>
              <a:buChar char="-"/>
            </a:pPr>
            <a:r>
              <a:rPr lang="en-US" altLang="de-DE" sz="2800" dirty="0">
                <a:latin typeface="Arial" panose="020B0604020202020204" pitchFamily="34" charset="0"/>
              </a:rPr>
              <a:t>check for special features</a:t>
            </a:r>
          </a:p>
          <a:p>
            <a:pPr marL="457200" indent="-457200" eaLnBrk="1" hangingPunct="1">
              <a:spcBef>
                <a:spcPct val="50000"/>
              </a:spcBef>
              <a:buFontTx/>
              <a:buChar char="-"/>
            </a:pPr>
            <a:r>
              <a:rPr lang="en-US" altLang="de-DE" sz="2800" dirty="0">
                <a:latin typeface="Arial" panose="020B0604020202020204" pitchFamily="34" charset="0"/>
              </a:rPr>
              <a:t>define reference direction (in pot)</a:t>
            </a:r>
          </a:p>
          <a:p>
            <a:pPr marL="457200" indent="-457200" eaLnBrk="1" hangingPunct="1">
              <a:spcBef>
                <a:spcPct val="50000"/>
              </a:spcBef>
              <a:buFontTx/>
              <a:buChar char="-"/>
            </a:pPr>
            <a:r>
              <a:rPr lang="en-US" altLang="de-DE" sz="2800" dirty="0">
                <a:latin typeface="Arial" panose="020B0604020202020204" pitchFamily="34" charset="0"/>
              </a:rPr>
              <a:t>photograph the tree from several sides (with reference direction and name tag)</a:t>
            </a:r>
          </a:p>
          <a:p>
            <a:pPr marL="457200" indent="-457200" eaLnBrk="1" hangingPunct="1">
              <a:spcBef>
                <a:spcPct val="50000"/>
              </a:spcBef>
              <a:buFontTx/>
              <a:buChar char="-"/>
            </a:pPr>
            <a:r>
              <a:rPr lang="en-US" altLang="de-DE" sz="2800" dirty="0">
                <a:latin typeface="Arial" panose="020B0604020202020204" pitchFamily="34" charset="0"/>
              </a:rPr>
              <a:t>record measured variables related to the entire tree</a:t>
            </a:r>
          </a:p>
        </p:txBody>
      </p:sp>
      <p:sp>
        <p:nvSpPr>
          <p:cNvPr id="3" name="Line 3">
            <a:extLst>
              <a:ext uri="{FF2B5EF4-FFF2-40B4-BE49-F238E27FC236}">
                <a16:creationId xmlns:a16="http://schemas.microsoft.com/office/drawing/2014/main" id="{1B5F5245-D71A-48CA-82F6-1D05BC24104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80728" y="260648"/>
            <a:ext cx="8363271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Line 4">
            <a:extLst>
              <a:ext uri="{FF2B5EF4-FFF2-40B4-BE49-F238E27FC236}">
                <a16:creationId xmlns:a16="http://schemas.microsoft.com/office/drawing/2014/main" id="{8D3CD2D4-D03F-4E7C-B389-BFDEB45D8C9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3528" y="641648"/>
            <a:ext cx="1" cy="6216352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5" name="AutoShape 5">
            <a:extLst>
              <a:ext uri="{FF2B5EF4-FFF2-40B4-BE49-F238E27FC236}">
                <a16:creationId xmlns:a16="http://schemas.microsoft.com/office/drawing/2014/main" id="{6B127BD7-D81A-4F75-8E72-3D06F01CE0C6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37816" y="246361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E6F91B4-0B2D-4AFD-9992-D5248BB2A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7BF801-061B-4EFA-A533-B5BBE8465385}" type="slidenum">
              <a:rPr lang="de-DE" altLang="de-DE" smtClean="0"/>
              <a:pPr>
                <a:defRPr/>
              </a:pPr>
              <a:t>3</a:t>
            </a:fld>
            <a:endParaRPr lang="de-DE" altLang="de-DE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>
            <a:extLst>
              <a:ext uri="{FF2B5EF4-FFF2-40B4-BE49-F238E27FC236}">
                <a16:creationId xmlns:a16="http://schemas.microsoft.com/office/drawing/2014/main" id="{0BD07FAD-F427-44D2-BE33-357C9EB8B7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476250"/>
            <a:ext cx="8546776" cy="42904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800" b="1" dirty="0">
                <a:solidFill>
                  <a:srgbClr val="FF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Measurement quantities related to the entire tree:</a:t>
            </a:r>
            <a:endParaRPr lang="en-US" altLang="de-DE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marL="342900" indent="-342900" eaLnBrk="1" hangingPunct="1">
              <a:buFontTx/>
              <a:buChar char="-"/>
            </a:pPr>
            <a:r>
              <a:rPr lang="en-US" altLang="de-DE" sz="2400" dirty="0">
                <a:latin typeface="Arial" panose="020B0604020202020204" pitchFamily="34" charset="0"/>
              </a:rPr>
              <a:t>Height</a:t>
            </a:r>
          </a:p>
          <a:p>
            <a:pPr marL="342900" indent="-342900" eaLnBrk="1" hangingPunct="1">
              <a:buFontTx/>
              <a:buChar char="-"/>
            </a:pPr>
            <a:r>
              <a:rPr lang="en-US" altLang="de-DE" sz="2400" dirty="0">
                <a:latin typeface="Arial" panose="020B0604020202020204" pitchFamily="34" charset="0"/>
              </a:rPr>
              <a:t>Diameter at the base</a:t>
            </a:r>
          </a:p>
          <a:p>
            <a:pPr marL="342900" indent="-342900" eaLnBrk="1" hangingPunct="1">
              <a:buFontTx/>
              <a:buChar char="-"/>
            </a:pPr>
            <a:r>
              <a:rPr lang="en-US" altLang="de-DE" sz="2400" dirty="0">
                <a:latin typeface="Arial" panose="020B0604020202020204" pitchFamily="34" charset="0"/>
              </a:rPr>
              <a:t>Number of lateral branches of 1st order</a:t>
            </a:r>
          </a:p>
          <a:p>
            <a:pPr marL="342900" indent="-342900" eaLnBrk="1" hangingPunct="1">
              <a:buFontTx/>
              <a:buChar char="-"/>
            </a:pPr>
            <a:r>
              <a:rPr lang="en-US" altLang="de-DE" sz="2400" dirty="0">
                <a:latin typeface="Arial" panose="020B0604020202020204" pitchFamily="34" charset="0"/>
              </a:rPr>
              <a:t>Date of measurement</a:t>
            </a:r>
          </a:p>
          <a:p>
            <a:pPr marL="342900" indent="-342900" eaLnBrk="1" hangingPunct="1">
              <a:buFontTx/>
              <a:buChar char="-"/>
            </a:pPr>
            <a:endParaRPr lang="en-US" altLang="de-DE" sz="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dirty="0">
                <a:solidFill>
                  <a:srgbClr val="FF0000"/>
                </a:solidFill>
                <a:latin typeface="Arial" panose="020B0604020202020204" pitchFamily="34" charset="0"/>
              </a:rPr>
              <a:t>Units of measurement:</a:t>
            </a:r>
          </a:p>
          <a:p>
            <a:pPr marL="342900" indent="-342900" eaLnBrk="1" hangingPunct="1">
              <a:spcBef>
                <a:spcPct val="50000"/>
              </a:spcBef>
              <a:buFontTx/>
              <a:buChar char="-"/>
            </a:pPr>
            <a:r>
              <a:rPr lang="en-US" altLang="de-DE" sz="2400" dirty="0">
                <a:latin typeface="Arial" panose="020B0604020202020204" pitchFamily="34" charset="0"/>
              </a:rPr>
              <a:t>for lengths and diameters: mm</a:t>
            </a:r>
          </a:p>
          <a:p>
            <a:pPr marL="342900" indent="-342900" eaLnBrk="1" hangingPunct="1">
              <a:spcBef>
                <a:spcPct val="50000"/>
              </a:spcBef>
              <a:buFontTx/>
              <a:buChar char="-"/>
            </a:pPr>
            <a:r>
              <a:rPr lang="en-US" altLang="de-DE" sz="2400" dirty="0">
                <a:latin typeface="Arial" panose="020B0604020202020204" pitchFamily="34" charset="0"/>
              </a:rPr>
              <a:t>for angles: degrees</a:t>
            </a:r>
          </a:p>
        </p:txBody>
      </p:sp>
      <p:sp>
        <p:nvSpPr>
          <p:cNvPr id="3" name="Line 3">
            <a:extLst>
              <a:ext uri="{FF2B5EF4-FFF2-40B4-BE49-F238E27FC236}">
                <a16:creationId xmlns:a16="http://schemas.microsoft.com/office/drawing/2014/main" id="{DDA7E2AA-8369-4F6E-9B5A-B2E07B43861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80728" y="260648"/>
            <a:ext cx="8363271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Line 4">
            <a:extLst>
              <a:ext uri="{FF2B5EF4-FFF2-40B4-BE49-F238E27FC236}">
                <a16:creationId xmlns:a16="http://schemas.microsoft.com/office/drawing/2014/main" id="{E372FBA0-5552-40E8-938B-F030159F1D7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3528" y="641648"/>
            <a:ext cx="1" cy="6216352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5" name="AutoShape 5">
            <a:extLst>
              <a:ext uri="{FF2B5EF4-FFF2-40B4-BE49-F238E27FC236}">
                <a16:creationId xmlns:a16="http://schemas.microsoft.com/office/drawing/2014/main" id="{7AE70CF7-7D99-434E-B425-887A5A029610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37816" y="246361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C7FA199-62F5-4842-918C-C0749D608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7BF801-061B-4EFA-A533-B5BBE8465385}" type="slidenum">
              <a:rPr lang="de-DE" altLang="de-DE" smtClean="0"/>
              <a:pPr>
                <a:defRPr/>
              </a:pPr>
              <a:t>4</a:t>
            </a:fld>
            <a:endParaRPr lang="de-DE" altLang="de-DE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>
            <a:extLst>
              <a:ext uri="{FF2B5EF4-FFF2-40B4-BE49-F238E27FC236}">
                <a16:creationId xmlns:a16="http://schemas.microsoft.com/office/drawing/2014/main" id="{1EBBFB4D-1104-40A9-BEC3-41C749DA7D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154" y="333375"/>
            <a:ext cx="8642350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b="1" dirty="0">
                <a:solidFill>
                  <a:srgbClr val="FF0000"/>
                </a:solidFill>
                <a:latin typeface="Arial" panose="020B0604020202020204" pitchFamily="34" charset="0"/>
              </a:rPr>
              <a:t>Preparation of the topological and geometrical detail survey of the tree:</a:t>
            </a:r>
            <a:endParaRPr lang="en-US" altLang="de-DE" sz="2400" dirty="0">
              <a:latin typeface="Arial" panose="020B0604020202020204" pitchFamily="34" charset="0"/>
            </a:endParaRPr>
          </a:p>
          <a:p>
            <a:pPr marL="342900" indent="-342900" eaLnBrk="1" hangingPunct="1">
              <a:spcBef>
                <a:spcPct val="50000"/>
              </a:spcBef>
              <a:buFontTx/>
              <a:buChar char="-"/>
            </a:pPr>
            <a:r>
              <a:rPr lang="en-US" altLang="de-DE" sz="2400" dirty="0">
                <a:latin typeface="Arial" panose="020B0604020202020204" pitchFamily="34" charset="0"/>
              </a:rPr>
              <a:t>Finding the annual shoot limits (shoot base scars), as far as possible!</a:t>
            </a:r>
          </a:p>
          <a:p>
            <a:pPr marL="342900" indent="-342900" eaLnBrk="1" hangingPunct="1">
              <a:spcBef>
                <a:spcPct val="50000"/>
              </a:spcBef>
              <a:buFontTx/>
              <a:buChar char="-"/>
            </a:pPr>
            <a:r>
              <a:rPr lang="en-US" altLang="de-DE" sz="2400" dirty="0">
                <a:latin typeface="Arial" panose="020B0604020202020204" pitchFamily="34" charset="0"/>
              </a:rPr>
              <a:t>Numbering of annual shoots.</a:t>
            </a:r>
          </a:p>
          <a:p>
            <a:pPr marL="342900" indent="-342900" eaLnBrk="1" hangingPunct="1">
              <a:spcBef>
                <a:spcPct val="50000"/>
              </a:spcBef>
              <a:buFontTx/>
              <a:buChar char="-"/>
            </a:pPr>
            <a:r>
              <a:rPr lang="en-US" altLang="de-DE" sz="2400" dirty="0">
                <a:latin typeface="Arial" panose="020B0604020202020204" pitchFamily="34" charset="0"/>
              </a:rPr>
              <a:t>For side branches: number further within each side branch</a:t>
            </a:r>
          </a:p>
          <a:p>
            <a:pPr marL="342900" indent="-342900" eaLnBrk="1" hangingPunct="1">
              <a:spcBef>
                <a:spcPct val="50000"/>
              </a:spcBef>
              <a:buFontTx/>
              <a:buChar char="-"/>
            </a:pPr>
            <a:r>
              <a:rPr lang="en-US" altLang="de-DE" sz="2400" dirty="0">
                <a:latin typeface="Arial" panose="020B0604020202020204" pitchFamily="34" charset="0"/>
              </a:rPr>
              <a:t>Topological sketch of the entire tree with all annual shoots on a large drawing sheet (use several sheets if necessary - provide enough space for length and angle information!)</a:t>
            </a:r>
          </a:p>
        </p:txBody>
      </p:sp>
      <p:sp>
        <p:nvSpPr>
          <p:cNvPr id="3" name="Line 3">
            <a:extLst>
              <a:ext uri="{FF2B5EF4-FFF2-40B4-BE49-F238E27FC236}">
                <a16:creationId xmlns:a16="http://schemas.microsoft.com/office/drawing/2014/main" id="{9F53024B-0F8B-4BD2-98B2-A2130B29CE6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80727" y="260648"/>
            <a:ext cx="8363272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Line 4">
            <a:extLst>
              <a:ext uri="{FF2B5EF4-FFF2-40B4-BE49-F238E27FC236}">
                <a16:creationId xmlns:a16="http://schemas.microsoft.com/office/drawing/2014/main" id="{709B6A49-FD15-4266-8828-DC26A979EF0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3528" y="641648"/>
            <a:ext cx="1" cy="6216352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5" name="AutoShape 5">
            <a:extLst>
              <a:ext uri="{FF2B5EF4-FFF2-40B4-BE49-F238E27FC236}">
                <a16:creationId xmlns:a16="http://schemas.microsoft.com/office/drawing/2014/main" id="{2FE87D5A-9158-4F92-919C-ED38FFA7CC35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37816" y="246361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FED0733-71AF-4C7C-9B92-E0BDF7414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7BF801-061B-4EFA-A533-B5BBE8465385}" type="slidenum">
              <a:rPr lang="de-DE" altLang="de-DE" smtClean="0"/>
              <a:pPr>
                <a:defRPr/>
              </a:pPr>
              <a:t>5</a:t>
            </a:fld>
            <a:endParaRPr lang="de-DE" altLang="de-DE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>
            <a:extLst>
              <a:ext uri="{FF2B5EF4-FFF2-40B4-BE49-F238E27FC236}">
                <a16:creationId xmlns:a16="http://schemas.microsoft.com/office/drawing/2014/main" id="{4B5F1873-25AC-4769-A498-89C8754D26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260648"/>
            <a:ext cx="8604250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b="1" dirty="0">
                <a:solidFill>
                  <a:srgbClr val="FF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Geometric detail measurements:</a:t>
            </a:r>
            <a:r>
              <a:rPr lang="en-US" altLang="de-DE" sz="2400" b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</a:p>
          <a:p>
            <a:pPr marL="342900" indent="-342900" eaLnBrk="1" hangingPunct="1">
              <a:spcBef>
                <a:spcPct val="50000"/>
              </a:spcBef>
              <a:buFontTx/>
              <a:buChar char="-"/>
            </a:pPr>
            <a:r>
              <a:rPr lang="en-US" altLang="de-DE" sz="2000" dirty="0">
                <a:latin typeface="Arial" panose="020B0604020202020204" pitchFamily="34" charset="0"/>
              </a:rPr>
              <a:t>Lengths of annual shoots: accurate to mm</a:t>
            </a:r>
          </a:p>
          <a:p>
            <a:pPr marL="342900" indent="-342900" eaLnBrk="1" hangingPunct="1">
              <a:spcBef>
                <a:spcPct val="50000"/>
              </a:spcBef>
              <a:buFontTx/>
              <a:buChar char="-"/>
            </a:pPr>
            <a:r>
              <a:rPr lang="en-US" altLang="de-DE" sz="2000" dirty="0">
                <a:latin typeface="Arial" panose="020B0604020202020204" pitchFamily="34" charset="0"/>
              </a:rPr>
              <a:t>Diameter of shoots:   accurate to 1/10 mm; measured in the middle.</a:t>
            </a:r>
          </a:p>
          <a:p>
            <a:pPr marL="342900" indent="-342900" eaLnBrk="1" hangingPunct="1">
              <a:spcBef>
                <a:spcPct val="50000"/>
              </a:spcBef>
              <a:buFontTx/>
              <a:buChar char="-"/>
            </a:pPr>
            <a:r>
              <a:rPr lang="en-US" altLang="de-DE" sz="2000" dirty="0">
                <a:latin typeface="Arial" panose="020B0604020202020204" pitchFamily="34" charset="0"/>
              </a:rPr>
              <a:t>Angle: accurate to 5° (azimuth angle: 10°); measurement between continued direction of the mother shoot and direction of the measured shoot</a:t>
            </a:r>
          </a:p>
        </p:txBody>
      </p:sp>
      <p:sp>
        <p:nvSpPr>
          <p:cNvPr id="3" name="Line 3">
            <a:extLst>
              <a:ext uri="{FF2B5EF4-FFF2-40B4-BE49-F238E27FC236}">
                <a16:creationId xmlns:a16="http://schemas.microsoft.com/office/drawing/2014/main" id="{0FFFF43A-A2CA-4EB1-AE85-F7348FF240A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80728" y="260648"/>
            <a:ext cx="8363271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Line 4">
            <a:extLst>
              <a:ext uri="{FF2B5EF4-FFF2-40B4-BE49-F238E27FC236}">
                <a16:creationId xmlns:a16="http://schemas.microsoft.com/office/drawing/2014/main" id="{6F16605A-522F-4796-8199-AFF75263628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3528" y="641648"/>
            <a:ext cx="1" cy="6216352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5" name="AutoShape 5">
            <a:extLst>
              <a:ext uri="{FF2B5EF4-FFF2-40B4-BE49-F238E27FC236}">
                <a16:creationId xmlns:a16="http://schemas.microsoft.com/office/drawing/2014/main" id="{33BFF38E-D298-4E81-84BF-0CF80F7972E0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37816" y="246361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9C581EE-8B88-42A6-9202-FD5BCC286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7BF801-061B-4EFA-A533-B5BBE8465385}" type="slidenum">
              <a:rPr lang="de-DE" altLang="de-DE" smtClean="0"/>
              <a:pPr>
                <a:defRPr/>
              </a:pPr>
              <a:t>6</a:t>
            </a:fld>
            <a:endParaRPr lang="de-DE" altLang="de-DE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2">
            <a:extLst>
              <a:ext uri="{FF2B5EF4-FFF2-40B4-BE49-F238E27FC236}">
                <a16:creationId xmlns:a16="http://schemas.microsoft.com/office/drawing/2014/main" id="{BDE49942-85DD-4B09-A967-3D653C1623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528" y="116632"/>
            <a:ext cx="8785225" cy="5047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800" dirty="0">
                <a:solidFill>
                  <a:srgbClr val="990000"/>
                </a:solidFill>
                <a:latin typeface="Arial" panose="020B0604020202020204" pitchFamily="34" charset="0"/>
              </a:rPr>
              <a:t>   </a:t>
            </a:r>
            <a:r>
              <a:rPr lang="en-US" altLang="de-DE" sz="2800" b="1" dirty="0">
                <a:solidFill>
                  <a:srgbClr val="FF0000"/>
                </a:solidFill>
                <a:latin typeface="Arial" panose="020B0604020202020204" pitchFamily="34" charset="0"/>
              </a:rPr>
              <a:t>To analyze the measured data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dirty="0" err="1">
                <a:latin typeface="Arial" panose="020B0604020202020204" pitchFamily="34" charset="0"/>
              </a:rPr>
              <a:t>dtd</a:t>
            </a:r>
            <a:r>
              <a:rPr lang="en-US" altLang="de-DE" sz="2400" dirty="0">
                <a:latin typeface="Arial" panose="020B0604020202020204" pitchFamily="34" charset="0"/>
              </a:rPr>
              <a:t>-Data:</a:t>
            </a:r>
          </a:p>
          <a:p>
            <a:pPr marL="342900" indent="-342900" eaLnBrk="1" hangingPunct="1">
              <a:spcBef>
                <a:spcPct val="50000"/>
              </a:spcBef>
              <a:buFontTx/>
              <a:buChar char="-"/>
            </a:pPr>
            <a:r>
              <a:rPr lang="en-US" altLang="de-DE" sz="2400" dirty="0">
                <a:solidFill>
                  <a:srgbClr val="0000FF"/>
                </a:solidFill>
                <a:latin typeface="Arial" panose="020B0604020202020204" pitchFamily="34" charset="0"/>
              </a:rPr>
              <a:t>upload in </a:t>
            </a:r>
            <a:r>
              <a:rPr lang="en-US" altLang="de-DE" sz="2400" dirty="0" err="1">
                <a:solidFill>
                  <a:schemeClr val="accent2"/>
                </a:solidFill>
                <a:latin typeface="Arial" panose="020B0604020202020204" pitchFamily="34" charset="0"/>
              </a:rPr>
              <a:t>GroIMP</a:t>
            </a:r>
            <a:r>
              <a:rPr lang="en-US" altLang="de-DE" sz="2400" dirty="0">
                <a:solidFill>
                  <a:schemeClr val="accent2"/>
                </a:solidFill>
                <a:latin typeface="Arial" panose="020B0604020202020204" pitchFamily="34" charset="0"/>
              </a:rPr>
              <a:t> - check for visual plausibility</a:t>
            </a:r>
          </a:p>
          <a:p>
            <a:pPr marL="342900" indent="-342900" eaLnBrk="1" hangingPunct="1">
              <a:spcBef>
                <a:spcPct val="50000"/>
              </a:spcBef>
              <a:buFontTx/>
              <a:buChar char="-"/>
            </a:pPr>
            <a:r>
              <a:rPr lang="en-US" altLang="de-DE" sz="2400" dirty="0">
                <a:solidFill>
                  <a:schemeClr val="accent2"/>
                </a:solidFill>
                <a:latin typeface="Arial" panose="020B0604020202020204" pitchFamily="34" charset="0"/>
              </a:rPr>
              <a:t>First analyses: Creation of tables with </a:t>
            </a:r>
            <a:r>
              <a:rPr lang="en-US" altLang="de-DE" sz="2400" dirty="0" err="1">
                <a:solidFill>
                  <a:schemeClr val="accent2"/>
                </a:solidFill>
                <a:latin typeface="Arial" panose="020B0604020202020204" pitchFamily="34" charset="0"/>
              </a:rPr>
              <a:t>GroIMP</a:t>
            </a:r>
            <a:r>
              <a:rPr lang="en-US" altLang="de-DE" sz="2400" dirty="0">
                <a:solidFill>
                  <a:schemeClr val="accent2"/>
                </a:solidFill>
                <a:latin typeface="Arial" panose="020B0604020202020204" pitchFamily="34" charset="0"/>
              </a:rPr>
              <a:t> (elementary analysis; lengths and angles); also possible with queries from the </a:t>
            </a:r>
            <a:r>
              <a:rPr lang="en-US" altLang="de-DE" sz="2400" dirty="0" err="1">
                <a:solidFill>
                  <a:schemeClr val="accent2"/>
                </a:solidFill>
                <a:latin typeface="Arial" panose="020B0604020202020204" pitchFamily="34" charset="0"/>
              </a:rPr>
              <a:t>GroIMP</a:t>
            </a:r>
            <a:r>
              <a:rPr lang="en-US" altLang="de-DE" sz="2400" dirty="0">
                <a:solidFill>
                  <a:schemeClr val="accent2"/>
                </a:solidFill>
                <a:latin typeface="Arial" panose="020B0604020202020204" pitchFamily="34" charset="0"/>
              </a:rPr>
              <a:t> console</a:t>
            </a:r>
            <a:endParaRPr lang="en-US" altLang="de-DE" sz="800" dirty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pPr marL="342900" indent="-342900" eaLnBrk="1" hangingPunct="1">
              <a:spcBef>
                <a:spcPct val="50000"/>
              </a:spcBef>
              <a:buFontTx/>
              <a:buChar char="-"/>
            </a:pPr>
            <a:r>
              <a:rPr lang="en-US" altLang="de-DE" sz="2400" dirty="0">
                <a:latin typeface="Arial" panose="020B0604020202020204" pitchFamily="34" charset="0"/>
              </a:rPr>
              <a:t>Statistical evaluation of tables (R or Excel)  (see description on </a:t>
            </a:r>
            <a:r>
              <a:rPr lang="en-US" altLang="de-DE" sz="2400" dirty="0" err="1">
                <a:latin typeface="Arial" panose="020B0604020202020204" pitchFamily="34" charset="0"/>
              </a:rPr>
              <a:t>Grogra</a:t>
            </a:r>
            <a:r>
              <a:rPr lang="en-US" altLang="de-DE" sz="2400" dirty="0">
                <a:latin typeface="Arial" panose="020B0604020202020204" pitchFamily="34" charset="0"/>
              </a:rPr>
              <a:t>-CD, to be adapted)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endParaRPr lang="en-US" altLang="de-DE" sz="1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200" dirty="0">
                <a:solidFill>
                  <a:srgbClr val="0000FF"/>
                </a:solidFill>
                <a:latin typeface="Arial" panose="020B0604020202020204" pitchFamily="34" charset="0"/>
              </a:rPr>
              <a:t>Targets:</a:t>
            </a:r>
            <a:r>
              <a:rPr lang="en-US" altLang="de-DE" sz="2200" dirty="0">
                <a:latin typeface="Arial" panose="020B0604020202020204" pitchFamily="34" charset="0"/>
              </a:rPr>
              <a:t> Progression of morphological quantities along the axes and during branching; correlation and regression analysis of the quantities among each other; mean values and standard deviations</a:t>
            </a:r>
          </a:p>
        </p:txBody>
      </p:sp>
      <p:sp>
        <p:nvSpPr>
          <p:cNvPr id="3" name="Line 3">
            <a:extLst>
              <a:ext uri="{FF2B5EF4-FFF2-40B4-BE49-F238E27FC236}">
                <a16:creationId xmlns:a16="http://schemas.microsoft.com/office/drawing/2014/main" id="{504D114E-3571-4C45-A5DF-B8EE4EAF72F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80728" y="116632"/>
            <a:ext cx="8363271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Line 4">
            <a:extLst>
              <a:ext uri="{FF2B5EF4-FFF2-40B4-BE49-F238E27FC236}">
                <a16:creationId xmlns:a16="http://schemas.microsoft.com/office/drawing/2014/main" id="{228D974F-168C-4C66-96DA-0C0B9786954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3528" y="548680"/>
            <a:ext cx="1" cy="630932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5" name="AutoShape 5">
            <a:extLst>
              <a:ext uri="{FF2B5EF4-FFF2-40B4-BE49-F238E27FC236}">
                <a16:creationId xmlns:a16="http://schemas.microsoft.com/office/drawing/2014/main" id="{BB2A46B0-5AEC-4AFC-9AA7-1356C0D5FBE5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37816" y="102345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12492E4-25BB-47AD-9EE5-3AC6B3AA9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7BF801-061B-4EFA-A533-B5BBE8465385}" type="slidenum">
              <a:rPr lang="de-DE" altLang="de-DE" smtClean="0"/>
              <a:pPr>
                <a:defRPr/>
              </a:pPr>
              <a:t>7</a:t>
            </a:fld>
            <a:endParaRPr lang="de-DE" altLang="de-DE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16">
            <a:extLst>
              <a:ext uri="{FF2B5EF4-FFF2-40B4-BE49-F238E27FC236}">
                <a16:creationId xmlns:a16="http://schemas.microsoft.com/office/drawing/2014/main" id="{43EA7468-B296-45D6-AD09-4D786BCC59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327" y="672366"/>
            <a:ext cx="7758113" cy="4093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b="1" dirty="0">
                <a:solidFill>
                  <a:srgbClr val="FF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How to upload </a:t>
            </a:r>
            <a:r>
              <a:rPr lang="en-US" altLang="de-DE" b="1" dirty="0" err="1">
                <a:solidFill>
                  <a:srgbClr val="FF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dtd</a:t>
            </a:r>
            <a:r>
              <a:rPr lang="en-US" altLang="de-DE" b="1" dirty="0">
                <a:solidFill>
                  <a:srgbClr val="FF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-Data in </a:t>
            </a:r>
            <a:r>
              <a:rPr lang="en-US" altLang="de-DE" b="1" dirty="0" err="1">
                <a:solidFill>
                  <a:srgbClr val="FF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GroIMP</a:t>
            </a:r>
            <a:endParaRPr lang="en-US" altLang="de-DE" b="1" dirty="0">
              <a:solidFill>
                <a:srgbClr val="FF0000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800" dirty="0">
              <a:solidFill>
                <a:srgbClr val="CC0000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24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342900" indent="-342900" eaLnBrk="1" hangingPunct="1">
              <a:spcBef>
                <a:spcPct val="50000"/>
              </a:spcBef>
              <a:buFontTx/>
              <a:buChar char="-"/>
            </a:pPr>
            <a:r>
              <a:rPr lang="en-US" altLang="de-DE" sz="2400" dirty="0">
                <a:latin typeface="Arial" panose="020B0604020202020204" pitchFamily="34" charset="0"/>
                <a:cs typeface="Times New Roman" panose="02020603050405020304" pitchFamily="18" charset="0"/>
              </a:rPr>
              <a:t>File / Open &gt; choose </a:t>
            </a:r>
            <a:r>
              <a:rPr lang="en-US" altLang="de-DE" sz="2400" dirty="0" err="1">
                <a:latin typeface="Arial" panose="020B0604020202020204" pitchFamily="34" charset="0"/>
                <a:cs typeface="Times New Roman" panose="02020603050405020304" pitchFamily="18" charset="0"/>
              </a:rPr>
              <a:t>dtd</a:t>
            </a:r>
            <a:r>
              <a:rPr lang="en-US" altLang="de-DE" sz="2400" dirty="0">
                <a:latin typeface="Arial" panose="020B0604020202020204" pitchFamily="34" charset="0"/>
                <a:cs typeface="Times New Roman" panose="02020603050405020304" pitchFamily="18" charset="0"/>
              </a:rPr>
              <a:t>-Data &gt; Open</a:t>
            </a:r>
          </a:p>
          <a:p>
            <a:pPr marL="342900" indent="-342900" eaLnBrk="1" hangingPunct="1">
              <a:spcBef>
                <a:spcPct val="50000"/>
              </a:spcBef>
              <a:buFontTx/>
              <a:buChar char="-"/>
            </a:pPr>
            <a:r>
              <a:rPr lang="en-US" altLang="de-DE" sz="2400" dirty="0">
                <a:latin typeface="Arial" panose="020B0604020202020204" pitchFamily="34" charset="0"/>
                <a:cs typeface="Times New Roman" panose="02020603050405020304" pitchFamily="18" charset="0"/>
              </a:rPr>
              <a:t>Branching structure appears in the 3D view</a:t>
            </a:r>
          </a:p>
          <a:p>
            <a:pPr marL="342900" indent="-342900" eaLnBrk="1" hangingPunct="1">
              <a:spcBef>
                <a:spcPct val="50000"/>
              </a:spcBef>
              <a:buFontTx/>
              <a:buChar char="-"/>
            </a:pPr>
            <a:r>
              <a:rPr lang="en-US" altLang="de-DE" sz="2400" dirty="0">
                <a:latin typeface="Arial" panose="020B0604020202020204" pitchFamily="34" charset="0"/>
                <a:cs typeface="Times New Roman" panose="02020603050405020304" pitchFamily="18" charset="0"/>
              </a:rPr>
              <a:t>Change camera settings if necessary</a:t>
            </a:r>
          </a:p>
          <a:p>
            <a:pPr marL="342900" indent="-342900" eaLnBrk="1" hangingPunct="1">
              <a:spcBef>
                <a:spcPct val="50000"/>
              </a:spcBef>
              <a:buFontTx/>
              <a:buChar char="-"/>
            </a:pPr>
            <a:r>
              <a:rPr lang="en-US" altLang="de-DE" sz="2400" dirty="0">
                <a:latin typeface="Arial" panose="020B0604020202020204" pitchFamily="34" charset="0"/>
                <a:cs typeface="Times New Roman" panose="02020603050405020304" pitchFamily="18" charset="0"/>
              </a:rPr>
              <a:t>Modify the file and save</a:t>
            </a:r>
          </a:p>
          <a:p>
            <a:pPr marL="1085850" lvl="1" indent="-342900" eaLnBrk="1" hangingPunct="1">
              <a:spcBef>
                <a:spcPct val="50000"/>
              </a:spcBef>
              <a:buFontTx/>
              <a:buChar char="-"/>
            </a:pPr>
            <a:r>
              <a:rPr lang="en-US" altLang="de-DE" sz="2400" dirty="0"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modification becomes visible on the display</a:t>
            </a:r>
            <a:endParaRPr lang="en-US" altLang="de-DE" sz="2400" dirty="0">
              <a:latin typeface="Arial" panose="020B0604020202020204" pitchFamily="34" charset="0"/>
              <a:sym typeface="Symbol" panose="05050102010706020507" pitchFamily="18" charset="2"/>
            </a:endParaRPr>
          </a:p>
        </p:txBody>
      </p:sp>
      <p:sp>
        <p:nvSpPr>
          <p:cNvPr id="3" name="Line 3">
            <a:extLst>
              <a:ext uri="{FF2B5EF4-FFF2-40B4-BE49-F238E27FC236}">
                <a16:creationId xmlns:a16="http://schemas.microsoft.com/office/drawing/2014/main" id="{54326E19-55D3-4369-A3C3-A3A5305781B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80728" y="260648"/>
            <a:ext cx="8363271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Line 4">
            <a:extLst>
              <a:ext uri="{FF2B5EF4-FFF2-40B4-BE49-F238E27FC236}">
                <a16:creationId xmlns:a16="http://schemas.microsoft.com/office/drawing/2014/main" id="{1F8D445F-8874-4D62-A80F-A04BC0C0496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3528" y="641648"/>
            <a:ext cx="1" cy="6216352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5" name="AutoShape 5">
            <a:extLst>
              <a:ext uri="{FF2B5EF4-FFF2-40B4-BE49-F238E27FC236}">
                <a16:creationId xmlns:a16="http://schemas.microsoft.com/office/drawing/2014/main" id="{02F742D7-1CD1-4BAE-B894-A845C38C58C9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37816" y="246361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5ACE0DF-4651-4D98-8857-EA4365A64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7BF801-061B-4EFA-A533-B5BBE8465385}" type="slidenum">
              <a:rPr lang="de-DE" altLang="de-DE" smtClean="0"/>
              <a:pPr>
                <a:defRPr/>
              </a:pPr>
              <a:t>8</a:t>
            </a:fld>
            <a:endParaRPr lang="de-DE" altLang="de-DE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4">
            <a:extLst>
              <a:ext uri="{FF2B5EF4-FFF2-40B4-BE49-F238E27FC236}">
                <a16:creationId xmlns:a16="http://schemas.microsoft.com/office/drawing/2014/main" id="{811F8D46-DE7A-4E67-90D9-E7889709CD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981075"/>
            <a:ext cx="8424733" cy="4462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b="1" dirty="0">
                <a:solidFill>
                  <a:srgbClr val="FF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Checking for consistency of the </a:t>
            </a:r>
            <a:r>
              <a:rPr lang="en-US" altLang="de-DE" b="1" dirty="0" err="1">
                <a:solidFill>
                  <a:srgbClr val="FF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dtd</a:t>
            </a:r>
            <a:r>
              <a:rPr lang="en-US" altLang="de-DE" b="1" dirty="0">
                <a:solidFill>
                  <a:srgbClr val="FF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file:</a:t>
            </a:r>
          </a:p>
          <a:p>
            <a:pPr marL="342900" indent="-342900" eaLnBrk="1" hangingPunct="1">
              <a:spcBef>
                <a:spcPct val="50000"/>
              </a:spcBef>
              <a:buFontTx/>
              <a:buChar char="-"/>
            </a:pPr>
            <a:r>
              <a:rPr lang="en-US" altLang="de-DE" sz="2400" dirty="0">
                <a:latin typeface="Arial" panose="020B0604020202020204" pitchFamily="34" charset="0"/>
                <a:cs typeface="Times New Roman" panose="02020603050405020304" pitchFamily="18" charset="0"/>
              </a:rPr>
              <a:t>Optical control</a:t>
            </a:r>
          </a:p>
          <a:p>
            <a:pPr eaLnBrk="1" hangingPunct="1">
              <a:spcBef>
                <a:spcPct val="50000"/>
              </a:spcBef>
              <a:buNone/>
            </a:pPr>
            <a:r>
              <a:rPr lang="en-US" altLang="de-DE" sz="2400" dirty="0">
                <a:latin typeface="Arial" panose="020B0604020202020204" pitchFamily="34" charset="0"/>
                <a:cs typeface="Times New Roman" panose="02020603050405020304" pitchFamily="18" charset="0"/>
              </a:rPr>
              <a:t>        - pay special attention to the base shoot, are there</a:t>
            </a:r>
          </a:p>
          <a:p>
            <a:pPr eaLnBrk="1" hangingPunct="1">
              <a:spcBef>
                <a:spcPct val="50000"/>
              </a:spcBef>
              <a:buNone/>
            </a:pPr>
            <a:r>
              <a:rPr lang="en-US" altLang="de-DE" sz="2400" dirty="0">
                <a:latin typeface="Arial" panose="020B0604020202020204" pitchFamily="34" charset="0"/>
                <a:cs typeface="Times New Roman" panose="02020603050405020304" pitchFamily="18" charset="0"/>
              </a:rPr>
              <a:t>           more (too many) shoots at the base?</a:t>
            </a:r>
          </a:p>
          <a:p>
            <a:pPr eaLnBrk="1" hangingPunct="1">
              <a:spcBef>
                <a:spcPct val="50000"/>
              </a:spcBef>
              <a:buNone/>
            </a:pPr>
            <a:endParaRPr lang="en-US" altLang="de-DE" sz="24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None/>
            </a:pPr>
            <a:r>
              <a:rPr lang="en-US" altLang="de-DE" sz="2400" dirty="0">
                <a:latin typeface="Arial" panose="020B0604020202020204" pitchFamily="34" charset="0"/>
                <a:cs typeface="Times New Roman" panose="02020603050405020304" pitchFamily="18" charset="0"/>
              </a:rPr>
              <a:t>-   Checking the age count:</a:t>
            </a:r>
          </a:p>
          <a:p>
            <a:pPr eaLnBrk="1" hangingPunct="1">
              <a:spcBef>
                <a:spcPct val="50000"/>
              </a:spcBef>
              <a:buNone/>
            </a:pPr>
            <a:r>
              <a:rPr lang="en-US" altLang="de-DE" sz="2400" dirty="0">
                <a:latin typeface="Arial" panose="020B0604020202020204" pitchFamily="34" charset="0"/>
                <a:cs typeface="Times New Roman" panose="02020603050405020304" pitchFamily="18" charset="0"/>
              </a:rPr>
              <a:t>       - </a:t>
            </a:r>
            <a:r>
              <a:rPr lang="en-US" altLang="de-DE" sz="2400" dirty="0" err="1">
                <a:latin typeface="Arial" panose="020B0604020202020204" pitchFamily="34" charset="0"/>
                <a:cs typeface="Times New Roman" panose="02020603050405020304" pitchFamily="18" charset="0"/>
              </a:rPr>
              <a:t>Grogra</a:t>
            </a:r>
            <a:r>
              <a:rPr lang="en-US" altLang="de-DE" sz="2400" dirty="0">
                <a:latin typeface="Arial" panose="020B0604020202020204" pitchFamily="34" charset="0"/>
                <a:cs typeface="Times New Roman" panose="02020603050405020304" pitchFamily="18" charset="0"/>
              </a:rPr>
              <a:t> analysis option F</a:t>
            </a:r>
          </a:p>
          <a:p>
            <a:pPr eaLnBrk="1" hangingPunct="1">
              <a:spcBef>
                <a:spcPct val="50000"/>
              </a:spcBef>
              <a:buNone/>
            </a:pPr>
            <a:r>
              <a:rPr lang="en-US" altLang="de-DE" sz="2400" dirty="0">
                <a:latin typeface="Arial" panose="020B0604020202020204" pitchFamily="34" charset="0"/>
                <a:cs typeface="Times New Roman" panose="02020603050405020304" pitchFamily="18" charset="0"/>
              </a:rPr>
              <a:t>       - 5</a:t>
            </a:r>
            <a:r>
              <a:rPr lang="en-US" altLang="de-DE" sz="2400" baseline="30000" dirty="0">
                <a:latin typeface="Arial" panose="020B0604020202020204" pitchFamily="34" charset="0"/>
                <a:cs typeface="Times New Roman" panose="02020603050405020304" pitchFamily="18" charset="0"/>
              </a:rPr>
              <a:t>th</a:t>
            </a:r>
            <a:r>
              <a:rPr lang="en-US" altLang="de-DE" sz="2400" dirty="0">
                <a:latin typeface="Arial" panose="020B0604020202020204" pitchFamily="34" charset="0"/>
                <a:cs typeface="Times New Roman" panose="02020603050405020304" pitchFamily="18" charset="0"/>
              </a:rPr>
              <a:t> column of the generated table: is age 0 too rare?</a:t>
            </a:r>
            <a:endParaRPr lang="en-US" altLang="de-DE" sz="2400" dirty="0">
              <a:solidFill>
                <a:schemeClr val="accent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Line 3">
            <a:extLst>
              <a:ext uri="{FF2B5EF4-FFF2-40B4-BE49-F238E27FC236}">
                <a16:creationId xmlns:a16="http://schemas.microsoft.com/office/drawing/2014/main" id="{9327A1BF-2A5B-49DE-8150-C741D7CDE7D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80728" y="404664"/>
            <a:ext cx="8363271" cy="3422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Line 4">
            <a:extLst>
              <a:ext uri="{FF2B5EF4-FFF2-40B4-BE49-F238E27FC236}">
                <a16:creationId xmlns:a16="http://schemas.microsoft.com/office/drawing/2014/main" id="{167C21FD-6BFA-43D9-83C6-FDFD71A7E8E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3528" y="789384"/>
            <a:ext cx="1" cy="6068616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5" name="AutoShape 5">
            <a:extLst>
              <a:ext uri="{FF2B5EF4-FFF2-40B4-BE49-F238E27FC236}">
                <a16:creationId xmlns:a16="http://schemas.microsoft.com/office/drawing/2014/main" id="{3213D871-0921-4724-9497-FDFA5EF0E395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37816" y="393799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4106736-F73F-4632-A5AE-3F4AF2C9A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7BF801-061B-4EFA-A533-B5BBE8465385}" type="slidenum">
              <a:rPr lang="de-DE" altLang="de-DE" smtClean="0"/>
              <a:pPr>
                <a:defRPr/>
              </a:pPr>
              <a:t>9</a:t>
            </a:fld>
            <a:endParaRPr lang="de-DE" altLang="de-DE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645</Words>
  <Application>Microsoft Office PowerPoint</Application>
  <PresentationFormat>Bildschirmpräsentation (4:3)</PresentationFormat>
  <Paragraphs>100</Paragraphs>
  <Slides>12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7" baseType="lpstr">
      <vt:lpstr>Arial</vt:lpstr>
      <vt:lpstr>Calibri</vt:lpstr>
      <vt:lpstr>Symbol</vt:lpstr>
      <vt:lpstr>Times New Roman</vt:lpstr>
      <vt:lpstr>Standarddesign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BTU Cottbus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Winfried Kurth</dc:creator>
  <cp:lastModifiedBy>Kurth, Winfried</cp:lastModifiedBy>
  <cp:revision>259</cp:revision>
  <cp:lastPrinted>2015-06-11T07:57:54Z</cp:lastPrinted>
  <dcterms:created xsi:type="dcterms:W3CDTF">2006-10-23T15:58:10Z</dcterms:created>
  <dcterms:modified xsi:type="dcterms:W3CDTF">2026-05-12T15:16:30Z</dcterms:modified>
</cp:coreProperties>
</file>