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489" r:id="rId2"/>
    <p:sldId id="490" r:id="rId3"/>
    <p:sldId id="613" r:id="rId4"/>
    <p:sldId id="630" r:id="rId5"/>
    <p:sldId id="631" r:id="rId6"/>
    <p:sldId id="632" r:id="rId7"/>
    <p:sldId id="633" r:id="rId8"/>
    <p:sldId id="634" r:id="rId9"/>
    <p:sldId id="579" r:id="rId10"/>
    <p:sldId id="580" r:id="rId11"/>
    <p:sldId id="581" r:id="rId12"/>
    <p:sldId id="582" r:id="rId13"/>
    <p:sldId id="583" r:id="rId14"/>
    <p:sldId id="584" r:id="rId15"/>
    <p:sldId id="585" r:id="rId16"/>
    <p:sldId id="586" r:id="rId17"/>
    <p:sldId id="587" r:id="rId18"/>
    <p:sldId id="593" r:id="rId19"/>
    <p:sldId id="635" r:id="rId20"/>
  </p:sldIdLst>
  <p:sldSz cx="9144000" cy="6858000" type="screen4x3"/>
  <p:notesSz cx="6781800" cy="98806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55" autoAdjust="0"/>
    <p:restoredTop sz="95842" autoAdjust="0"/>
  </p:normalViewPr>
  <p:slideViewPr>
    <p:cSldViewPr>
      <p:cViewPr varScale="1">
        <p:scale>
          <a:sx n="114" d="100"/>
          <a:sy n="114" d="100"/>
        </p:scale>
        <p:origin x="190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95FB3FC5-0546-41FF-8FEA-BFA09882D27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B96D900-693A-4C02-8ED5-D91D662247B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F12CC6B-1951-4BFD-944E-AA40CD0059B9}" type="datetimeFigureOut">
              <a:rPr lang="de-DE"/>
              <a:pPr>
                <a:defRPr/>
              </a:pPr>
              <a:t>04.07.2024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C4E834C0-762C-4763-9944-23E3C380A62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35075"/>
            <a:ext cx="4448175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5C55B5F5-9385-4777-A51C-F37D6717C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63" y="4754563"/>
            <a:ext cx="5426075" cy="38909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4024ABF-25F4-4516-AF02-7163652B379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7ED3821-4643-46F9-B1A2-6D94C1B379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175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1814B17-03EE-48E8-8BF7-45B89052D77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19A55F-F261-4AC3-9AA9-35D2266818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187521-8847-441E-A804-8E4CCE66FA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F43BB7-AD8A-4272-A3EE-0E7C6F59EE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3DDAB-86F7-4208-8567-A7E0283602B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12615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9345A4-25B5-4007-A64E-66A9C70EDE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785982-E15D-48B5-8842-2C2175F017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7AC21D-CEA9-4518-8FCA-93AB6321C9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6EBDD-B59A-4EBA-83D7-641C7D7964D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7334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676DDB-9344-4DE3-987C-5736362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FBD687-2372-4C5D-AAB1-0D5CA3E7A0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C02B18-3C3B-4E59-8D74-D9EC47D987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F537A-912B-4CF7-8469-D4A3B4A1BC3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9929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BB3645-3752-4732-AEDD-0919BFF631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61303C-6308-47A4-91D5-FB647D1B03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24539-6C74-412B-9CF6-A077995570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3071A-8538-4B36-A4A5-FEBBB6F4170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5170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B739A7-F09A-48F9-8DB3-3AC96042C2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6C9850-5AFA-4534-A8FE-8BD2622DD3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AB608E-BA59-40D3-9827-9D04323E89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E4A5A-87AC-4126-961E-B550F372E9B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1448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191409-BFF8-43B6-B0E7-AB127CE25E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E82A47-0660-4923-BC52-F2BC1CAC74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CF2D0E-85C7-43F8-BB94-538419B3F3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D0E7D-1F4C-497B-9199-2A0F22FB8C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5176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7A46763-DC67-4943-8E9C-A7F00AD988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667BB95-28B7-46E3-92F3-9AA1FA7EBD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9A24C4-4F60-422E-BBAE-3B6CA5DE99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8ABCB-C2CE-47D0-B8A0-A6F5BAB2F1E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45385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FF0202C-95BE-41B0-BCAE-42F77FE873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300DB05-4D18-4796-8048-54347943EE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8F003E0-1D81-4BBA-A30E-1482F15C6C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79EAF-3A64-4D23-8263-B60B2701297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88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64F4740-5AD7-40FD-A4A1-093024B649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9CF8738-A1F3-4045-8533-2F076D4BCE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FA8420-3438-4161-AA7C-12618556EC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7FF99-3108-436A-A64A-C83CBD1296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824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43E446-9651-421A-862A-AC41EF195E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611ADC-F22A-4AF6-82C6-30AA1CC6C6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0F1C80-03CE-430D-AD94-D943837C98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7C959-A375-4D04-A26B-9F332DA5DAF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86447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2E0BFE-A8F5-42C0-A744-3153EE8A17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AD53E0-2B18-455D-BA12-AB00C4BE20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D99E22-8168-41D4-A5AF-E09F9534EE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37566-5741-4A81-AA43-898E99F9C6A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9476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1DF32F4-5517-40AF-9D68-55E48817EB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8BA77F6-02E6-4DBC-BF3A-B05A2FC7DB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E58A828-4573-4A06-AD51-8A48EBCB70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E31BEF8-EC7B-49F3-B56E-3B260AC3BF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98D5DDD-EC62-416F-AC28-4D95CAB20B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02C3D0E-65DE-4CDD-B85E-FCA7A58AA76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4.png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826F0A4C-5442-4512-A6EF-776C55D42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420888"/>
            <a:ext cx="807720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semester 2024  -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Winfried </a:t>
            </a:r>
            <a:r>
              <a:rPr lang="en-US" altLang="de-DE" sz="24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Kurth</a:t>
            </a:r>
            <a:endParaRPr lang="en-US" altLang="de-DE" sz="24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12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Lecture: 11 July, 2024</a:t>
            </a:r>
          </a:p>
        </p:txBody>
      </p:sp>
      <p:pic>
        <p:nvPicPr>
          <p:cNvPr id="3075" name="Picture 3" descr="groimpstart">
            <a:extLst>
              <a:ext uri="{FF2B5EF4-FFF2-40B4-BE49-F238E27FC236}">
                <a16:creationId xmlns:a16="http://schemas.microsoft.com/office/drawing/2014/main" id="{A3492409-B915-4A22-807F-37C9151A0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groimp500x500">
            <a:extLst>
              <a:ext uri="{FF2B5EF4-FFF2-40B4-BE49-F238E27FC236}">
                <a16:creationId xmlns:a16="http://schemas.microsoft.com/office/drawing/2014/main" id="{88D9ADA3-34EE-4C1E-A2A6-9715657CE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7A4DE8-59D2-4167-AD40-6DB13E525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430F9F7B-B2A8-4E33-AFC4-A54B493C8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15888"/>
            <a:ext cx="8567737" cy="664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Determination of the light arriving at the soil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rgbClr val="009900"/>
                </a:solidFill>
                <a:latin typeface="Arial" panose="020B0604020202020204" pitchFamily="34" charset="0"/>
              </a:rPr>
              <a:t>sfspm07.gsz: </a:t>
            </a:r>
            <a:r>
              <a:rPr lang="en-US" altLang="de-DE" sz="1600" i="1" dirty="0">
                <a:solidFill>
                  <a:srgbClr val="009900"/>
                </a:solidFill>
                <a:latin typeface="Arial" panose="020B0604020202020204" pitchFamily="34" charset="0"/>
              </a:rPr>
              <a:t>(only new parts of the model)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a single tile (will be positioned on the ground):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module Tile(float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len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, float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wid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)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Parallelogram(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len</a:t>
            </a:r>
            <a:r>
              <a:rPr lang="en-US" altLang="de-DE" sz="1200" b="1" dirty="0">
                <a:latin typeface="Courier New" panose="02070309020205020404" pitchFamily="49" charset="0"/>
              </a:rPr>
              <a:t>,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wid</a:t>
            </a:r>
            <a:r>
              <a:rPr lang="en-US" altLang="de-DE" sz="1200" b="1" dirty="0">
                <a:latin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 float al;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lightdata.clear</a:t>
            </a:r>
            <a:r>
              <a:rPr lang="en-US" altLang="de-DE" sz="1200" b="1" dirty="0">
                <a:latin typeface="Courier New" panose="02070309020205020404" pitchFamily="49" charset="0"/>
              </a:rPr>
              <a:t>();           /* the chart is initialized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chart(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</a:t>
            </a:r>
            <a:r>
              <a:rPr lang="en-US" altLang="de-DE" sz="1200" b="1" dirty="0">
                <a:latin typeface="Courier New" panose="02070309020205020404" pitchFamily="49" charset="0"/>
              </a:rPr>
              <a:t>, XY_PLOT);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>
                <a:latin typeface="Courier New" panose="02070309020205020404" pitchFamily="49" charset="0"/>
              </a:rPr>
              <a:t>Axiom ==&gt; [ RL(90) M(4) RU(90) M(-4) </a:t>
            </a: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for ((1:40))   /* paving the ground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                 ( for ((1:40))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   		     ( Tile(0.25, 0.25).(</a:t>
            </a:r>
            <a:r>
              <a:rPr lang="en-US" altLang="de-DE" sz="12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(0.6, 0.3, 0.1)))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                   M(-10) RU(90) M(0.25) RU(-90)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                 ) </a:t>
            </a:r>
            <a:r>
              <a:rPr lang="en-US" altLang="de-DE" sz="1200" b="1" dirty="0"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Bud(1, phyllo,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==&gt; ^ M(50) RU(180)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;    /* Light source is placed above the scene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absorb_and_grow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p:Tile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{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p[al] = lm.getAbsorbedPower3d(p).integrate();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println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(p[al]);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p.(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      p[al]*300, p[al]*200, p[al]), new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(0.6, 0.3, 0.1))));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pic>
        <p:nvPicPr>
          <p:cNvPr id="7171" name="Picture 3" descr="kat51">
            <a:extLst>
              <a:ext uri="{FF2B5EF4-FFF2-40B4-BE49-F238E27FC236}">
                <a16:creationId xmlns:a16="http://schemas.microsoft.com/office/drawing/2014/main" id="{B2D91E18-AADA-4DEB-8A5E-0B5A56BE47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765175"/>
            <a:ext cx="2406650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 descr="kat52">
            <a:extLst>
              <a:ext uri="{FF2B5EF4-FFF2-40B4-BE49-F238E27FC236}">
                <a16:creationId xmlns:a16="http://schemas.microsoft.com/office/drawing/2014/main" id="{3D9FA8CE-D574-40C0-9BC8-B698838642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437063"/>
            <a:ext cx="2592387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7F685247-60F3-4BDF-8214-3E33DE305E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5888"/>
            <a:ext cx="8362950" cy="7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5A2DADAD-6A48-4293-B0C7-6892F575FE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7B2EB3C5-B04E-4D81-8B24-923C1AD52AE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584F3F13-28BD-4E57-9D9B-7F21BD8A3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15888"/>
            <a:ext cx="8675685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CC3300"/>
                </a:solidFill>
                <a:latin typeface="Arial" panose="020B0604020202020204" pitchFamily="34" charset="0"/>
              </a:rPr>
              <a:t>Most simple model of photosynthesis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Assumption of a linear relationship between the absorbed light and the amount of assimilates produced in the leaf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- conversion factor </a:t>
            </a:r>
            <a:r>
              <a:rPr lang="en-US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CONV_FACTOR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- </a:t>
            </a:r>
            <a:r>
              <a:rPr lang="en-US" altLang="de-DE" sz="1800" b="1" dirty="0">
                <a:latin typeface="Courier New" panose="02070309020205020404" pitchFamily="49" charset="0"/>
              </a:rPr>
              <a:t>Leaf</a:t>
            </a:r>
            <a:r>
              <a:rPr lang="en-US" altLang="de-DE" sz="1800" dirty="0">
                <a:latin typeface="Arial" panose="020B0604020202020204" pitchFamily="34" charset="0"/>
              </a:rPr>
              <a:t> gets new property  “</a:t>
            </a:r>
            <a:r>
              <a:rPr lang="en-US" altLang="de-DE" sz="1800" b="1" dirty="0">
                <a:latin typeface="Courier New" panose="02070309020205020404" pitchFamily="49" charset="0"/>
              </a:rPr>
              <a:t>as</a:t>
            </a:r>
            <a:r>
              <a:rPr lang="en-US" altLang="de-DE" sz="1800" b="1" dirty="0">
                <a:latin typeface="Arial" panose="020B0604020202020204" pitchFamily="34" charset="0"/>
              </a:rPr>
              <a:t>” </a:t>
            </a:r>
            <a:r>
              <a:rPr lang="en-US" altLang="de-DE" sz="1800" dirty="0">
                <a:latin typeface="Arial" panose="020B0604020202020204" pitchFamily="34" charset="0"/>
              </a:rPr>
              <a:t> (produced amount of assimilates)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sfspm08.gsz:  use of the linear photosynthesis model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i="1" dirty="0">
                <a:solidFill>
                  <a:srgbClr val="009900"/>
                </a:solidFill>
                <a:latin typeface="Arial" panose="020B0604020202020204" pitchFamily="34" charset="0"/>
              </a:rPr>
              <a:t>(only new parts of the model)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const float CONV_FACTOR = 0.2;  /* conversion factor light-&gt;assimilates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absorb_and_grow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 = lm.getAbsorbedPower3d(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).integrate();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...................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[as] =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[al] * CONV_FACTOR;</a:t>
            </a:r>
            <a:r>
              <a:rPr lang="en-US" altLang="de-DE" sz="1200" b="1" dirty="0">
                <a:latin typeface="Courier New" panose="02070309020205020404" pitchFamily="49" charset="0"/>
              </a:rPr>
              <a:t>                /* amount of assimilates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lfas</a:t>
            </a:r>
            <a:r>
              <a:rPr lang="en-US" altLang="de-DE" sz="1200" b="1" dirty="0">
                <a:latin typeface="Courier New" panose="02070309020205020404" pitchFamily="49" charset="0"/>
              </a:rPr>
              <a:t> = sum((* Leaf *)[as]);                /* ... of all leaves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if 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lfas</a:t>
            </a:r>
            <a:r>
              <a:rPr lang="en-US" altLang="de-DE" sz="1200" b="1" dirty="0">
                <a:latin typeface="Courier New" panose="02070309020205020404" pitchFamily="49" charset="0"/>
              </a:rPr>
              <a:t> &gt; 0)   /* dependency of growth on availability of assimilates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[length] += logistic(2,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[age], 10, 0.5);  /* logistic growth 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[width] =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[length]*0.7;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itn:Internode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// 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2521FB2E-C391-4B53-ACCE-68B1628307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5888"/>
            <a:ext cx="8362950" cy="7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C89731E-AC9E-4D2A-8FE0-6D9FB47E03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476671"/>
            <a:ext cx="1" cy="637952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04405B62-F014-48DD-9965-F1B967390F14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BC75BB9F-ECFA-433E-AE98-2DCD488A3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67607"/>
            <a:ext cx="8567737" cy="6401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CC3300"/>
                </a:solidFill>
                <a:latin typeface="Arial" panose="020B0604020202020204" pitchFamily="34" charset="0"/>
              </a:rPr>
              <a:t>Inclusion of a more realistic (non-linear) model of photosynthesis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(see short script on photosynthesis modelling:  </a:t>
            </a:r>
            <a:r>
              <a:rPr lang="en-US" altLang="de-DE" sz="1800" b="1" dirty="0">
                <a:solidFill>
                  <a:srgbClr val="009900"/>
                </a:solidFill>
                <a:latin typeface="Courier New" panose="02070309020205020404" pitchFamily="49" charset="0"/>
              </a:rPr>
              <a:t>photosyn_modell.pdf</a:t>
            </a:r>
            <a:r>
              <a:rPr lang="en-US" altLang="de-DE" sz="800" b="1" dirty="0">
                <a:solidFill>
                  <a:srgbClr val="009900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CO</a:t>
            </a:r>
            <a:r>
              <a:rPr lang="en-US" altLang="de-DE" sz="1800" baseline="-25000" dirty="0">
                <a:latin typeface="Arial" panose="020B0604020202020204" pitchFamily="34" charset="0"/>
              </a:rPr>
              <a:t>2</a:t>
            </a:r>
            <a:r>
              <a:rPr lang="en-US" altLang="de-DE" sz="1800" dirty="0">
                <a:latin typeface="Arial" panose="020B0604020202020204" pitchFamily="34" charset="0"/>
              </a:rPr>
              <a:t>-exchange rate (carbon dioxide exchange rate, </a:t>
            </a:r>
            <a:r>
              <a:rPr lang="en-US" altLang="de-DE" sz="1800" i="1" dirty="0">
                <a:latin typeface="Arial" panose="020B0604020202020204" pitchFamily="34" charset="0"/>
              </a:rPr>
              <a:t>CER</a:t>
            </a:r>
            <a:r>
              <a:rPr lang="en-US" altLang="de-DE" sz="1800" dirty="0">
                <a:latin typeface="Arial" panose="020B0604020202020204" pitchFamily="34" charset="0"/>
              </a:rPr>
              <a:t>) - saturation curve in dependence of photon flux density (</a:t>
            </a:r>
            <a:r>
              <a:rPr lang="en-US" altLang="de-DE" sz="1800" i="1" dirty="0" err="1">
                <a:latin typeface="Arial" panose="020B0604020202020204" pitchFamily="34" charset="0"/>
              </a:rPr>
              <a:t>ppfd</a:t>
            </a:r>
            <a:r>
              <a:rPr lang="en-US" altLang="de-DE" sz="1800" dirty="0">
                <a:latin typeface="Arial" panose="020B0604020202020204" pitchFamily="34" charset="0"/>
              </a:rPr>
              <a:t>) according to: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 err="1">
                <a:latin typeface="Arial" panose="020B0604020202020204" pitchFamily="34" charset="0"/>
              </a:rPr>
              <a:t>mit</a:t>
            </a:r>
            <a:r>
              <a:rPr lang="en-US" altLang="de-DE" sz="1800" dirty="0">
                <a:latin typeface="Arial" panose="020B0604020202020204" pitchFamily="34" charset="0"/>
              </a:rPr>
              <a:t>  </a:t>
            </a:r>
            <a:r>
              <a:rPr lang="en-US" altLang="de-DE" sz="1800" i="1" dirty="0">
                <a:latin typeface="Arial" panose="020B0604020202020204" pitchFamily="34" charset="0"/>
              </a:rPr>
              <a:t>RD</a:t>
            </a:r>
            <a:r>
              <a:rPr lang="en-US" altLang="de-DE" sz="1800" dirty="0">
                <a:latin typeface="Arial" panose="020B0604020202020204" pitchFamily="34" charset="0"/>
              </a:rPr>
              <a:t> = dark respiration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       </a:t>
            </a:r>
            <a:r>
              <a:rPr lang="en-US" altLang="de-DE" sz="1800" i="1" dirty="0">
                <a:latin typeface="Arial" panose="020B0604020202020204" pitchFamily="34" charset="0"/>
              </a:rPr>
              <a:t>PE</a:t>
            </a:r>
            <a:r>
              <a:rPr lang="en-US" altLang="de-DE" sz="1800" dirty="0">
                <a:latin typeface="Arial" panose="020B0604020202020204" pitchFamily="34" charset="0"/>
              </a:rPr>
              <a:t> = photosynthetic efficiency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       </a:t>
            </a:r>
            <a:r>
              <a:rPr lang="en-US" altLang="de-DE" sz="1800" i="1" dirty="0" err="1">
                <a:latin typeface="Arial" panose="020B0604020202020204" pitchFamily="34" charset="0"/>
              </a:rPr>
              <a:t>F</a:t>
            </a:r>
            <a:r>
              <a:rPr lang="en-US" altLang="de-DE" sz="1800" baseline="-25000" dirty="0" err="1">
                <a:latin typeface="Arial" panose="020B0604020202020204" pitchFamily="34" charset="0"/>
              </a:rPr>
              <a:t>max</a:t>
            </a:r>
            <a:r>
              <a:rPr lang="en-US" altLang="de-DE" sz="1800" dirty="0">
                <a:latin typeface="Arial" panose="020B0604020202020204" pitchFamily="34" charset="0"/>
              </a:rPr>
              <a:t> = maximal photosynthesis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Units: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i="1" dirty="0">
                <a:latin typeface="Arial" panose="020B0604020202020204" pitchFamily="34" charset="0"/>
              </a:rPr>
              <a:t>CER</a:t>
            </a:r>
            <a:r>
              <a:rPr lang="en-US" altLang="de-DE" sz="1800" dirty="0">
                <a:latin typeface="Arial" panose="020B0604020202020204" pitchFamily="34" charset="0"/>
              </a:rPr>
              <a:t>, </a:t>
            </a:r>
            <a:r>
              <a:rPr lang="en-US" altLang="de-DE" sz="1800" i="1" dirty="0" err="1">
                <a:latin typeface="Arial" panose="020B0604020202020204" pitchFamily="34" charset="0"/>
              </a:rPr>
              <a:t>ppfd</a:t>
            </a:r>
            <a:r>
              <a:rPr lang="en-US" altLang="de-DE" sz="1800" dirty="0">
                <a:latin typeface="Arial" panose="020B0604020202020204" pitchFamily="34" charset="0"/>
              </a:rPr>
              <a:t>, </a:t>
            </a:r>
            <a:r>
              <a:rPr lang="en-US" altLang="de-DE" sz="1800" i="1" dirty="0">
                <a:latin typeface="Arial" panose="020B0604020202020204" pitchFamily="34" charset="0"/>
              </a:rPr>
              <a:t>RD</a:t>
            </a:r>
            <a:r>
              <a:rPr lang="en-US" altLang="de-DE" sz="1800" dirty="0">
                <a:latin typeface="Arial" panose="020B0604020202020204" pitchFamily="34" charset="0"/>
              </a:rPr>
              <a:t>, </a:t>
            </a:r>
            <a:r>
              <a:rPr lang="en-US" altLang="de-DE" sz="1800" i="1" dirty="0" err="1">
                <a:latin typeface="Arial" panose="020B0604020202020204" pitchFamily="34" charset="0"/>
              </a:rPr>
              <a:t>F</a:t>
            </a:r>
            <a:r>
              <a:rPr lang="en-US" altLang="de-DE" sz="1200" dirty="0" err="1">
                <a:latin typeface="Arial" panose="020B0604020202020204" pitchFamily="34" charset="0"/>
              </a:rPr>
              <a:t>max</a:t>
            </a:r>
            <a:r>
              <a:rPr lang="en-US" altLang="de-DE" sz="1800" dirty="0">
                <a:latin typeface="Arial" panose="020B0604020202020204" pitchFamily="34" charset="0"/>
              </a:rPr>
              <a:t> :  </a:t>
            </a: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mol  m</a:t>
            </a:r>
            <a:r>
              <a:rPr lang="en-US" altLang="de-DE" sz="1800" baseline="30000" dirty="0">
                <a:latin typeface="Arial" panose="020B0604020202020204" pitchFamily="34" charset="0"/>
                <a:sym typeface="Symbol" panose="05050102010706020507" pitchFamily="18" charset="2"/>
              </a:rPr>
              <a:t>-2</a:t>
            </a: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 s</a:t>
            </a:r>
            <a:r>
              <a:rPr lang="en-US" altLang="de-DE" sz="1800" baseline="30000" dirty="0">
                <a:latin typeface="Arial" panose="020B0604020202020204" pitchFamily="34" charset="0"/>
                <a:sym typeface="Symbol" panose="05050102010706020507" pitchFamily="18" charset="2"/>
              </a:rPr>
              <a:t>-1</a:t>
            </a: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 ;  </a:t>
            </a:r>
            <a:r>
              <a:rPr lang="en-US" altLang="de-DE" sz="1800" i="1" dirty="0">
                <a:latin typeface="Arial" panose="020B0604020202020204" pitchFamily="34" charset="0"/>
                <a:sym typeface="Symbol" panose="05050102010706020507" pitchFamily="18" charset="2"/>
              </a:rPr>
              <a:t>PE</a:t>
            </a: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 : </a:t>
            </a:r>
            <a:r>
              <a:rPr lang="en-US" altLang="de-DE" sz="1800" dirty="0" err="1">
                <a:latin typeface="Arial" panose="020B0604020202020204" pitchFamily="34" charset="0"/>
                <a:sym typeface="Symbol" panose="05050102010706020507" pitchFamily="18" charset="2"/>
              </a:rPr>
              <a:t>dimensionsless</a:t>
            </a:r>
            <a:endParaRPr lang="en-US" altLang="de-DE" sz="1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sfspm09.gsz:  Photosynthesis in the leaves with improved model </a:t>
            </a:r>
            <a:r>
              <a:rPr lang="en-US" altLang="de-DE" sz="1800" i="1" dirty="0">
                <a:solidFill>
                  <a:srgbClr val="009900"/>
                </a:solidFill>
                <a:latin typeface="Arial" panose="020B0604020202020204" pitchFamily="34" charset="0"/>
              </a:rPr>
              <a:t>(calculation of photosynthesis only)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function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calculateCER</a:t>
            </a:r>
            <a:r>
              <a:rPr lang="en-US" altLang="de-DE" sz="1200" b="1" dirty="0">
                <a:latin typeface="Courier New" panose="02070309020205020404" pitchFamily="49" charset="0"/>
              </a:rPr>
              <a:t> gives the instantaneous CO2 fixation rate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micromol</a:t>
            </a:r>
            <a:r>
              <a:rPr lang="en-US" altLang="de-DE" sz="1200" b="1" dirty="0">
                <a:latin typeface="Courier New" panose="02070309020205020404" pitchFamily="49" charset="0"/>
              </a:rPr>
              <a:t> CO2 m-2 s-1) depending on light intensity 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Dependency on temperature is not included.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600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calculateCER</a:t>
            </a:r>
            <a:r>
              <a:rPr lang="en-US" altLang="de-DE" sz="1200" b="1" dirty="0">
                <a:latin typeface="Courier New" panose="02070309020205020404" pitchFamily="49" charset="0"/>
              </a:rPr>
              <a:t>(float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return (float) ( (FMAX+DARK_RESPIRATION_RATE) * PHOTO_EFFICIENCY *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) 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(PHOTO_EFFICIENCY*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 + FMAX + DARK_RESPIRATION_RATE) - DARK_RESPIRATION_RATE;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</p:txBody>
      </p:sp>
      <p:graphicFrame>
        <p:nvGraphicFramePr>
          <p:cNvPr id="9219" name="Object 3">
            <a:extLst>
              <a:ext uri="{FF2B5EF4-FFF2-40B4-BE49-F238E27FC236}">
                <a16:creationId xmlns:a16="http://schemas.microsoft.com/office/drawing/2014/main" id="{CC5A9935-2F96-4F6D-816C-D7F09B2FFD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1188" y="1628775"/>
          <a:ext cx="4105275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Formel" r:id="rId3" imgW="2209800" imgH="431800" progId="Equation.3">
                  <p:embed/>
                </p:oleObj>
              </mc:Choice>
              <mc:Fallback>
                <p:oleObj name="Formel" r:id="rId3" imgW="2209800" imgH="431800" progId="Equation.3">
                  <p:embed/>
                  <p:pic>
                    <p:nvPicPr>
                      <p:cNvPr id="9219" name="Object 3">
                        <a:extLst>
                          <a:ext uri="{FF2B5EF4-FFF2-40B4-BE49-F238E27FC236}">
                            <a16:creationId xmlns:a16="http://schemas.microsoft.com/office/drawing/2014/main" id="{CC5A9935-2F96-4F6D-816C-D7F09B2FFD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628775"/>
                        <a:ext cx="4105275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0" name="Picture 4" descr="lichtantw">
            <a:extLst>
              <a:ext uri="{FF2B5EF4-FFF2-40B4-BE49-F238E27FC236}">
                <a16:creationId xmlns:a16="http://schemas.microsoft.com/office/drawing/2014/main" id="{D76340FC-CDD3-4B36-925D-3AC7C176D1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772816"/>
            <a:ext cx="29337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5">
            <a:extLst>
              <a:ext uri="{FF2B5EF4-FFF2-40B4-BE49-F238E27FC236}">
                <a16:creationId xmlns:a16="http://schemas.microsoft.com/office/drawing/2014/main" id="{7DAFB0CD-0F1F-41D7-B8C0-024A7D627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3500438"/>
            <a:ext cx="576263" cy="284162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200" i="1"/>
              <a:t>ppfd</a:t>
            </a:r>
          </a:p>
        </p:txBody>
      </p:sp>
      <p:sp>
        <p:nvSpPr>
          <p:cNvPr id="9222" name="Text Box 6">
            <a:extLst>
              <a:ext uri="{FF2B5EF4-FFF2-40B4-BE49-F238E27FC236}">
                <a16:creationId xmlns:a16="http://schemas.microsoft.com/office/drawing/2014/main" id="{123F21EA-FB22-45D8-B004-461D0E6ED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2492375"/>
            <a:ext cx="576262" cy="284163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200" i="1"/>
              <a:t>CER</a:t>
            </a: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6534A268-C635-4C4B-A4B4-BB2FE366C9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4">
            <a:extLst>
              <a:ext uri="{FF2B5EF4-FFF2-40B4-BE49-F238E27FC236}">
                <a16:creationId xmlns:a16="http://schemas.microsoft.com/office/drawing/2014/main" id="{FA4B28D7-F30C-45D1-B93E-869BD2F131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" name="AutoShape 5">
            <a:extLst>
              <a:ext uri="{FF2B5EF4-FFF2-40B4-BE49-F238E27FC236}">
                <a16:creationId xmlns:a16="http://schemas.microsoft.com/office/drawing/2014/main" id="{35600170-3ACD-4EFF-A11E-AFA157E86ED4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D70B7E2-32DA-411F-A3EE-053CCF1FB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5" y="116632"/>
            <a:ext cx="8619295" cy="6678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CC3300"/>
                </a:solidFill>
                <a:latin typeface="Arial" panose="020B0604020202020204" pitchFamily="34" charset="0"/>
              </a:rPr>
              <a:t>Conversion of the amount of assimilates in kg for a leaf of certain area and during a given time span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function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calculatePS</a:t>
            </a:r>
            <a:r>
              <a:rPr lang="en-US" altLang="de-DE" sz="1200" b="1" dirty="0">
                <a:latin typeface="Courier New" panose="02070309020205020404" pitchFamily="49" charset="0"/>
              </a:rPr>
              <a:t> gives the assimilate production (in kg) of a leaf,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depending on leaf area a (in m**2),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 (in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umol</a:t>
            </a:r>
            <a:r>
              <a:rPr lang="en-US" altLang="de-DE" sz="1200" b="1" dirty="0">
                <a:latin typeface="Courier New" panose="02070309020205020404" pitchFamily="49" charset="0"/>
              </a:rPr>
              <a:t>/(m**2 s)) and duration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d (in seconds) of light interception.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Dependency on temperature is not included.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600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calculatePS</a:t>
            </a:r>
            <a:r>
              <a:rPr lang="en-US" altLang="de-DE" sz="1200" b="1" dirty="0">
                <a:latin typeface="Courier New" panose="02070309020205020404" pitchFamily="49" charset="0"/>
              </a:rPr>
              <a:t>(float a, 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, float d)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return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calculateCER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) * a * 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* 44.01e-6            /* mass of 1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umol</a:t>
            </a:r>
            <a:r>
              <a:rPr lang="en-US" altLang="de-DE" sz="1200" b="1" dirty="0">
                <a:latin typeface="Courier New" panose="02070309020205020404" pitchFamily="49" charset="0"/>
              </a:rPr>
              <a:t> CO2 in g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* (180.162/264.06)    /* conversion CO2 -&gt; Glucose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/ 1000.0;             /* conversion g -&gt; kg     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solidFill>
                  <a:srgbClr val="0000FF"/>
                </a:solidFill>
                <a:latin typeface="Arial" panose="020B0604020202020204" pitchFamily="34" charset="0"/>
              </a:rPr>
              <a:t>Conversion of photon flux from W (power) in </a:t>
            </a:r>
            <a:r>
              <a:rPr lang="de-DE" altLang="de-DE" sz="18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</a:t>
            </a:r>
            <a:r>
              <a:rPr lang="de-DE" altLang="de-DE" sz="1800" dirty="0" err="1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mol</a:t>
            </a:r>
            <a:r>
              <a:rPr lang="de-DE" altLang="de-DE" sz="18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 s</a:t>
            </a:r>
            <a:r>
              <a:rPr lang="de-DE" altLang="de-DE" sz="1800" baseline="300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-1</a:t>
            </a:r>
            <a:endParaRPr lang="de-DE" altLang="de-DE" sz="1800" dirty="0">
              <a:solidFill>
                <a:srgbClr val="0000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800" dirty="0">
              <a:solidFill>
                <a:srgbClr val="CC33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const float 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PPFD_FACTOR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= 0.575;     /* conversion factor from absorbed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                  power (W) to photon flux (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umol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/s);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                  unit: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umol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/J;   after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Kniemeyer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2008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// .............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lf:Leaf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[al] = lm.getAbsorbedPower3d(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).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integrate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//    ................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float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area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= LEAF_FF *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length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] *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width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] / 10000.0;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                       /*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converted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from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cm**2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to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m**2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600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/*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calculation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of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photosynthetic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production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of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the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leaf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as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] +=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calculatePS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area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, </a:t>
            </a:r>
            <a:r>
              <a:rPr lang="de-DE" altLang="de-DE" sz="1200" b="1" dirty="0">
                <a:solidFill>
                  <a:srgbClr val="0099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PPFD_FACTOR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*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[al] /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area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, DURATION);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//    ................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}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3EFAE02E-BC8E-4EAC-AFC3-BDA25D7D36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387ACBA8-B77D-425B-BF9C-2C65A5A3F7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845C598A-D202-4A7D-9B4D-3D2A63CBE6E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EA0E032-96BA-4FF9-8ADB-F45D14B78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980728"/>
            <a:ext cx="8568952" cy="4308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Required for the distribution of the assimilates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9900"/>
                </a:solidFill>
                <a:latin typeface="Arial" panose="020B0604020202020204" pitchFamily="34" charset="0"/>
              </a:rPr>
              <a:t>Modelling of transport processes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Model assumption: substrate flows from elements with high concentration to elements with low concentration (principle of diffusion)</a:t>
            </a:r>
            <a:r>
              <a:rPr lang="en-US" altLang="de-DE" sz="28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sm09_e41.rgg	(concentration of a substrate is visualized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                                 by the diameter here)</a:t>
            </a:r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50C6D317-2FD7-44D3-A9F1-141F70635D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A85498D5-7315-4423-A72A-12B3EDB251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350"/>
            <a:ext cx="322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C09F3680-1D71-4F0B-B7CB-C4CF8524159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C7CA6B65-ECE8-457B-9F00-A175DE3DF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612303"/>
            <a:ext cx="8748464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module Internode(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super.diameter</a:t>
            </a:r>
            <a:r>
              <a:rPr lang="en-US" altLang="de-DE" sz="1800" b="1" dirty="0">
                <a:latin typeface="Courier New" panose="02070309020205020404" pitchFamily="49" charset="0"/>
              </a:rPr>
              <a:t>) extends F(100, diameter);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8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Axiom ==&gt; P(14) Internode(1) P(2) Internode(1)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       P(4) Internode(1) P(15) Internode(60);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public void transport()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i_top:Internode</a:t>
            </a:r>
            <a:r>
              <a:rPr lang="en-US" altLang="de-DE" sz="1800" b="1" dirty="0">
                <a:latin typeface="Courier New" panose="02070309020205020404" pitchFamily="49" charset="0"/>
              </a:rPr>
              <a:t> &lt; &lt;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i_bottom:Internode</a:t>
            </a:r>
            <a:r>
              <a:rPr lang="en-US" altLang="de-DE" sz="1800" b="1" dirty="0">
                <a:latin typeface="Courier New" panose="02070309020205020404" pitchFamily="49" charset="0"/>
              </a:rPr>
              <a:t> ::&gt;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</a:t>
            </a:r>
            <a:r>
              <a:rPr lang="en-US" altLang="de-DE" sz="1800" b="1" dirty="0">
                <a:solidFill>
                  <a:srgbClr val="990000"/>
                </a:solidFill>
                <a:latin typeface="Courier New" panose="02070309020205020404" pitchFamily="49" charset="0"/>
              </a:rPr>
              <a:t>float r = 0.1 * (</a:t>
            </a:r>
            <a:r>
              <a:rPr lang="en-US" altLang="de-DE" sz="1800" b="1" dirty="0" err="1">
                <a:solidFill>
                  <a:srgbClr val="990000"/>
                </a:solidFill>
                <a:latin typeface="Courier New" panose="02070309020205020404" pitchFamily="49" charset="0"/>
              </a:rPr>
              <a:t>i_bottom</a:t>
            </a:r>
            <a:r>
              <a:rPr lang="en-US" altLang="de-DE" sz="1800" b="1" dirty="0">
                <a:solidFill>
                  <a:srgbClr val="990000"/>
                </a:solidFill>
                <a:latin typeface="Courier New" panose="02070309020205020404" pitchFamily="49" charset="0"/>
              </a:rPr>
              <a:t>[diameter] - </a:t>
            </a:r>
            <a:r>
              <a:rPr lang="en-US" altLang="de-DE" sz="1800" b="1" dirty="0" err="1">
                <a:solidFill>
                  <a:srgbClr val="990000"/>
                </a:solidFill>
                <a:latin typeface="Courier New" panose="02070309020205020404" pitchFamily="49" charset="0"/>
              </a:rPr>
              <a:t>i_top</a:t>
            </a:r>
            <a:r>
              <a:rPr lang="en-US" altLang="de-DE" sz="1800" b="1" dirty="0">
                <a:solidFill>
                  <a:srgbClr val="990000"/>
                </a:solidFill>
                <a:latin typeface="Courier New" panose="02070309020205020404" pitchFamily="49" charset="0"/>
              </a:rPr>
              <a:t>[diameter]);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i_bottom</a:t>
            </a:r>
            <a:r>
              <a:rPr lang="en-US" altLang="de-DE" sz="1800" b="1" dirty="0">
                <a:latin typeface="Courier New" panose="02070309020205020404" pitchFamily="49" charset="0"/>
              </a:rPr>
              <a:t>[diameter] :-= 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i_top</a:t>
            </a:r>
            <a:r>
              <a:rPr lang="en-US" altLang="de-DE" sz="1800" b="1" dirty="0">
                <a:latin typeface="Courier New" panose="02070309020205020404" pitchFamily="49" charset="0"/>
              </a:rPr>
              <a:t>[diameter]  :+= 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B445A7E1-F27B-4950-A576-573506D18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3184" y="2794893"/>
            <a:ext cx="4103192" cy="338554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600" dirty="0">
                <a:solidFill>
                  <a:schemeClr val="accent2"/>
                </a:solidFill>
                <a:latin typeface="Arial" panose="020B0604020202020204" pitchFamily="34" charset="0"/>
              </a:rPr>
              <a:t>(2 reverse successor edges after the other)</a:t>
            </a:r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B92144E5-3A89-462C-9B72-8936B7D9E9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19872" y="3140075"/>
            <a:ext cx="792162" cy="288925"/>
          </a:xfrm>
          <a:prstGeom prst="line">
            <a:avLst/>
          </a:prstGeom>
          <a:noFill/>
          <a:ln w="349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B8334AED-B0CB-4C4D-A4EB-D4D57AD491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D8D135AC-325D-44EB-B9CA-7DCAB2F486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1FB258F5-324E-4B18-96E9-8FF962EBDDF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F089BCAF-ABE6-4103-91F6-F2F3969A8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938" y="370393"/>
            <a:ext cx="7272486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solidFill>
                  <a:srgbClr val="CC3300"/>
                </a:solidFill>
                <a:latin typeface="Arial" panose="020B0604020202020204" pitchFamily="34" charset="0"/>
              </a:rPr>
              <a:t>Modelling of transport in  </a:t>
            </a:r>
            <a:r>
              <a:rPr lang="en-US" altLang="de-DE" sz="1800" b="1" dirty="0">
                <a:solidFill>
                  <a:srgbClr val="CC3300"/>
                </a:solidFill>
                <a:latin typeface="Courier New" panose="02070309020205020404" pitchFamily="49" charset="0"/>
              </a:rPr>
              <a:t>sfspm09.gsz</a:t>
            </a:r>
            <a:endParaRPr lang="en-US" altLang="de-DE" sz="1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const float DIFF_CONST = 0.01;       /* diffusion constant for transport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                  of assimilates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// 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run();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lm.setSeed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irandom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(1,100000));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lm.compute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absorb_and_grow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for (apply(5)) transport();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/* 5 iterations of transport per step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// 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protected void transport()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/* transport of assimilates from a leaf to the supporting internode: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&lt;-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minDescendants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-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itn:Internode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float r = DIFF_CONST * (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-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itn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:-= 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itn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:+= r;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/* exchange between successive internodes: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i_top:Internode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&lt;-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minDescendants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-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i_bottom:Internode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float r = DIFF_CONST * (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i_bottom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-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i_top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i_bottom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:-= 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i_top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:+= r;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68672560-E695-4BC9-B37A-661CA38B92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06C6F2A0-1B4B-48A1-8DCA-F17C745489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E0DCA057-8E4F-4E24-93D8-49DFE9CCF3D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0F1B8797-23A5-42F7-A616-6E3CB6BF6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908050"/>
            <a:ext cx="8450124" cy="4693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Questions: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- is this transport mechanism realistic?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- how are the conditions in the very beginning?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- what about buds which do not yet produce assimilates but need some for extension growth?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- for growth and photosynthesis, nitrogen (N) is also needed. This is delivered by the roots. How would a transport model for N differ from that of C?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43CE05CA-B042-4588-B5E8-FCA22B7E46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EFB7753-7A7A-4D74-97C6-478676C4DE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66C01656-A5BD-4C7E-87DA-F070DAA62513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>
            <a:extLst>
              <a:ext uri="{FF2B5EF4-FFF2-40B4-BE49-F238E27FC236}">
                <a16:creationId xmlns:a16="http://schemas.microsoft.com/office/drawing/2014/main" id="{29A309D9-C597-4BCE-83E1-2F9805442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15888"/>
            <a:ext cx="8496300" cy="6786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Further addition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</a:rPr>
              <a:t>Time counting and integration of phenology (leaf shedding) in 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sfspm10.gsz</a:t>
            </a: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int time;  /* global time counter */  </a:t>
            </a: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/* initialized to 1 in </a:t>
            </a:r>
            <a:r>
              <a:rPr lang="en-US" altLang="de-DE" sz="1200" b="1" i="1" dirty="0" err="1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init</a:t>
            </a:r>
            <a:r>
              <a:rPr lang="en-US" altLang="de-DE" sz="1200" b="1" i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()</a:t>
            </a: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solidFill>
                <a:srgbClr val="990000"/>
              </a:solidFill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const int STEPS_OF_YEAR = 100;  /* number of time steps of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veget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. period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/****************/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run();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lm.setSeed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irandom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(1,100000));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lm.compute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absorb_and_grow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for (apply(5)) transport();     /* 5 iterations of transport per step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lightdata.addRow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().set(0, sum((* Leaf *)[al]));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if (time == STEPS_OF_YEAR) time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  time++;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protected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Bud(r, p, o), (p&gt;0) ==&gt; Bud(r, p-1, 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Bud(r, p, o), (r==10 &amp;&amp; probability(0.5)) ==&gt;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RV(-0.1) Internode(0.05, 1) Internode(0.05, 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NiceFlower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(1,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irandom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(10, 15));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Bud(r, p, o), (p==0 &amp;&amp; o&lt;=2) ==&gt; RV(-0.1) Internode(0.1, 1)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NiceNode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	            [ RL(50) Bud(r, PHYLLO, o+1) ] [ RL(70) Leaf(0.1, 0.07, 0, 1, 0) ]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RH(G_ANGLE) RV(-0.1) Internode(1, 1) Bud(r+1, PHYLLO, 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NiceFlower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(t, m), (t &lt; m) ==&gt;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NiceFlower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(t+1, m);  /* ageing of flower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NiceFlower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(t, m), (t &gt;= m) ==&gt; 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Leaf, (time == STEPS_OF_YEAR) ==&gt;&gt; 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NiceFlower</a:t>
            </a: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, (time == STEPS_OF_YEAR) ==&gt;&gt; 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]</a:t>
            </a:r>
            <a:endParaRPr lang="de-DE" altLang="de-DE" sz="12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F9792567-9BA2-4348-A391-72D342E9F1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5888"/>
            <a:ext cx="8362950" cy="7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96A171A-9299-4F4B-9B89-5707529F6F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7C63EAEA-8C86-4853-BBB4-CB0D3C152B65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>
            <a:extLst>
              <a:ext uri="{FF2B5EF4-FFF2-40B4-BE49-F238E27FC236}">
                <a16:creationId xmlns:a16="http://schemas.microsoft.com/office/drawing/2014/main" id="{49C84D9D-9308-4425-B578-B4B1C520B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720" y="1052736"/>
            <a:ext cx="568862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Thank you for your attention!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79FBBA38-E256-43F3-B73C-033B8F2D8E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C73E755C-3665-4F6D-A0C8-81CDA77FEF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D29B102-BAEC-4334-B06D-AD26F747479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6" name="Grafik 5">
            <a:extLst>
              <a:ext uri="{FF2B5EF4-FFF2-40B4-BE49-F238E27FC236}">
                <a16:creationId xmlns:a16="http://schemas.microsoft.com/office/drawing/2014/main" id="{77A0176D-9ECA-46B1-9A9F-E648C074F9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420888"/>
            <a:ext cx="6198067" cy="311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809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7787F68D-1104-4C8A-B700-D65BED772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1" y="1052736"/>
            <a:ext cx="7558605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</a:t>
            </a: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  Simple functional-structural plant model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    (first steps)</a:t>
            </a:r>
          </a:p>
          <a:p>
            <a:pPr marL="457200" indent="-457200" eaLnBrk="1" hangingPunct="1">
              <a:spcBef>
                <a:spcPts val="0"/>
              </a:spcBef>
            </a:pPr>
            <a:r>
              <a:rPr lang="en-US" altLang="de-DE" sz="2800" dirty="0" err="1">
                <a:latin typeface="Arial" panose="020B0604020202020204" pitchFamily="34" charset="0"/>
              </a:rPr>
              <a:t>GroIMP’s</a:t>
            </a:r>
            <a:r>
              <a:rPr lang="en-US" altLang="de-DE" sz="2800" dirty="0">
                <a:latin typeface="Arial" panose="020B0604020202020204" pitchFamily="34" charset="0"/>
              </a:rPr>
              <a:t> integrated light model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marL="457200" indent="-457200" eaLnBrk="1" hangingPunct="1">
              <a:spcBef>
                <a:spcPts val="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task of the term paper, evaluation criteria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39DC67E2-BEC0-48C1-8752-97C83E71D1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336376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2340384-7B8C-4DA6-8428-FFC1E38C13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717376"/>
            <a:ext cx="1" cy="614062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DE56A75-8FA7-4B23-8DCA-20B8B3C8C73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322089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0A84D4-CF53-494D-997E-866A91113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337F150C-F63E-4AB7-B6D3-C11E1AE7C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497" y="777584"/>
            <a:ext cx="8208963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On our next slides</a:t>
            </a:r>
            <a:r>
              <a:rPr lang="en-US" altLang="de-DE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800" dirty="0">
                <a:latin typeface="Arial" panose="020B0604020202020204" pitchFamily="34" charset="0"/>
              </a:rPr>
              <a:t>Simple functional-structural plant model 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  (further, more refined versions)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33EF2E4A-BC8D-4BD5-8A72-71DE2DD6A5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FCBEA93-FD44-444A-AAFB-FA2D563C90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9B649F7-118D-42D9-9FFB-DFC15F2CC68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0D31D0-903C-4809-8073-BF163BDFE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DFCE0D11-FC97-4DE4-B60C-DEDE7F10E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2882050"/>
            <a:ext cx="8208963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800" dirty="0">
                <a:latin typeface="Arial" panose="020B0604020202020204" pitchFamily="34" charset="0"/>
              </a:rPr>
              <a:t>modelling leaf growth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800" dirty="0">
                <a:latin typeface="Arial" panose="020B0604020202020204" pitchFamily="34" charset="0"/>
              </a:rPr>
              <a:t>measurement and visualization of shadow 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  on the ground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photosynthesis model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modelling of transport processes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>
            <a:extLst>
              <a:ext uri="{FF2B5EF4-FFF2-40B4-BE49-F238E27FC236}">
                <a16:creationId xmlns:a16="http://schemas.microsoft.com/office/drawing/2014/main" id="{1046F7DF-D626-4BC6-BE78-238532C58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214" y="195027"/>
            <a:ext cx="864063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Plotting charts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i="1" dirty="0">
                <a:solidFill>
                  <a:srgbClr val="009900"/>
                </a:solidFill>
                <a:latin typeface="Arial" panose="020B0604020202020204" pitchFamily="34" charset="0"/>
              </a:rPr>
              <a:t>(repetition, compare dispersal models – examples 23 und 24)</a:t>
            </a:r>
            <a:endParaRPr lang="en-US" altLang="de-DE" sz="2000" dirty="0">
              <a:solidFill>
                <a:srgbClr val="009900"/>
              </a:solidFill>
              <a:latin typeface="Arial" panose="020B0604020202020204" pitchFamily="34" charset="0"/>
            </a:endParaRPr>
          </a:p>
        </p:txBody>
      </p:sp>
      <p:pic>
        <p:nvPicPr>
          <p:cNvPr id="26627" name="Picture 5" descr="kat46a">
            <a:extLst>
              <a:ext uri="{FF2B5EF4-FFF2-40B4-BE49-F238E27FC236}">
                <a16:creationId xmlns:a16="http://schemas.microsoft.com/office/drawing/2014/main" id="{3E085C75-A35E-414D-997A-68F37E0E0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14" y="1130088"/>
            <a:ext cx="7818438" cy="432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6" descr="kat46">
            <a:extLst>
              <a:ext uri="{FF2B5EF4-FFF2-40B4-BE49-F238E27FC236}">
                <a16:creationId xmlns:a16="http://schemas.microsoft.com/office/drawing/2014/main" id="{33D693A5-9FCD-426B-A4AD-D918E0A805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9593" y="2560240"/>
            <a:ext cx="4052887" cy="202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3">
            <a:extLst>
              <a:ext uri="{FF2B5EF4-FFF2-40B4-BE49-F238E27FC236}">
                <a16:creationId xmlns:a16="http://schemas.microsoft.com/office/drawing/2014/main" id="{7617AF5A-4C47-4883-BF27-6E5F2B57C9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D45DD4E1-0D3B-4836-8B71-94D68C490F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988FDDF1-69FA-45F8-B1AB-C500F8909466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467-4B1E-404D-97DE-27CB1297A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C37AD8-4E0C-4BCE-B599-9B022EC773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2458" y="4988354"/>
            <a:ext cx="4052887" cy="1753014"/>
          </a:xfrm>
          <a:prstGeom prst="rect">
            <a:avLst/>
          </a:prstGeom>
          <a:ln w="22225">
            <a:solidFill>
              <a:schemeClr val="tx1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>
            <a:extLst>
              <a:ext uri="{FF2B5EF4-FFF2-40B4-BE49-F238E27FC236}">
                <a16:creationId xmlns:a16="http://schemas.microsoft.com/office/drawing/2014/main" id="{3B3838CB-80E0-4F47-8C51-268BD5D11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458143"/>
            <a:ext cx="70564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Leaf growth using logistic function</a:t>
            </a:r>
          </a:p>
        </p:txBody>
      </p:sp>
      <p:pic>
        <p:nvPicPr>
          <p:cNvPr id="27651" name="Picture 5" descr="kat49a">
            <a:extLst>
              <a:ext uri="{FF2B5EF4-FFF2-40B4-BE49-F238E27FC236}">
                <a16:creationId xmlns:a16="http://schemas.microsoft.com/office/drawing/2014/main" id="{3AECB9BA-1485-40BC-AD48-4210BFBF8B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51384"/>
            <a:ext cx="82772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6" descr="kat49">
            <a:extLst>
              <a:ext uri="{FF2B5EF4-FFF2-40B4-BE49-F238E27FC236}">
                <a16:creationId xmlns:a16="http://schemas.microsoft.com/office/drawing/2014/main" id="{FE340034-54B6-497C-BBAA-9236C55256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60800"/>
            <a:ext cx="8351838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AutoShape 8">
            <a:extLst>
              <a:ext uri="{FF2B5EF4-FFF2-40B4-BE49-F238E27FC236}">
                <a16:creationId xmlns:a16="http://schemas.microsoft.com/office/drawing/2014/main" id="{69302B1E-D51F-4F0E-BE40-A71E68DAE52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675366" y="2205037"/>
            <a:ext cx="433138" cy="2528297"/>
          </a:xfrm>
          <a:prstGeom prst="curvedLeftArrow">
            <a:avLst>
              <a:gd name="adj1" fmla="val 87383"/>
              <a:gd name="adj2" fmla="val 174766"/>
              <a:gd name="adj3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EA80BB9F-B9FC-4D33-A67C-B8F3CB8569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C38FEF66-4714-4A0D-81BD-64CE82FC89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350"/>
            <a:ext cx="322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A48CA64A-2753-4587-B423-5884045ED9C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E7A490-60A3-4FDB-9E24-9DEAE8ED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>
            <a:extLst>
              <a:ext uri="{FF2B5EF4-FFF2-40B4-BE49-F238E27FC236}">
                <a16:creationId xmlns:a16="http://schemas.microsoft.com/office/drawing/2014/main" id="{F01B58E2-F330-4C96-8D01-72877F9F2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00" y="411609"/>
            <a:ext cx="78486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Leaf growth using logistic function (application)</a:t>
            </a:r>
          </a:p>
        </p:txBody>
      </p:sp>
      <p:pic>
        <p:nvPicPr>
          <p:cNvPr id="28675" name="Picture 5" descr="kat50a">
            <a:extLst>
              <a:ext uri="{FF2B5EF4-FFF2-40B4-BE49-F238E27FC236}">
                <a16:creationId xmlns:a16="http://schemas.microsoft.com/office/drawing/2014/main" id="{B3B6CE90-4B49-457E-908D-203804D86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052513"/>
            <a:ext cx="8074025" cy="484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6" name="Picture 6" descr="kat50">
            <a:extLst>
              <a:ext uri="{FF2B5EF4-FFF2-40B4-BE49-F238E27FC236}">
                <a16:creationId xmlns:a16="http://schemas.microsoft.com/office/drawing/2014/main" id="{61DA888D-DBA7-4631-9DAE-D78C037441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3573463"/>
            <a:ext cx="4033837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EDD843EA-43A4-41ED-9CE9-7C137A5E093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1050" y="249439"/>
            <a:ext cx="8362950" cy="1042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E9903DD0-CFC1-447E-929D-D4A78205F6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84AF0471-9443-47DC-86F1-CDFC506AB3B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376C78-A6C3-4987-9438-15A2D4293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>
            <a:extLst>
              <a:ext uri="{FF2B5EF4-FFF2-40B4-BE49-F238E27FC236}">
                <a16:creationId xmlns:a16="http://schemas.microsoft.com/office/drawing/2014/main" id="{69A43861-9F7A-4BE0-A71C-006BF3FDA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055" y="116632"/>
            <a:ext cx="8547789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Leaf growth using logistic function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Plotting of absorbed light </a:t>
            </a:r>
            <a:r>
              <a:rPr lang="en-US" altLang="de-DE" sz="1800" i="1" dirty="0">
                <a:solidFill>
                  <a:srgbClr val="009900"/>
                </a:solidFill>
                <a:latin typeface="Arial" panose="020B0604020202020204" pitchFamily="34" charset="0"/>
              </a:rPr>
              <a:t>(only new parts of the model)  </a:t>
            </a: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sfspm06.gsz</a:t>
            </a:r>
            <a:endParaRPr lang="en-US" altLang="de-DE" sz="1800" i="1" dirty="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leaf is modelled as a 3-d box now and gets new parameters: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Leaf(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super.length</a:t>
            </a:r>
            <a:r>
              <a:rPr lang="en-US" altLang="de-DE" sz="1200" b="1" dirty="0">
                <a:latin typeface="Courier New" panose="02070309020205020404" pitchFamily="49" charset="0"/>
              </a:rPr>
              <a:t>,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super.width</a:t>
            </a:r>
            <a:r>
              <a:rPr lang="en-US" altLang="de-DE" sz="1200" b="1" dirty="0">
                <a:latin typeface="Courier New" panose="02070309020205020404" pitchFamily="49" charset="0"/>
              </a:rPr>
              <a:t>, float al, int age)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extends Box(length, width, 0.01)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(0, 1, 0), GREEN));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Introducing leaf growth: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derivative of logistic function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public float logistic(float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maxdim</a:t>
            </a:r>
            <a:r>
              <a:rPr lang="en-US" altLang="de-DE" sz="1200" b="1" dirty="0">
                <a:latin typeface="Courier New" panose="02070309020205020404" pitchFamily="49" charset="0"/>
              </a:rPr>
              <a:t>, int time, 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phylloM</a:t>
            </a:r>
            <a:r>
              <a:rPr lang="en-US" altLang="de-DE" sz="1200" b="1" dirty="0">
                <a:latin typeface="Courier New" panose="02070309020205020404" pitchFamily="49" charset="0"/>
              </a:rPr>
              <a:t>, float slope)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return (slope *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maxdim</a:t>
            </a:r>
            <a:r>
              <a:rPr lang="en-US" altLang="de-DE" sz="1200" b="1" dirty="0">
                <a:latin typeface="Courier New" panose="02070309020205020404" pitchFamily="49" charset="0"/>
              </a:rPr>
              <a:t> *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Math.exp</a:t>
            </a:r>
            <a:r>
              <a:rPr lang="en-US" altLang="de-DE" sz="1200" b="1" dirty="0">
                <a:latin typeface="Courier New" panose="02070309020205020404" pitchFamily="49" charset="0"/>
              </a:rPr>
              <a:t>(-slope*(time-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phylloM</a:t>
            </a:r>
            <a:r>
              <a:rPr lang="en-US" altLang="de-DE" sz="1200" b="1" dirty="0">
                <a:latin typeface="Courier New" panose="02070309020205020404" pitchFamily="49" charset="0"/>
              </a:rPr>
              <a:t>))) 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((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Math.exp</a:t>
            </a:r>
            <a:r>
              <a:rPr lang="en-US" altLang="de-DE" sz="1200" b="1" dirty="0">
                <a:latin typeface="Courier New" panose="02070309020205020404" pitchFamily="49" charset="0"/>
              </a:rPr>
              <a:t>(-slope*(time-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phylloM</a:t>
            </a:r>
            <a:r>
              <a:rPr lang="en-US" altLang="de-DE" sz="1200" b="1" dirty="0">
                <a:latin typeface="Courier New" panose="02070309020205020404" pitchFamily="49" charset="0"/>
              </a:rPr>
              <a:t>))+1)**2);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Table for absorbed light values: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const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DatasetRef</a:t>
            </a:r>
            <a:r>
              <a:rPr lang="en-US" altLang="de-DE" sz="1200" b="1" dirty="0"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</a:t>
            </a:r>
            <a:r>
              <a:rPr lang="en-US" altLang="de-DE" sz="1200" b="1" dirty="0"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DatasetRef</a:t>
            </a:r>
            <a:r>
              <a:rPr lang="en-US" altLang="de-DE" sz="1200" b="1" dirty="0">
                <a:latin typeface="Courier New" panose="02070309020205020404" pitchFamily="49" charset="0"/>
              </a:rPr>
              <a:t>("Light intercepted by canopy");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lightdata.clear</a:t>
            </a:r>
            <a:r>
              <a:rPr lang="en-US" altLang="de-DE" sz="1200" b="1" dirty="0">
                <a:latin typeface="Courier New" panose="02070309020205020404" pitchFamily="49" charset="0"/>
              </a:rPr>
              <a:t>();           /* the chart is initialized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chart(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</a:t>
            </a:r>
            <a:r>
              <a:rPr lang="en-US" altLang="de-DE" sz="1200" b="1" dirty="0">
                <a:latin typeface="Courier New" panose="02070309020205020404" pitchFamily="49" charset="0"/>
              </a:rPr>
              <a:t>, XY_PLOT);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Axiom ==&gt; Bud(1, phyllo,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==&gt; ^ M(50) RU(180)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;    /* Light source is placed above the scene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E393AF7C-5391-40D7-9240-2AC871473B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2CA70A0B-937F-480A-8237-6AFBE89A02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79"/>
            <a:ext cx="1" cy="6308259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FB302C84-D4A8-4B49-B52C-3013FBD4381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D5547D-C394-4130-B7E6-07A92F13A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4A3BC4C9-6AF8-4F48-AA93-7F7B6AA1A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218991"/>
            <a:ext cx="8353425" cy="664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Leaf growth using logistic function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Plotting of absorbed light </a:t>
            </a:r>
            <a:r>
              <a:rPr lang="en-US" altLang="de-DE" sz="1800" i="1" dirty="0">
                <a:solidFill>
                  <a:srgbClr val="009900"/>
                </a:solidFill>
                <a:latin typeface="Arial" panose="020B0604020202020204" pitchFamily="34" charset="0"/>
              </a:rPr>
              <a:t>(only new parts of the model, continued)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sfspm06.gsz:</a:t>
            </a:r>
            <a:endParaRPr lang="en-US" altLang="de-DE" sz="1800" i="1" dirty="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run();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lm.compute</a:t>
            </a:r>
            <a:r>
              <a:rPr lang="en-US" altLang="de-DE" sz="1200" b="1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absorb_and_growleaf</a:t>
            </a:r>
            <a:r>
              <a:rPr lang="en-US" altLang="de-DE" sz="1200" b="1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lightdata.addRow</a:t>
            </a:r>
            <a:r>
              <a:rPr lang="en-US" altLang="de-DE" sz="1200" b="1" dirty="0">
                <a:latin typeface="Courier New" panose="02070309020205020404" pitchFamily="49" charset="0"/>
              </a:rPr>
              <a:t>().set(0, sum((* Leaf *)[al]));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Bud(r, p, o), (p&gt;0) ==&gt; ...........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further rules....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absorb_and_growleaf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 = lm.getAbsorbedPower3d(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).integrate();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.(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[al]/5.0,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[al]*2,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[al]/100.0),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			 GREEN)));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println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[age]++;                                    /* the leaf is ageing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[length] += logistic(2,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[age], 10, 0.5);  /* logistic growth 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[width] =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[length]*0.7;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pic>
        <p:nvPicPr>
          <p:cNvPr id="30723" name="Picture 3" descr="kat48">
            <a:extLst>
              <a:ext uri="{FF2B5EF4-FFF2-40B4-BE49-F238E27FC236}">
                <a16:creationId xmlns:a16="http://schemas.microsoft.com/office/drawing/2014/main" id="{0EAAD7DF-5AD8-4B0F-A015-A970A8783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052736"/>
            <a:ext cx="3522663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F21EB5C7-5930-4A6C-8A96-62B4C949D6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8D6565CE-A59C-4CA6-84E1-86A166DF1B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B970BAAB-2CC5-474B-98CB-07914A44703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DB7A16-E829-4AC5-ACD4-A03D68C92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7314EE8E-49EA-44F1-8084-C9C890B70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404" y="620713"/>
            <a:ext cx="8928100" cy="520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absorb_and_growleaf</a:t>
            </a:r>
            <a:r>
              <a:rPr lang="en-US" altLang="de-DE" sz="16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600" b="1" dirty="0">
                <a:latin typeface="Courier New" panose="02070309020205020404" pitchFamily="49" charset="0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[al] = </a:t>
            </a:r>
            <a:r>
              <a:rPr lang="en-US" altLang="de-DE" sz="1600" b="1" dirty="0">
                <a:solidFill>
                  <a:srgbClr val="FF0000"/>
                </a:solidFill>
                <a:latin typeface="Courier New" panose="02070309020205020404" pitchFamily="49" charset="0"/>
              </a:rPr>
              <a:t>lm.getAbsorbedPower3d(</a:t>
            </a:r>
            <a:r>
              <a:rPr lang="en-US" altLang="de-DE" sz="16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solidFill>
                  <a:srgbClr val="FF0000"/>
                </a:solidFill>
                <a:latin typeface="Courier New" panose="02070309020205020404" pitchFamily="49" charset="0"/>
              </a:rPr>
              <a:t>).integrate()</a:t>
            </a:r>
            <a:r>
              <a:rPr lang="en-US" altLang="de-DE" sz="16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without factor 2.25;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          this factor would convert from global radiation [W/m2]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          into photosynthetically active radiation [</a:t>
            </a:r>
            <a:r>
              <a:rPr lang="en-US" altLang="de-DE" sz="16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umol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phot./m2]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.(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600" b="1" dirty="0">
                <a:latin typeface="Courier New" panose="02070309020205020404" pitchFamily="49" charset="0"/>
              </a:rPr>
              <a:t>(new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600" b="1" dirty="0">
                <a:latin typeface="Courier New" panose="02070309020205020404" pitchFamily="49" charset="0"/>
              </a:rPr>
              <a:t>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    new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600" b="1" dirty="0">
                <a:latin typeface="Courier New" panose="02070309020205020404" pitchFamily="49" charset="0"/>
              </a:rPr>
              <a:t>((float)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[al]/5.0, (float)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[al]*2,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                   (float)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[al]/100.0), GREEN)));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println</a:t>
            </a:r>
            <a:r>
              <a:rPr lang="en-US" altLang="de-DE" sz="1600" b="1" dirty="0">
                <a:latin typeface="Courier New" panose="02070309020205020404" pitchFamily="49" charset="0"/>
              </a:rPr>
              <a:t>(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[al]);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[age]++;                       /* the leaf is ageing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solidFill>
                  <a:srgbClr val="FF0000"/>
                </a:solidFill>
                <a:latin typeface="Courier New" panose="02070309020205020404" pitchFamily="49" charset="0"/>
              </a:rPr>
              <a:t>[length] += logistic(2, </a:t>
            </a:r>
            <a:r>
              <a:rPr lang="en-US" altLang="de-DE" sz="16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solidFill>
                  <a:srgbClr val="FF0000"/>
                </a:solidFill>
                <a:latin typeface="Courier New" panose="02070309020205020404" pitchFamily="49" charset="0"/>
              </a:rPr>
              <a:t>[age], 10, 0.5); </a:t>
            </a:r>
            <a:r>
              <a:rPr lang="en-US" altLang="de-DE" sz="1600" b="1" dirty="0">
                <a:latin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                                 /* logistic growth 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[width] =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[length]*0.7;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9F204A7C-CF81-4192-838F-09C439557D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560" y="2603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1FC3C92-5387-4FAD-A5A4-539107E97B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641350"/>
            <a:ext cx="0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E12B1063-1D70-48F9-9090-112C933D94E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193800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2571</Words>
  <Application>Microsoft Office PowerPoint</Application>
  <PresentationFormat>Bildschirmpräsentation (4:3)</PresentationFormat>
  <Paragraphs>353</Paragraphs>
  <Slides>19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6" baseType="lpstr">
      <vt:lpstr>Arial</vt:lpstr>
      <vt:lpstr>Calibri</vt:lpstr>
      <vt:lpstr>Courier New</vt:lpstr>
      <vt:lpstr>Symbol</vt:lpstr>
      <vt:lpstr>Times New Roman</vt:lpstr>
      <vt:lpstr>Standarddesign</vt:lpstr>
      <vt:lpstr>Formel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Kurth, Winfried</cp:lastModifiedBy>
  <cp:revision>205</cp:revision>
  <dcterms:created xsi:type="dcterms:W3CDTF">2006-10-23T15:58:10Z</dcterms:created>
  <dcterms:modified xsi:type="dcterms:W3CDTF">2024-07-04T11:06:32Z</dcterms:modified>
</cp:coreProperties>
</file>