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89" r:id="rId2"/>
    <p:sldId id="490" r:id="rId3"/>
    <p:sldId id="613" r:id="rId4"/>
    <p:sldId id="604" r:id="rId5"/>
    <p:sldId id="605" r:id="rId6"/>
    <p:sldId id="614" r:id="rId7"/>
    <p:sldId id="606" r:id="rId8"/>
    <p:sldId id="619" r:id="rId9"/>
    <p:sldId id="615" r:id="rId10"/>
    <p:sldId id="616" r:id="rId11"/>
    <p:sldId id="617" r:id="rId12"/>
    <p:sldId id="618" r:id="rId13"/>
    <p:sldId id="620" r:id="rId14"/>
    <p:sldId id="625" r:id="rId15"/>
    <p:sldId id="621" r:id="rId16"/>
    <p:sldId id="622" r:id="rId17"/>
    <p:sldId id="626" r:id="rId18"/>
    <p:sldId id="627" r:id="rId19"/>
    <p:sldId id="623" r:id="rId20"/>
    <p:sldId id="624" r:id="rId21"/>
    <p:sldId id="628" r:id="rId22"/>
    <p:sldId id="629" r:id="rId23"/>
    <p:sldId id="630" r:id="rId24"/>
    <p:sldId id="566" r:id="rId25"/>
    <p:sldId id="567" r:id="rId26"/>
    <p:sldId id="568" r:id="rId27"/>
    <p:sldId id="569" r:id="rId28"/>
    <p:sldId id="570" r:id="rId29"/>
    <p:sldId id="571" r:id="rId30"/>
    <p:sldId id="594" r:id="rId31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07" d="100"/>
          <a:sy n="107" d="100"/>
        </p:scale>
        <p:origin x="3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5FB3FC5-0546-41FF-8FEA-BFA09882D2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96D900-693A-4C02-8ED5-D91D662247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12CC6B-1951-4BFD-944E-AA40CD0059B9}" type="datetimeFigureOut">
              <a:rPr lang="de-DE"/>
              <a:pPr>
                <a:defRPr/>
              </a:pPr>
              <a:t>01.07.2024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C4E834C0-762C-4763-9944-23E3C380A6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5C55B5F5-9385-4777-A51C-F37D6717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24ABF-25F4-4516-AF02-7163652B37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ED3821-4643-46F9-B1A2-6D94C1B379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814B17-03EE-48E8-8BF7-45B89052D7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>
            <a:extLst>
              <a:ext uri="{FF2B5EF4-FFF2-40B4-BE49-F238E27FC236}">
                <a16:creationId xmlns:a16="http://schemas.microsoft.com/office/drawing/2014/main" id="{9900B40C-4A9D-412F-BAE9-84379C8CAF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>
            <a:extLst>
              <a:ext uri="{FF2B5EF4-FFF2-40B4-BE49-F238E27FC236}">
                <a16:creationId xmlns:a16="http://schemas.microsoft.com/office/drawing/2014/main" id="{64459E0A-3E5C-475C-8CBE-487B643687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2292" name="Foliennummernplatzhalter 3">
            <a:extLst>
              <a:ext uri="{FF2B5EF4-FFF2-40B4-BE49-F238E27FC236}">
                <a16:creationId xmlns:a16="http://schemas.microsoft.com/office/drawing/2014/main" id="{93F44BCA-E895-4075-815D-344B30235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E050A1-93A8-406A-B06D-99AEB807103C}" type="slidenum">
              <a:rPr lang="de-DE" altLang="de-DE" sz="1200" smtClean="0"/>
              <a:pPr/>
              <a:t>9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9A55F-F261-4AC3-9AA9-35D2266818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187521-8847-441E-A804-8E4CCE66FA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43BB7-AD8A-4272-A3EE-0E7C6F59E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DDAB-86F7-4208-8567-A7E0283602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261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9345A4-25B5-4007-A64E-66A9C70ED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785982-E15D-48B5-8842-2C2175F01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7AC21D-CEA9-4518-8FCA-93AB6321C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6EBDD-B59A-4EBA-83D7-641C7D7964D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334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676DDB-9344-4DE3-987C-5736362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FBD687-2372-4C5D-AAB1-0D5CA3E7A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C02B18-3C3B-4E59-8D74-D9EC47D98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F537A-912B-4CF7-8469-D4A3B4A1BC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929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BB3645-3752-4732-AEDD-0919BFF6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61303C-6308-47A4-91D5-FB647D1B03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24539-6C74-412B-9CF6-A07799557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3071A-8538-4B36-A4A5-FEBBB6F417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170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B739A7-F09A-48F9-8DB3-3AC96042C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6C9850-5AFA-4534-A8FE-8BD2622DD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AB608E-BA59-40D3-9827-9D04323E8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E4A5A-87AC-4126-961E-B550F372E9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144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91409-BFF8-43B6-B0E7-AB127CE25E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E82A47-0660-4923-BC52-F2BC1CAC7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F2D0E-85C7-43F8-BB94-538419B3F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0E7D-1F4C-497B-9199-2A0F22FB8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176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A46763-DC67-4943-8E9C-A7F00AD98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67BB95-28B7-46E3-92F3-9AA1FA7EBD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9A24C4-4F60-422E-BBAE-3B6CA5DE9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8ABCB-C2CE-47D0-B8A0-A6F5BAB2F1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53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F0202C-95BE-41B0-BCAE-42F77FE87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00DB05-4D18-4796-8048-54347943E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F003E0-1D81-4BBA-A30E-1482F15C6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79EAF-3A64-4D23-8263-B60B270129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4F4740-5AD7-40FD-A4A1-093024B64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CF8738-A1F3-4045-8533-2F076D4BC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A8420-3438-4161-AA7C-12618556E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7FF99-3108-436A-A64A-C83CBD1296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24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3E446-9651-421A-862A-AC41EF195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11ADC-F22A-4AF6-82C6-30AA1CC6C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0F1C80-03CE-430D-AD94-D943837C9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7C959-A375-4D04-A26B-9F332DA5DAF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644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E0BFE-A8F5-42C0-A744-3153EE8A1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AD53E0-2B18-455D-BA12-AB00C4BE2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D99E22-8168-41D4-A5AF-E09F9534E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37566-5741-4A81-AA43-898E99F9C6A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47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DF32F4-5517-40AF-9D68-55E48817E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BA77F6-02E6-4DBC-BF3A-B05A2FC7D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58A828-4573-4A06-AD51-8A48EBCB70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31BEF8-EC7B-49F3-B56E-3B260AC3BF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8D5DDD-EC62-416F-AC28-4D95CAB20B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02C3D0E-65DE-4CDD-B85E-FCA7A58AA7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26F0A4C-5442-4512-A6EF-776C55D4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420888"/>
            <a:ext cx="80772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2024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11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4 July, 2024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A3492409-B915-4A22-807F-37C9151A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88D9ADA3-34EE-4C1E-A2A6-9715657CE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7A4DE8-59D2-4167-AD40-6DB13E525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D6E0F7A-D180-4AD7-BA5F-0E77A64EE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63" y="116632"/>
            <a:ext cx="835342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sfspm03.rgg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Bud 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ph</a:t>
            </a:r>
            <a:r>
              <a:rPr lang="en-US" altLang="de-DE" sz="1400" b="1" dirty="0">
                <a:latin typeface="Courier New" panose="02070309020205020404" pitchFamily="49" charset="0"/>
              </a:rPr>
              <a:t>, int order)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(RED);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Node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Internode extends 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Leaf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/* introducing a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phyllochron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PHYLLO = 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Bud(p, o), (p &gt; 0) ==&gt; Bud(p-1, o);  /* first parameter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            counted down until...*/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Bud(p, o), 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 == 0</a:t>
            </a:r>
            <a:r>
              <a:rPr lang="en-US" altLang="de-DE" sz="1400" b="1" dirty="0">
                <a:latin typeface="Courier New" panose="02070309020205020404" pitchFamily="49" charset="0"/>
              </a:rPr>
              <a:t> &amp;&amp; o &lt;= 1) ==&gt; Internode Node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[ RL(50)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o+1) ] [RL(70) Leaf]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RH(G_ANGLE) Internode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/* (order restricted to 1 ... for efficiency)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DBF0D41-073C-4A39-B8A6-BEDDCF1A52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83ABE50-693E-431A-AF96-DB0A55221C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C2A1680-9B0D-4800-9943-D364170795C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F3539E-0D40-43F0-BF3F-EC26A5F4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EFCA2B1-6117-4320-AB8C-5F85FA1C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7638"/>
            <a:ext cx="8353425" cy="670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sfspm04.gsz: with flowers and textured organs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Bud(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time</a:t>
            </a:r>
            <a:r>
              <a:rPr lang="en-US" altLang="de-DE" sz="1200" b="1" dirty="0">
                <a:latin typeface="Courier New" panose="02070309020205020404" pitchFamily="49" charset="0"/>
              </a:rPr>
              <a:t>, int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</a:t>
            </a:r>
            <a:r>
              <a:rPr lang="en-US" altLang="de-DE" sz="1200" b="1" dirty="0">
                <a:latin typeface="Courier New" panose="02070309020205020404" pitchFamily="49" charset="0"/>
              </a:rPr>
              <a:t>, int order)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Node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(GREEN); }};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NiceNode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Internode extends F(1, 0.1, 7);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Cylinder(1, 0.08)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latin typeface="Courier New" panose="02070309020205020404" pitchFamily="49" charset="0"/>
              </a:rPr>
              <a:t>(0x82B417);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NiceLeaf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Parallelogram(2,2)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Flower ==&gt;                   </a:t>
            </a:r>
            <a:r>
              <a:rPr lang="en-US" altLang="de-DE" sz="1200" b="1" dirty="0">
                <a:latin typeface="Courier New" panose="02070309020205020404" pitchFamily="49" charset="0"/>
              </a:rPr>
              <a:t>/*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Instanzierungsregel</a:t>
            </a:r>
            <a:r>
              <a:rPr lang="en-US" altLang="de-DE" sz="1200" b="1" dirty="0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RU(180) Cone(0.3, 0.3).(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(0x82B417)) M(-0.25) RL(90)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RL(20)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Parallelogram(2, 1).(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(0xFF00FF)) ] ) ] RU(45)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RL(40) F(0.3, 0.1, 14) RV(-0.3)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F(0.3, 0.1, 14) RV(-0.3) F(0.3, 0.1, 14) ] ) ] RU(-45)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RL(70)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Frustum(0.7, 0.2, 0.05).(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(0x8DAF58)) ] 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==&gt;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RU(180) Cone(0.3, 0.3).(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M(-0.25) RL(90)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RL(20)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Parallelogram(2, 1).(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] ) ] RU(45)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&lt;=2;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*360/3) RL(40) F(0.3, 0.1, 14) RV(-0.3)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F(0.3, 0.1, 14) RV(-0.3) F(0.3, 0.1, 14) ] ) ] RU(-45)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RL(70)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Frustum(0.7, 0.2, 0.05).(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(0x8DAF58)) ] ) ];</a:t>
            </a:r>
            <a:endParaRPr lang="en-US" altLang="de-DE" sz="1200" b="1" dirty="0">
              <a:latin typeface="Courier New" panose="02070309020205020404" pitchFamily="49" charset="0"/>
            </a:endParaRPr>
          </a:p>
        </p:txBody>
      </p:sp>
      <p:pic>
        <p:nvPicPr>
          <p:cNvPr id="14339" name="Picture 3" descr="kat39">
            <a:extLst>
              <a:ext uri="{FF2B5EF4-FFF2-40B4-BE49-F238E27FC236}">
                <a16:creationId xmlns:a16="http://schemas.microsoft.com/office/drawing/2014/main" id="{454D5401-DCA5-4A59-8F42-B7385C038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267075"/>
            <a:ext cx="2735262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B25B7757-61CD-4DAC-BBD9-DFC004339E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0DDC14E-DB3F-456D-B91D-F811DAF14B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2262" y="548679"/>
            <a:ext cx="1588" cy="63084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4DB0956D-1E85-44BD-ABD0-90EAFD779B0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4F3B97-CDC6-4B29-9916-E8AF42F9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5E97DAC8-1094-4267-81C5-5E8323A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3" y="509667"/>
            <a:ext cx="8762997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//  sfspm04.gsz, continuation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int PHYLLO = 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Bud(1, PHYLLO, 0);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Bud(r, p, o), (p &gt; 0)  ==&gt; Bud(r, p-1,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Bud(r, p, o), (r&lt;10 &amp;&amp; p==0 &amp;&amp; o&lt;=2) ==&gt; RV(-0.1)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[ RL(50) Bud(r, PHYLLO, o+1) ] [ RL(70)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NiceLeaf</a:t>
            </a:r>
            <a:r>
              <a:rPr lang="en-US" altLang="de-DE" sz="1400" b="1" dirty="0">
                <a:latin typeface="Courier New" panose="02070309020205020404" pitchFamily="49" charset="0"/>
              </a:rPr>
              <a:t> ] RH(G_ANGLE) RV(-0.1)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Bud(r+1, PHYLLO,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Bud(r, p, o), (r == 10) ==&gt; RV(-0.1)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RV(-0.1)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de-DE" sz="1400" b="1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Additionally there are image files for the used textures, which are connected manually in 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 with the shader names "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Leafmat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", "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Petalmat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" etc. (see Lecture on textures)</a:t>
            </a:r>
            <a:endParaRPr lang="en-US" altLang="de-DE" sz="1800" b="1" dirty="0">
              <a:latin typeface="Courier New" panose="02070309020205020404" pitchFamily="49" charset="0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059136D-9602-4C73-A39E-B0A1F14338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474C6F2-8420-4946-BD1C-BE97F8A5F5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E27F5BB9-F096-40D5-A7FC-FEC4169FCF4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A7D6CC-B9A7-402B-8AD5-6ECA75069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3198C3AA-C3AF-4028-A68D-3BEE54426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78" y="534373"/>
            <a:ext cx="86915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 variant with simpler “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Flower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” instead of the texturized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”</a:t>
            </a:r>
          </a:p>
        </p:txBody>
      </p:sp>
      <p:pic>
        <p:nvPicPr>
          <p:cNvPr id="16387" name="Picture 5" descr="kat40">
            <a:extLst>
              <a:ext uri="{FF2B5EF4-FFF2-40B4-BE49-F238E27FC236}">
                <a16:creationId xmlns:a16="http://schemas.microsoft.com/office/drawing/2014/main" id="{5DD6EA5D-3687-44A2-822B-EF8E5974D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365370"/>
            <a:ext cx="7786687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24AA9C68-D6CB-4345-82A8-13161ED9E9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233D79E-19AA-4650-A6EA-BC431EFB96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54D25955-3B44-4287-A7BB-ACA6CDA538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AC352F-D959-47AE-BCC4-6FFB15B4B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14200CD2-A920-4658-889F-C2B9673A4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517781"/>
            <a:ext cx="53287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 variant with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” and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NiceLeaf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”</a:t>
            </a:r>
            <a:endParaRPr lang="en-US" altLang="de-DE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7411" name="Picture 5" descr="kat41">
            <a:extLst>
              <a:ext uri="{FF2B5EF4-FFF2-40B4-BE49-F238E27FC236}">
                <a16:creationId xmlns:a16="http://schemas.microsoft.com/office/drawing/2014/main" id="{B54DBD42-84F8-4F8E-85B1-581355323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12875"/>
            <a:ext cx="7323138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11C1CEF9-7F28-49B7-AAFB-39953D516A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D1111F6-E8DC-4482-84E5-DDEFEEF647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FD5E0A7A-C4DD-43AB-A49D-73B0CF6AB1E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7B8149-0A10-4097-B690-0C5CC980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aytracing">
            <a:extLst>
              <a:ext uri="{FF2B5EF4-FFF2-40B4-BE49-F238E27FC236}">
                <a16:creationId xmlns:a16="http://schemas.microsoft.com/office/drawing/2014/main" id="{1F62C790-9DEF-4AA4-9970-A4C394E3A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53022"/>
            <a:ext cx="6789738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65128991-4AD0-47CA-9D85-AF21134B8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" y="206112"/>
            <a:ext cx="8640763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Model approach for light calculation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(physically more accurate than the "shadow cone" approach from last time)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</a:rPr>
              <a:t>Raytracing - a method from computer graphics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Basic principle:</a:t>
            </a:r>
            <a:endParaRPr lang="en-US" altLang="de-DE" sz="2000" i="1" dirty="0">
              <a:latin typeface="Arial" panose="020B0604020202020204" pitchFamily="34" charset="0"/>
            </a:endParaRP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65351D0C-E31E-401B-AE62-B2A3742EA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3032522"/>
            <a:ext cx="2159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F634AF81-ED4B-49DC-8545-91EC6A521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5373216"/>
            <a:ext cx="2931664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Additionally the ray can be traced along one or several reflections</a:t>
            </a:r>
          </a:p>
        </p:txBody>
      </p:sp>
      <p:sp>
        <p:nvSpPr>
          <p:cNvPr id="12" name="Line 3">
            <a:extLst>
              <a:ext uri="{FF2B5EF4-FFF2-40B4-BE49-F238E27FC236}">
                <a16:creationId xmlns:a16="http://schemas.microsoft.com/office/drawing/2014/main" id="{5F8ED30F-37AE-4C76-9E44-5E63392240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4">
            <a:extLst>
              <a:ext uri="{FF2B5EF4-FFF2-40B4-BE49-F238E27FC236}">
                <a16:creationId xmlns:a16="http://schemas.microsoft.com/office/drawing/2014/main" id="{E3DE065C-96DA-42F8-9887-A08FC5B381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" name="AutoShape 5">
            <a:extLst>
              <a:ext uri="{FF2B5EF4-FFF2-40B4-BE49-F238E27FC236}">
                <a16:creationId xmlns:a16="http://schemas.microsoft.com/office/drawing/2014/main" id="{E4BBC4F5-66D2-41E5-B4AD-2E60C71925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C1606A-679D-4347-B8B5-B210D050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28184"/>
            <a:ext cx="1905000" cy="457200"/>
          </a:xfrm>
        </p:spPr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2C0EE3FD-D370-466F-801F-47FB4552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16" y="333375"/>
            <a:ext cx="8713788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we don't want to generate an image, but calculate for all leaves of the virtual plant the amount of intercepted light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reversal of the direction of the rays: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the rays run from the light sources to the objects ("</a:t>
            </a:r>
            <a:r>
              <a:rPr lang="en-US" altLang="de-DE" sz="2400" dirty="0" err="1">
                <a:latin typeface="Arial" panose="020B0604020202020204" pitchFamily="34" charset="0"/>
                <a:sym typeface="Symbol" panose="05050102010706020507" pitchFamily="18" charset="2"/>
              </a:rPr>
              <a:t>photontracing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"). An extra shadow test is not necessary.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large number of rays with random directions is generated: "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Monte-Carlo-Raytracing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".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accumulation of the intercepted power of radiation (in the unit W = Watt) is possible for each object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Requirement: there has to be a light source in the scene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DirectionalLight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PointLight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SpotLight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Sky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2660946-CDB2-4256-A7F8-9C581E6F6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132A277-031E-490E-9E38-C4B3FF3F93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9461F3B-AC27-4D1D-952F-D02BC4007C6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193C2D-7C1E-4F25-BB11-872B054B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kat42">
            <a:extLst>
              <a:ext uri="{FF2B5EF4-FFF2-40B4-BE49-F238E27FC236}">
                <a16:creationId xmlns:a16="http://schemas.microsoft.com/office/drawing/2014/main" id="{439393B2-652B-4939-B798-C922724BE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412776"/>
            <a:ext cx="86677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5DB72B4D-C0E1-474C-8B0A-95118DE7E6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1BF5845-ECBD-4531-8C05-3D3BAE1402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64922B9-D99B-430C-A37F-58937A988F4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222475-52E4-45C8-AB3D-425C96B2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F204FB-9136-43E6-A18E-953750EFED12}"/>
              </a:ext>
            </a:extLst>
          </p:cNvPr>
          <p:cNvSpPr/>
          <p:nvPr/>
        </p:nvSpPr>
        <p:spPr>
          <a:xfrm>
            <a:off x="1495388" y="574953"/>
            <a:ext cx="6153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Types of light sources in the scene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0A344B01-5005-4E91-A187-537F090C1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21" y="421343"/>
            <a:ext cx="61452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The radiation model of </a:t>
            </a:r>
            <a:r>
              <a:rPr lang="en-US" altLang="de-DE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1507" name="Picture 5" descr="kat44a">
            <a:extLst>
              <a:ext uri="{FF2B5EF4-FFF2-40B4-BE49-F238E27FC236}">
                <a16:creationId xmlns:a16="http://schemas.microsoft.com/office/drawing/2014/main" id="{5270ED52-950E-4B51-B4AE-DE22B129E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1075"/>
            <a:ext cx="62103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kat44">
            <a:extLst>
              <a:ext uri="{FF2B5EF4-FFF2-40B4-BE49-F238E27FC236}">
                <a16:creationId xmlns:a16="http://schemas.microsoft.com/office/drawing/2014/main" id="{A31FF2FA-11BA-45FE-9FCD-773EC0295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25538"/>
            <a:ext cx="2224088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A5F2DD9D-1A98-4161-B860-EC6EA55CE4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64BC42A-A4E1-473F-8DD6-0A17DA9A73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97EFAF39-A1C9-4565-99A5-C62B35147D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79E333-D3EA-4204-8E4B-5FB4C6E1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C8911BED-9E2A-49C5-8228-104D6FEC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6" y="260648"/>
            <a:ext cx="8619295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400" b="1" i="1" dirty="0">
                <a:solidFill>
                  <a:srgbClr val="FF0000"/>
                </a:solidFill>
                <a:latin typeface="Arial" panose="020B0604020202020204" pitchFamily="34" charset="0"/>
              </a:rPr>
              <a:t>(only new parts of the model are displayed)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Light source inserted into the scene; special feature: </a:t>
            </a:r>
            <a:r>
              <a:rPr lang="en-US" altLang="de-DE" sz="1800" dirty="0" err="1">
                <a:solidFill>
                  <a:schemeClr val="accent2"/>
                </a:solidFill>
                <a:latin typeface="Arial" panose="020B0604020202020204" pitchFamily="34" charset="0"/>
              </a:rPr>
              <a:t>AlgorithmSwitchShader</a:t>
            </a: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collects light and gets a new shader for the radiation model: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float al</a:t>
            </a:r>
            <a:r>
              <a:rPr lang="en-US" altLang="de-DE" sz="1200" b="1" dirty="0">
                <a:latin typeface="Courier New" panose="02070309020205020404" pitchFamily="49" charset="0"/>
              </a:rPr>
              <a:t>)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further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light source: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SpotLight</a:t>
            </a: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setPower</a:t>
            </a:r>
            <a:r>
              <a:rPr lang="en-US" altLang="de-DE" sz="1200" b="1" dirty="0">
                <a:latin typeface="Courier New" panose="02070309020205020404" pitchFamily="49" charset="0"/>
              </a:rPr>
              <a:t>(200.0);                /* power in W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setAttenuationDistance</a:t>
            </a:r>
            <a:r>
              <a:rPr lang="en-US" altLang="de-DE" sz="1200" b="1" dirty="0">
                <a:latin typeface="Courier New" panose="02070309020205020404" pitchFamily="49" charset="0"/>
              </a:rPr>
              <a:t>(50.0);   /* in m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setAttenuationExponent</a:t>
            </a:r>
            <a:r>
              <a:rPr lang="en-US" altLang="de-DE" sz="1200" b="1" dirty="0">
                <a:latin typeface="Courier New" panose="02070309020205020404" pitchFamily="49" charset="0"/>
              </a:rPr>
              <a:t>(0.0);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setInnerAngle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(22.5*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setOuterAngle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(30.0*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LightNode</a:t>
            </a:r>
            <a:r>
              <a:rPr lang="en-US" altLang="de-DE" sz="1200" b="1" dirty="0">
                <a:latin typeface="Courier New" panose="02070309020205020404" pitchFamily="49" charset="0"/>
              </a:rPr>
              <a:t>(1.0, 1.0, 1.0)  /* R, G, B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setLight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());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radiation model is defined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(100000, 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/* 100000: number of random rays, 5: recursion depth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nb.</a:t>
            </a:r>
            <a:r>
              <a:rPr lang="en-US" altLang="de-DE" sz="1200" b="1" dirty="0">
                <a:latin typeface="Courier New" panose="02070309020205020404" pitchFamily="49" charset="0"/>
              </a:rPr>
              <a:t> of reflections) */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6951CBF6-B05F-4715-BAC6-967886535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2660402"/>
            <a:ext cx="3959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b="1" dirty="0">
                <a:solidFill>
                  <a:srgbClr val="009900"/>
                </a:solidFill>
                <a:latin typeface="Arial" panose="020B0604020202020204" pitchFamily="34" charset="0"/>
              </a:rPr>
              <a:t>GUI-Shader        Radiation-Shader</a:t>
            </a:r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id="{9E9CD79A-DF98-40E6-8D20-7CAD59EB88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2300039"/>
            <a:ext cx="0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94743C30-6761-4556-B140-77F5DAC277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488" y="2300039"/>
            <a:ext cx="0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9770C397-BBE4-4969-9353-BA3775090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864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05AC432D-1BF6-41CB-866E-5A57A992AB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02C36E4D-C18E-4C1F-98DC-AA833FA5454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46DB8-7951-4B32-8817-C48473A7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7787F68D-1104-4C8A-B700-D65BED772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052736"/>
            <a:ext cx="6768752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Sequential and parallel derivation mode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Modelling diameter growth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Instantiation rules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9DC67E2-BEC0-48C1-8752-97C83E71D1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336376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2340384-7B8C-4DA6-8428-FFC1E38C13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717376"/>
            <a:ext cx="1" cy="61406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DE56A75-8FA7-4B23-8DCA-20B8B3C8C7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32208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A84D4-CF53-494D-997E-866A9111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33BC75A4-909C-4267-9BA8-B22F8A56D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67" y="420960"/>
            <a:ext cx="8618537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only new parts of the model are displayed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absorb();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absorb()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23555" name="Picture 3" descr="kat43">
            <a:extLst>
              <a:ext uri="{FF2B5EF4-FFF2-40B4-BE49-F238E27FC236}">
                <a16:creationId xmlns:a16="http://schemas.microsoft.com/office/drawing/2014/main" id="{47CC7C72-5ECF-454C-A2E0-1B5E267AC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05136"/>
            <a:ext cx="3171825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AutoShape 4">
            <a:extLst>
              <a:ext uri="{FF2B5EF4-FFF2-40B4-BE49-F238E27FC236}">
                <a16:creationId xmlns:a16="http://schemas.microsoft.com/office/drawing/2014/main" id="{A17D9679-42C4-4907-8F3E-604770DC7E9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372200" y="1916832"/>
            <a:ext cx="865187" cy="576064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584E9D6-E18D-429C-817D-D6D678E795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8AAE1685-7818-4F29-8EEE-20A5A6674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6413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C2AC7A7-4A8B-449F-866C-4D3D941C0AD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28F79A-C102-479F-A231-8EF6DD63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11C7ED83-55AA-4621-8D9B-829103EB7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0265"/>
            <a:ext cx="8618536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only new parts of the model are displayed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collects light and gets a new shader for the radiation model: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float al</a:t>
            </a:r>
            <a:r>
              <a:rPr lang="en-US" altLang="de-DE" sz="1200" b="1" dirty="0">
                <a:latin typeface="Courier New" panose="02070309020205020404" pitchFamily="49" charset="0"/>
              </a:rPr>
              <a:t>)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further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light source: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SpotLight</a:t>
            </a: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setPower</a:t>
            </a:r>
            <a:r>
              <a:rPr lang="en-US" altLang="de-DE" sz="1200" b="1" dirty="0">
                <a:latin typeface="Courier New" panose="02070309020205020404" pitchFamily="49" charset="0"/>
              </a:rPr>
              <a:t>(200.0);                /* power in W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setAttenuationDistance</a:t>
            </a:r>
            <a:r>
              <a:rPr lang="en-US" altLang="de-DE" sz="1200" b="1" dirty="0">
                <a:latin typeface="Courier New" panose="02070309020205020404" pitchFamily="49" charset="0"/>
              </a:rPr>
              <a:t>(50.0);   /* in m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setAttenuationExponent</a:t>
            </a:r>
            <a:r>
              <a:rPr lang="en-US" altLang="de-DE" sz="1200" b="1" dirty="0">
                <a:latin typeface="Courier New" panose="02070309020205020404" pitchFamily="49" charset="0"/>
              </a:rPr>
              <a:t>(0.0);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setInnerAngle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(22.5*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setOuterAngle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(30.0*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LightNode</a:t>
            </a:r>
            <a:r>
              <a:rPr lang="en-US" altLang="de-DE" sz="1200" b="1" dirty="0">
                <a:latin typeface="Courier New" panose="02070309020205020404" pitchFamily="49" charset="0"/>
              </a:rPr>
              <a:t>(1.0, 1.0, 1.0)  /* R, G, B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setLight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());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radiation model is defined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(100000, 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/* 100000: number of random rays, 5: recursion depth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nb.</a:t>
            </a:r>
            <a:r>
              <a:rPr lang="en-US" altLang="de-DE" sz="1200" b="1" dirty="0">
                <a:latin typeface="Courier New" panose="02070309020205020404" pitchFamily="49" charset="0"/>
              </a:rPr>
              <a:t> of reflections) */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6B52C060-8DF8-4070-901A-3B0CA1036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C609BD2-2B49-42CD-9F06-CF8D9AA642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C7096EC4-0F7B-4E5F-8F7F-44E4BD9050E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E14DD-D7CD-4CA9-8725-FC4F994A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2DF41E51-D503-4DD8-A483-7320E7207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72" y="486009"/>
            <a:ext cx="8353425" cy="615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(continuation)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absorb();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absorb()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E128F3A-9549-45F8-B72A-3C66DFA516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49" y="260350"/>
            <a:ext cx="835342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92EE0B3-12E9-48E5-B63C-7CA8326B7A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6BE0E05-C44C-44F1-89A1-641B95C234A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4362BF-F57D-4069-8382-698EA562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C8911BED-9E2A-49C5-8228-104D6FEC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63" y="478557"/>
            <a:ext cx="8619295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i="1" dirty="0">
                <a:solidFill>
                  <a:srgbClr val="FF0000"/>
                </a:solidFill>
                <a:latin typeface="Arial" panose="020B0604020202020204" pitchFamily="34" charset="0"/>
              </a:rPr>
              <a:t>For conifer shoots: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Tx/>
              <a:buChar char="-"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work with annual shoots (growth units) instead of internodes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Tx/>
              <a:buChar char="-"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for each shoot, use a second (thicker) green cylinder around the woody shoot for light interception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NeedleHull</a:t>
            </a:r>
            <a:r>
              <a:rPr lang="en-US" altLang="de-DE" sz="1200" b="1" dirty="0">
                <a:latin typeface="Courier New" panose="02070309020205020404" pitchFamily="49" charset="0"/>
              </a:rPr>
              <a:t> ]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GrowthUnit</a:t>
            </a:r>
            <a:endParaRPr lang="en-US" altLang="de-DE" sz="1200" b="1" dirty="0">
              <a:latin typeface="Courier New" panose="02070309020205020404" pitchFamily="49" charset="0"/>
            </a:endParaRP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9770C397-BBE4-4969-9353-BA3775090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864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05AC432D-1BF6-41CB-866E-5A57A992AB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02C36E4D-C18E-4C1F-98DC-AA833FA5454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46DB8-7951-4B32-8817-C48473A7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3" name="Flussdiagramm: Magnetplattenspeicher 2">
            <a:extLst>
              <a:ext uri="{FF2B5EF4-FFF2-40B4-BE49-F238E27FC236}">
                <a16:creationId xmlns:a16="http://schemas.microsoft.com/office/drawing/2014/main" id="{3F239CC8-481F-3E09-60C3-26C7CBB34115}"/>
              </a:ext>
            </a:extLst>
          </p:cNvPr>
          <p:cNvSpPr/>
          <p:nvPr/>
        </p:nvSpPr>
        <p:spPr>
          <a:xfrm>
            <a:off x="4139951" y="3513200"/>
            <a:ext cx="360037" cy="779896"/>
          </a:xfrm>
          <a:prstGeom prst="flowChartMagneticDisk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lussdiagramm: Magnetplattenspeicher 3">
            <a:extLst>
              <a:ext uri="{FF2B5EF4-FFF2-40B4-BE49-F238E27FC236}">
                <a16:creationId xmlns:a16="http://schemas.microsoft.com/office/drawing/2014/main" id="{46F9AC52-5367-8DB4-901E-0D2FE1B525F1}"/>
              </a:ext>
            </a:extLst>
          </p:cNvPr>
          <p:cNvSpPr/>
          <p:nvPr/>
        </p:nvSpPr>
        <p:spPr>
          <a:xfrm>
            <a:off x="3954526" y="3462990"/>
            <a:ext cx="730888" cy="1190146"/>
          </a:xfrm>
          <a:prstGeom prst="flowChartMagneticDisk">
            <a:avLst/>
          </a:prstGeom>
          <a:noFill/>
          <a:ln w="28575"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549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72F77F0-0E93-4ED0-A4AA-5076151E5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1" y="548680"/>
            <a:ext cx="8305799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Tasks for the 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00FF"/>
                </a:solidFill>
                <a:latin typeface="Arial" panose="020B0604020202020204" pitchFamily="34" charset="0"/>
              </a:rPr>
              <a:t>Functional-structural plant model 2024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(I)	 Thorough critical analysis of the present model </a:t>
            </a:r>
            <a:r>
              <a:rPr lang="en-US" altLang="de-DE" sz="2000" b="1" dirty="0">
                <a:latin typeface="Courier New" panose="02070309020205020404" pitchFamily="49" charset="0"/>
              </a:rPr>
              <a:t>sfspm10.gsz</a:t>
            </a: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please analyze the underlying concept and model structure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include a description of the modelling of light interception and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        photosynthesis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romanUcParenBoth" startAt="2"/>
            </a:pPr>
            <a:r>
              <a:rPr lang="en-US" altLang="de-DE" sz="2000" dirty="0">
                <a:latin typeface="Arial" panose="020B0604020202020204" pitchFamily="34" charset="0"/>
              </a:rPr>
              <a:t>proposals for further conceptual development of an improvement of the model: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to this end - evaluation of your	measured data, statistical      	  analysis, and adaptation of the model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also, formulate theoretical considerations for improving the 	  modelling, especially for the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you do not need a detailed presentation of the methods for 	  statistical data analysis of the measured data; a 		  presentation of the results is all that is required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F36D822-C29E-4280-849C-27618BAFD1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1050" y="260648"/>
            <a:ext cx="836295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931D5F0-B6F7-4E61-9CBE-50481C7BD5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5368"/>
            <a:ext cx="1" cy="621263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0A9D44F-93BE-4A4F-94D4-B858B77AE7A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978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2B861C3-36A5-42CB-AE6A-F95D00131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7" y="693851"/>
            <a:ext cx="842461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Tx/>
              <a:buAutoNum type="romanUcParenBoth" startAt="3"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Improvement and extension of the model. </a:t>
            </a:r>
            <a:r>
              <a:rPr lang="en-US" altLang="de-DE" sz="2000" dirty="0">
                <a:latin typeface="Arial" panose="020B0604020202020204" pitchFamily="34" charset="0"/>
              </a:rPr>
              <a:t>The following list shows possible subject areas, where you can start. You can also create and develop your own topics (please contact W. </a:t>
            </a:r>
            <a:r>
              <a:rPr lang="en-US" altLang="de-DE" sz="2000" dirty="0" err="1">
                <a:latin typeface="Arial" panose="020B0604020202020204" pitchFamily="34" charset="0"/>
              </a:rPr>
              <a:t>Kurth</a:t>
            </a:r>
            <a:r>
              <a:rPr lang="en-US" altLang="de-DE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990000"/>
                </a:solidFill>
                <a:latin typeface="Arial" panose="020B0604020202020204" pitchFamily="34" charset="0"/>
              </a:rPr>
              <a:t>       </a:t>
            </a: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Mandatory for all is a parameterization of the model with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measured data (including photosynthesis data, even if the latter has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been determined on other plants)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990000"/>
                </a:solidFill>
                <a:latin typeface="Arial" panose="020B0604020202020204" pitchFamily="34" charset="0"/>
              </a:rPr>
              <a:t>       </a:t>
            </a:r>
            <a:r>
              <a:rPr lang="en-US" altLang="de-DE" sz="2000" dirty="0">
                <a:latin typeface="Arial" panose="020B0604020202020204" pitchFamily="34" charset="0"/>
              </a:rPr>
              <a:t>You can set priorities for further improvements.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(IV) Sensitivity analysis of your model version: </a:t>
            </a: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How strongly do changes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in parameters / rules, affect the result?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Are the results biologically plausible?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What could be improved further?</a:t>
            </a:r>
            <a:endParaRPr lang="en-US" altLang="de-DE" sz="1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89386F6-E493-4C96-A9CA-F4641C5136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CF2C9EE-F9A6-4326-87C8-EC221D1920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082C3E9-C188-43E5-AE31-848CFB7BE9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72064D0F-8033-412C-B161-1559F37A0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1" y="717122"/>
            <a:ext cx="82804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Please note: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The model “SFSPM" in its present form is not a complete, fully tested and calibrated version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It may still contain errors!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So far it is designed for plants with terminal flowers. The adaptation of morphology and phenology (e.g. incorporation of dormancy, phases of growth) to woody species would be useful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Work with annual shoots instead of internodes in the case of conifers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Finding possible deficiencies and errors is part of this assignment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89F4164-2646-4EA2-9C5D-D8F5A211F6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F025DE0-7851-40DE-80F6-4155A8CAE2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58F8915-6751-491B-B70D-AC9BA94EED3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2">
            <a:extLst>
              <a:ext uri="{FF2B5EF4-FFF2-40B4-BE49-F238E27FC236}">
                <a16:creationId xmlns:a16="http://schemas.microsoft.com/office/drawing/2014/main" id="{04C6196C-E15D-4687-8986-B1CEDF55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73" y="358780"/>
            <a:ext cx="8572169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Possible improvements to the model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Further model adaptation to the measured data: photosynthetic parameters, (maximum) organ sizes, angles, growth rates, growth rules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Adaptation of the leaves (flowers/fruits) to the species you have investigated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Equilibrating the mass balance of the plant including assimilate sinks, especially the assimilate requirement for organ growth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Managing growth - light dependence; dependence on existing amount of assimilate; possible density sensitivity...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Control of the formation of new metamers / shoots, analogous to the control of growth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D93F79E-C892-4413-AD4C-506F2F6DD5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0C4F8B9-8D93-4DA1-A43E-59FFEE83FD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DB6CE41-0F8A-4A31-A4CA-E6F673F9EBB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29A24660-8317-4F9E-B902-786AE1EEF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1" y="444435"/>
            <a:ext cx="8748713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Possible improvements to the model (continued)</a:t>
            </a:r>
          </a:p>
          <a:p>
            <a:pPr eaLnBrk="1" hangingPunct="1">
              <a:spcBef>
                <a:spcPct val="25000"/>
              </a:spcBef>
            </a:pPr>
            <a:endParaRPr lang="en-US" altLang="de-DE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(6) Consideration of plant dormancy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(7) Inclusion of </a:t>
            </a:r>
            <a:r>
              <a:rPr lang="en-US" altLang="de-DE" dirty="0" err="1">
                <a:latin typeface="Arial" panose="020B0604020202020204" pitchFamily="34" charset="0"/>
              </a:rPr>
              <a:t>sylleptic</a:t>
            </a:r>
            <a:r>
              <a:rPr lang="en-US" altLang="de-DE" dirty="0">
                <a:latin typeface="Arial" panose="020B0604020202020204" pitchFamily="34" charset="0"/>
              </a:rPr>
              <a:t> shoot formation / free growth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(8) Branching control (according to assimilate quantity or light)</a:t>
            </a:r>
          </a:p>
          <a:p>
            <a:pPr eaLnBrk="1" hangingPunct="1">
              <a:spcBef>
                <a:spcPct val="50000"/>
              </a:spcBef>
              <a:buAutoNum type="arabicParenBoth" startAt="9"/>
            </a:pPr>
            <a:r>
              <a:rPr lang="en-US" altLang="de-DE" dirty="0">
                <a:latin typeface="Arial" panose="020B0604020202020204" pitchFamily="34" charset="0"/>
              </a:rPr>
              <a:t>Improvement of the modeling of growth thickness (e.g. using the pipe model; see also the example "Tree based on pipe model of branch width" in </a:t>
            </a:r>
            <a:r>
              <a:rPr lang="en-US" altLang="de-DE" dirty="0" err="1">
                <a:latin typeface="Arial" panose="020B0604020202020204" pitchFamily="34" charset="0"/>
              </a:rPr>
              <a:t>GroIMP</a:t>
            </a:r>
            <a:r>
              <a:rPr lang="en-US" altLang="de-DE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AutoNum type="arabicParenBoth" startAt="9"/>
            </a:pPr>
            <a:r>
              <a:rPr lang="en-US" altLang="de-DE" dirty="0">
                <a:latin typeface="Arial" panose="020B0604020202020204" pitchFamily="34" charset="0"/>
              </a:rPr>
              <a:t> Improvement of the assimilate allocation model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e.g., change in transport rates for young leaves; inclusion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of a central C stock (starch pool) and a reserve from the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seed at the beginning; inclusion of the root</a:t>
            </a:r>
            <a:endParaRPr lang="en-US" altLang="de-DE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84085E8-E434-4FC8-BAA9-A8D023F242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D7496F18-4C68-4B49-831B-12DF45A60C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476672"/>
            <a:ext cx="1" cy="638132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6684E20-5F77-4771-B58A-74300F4F5D8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838019E3-51BE-431C-9B8F-31AB4C31C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3" y="339615"/>
            <a:ext cx="8305797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Evaluation criteria for the assignment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						</a:t>
            </a:r>
            <a:r>
              <a:rPr lang="en-US" altLang="de-DE" sz="1600" dirty="0">
                <a:latin typeface="Arial" panose="020B0604020202020204" pitchFamily="34" charset="0"/>
              </a:rPr>
              <a:t>points (giving 7 in total)</a:t>
            </a: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Outline, introduction and theory    	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Contents						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Analysis of the model		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Data analysis, incorporation of the data   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Conceptual improvement (ideas)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Concrete improvement of the model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Sensitivity analysis		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Literature							0,5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Accuracy					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Language							0,5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Originality							1     </a:t>
            </a:r>
            <a:endParaRPr lang="en-US" altLang="de-DE" sz="1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B5650F1-9FCB-46FD-89D5-9E821FEBAD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C8B92B5-6107-431B-876D-90EAC307DF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4448CD9-8CFB-49DF-B324-D32BC798524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337F150C-F63E-4AB7-B6D3-C11E1AE7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97" y="777584"/>
            <a:ext cx="8208963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Simple functional-structural plant model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(first steps: 1-5)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3EF2E4A-BC8D-4BD5-8A72-71DE2DD6A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CBEA93-FD44-444A-AAFB-FA2D563C9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9B649F7-118D-42D9-9FFB-DFC15F2CC68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0D31D0-903C-4809-8073-BF163BD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DFCE0D11-FC97-4DE4-B60C-DEDE7F10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2882050"/>
            <a:ext cx="8208963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 err="1">
                <a:latin typeface="Arial" panose="020B0604020202020204" pitchFamily="34" charset="0"/>
              </a:rPr>
              <a:t>GroIMP’s</a:t>
            </a:r>
            <a:r>
              <a:rPr lang="en-US" altLang="de-DE" sz="2800" dirty="0">
                <a:latin typeface="Arial" panose="020B0604020202020204" pitchFamily="34" charset="0"/>
              </a:rPr>
              <a:t> integrated radiation model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task of the term paper, evaluation criteria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49C84D9D-9308-4425-B578-B4B1C520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40" y="836712"/>
            <a:ext cx="8568941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Deadline for submission of assignment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13 September, 2024, at 24:00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(the date of the digital delivery is noted; please also submit a printed copy)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Note: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Please use the consultation opportunities provided by W. Kurth, T.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Oberländer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, G. Heidsieck and T. Hay, in particular when re-programming the model!</a:t>
            </a: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9FBBA38-E256-43F3-B73C-033B8F2D8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73E755C-3665-4F6D-A0C8-81CDA77FEF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29B102-BAEC-4334-B06D-AD26F747479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60579029-A07A-450E-BE25-28D31F72A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250"/>
            <a:ext cx="8351837" cy="592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Simple functional-structural plant model (FSPM) in 10 steps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no real plant species, rather a general basic shape and development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(cf. Goethe: “</a:t>
            </a:r>
            <a:r>
              <a:rPr lang="en-US" altLang="de-DE" sz="2400" dirty="0" err="1">
                <a:latin typeface="Arial" panose="020B0604020202020204" pitchFamily="34" charset="0"/>
              </a:rPr>
              <a:t>Urpflanze</a:t>
            </a:r>
            <a:r>
              <a:rPr lang="en-US" altLang="de-DE" sz="2400" dirty="0">
                <a:latin typeface="Arial" panose="020B0604020202020204" pitchFamily="34" charset="0"/>
              </a:rPr>
              <a:t>")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mimics an annual plant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modification / adaptation of the model will be part of the assignment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functional part will be: light interception, photosynthesis, transport of assimilates in the plant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the first versions, purely structural model of a plant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A220216-63BD-435D-B96B-056A760BBE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C6A60B8-1FB8-4478-81FB-EF14DD95C1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90DAD3B-85A0-4777-B67D-93791E3460C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B006C7-B44F-4A06-8FB8-1099831A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F90E7572-3C5C-4209-B516-2784A74E8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5" y="476250"/>
            <a:ext cx="861820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First version  (</a:t>
            </a:r>
            <a:r>
              <a:rPr lang="en-US" altLang="de-DE" b="1" dirty="0">
                <a:solidFill>
                  <a:srgbClr val="FF0000"/>
                </a:solidFill>
                <a:latin typeface="Courier New" panose="02070309020205020404" pitchFamily="49" charset="0"/>
              </a:rPr>
              <a:t>sfspm01.rgg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/* Steps towards a simple FSPM. sfspm01.rgg: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simple plant with leaves and branching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is generated.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Original version by G. Buck-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Sorlin</a:t>
            </a:r>
            <a:r>
              <a:rPr lang="en-US" altLang="de-DE" sz="2000" b="1" dirty="0">
                <a:latin typeface="Courier New" panose="02070309020205020404" pitchFamily="49" charset="0"/>
              </a:rPr>
              <a:t>; modified.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{{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2000" b="1" dirty="0">
                <a:latin typeface="Courier New" panose="02070309020205020404" pitchFamily="49" charset="0"/>
              </a:rPr>
              <a:t>(RED);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{{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20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/* leaves are rectangles: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const float G_ANGLE = 137.5;  /* golden angle */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CEAAE12-C716-4738-836D-B9B01C604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85AA4E3-C0EB-4C81-B48A-49E48A9014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A0900D2-6384-45DD-A882-3610FA9C335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990A5A-04D4-47DE-B526-B8811A40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3487E544-BB3E-494D-A3CA-9696A8861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835183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/* simple plant, with leaves and branches: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Axiom ==&gt;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 ==&gt; </a:t>
            </a:r>
            <a:r>
              <a:rPr lang="en-US" altLang="de-DE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800" b="1" dirty="0">
                <a:latin typeface="Courier New" panose="02070309020205020404" pitchFamily="49" charset="0"/>
              </a:rPr>
              <a:t> [ RL(50)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 ] [ RL(70) </a:t>
            </a:r>
            <a:r>
              <a:rPr lang="en-US" altLang="de-DE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800" b="1" dirty="0">
                <a:latin typeface="Courier New" panose="02070309020205020404" pitchFamily="49" charset="0"/>
              </a:rPr>
              <a:t> ]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 RH(G_ANGLE) </a:t>
            </a:r>
            <a:r>
              <a:rPr lang="en-US" altLang="de-DE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8195" name="Picture 5" descr="kat37">
            <a:extLst>
              <a:ext uri="{FF2B5EF4-FFF2-40B4-BE49-F238E27FC236}">
                <a16:creationId xmlns:a16="http://schemas.microsoft.com/office/drawing/2014/main" id="{A3FCD711-F772-4FE0-8C40-4F4FD9CC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933825"/>
            <a:ext cx="27178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feld 1">
            <a:extLst>
              <a:ext uri="{FF2B5EF4-FFF2-40B4-BE49-F238E27FC236}">
                <a16:creationId xmlns:a16="http://schemas.microsoft.com/office/drawing/2014/main" id="{8C511B8D-E298-4890-8C96-964F3E81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5" y="4508500"/>
            <a:ext cx="33120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cs typeface="Arial" panose="020B0604020202020204" pitchFamily="34" charset="0"/>
              </a:rPr>
              <a:t>(an “Internode” is here basically half of an internode)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EF5118B2-A176-4F28-814C-267D1DF934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7BBEBA8A-C591-40C9-85EB-EE3EADF245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55717A28-FB51-48ED-ABB1-3A71B8BCE84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31A029-906A-4A61-98F8-6B770E16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EDB60216-D967-49D9-A38B-9771ED9A5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643" y="332656"/>
            <a:ext cx="8351837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Second version  (</a:t>
            </a: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sfspm02.rgg</a:t>
            </a: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Restriction of the branching order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int order</a:t>
            </a:r>
            <a:r>
              <a:rPr lang="en-US" altLang="de-DE" sz="1400" b="1" dirty="0">
                <a:latin typeface="Courier New" panose="02070309020205020404" pitchFamily="49" charset="0"/>
              </a:rPr>
              <a:t>) extends Sphere(0.0001)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(RED);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setRadius</a:t>
            </a:r>
            <a:r>
              <a:rPr lang="en-US" altLang="de-DE" sz="1400" b="1" dirty="0">
                <a:latin typeface="Courier New" panose="02070309020205020404" pitchFamily="49" charset="0"/>
              </a:rPr>
              <a:t>(0.2);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F;</a:t>
            </a: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/* simple plant, with leaves and branches: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Bud(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0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4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(o), 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(o &lt; 3)</a:t>
            </a:r>
            <a:r>
              <a:rPr lang="en-US" altLang="de-DE" sz="1400" b="1" dirty="0">
                <a:latin typeface="Courier New" panose="02070309020205020404" pitchFamily="49" charset="0"/>
              </a:rPr>
              <a:t> ==&gt;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400" b="1" dirty="0">
                <a:latin typeface="Courier New" panose="02070309020205020404" pitchFamily="49" charset="0"/>
              </a:rPr>
              <a:t> [ RL(50)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400" b="1" u="sng" dirty="0">
                <a:latin typeface="Courier New" panose="02070309020205020404" pitchFamily="49" charset="0"/>
              </a:rPr>
              <a:t>o+1</a:t>
            </a:r>
            <a:r>
              <a:rPr lang="en-US" altLang="de-DE" sz="1400" b="1" dirty="0">
                <a:latin typeface="Courier New" panose="02070309020205020404" pitchFamily="49" charset="0"/>
              </a:rPr>
              <a:t>) 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         [ RL(70) </a:t>
            </a:r>
            <a:r>
              <a:rPr lang="en-US" altLang="de-DE" sz="14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400" b="1" dirty="0">
                <a:latin typeface="Courier New" panose="02070309020205020404" pitchFamily="49" charset="0"/>
              </a:rPr>
              <a:t>] RH(G_ANGLE)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67D16BE-1A30-4F84-90EE-55E5EEFE50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CE095CC-52B6-451C-A16C-093F6CB2A9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71470EB-6B1E-4A4A-B52E-FF1B024A46D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ACFCCA-0809-4A8E-B1DF-34367C2E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at38">
            <a:extLst>
              <a:ext uri="{FF2B5EF4-FFF2-40B4-BE49-F238E27FC236}">
                <a16:creationId xmlns:a16="http://schemas.microsoft.com/office/drawing/2014/main" id="{5BE83927-9031-430A-AD5C-0C97B91DE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76250"/>
            <a:ext cx="6494463" cy="591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61DC04E3-5507-41A2-AC8F-141FD9B520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939DC517-6F10-4BA8-B91E-9CB288DA0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5" y="688976"/>
            <a:ext cx="3" cy="61690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E1F4CD2-B0B5-4328-A336-4C808A32C3F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1713AA-18D2-4E13-8D36-772ED77F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C1812F-EF50-44FE-B2E1-0141AF7B4A0C}"/>
              </a:ext>
            </a:extLst>
          </p:cNvPr>
          <p:cNvSpPr/>
          <p:nvPr/>
        </p:nvSpPr>
        <p:spPr>
          <a:xfrm>
            <a:off x="558900" y="427367"/>
            <a:ext cx="4523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de-DE" sz="2800" dirty="0">
                <a:solidFill>
                  <a:srgbClr val="CC3300"/>
                </a:solidFill>
                <a:latin typeface="Arial" panose="020B0604020202020204" pitchFamily="34" charset="0"/>
              </a:rPr>
              <a:t>restricted branching order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86390B0-8524-4AA3-9440-37F1DC55E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80" y="332656"/>
            <a:ext cx="8280400" cy="63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Third version: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more precise timing for appearance of new metamers (internode, node, leaf)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-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Phyllochron</a:t>
            </a:r>
            <a:r>
              <a:rPr lang="en-US" altLang="de-DE" sz="2400" dirty="0">
                <a:latin typeface="Arial" panose="020B0604020202020204" pitchFamily="34" charset="0"/>
              </a:rPr>
              <a:t> = time span between the appearances of new metamers in apical position at the same shoot axis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(often used as synonym: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plastochron</a:t>
            </a:r>
            <a:r>
              <a:rPr lang="en-US" altLang="de-DE" sz="2400" dirty="0">
                <a:latin typeface="Arial" panose="020B0604020202020204" pitchFamily="34" charset="0"/>
              </a:rPr>
              <a:t>, but this means in its proper sense the time span between two initiations of new metamers)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Phyllochron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: notion does not depend on growth being preformed or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neoformed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Time count in the model in discrete steps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(1 step = 1 parallel application of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finer time steps!</a:t>
            </a:r>
            <a:endParaRPr lang="en-US" altLang="de-DE" sz="2400" i="1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3F24632-BC12-4314-BBC8-883166FEFC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152833E-F894-4363-AFB5-67BE9BD63B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03B1154-50A5-4C91-BE1D-353D9B1EC4A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D1DFD2-918A-4C7A-BADD-8F864F8A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3252</Words>
  <Application>Microsoft Office PowerPoint</Application>
  <PresentationFormat>Bildschirmpräsentation (4:3)</PresentationFormat>
  <Paragraphs>451</Paragraphs>
  <Slides>30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5" baseType="lpstr">
      <vt:lpstr>Arial</vt:lpstr>
      <vt:lpstr>Calibri</vt:lpstr>
      <vt:lpstr>Courier New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Winfried Kurth</cp:lastModifiedBy>
  <cp:revision>206</cp:revision>
  <dcterms:created xsi:type="dcterms:W3CDTF">2006-10-23T15:58:10Z</dcterms:created>
  <dcterms:modified xsi:type="dcterms:W3CDTF">2024-07-01T09:28:19Z</dcterms:modified>
</cp:coreProperties>
</file>