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89" r:id="rId2"/>
    <p:sldId id="490" r:id="rId3"/>
    <p:sldId id="613" r:id="rId4"/>
    <p:sldId id="628" r:id="rId5"/>
    <p:sldId id="629" r:id="rId6"/>
    <p:sldId id="630" r:id="rId7"/>
    <p:sldId id="631" r:id="rId8"/>
    <p:sldId id="632" r:id="rId9"/>
    <p:sldId id="633" r:id="rId10"/>
    <p:sldId id="634" r:id="rId11"/>
    <p:sldId id="635" r:id="rId12"/>
    <p:sldId id="636" r:id="rId13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 autoAdjust="0"/>
    <p:restoredTop sz="90929"/>
  </p:normalViewPr>
  <p:slideViewPr>
    <p:cSldViewPr>
      <p:cViewPr varScale="1">
        <p:scale>
          <a:sx n="104" d="100"/>
          <a:sy n="104" d="100"/>
        </p:scale>
        <p:origin x="22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ECB572-BD6C-41E3-BF36-F3D015AF6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922C2-BF70-486A-8EBF-68637F0D21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51002B-E469-4C73-9CCB-A2B1932A8E99}" type="datetimeFigureOut">
              <a:rPr lang="en-US"/>
              <a:pPr>
                <a:defRPr/>
              </a:pPr>
              <a:t>6/26/2024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C7FB723-1E01-488F-94CC-C023473A51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AB877E-3A51-4153-A7B1-5F75A33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BB9BE-2AB9-40EC-807D-BF5BA2BBE5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0D7A-CA47-4402-B094-7E8A52926B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211E91-4170-4EF1-BB3F-7713DCDD5E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BE49AD-055D-4062-825F-9F990CFD1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12B719-03F6-4537-8EC6-145C0E5EA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F4FD1-BFF3-4F86-B90B-E34437553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0DDCA-B285-45B3-BC4E-6FA321F5DB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86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5498-BBEF-4525-B18C-49A99FF25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62A0B-30B2-41B4-B84E-50DF8FC44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9744F7-17F9-470B-B820-D82C2EE89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BC12-060A-4FFF-90BA-499E6A9F5C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6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EE5CE6-54F2-48F2-8C5F-431D057CD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CF76D2-0547-4E80-AB26-E89249E93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034ED-6493-4E77-AC87-5B7C848D7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3B10A-E58B-4705-BEDB-6ADCB0F25F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00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DC856-8765-4FBA-85D6-2AEC53F6D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1C9C0-816C-4FAD-B9E9-70DFBDA08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FA255-6C47-49F5-A3A5-26F8D4F1C7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6D63-7618-4376-8C05-F114D0D4C0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065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8FD5A-BA08-48BE-985B-1A862029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4CFCB-EA73-4744-9D90-D20561635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EEC1E-CF91-4626-BB6B-BFDD2CB4B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3353-B2D3-49A4-94DD-F0AA25A152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54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A06FA-A101-4A7F-804A-75B6C8749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2C402E-655D-455D-9639-C80702099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139E55-04CB-4F5E-90E0-638E90C7C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CDAB6-1703-4772-926A-081D8671628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33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F747CE-0E2F-4BB6-A710-FE9DE8D5D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22FEAE-69A6-4949-B907-5890E1C03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519483-F956-41BB-A887-3B84E535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757-9A54-4CB7-9E69-DCA90522DF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01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96AF03-1568-4632-9039-FE5D9D678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333586-A16E-41F9-BBA4-43B9BF6DC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171811-5B73-4037-BCAC-DA09CA23C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F1985-550B-4D75-A966-470C5C5579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02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87B7F4A-4363-4288-B5E0-0DF910800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FB011-4EF9-4A46-B8CB-5DA50E0CA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4B435D-A28E-4A90-8B01-97689C769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07004-A9C8-4012-8FE0-83A5356900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463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937895-6E8A-4262-99FF-549524E06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2E2004-EE32-4F5D-9D73-9063CB5D8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38F3C5-5436-4B11-AAB1-4AB36DB79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1A3AD-1652-4142-8419-22FD7E384B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45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37E50-E037-4BE0-8F84-AE87923153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5762A-5DD2-4038-B4CA-FA81D2B0A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98CE0-018C-416D-A9B3-974655654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40AE-49AA-4A63-96D1-AF9A22D6B0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30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A4B670-3EDF-4AA2-960F-F54C9DAB7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3A94725-89AF-48C5-A696-988952AB6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A39E99-F79A-451F-9EEF-CDFD810150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23F0F7-E771-41E4-974A-515530CE7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21C4FB1-FDEE-472A-BA01-423140C4E2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1AF9C1-9B22-4646-8B70-22CD0D9775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FF52294-54A8-46AA-A454-75E9915E4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2024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10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27 June, 2024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23024B90-FD91-448A-B6ED-722A8E6A8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ACBE187A-ACE4-4752-8F87-5923348BA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3F7DE9B8-4908-4082-AD64-1C40288A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616A30-813C-47E3-8912-3E9DE4DB3A1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B26BCC-B1E6-47BF-967C-8ADC0BB3D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14363"/>
            <a:ext cx="80645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Instantiation rules - syntax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no new rule arrow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specifying the instantiation rule directly in the module declaration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rgbClr val="336600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module A ==&gt; B C D;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replaces (instantiates) everywhere 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  by  </a:t>
            </a:r>
            <a:r>
              <a:rPr lang="en-US" altLang="de-DE" sz="2400" b="1" dirty="0">
                <a:latin typeface="Courier New" panose="02070309020205020404" pitchFamily="49" charset="0"/>
              </a:rPr>
              <a:t>B C D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sm09_e43.rgg</a:t>
            </a:r>
          </a:p>
        </p:txBody>
      </p:sp>
      <p:sp>
        <p:nvSpPr>
          <p:cNvPr id="12291" name="Line 2">
            <a:extLst>
              <a:ext uri="{FF2B5EF4-FFF2-40B4-BE49-F238E27FC236}">
                <a16:creationId xmlns:a16="http://schemas.microsoft.com/office/drawing/2014/main" id="{26F2D240-0127-4F2F-ABCD-C087DC091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5166CD7D-1151-4B02-BA1C-9498B204B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4">
            <a:extLst>
              <a:ext uri="{FF2B5EF4-FFF2-40B4-BE49-F238E27FC236}">
                <a16:creationId xmlns:a16="http://schemas.microsoft.com/office/drawing/2014/main" id="{1F6B4851-A7A4-42C0-92A9-9841596760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1">
            <a:extLst>
              <a:ext uri="{FF2B5EF4-FFF2-40B4-BE49-F238E27FC236}">
                <a16:creationId xmlns:a16="http://schemas.microsoft.com/office/drawing/2014/main" id="{4BF0EC03-C926-4984-BCCC-8DBC1A44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4ED475-BE39-4575-AA86-E845F6913036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12AB4F8-F670-4FBB-9CF1-03299AA33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08050"/>
            <a:ext cx="8424862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const int multiply = EDGE_0;    </a:t>
            </a:r>
            <a:r>
              <a:rPr lang="en-US" altLang="de-DE" sz="1600" b="1">
                <a:latin typeface="Courier New" panose="02070309020205020404" pitchFamily="49" charset="0"/>
              </a:rPr>
              <a:t>/* </a:t>
            </a:r>
            <a:r>
              <a:rPr lang="en-US" altLang="de-DE" sz="1600">
                <a:latin typeface="Arial" panose="020B0604020202020204" pitchFamily="34" charset="0"/>
              </a:rPr>
              <a:t>self-defined edge type</a:t>
            </a:r>
            <a:r>
              <a:rPr lang="en-US" altLang="de-DE" sz="16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Tree ==&gt;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F(20,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M(-8) RU(45) F(6, 0.8) Sphere(1)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M(-5) RU(-45) F(4, 0.6) Sphere(1) ] Sphere(2);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99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Replicator ==&gt;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[ getFirst(multiply) ] Translate(10, 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                      [ getFirst(multiply)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run2()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Replicator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 -multiply-&gt;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6B8D7A0-B9C9-4A65-93E3-9371C6AF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141663"/>
            <a:ext cx="34559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it will be inserted what is hanging at the "multiply" edge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25655CA7-7FEC-41DD-8140-21E68B5F8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32845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81CB7042-1157-413B-B615-A2BB39B976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29241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268B2159-A5B8-4DB1-882C-C32D4586C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1484313"/>
            <a:ext cx="15113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200" b="1">
                <a:latin typeface="Courier New" panose="02070309020205020404" pitchFamily="49" charset="0"/>
              </a:rPr>
              <a:t>Tree</a:t>
            </a:r>
            <a:r>
              <a:rPr lang="en-US" altLang="de-DE" sz="1200">
                <a:latin typeface="Arial" panose="020B0604020202020204" pitchFamily="34" charset="0"/>
              </a:rPr>
              <a:t> is instantiated with the red structure</a:t>
            </a:r>
          </a:p>
        </p:txBody>
      </p:sp>
      <p:pic>
        <p:nvPicPr>
          <p:cNvPr id="13319" name="Picture 7" descr="johnny2">
            <a:extLst>
              <a:ext uri="{FF2B5EF4-FFF2-40B4-BE49-F238E27FC236}">
                <a16:creationId xmlns:a16="http://schemas.microsoft.com/office/drawing/2014/main" id="{F21FF7D3-F2AE-45F9-90A0-4493494D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81525"/>
            <a:ext cx="1879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Line 2">
            <a:extLst>
              <a:ext uri="{FF2B5EF4-FFF2-40B4-BE49-F238E27FC236}">
                <a16:creationId xmlns:a16="http://schemas.microsoft.com/office/drawing/2014/main" id="{1A315D6E-901A-43CA-8372-5B73D8D32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3">
            <a:extLst>
              <a:ext uri="{FF2B5EF4-FFF2-40B4-BE49-F238E27FC236}">
                <a16:creationId xmlns:a16="http://schemas.microsoft.com/office/drawing/2014/main" id="{8278A6AF-BB41-400A-B999-CE434CC31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2" name="AutoShape 4">
            <a:extLst>
              <a:ext uri="{FF2B5EF4-FFF2-40B4-BE49-F238E27FC236}">
                <a16:creationId xmlns:a16="http://schemas.microsoft.com/office/drawing/2014/main" id="{2C2C4013-6C12-43C9-BBE0-76CA2071AB9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Slide Number Placeholder 1">
            <a:extLst>
              <a:ext uri="{FF2B5EF4-FFF2-40B4-BE49-F238E27FC236}">
                <a16:creationId xmlns:a16="http://schemas.microsoft.com/office/drawing/2014/main" id="{74F253FB-E95E-4013-94EC-D42BC67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60032" y="6248400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921AF-67DB-470C-8BB3-A031E4D47A7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enke_gerbera">
            <a:extLst>
              <a:ext uri="{FF2B5EF4-FFF2-40B4-BE49-F238E27FC236}">
                <a16:creationId xmlns:a16="http://schemas.microsoft.com/office/drawing/2014/main" id="{7AD1A52D-6176-4783-BA9B-0C7D16F5F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44650"/>
            <a:ext cx="5761037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B84CD1C3-A965-46F6-9526-3531B666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192" y="595313"/>
            <a:ext cx="6202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 of an application of a multiplier node with instantiation rule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28FA49B0-BEAA-4470-AB13-5D1D7B10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6508750"/>
            <a:ext cx="142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(Henke 2006)</a:t>
            </a:r>
          </a:p>
        </p:txBody>
      </p:sp>
      <p:sp>
        <p:nvSpPr>
          <p:cNvPr id="14341" name="Line 2">
            <a:extLst>
              <a:ext uri="{FF2B5EF4-FFF2-40B4-BE49-F238E27FC236}">
                <a16:creationId xmlns:a16="http://schemas.microsoft.com/office/drawing/2014/main" id="{11D4EFE4-A894-4BC8-A641-CD95B5A65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3">
            <a:extLst>
              <a:ext uri="{FF2B5EF4-FFF2-40B4-BE49-F238E27FC236}">
                <a16:creationId xmlns:a16="http://schemas.microsoft.com/office/drawing/2014/main" id="{D89F642A-6953-4F81-A222-2BE9B29A6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3" name="AutoShape 4">
            <a:extLst>
              <a:ext uri="{FF2B5EF4-FFF2-40B4-BE49-F238E27FC236}">
                <a16:creationId xmlns:a16="http://schemas.microsoft.com/office/drawing/2014/main" id="{AF697F66-46FC-42A9-938E-CAE2AF473A8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Slide Number Placeholder 1">
            <a:extLst>
              <a:ext uri="{FF2B5EF4-FFF2-40B4-BE49-F238E27FC236}">
                <a16:creationId xmlns:a16="http://schemas.microsoft.com/office/drawing/2014/main" id="{9D3B9787-363F-416C-B48B-81619867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7D5F36-807F-4DDF-ABA5-A9994018EF7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A14F19D-5871-47B8-BB87-9025AB15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908050"/>
            <a:ext cx="6913512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Notations for derived relations in graphs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Overview of XL and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Graph queries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</a:t>
            </a:r>
          </a:p>
        </p:txBody>
      </p:sp>
      <p:sp>
        <p:nvSpPr>
          <p:cNvPr id="4099" name="Line 2">
            <a:extLst>
              <a:ext uri="{FF2B5EF4-FFF2-40B4-BE49-F238E27FC236}">
                <a16:creationId xmlns:a16="http://schemas.microsoft.com/office/drawing/2014/main" id="{4F0FDEA4-723B-4E62-8FFF-31E3158CD4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4B934B4-CACD-49A8-B35E-F7A2DAB51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4">
            <a:extLst>
              <a:ext uri="{FF2B5EF4-FFF2-40B4-BE49-F238E27FC236}">
                <a16:creationId xmlns:a16="http://schemas.microsoft.com/office/drawing/2014/main" id="{1331C507-736B-4959-804A-A1C5D886357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1">
            <a:extLst>
              <a:ext uri="{FF2B5EF4-FFF2-40B4-BE49-F238E27FC236}">
                <a16:creationId xmlns:a16="http://schemas.microsoft.com/office/drawing/2014/main" id="{CE3D1538-E4E0-4EDD-ADA2-C5CBF808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FC17C-EBC9-4927-86C5-8F04C3F87E3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4EE8B4FE-6F59-4532-8A43-13C9E4588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436688"/>
            <a:ext cx="597693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the following slides: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Sequential and parallel derivation modes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A model for diameter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Instantiation rules and their application</a:t>
            </a:r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id="{0C953859-4B8F-49B1-A104-3EB416D284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8AAA4F62-0F06-4CFE-A7BB-F446D286F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4">
            <a:extLst>
              <a:ext uri="{FF2B5EF4-FFF2-40B4-BE49-F238E27FC236}">
                <a16:creationId xmlns:a16="http://schemas.microsoft.com/office/drawing/2014/main" id="{CB1B8760-6B9C-4C73-BD7D-5245F66D479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1">
            <a:extLst>
              <a:ext uri="{FF2B5EF4-FFF2-40B4-BE49-F238E27FC236}">
                <a16:creationId xmlns:a16="http://schemas.microsoft.com/office/drawing/2014/main" id="{CDA605DA-51CE-4661-ACE6-6AB7E54C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4BD740-CFD9-4A5A-A33F-9B9E03D9C9F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76A1AB6-7F6C-4EAF-843E-1E20F44A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42" y="595313"/>
            <a:ext cx="8532812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Derivation modes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Default: parallel application of rules (like in L-systems)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into sequential mode (then in each step at most one rule is applied to one match):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(SEQUENTIAL_MODE)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back to parallel mode use: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(PARALLEL_MODE)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sm09_e32.rgg</a:t>
            </a:r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AE7E5D00-92E9-4E0F-BA9C-1D40A26D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7AEF792-288E-4D6D-AFB1-4B8EC7268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9" name="AutoShape 4">
            <a:extLst>
              <a:ext uri="{FF2B5EF4-FFF2-40B4-BE49-F238E27FC236}">
                <a16:creationId xmlns:a16="http://schemas.microsoft.com/office/drawing/2014/main" id="{6C8DB1A9-C250-407D-BBAE-7C838E191C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0" name="Slide Number Placeholder 1">
            <a:extLst>
              <a:ext uri="{FF2B5EF4-FFF2-40B4-BE49-F238E27FC236}">
                <a16:creationId xmlns:a16="http://schemas.microsoft.com/office/drawing/2014/main" id="{B22D4D96-BA86-477F-B191-F7B8B0D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9F58CE-CA0B-4CDF-B795-89593D94659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BCA125B-F0B6-4962-8575-73E836B9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474663"/>
            <a:ext cx="856932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Modelling diameter growth in plants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Frequently used approaches: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Regression diameter ~ length for new growth units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Diameter increment dependent from age, branch order,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e.g., use rule with fixed annual growth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Shoot(l,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d+delta_d</a:t>
            </a:r>
            <a:r>
              <a:rPr lang="en-US" altLang="de-DE" sz="2400" b="1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00" dirty="0">
                <a:latin typeface="Arial" panose="020B060402020202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Interpretive rule for shoot: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F(l, 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or: “</a:t>
            </a:r>
            <a:r>
              <a:rPr lang="en-US" altLang="de-DE" sz="2400" i="1" dirty="0">
                <a:latin typeface="Arial" panose="020B0604020202020204" pitchFamily="34" charset="0"/>
              </a:rPr>
              <a:t>pipe-model” assumption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1" name="Line 2">
            <a:extLst>
              <a:ext uri="{FF2B5EF4-FFF2-40B4-BE49-F238E27FC236}">
                <a16:creationId xmlns:a16="http://schemas.microsoft.com/office/drawing/2014/main" id="{97E3BEF5-D32C-41DA-A8AF-81B5C55D69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70A733CA-FD43-4C8B-BFFD-0612B40B7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4">
            <a:extLst>
              <a:ext uri="{FF2B5EF4-FFF2-40B4-BE49-F238E27FC236}">
                <a16:creationId xmlns:a16="http://schemas.microsoft.com/office/drawing/2014/main" id="{C7FD4F9E-6EBE-40DA-BB43-77A1F91092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4" name="Slide Number Placeholder 1">
            <a:extLst>
              <a:ext uri="{FF2B5EF4-FFF2-40B4-BE49-F238E27FC236}">
                <a16:creationId xmlns:a16="http://schemas.microsoft.com/office/drawing/2014/main" id="{476EC9FF-C9DD-4BAB-815E-0CBBE49D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65D409-4A26-4804-9FD1-BB919C5A9DC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21D7006-422F-4202-8D55-9B5389B04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77838"/>
            <a:ext cx="4968875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“pipe model”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(Shinozaki et al. 1964) 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F36BF474-EF4F-40D0-9CB7-CF73D4951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8B073A0F-A4B7-4F51-8747-6E15109E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0ED2F99E-E893-42EE-9D9B-0500EF863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1185652A-F82F-4B3B-ACB4-99F9AB59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2849563"/>
            <a:ext cx="0" cy="1728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396B3455-F59A-4603-9536-AC5724982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36900"/>
            <a:ext cx="0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C2B0D402-B1F6-4E1A-9DF8-A2A9BE88B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2562225"/>
            <a:ext cx="28733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81244CA0-D61B-406B-9D87-6D5DBC5D2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48920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0DADD79C-C774-4D4D-994A-AE441BAF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248920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660ECD71-DAD7-44FE-BE51-AAA88831E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B2C85F5F-A8E9-417B-8E95-214E1EC385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3925" y="4578350"/>
            <a:ext cx="217488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59C45D36-194F-4FD2-8B8B-B78E1DDB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20186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6795E6D2-6041-46F0-86DD-36315A93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2346325"/>
            <a:ext cx="215900" cy="730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D8751914-926E-4900-9841-86A5DC2CD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346325"/>
            <a:ext cx="730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C59C236A-ABE7-4096-A731-F0B8BB6660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346325"/>
            <a:ext cx="576263" cy="430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8704D601-5CCA-4421-BAA0-8AE3CF3899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417763"/>
            <a:ext cx="431800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13B2A36C-3383-48D5-8A65-0C67871D8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778125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60F6380-B9BD-46C5-9AFD-9046288B3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2849563"/>
            <a:ext cx="576262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Oval 20">
            <a:extLst>
              <a:ext uri="{FF2B5EF4-FFF2-40B4-BE49-F238E27FC236}">
                <a16:creationId xmlns:a16="http://schemas.microsoft.com/office/drawing/2014/main" id="{75E2879A-3C53-4B8A-817E-C33DDD692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5864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A1C84872-0900-45D2-99AE-E75A2EB55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2778125"/>
            <a:ext cx="215900" cy="1444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4" name="Oval 22">
            <a:extLst>
              <a:ext uri="{FF2B5EF4-FFF2-40B4-BE49-F238E27FC236}">
                <a16:creationId xmlns:a16="http://schemas.microsoft.com/office/drawing/2014/main" id="{79ED5B8F-CBE8-41E7-BE1F-2CAFDE48B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3705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5" name="Oval 23">
            <a:extLst>
              <a:ext uri="{FF2B5EF4-FFF2-40B4-BE49-F238E27FC236}">
                <a16:creationId xmlns:a16="http://schemas.microsoft.com/office/drawing/2014/main" id="{C967DEAB-4251-41EB-90F3-42A28665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081588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6" name="Oval 24">
            <a:extLst>
              <a:ext uri="{FF2B5EF4-FFF2-40B4-BE49-F238E27FC236}">
                <a16:creationId xmlns:a16="http://schemas.microsoft.com/office/drawing/2014/main" id="{587013E9-AE95-4D30-AD48-1C28121D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501015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7" name="Line 25">
            <a:extLst>
              <a:ext uri="{FF2B5EF4-FFF2-40B4-BE49-F238E27FC236}">
                <a16:creationId xmlns:a16="http://schemas.microsoft.com/office/drawing/2014/main" id="{8CD53671-E6F7-4684-95B9-D463DD012F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62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DFB4072F-D4B3-482F-B4B6-4632218ED4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03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>
            <a:extLst>
              <a:ext uri="{FF2B5EF4-FFF2-40B4-BE49-F238E27FC236}">
                <a16:creationId xmlns:a16="http://schemas.microsoft.com/office/drawing/2014/main" id="{F3B095AB-8D8F-4779-BA25-748B5418E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4578350"/>
            <a:ext cx="217488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>
            <a:extLst>
              <a:ext uri="{FF2B5EF4-FFF2-40B4-BE49-F238E27FC236}">
                <a16:creationId xmlns:a16="http://schemas.microsoft.com/office/drawing/2014/main" id="{2C96AF41-2645-4B13-AF23-7BD40EAE6A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125" y="4505325"/>
            <a:ext cx="217488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>
            <a:extLst>
              <a:ext uri="{FF2B5EF4-FFF2-40B4-BE49-F238E27FC236}">
                <a16:creationId xmlns:a16="http://schemas.microsoft.com/office/drawing/2014/main" id="{783DD087-45C7-42AE-B0CF-D62BF3071E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2159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>
            <a:extLst>
              <a:ext uri="{FF2B5EF4-FFF2-40B4-BE49-F238E27FC236}">
                <a16:creationId xmlns:a16="http://schemas.microsoft.com/office/drawing/2014/main" id="{8D615FC4-F8AE-4455-A247-B28C00D86A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>
            <a:extLst>
              <a:ext uri="{FF2B5EF4-FFF2-40B4-BE49-F238E27FC236}">
                <a16:creationId xmlns:a16="http://schemas.microsoft.com/office/drawing/2014/main" id="{E9AE1C3A-AA3D-43B6-84D0-FE77C0A4C5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4578350"/>
            <a:ext cx="35877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>
            <a:extLst>
              <a:ext uri="{FF2B5EF4-FFF2-40B4-BE49-F238E27FC236}">
                <a16:creationId xmlns:a16="http://schemas.microsoft.com/office/drawing/2014/main" id="{5BFF6BEE-8805-4258-99CA-CBA018253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12648E05-DF3A-4FDF-B738-E961E6ECE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276475"/>
            <a:ext cx="3455987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Parallel “unit pipes”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Cross section area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leaf mass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fine root mass</a:t>
            </a:r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17319A5A-8866-4414-A427-FDACDE85C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5154613"/>
            <a:ext cx="14287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>
            <a:extLst>
              <a:ext uri="{FF2B5EF4-FFF2-40B4-BE49-F238E27FC236}">
                <a16:creationId xmlns:a16="http://schemas.microsoft.com/office/drawing/2014/main" id="{8C33F8F5-4C6D-483C-A54B-D248CE3ED7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1763" y="5154613"/>
            <a:ext cx="7302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C8E3FE37-5FBB-46A0-A773-6D1647BB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51546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>
            <a:extLst>
              <a:ext uri="{FF2B5EF4-FFF2-40B4-BE49-F238E27FC236}">
                <a16:creationId xmlns:a16="http://schemas.microsoft.com/office/drawing/2014/main" id="{34A17E95-53CA-400A-A59A-B791023397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5154613"/>
            <a:ext cx="2873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>
            <a:extLst>
              <a:ext uri="{FF2B5EF4-FFF2-40B4-BE49-F238E27FC236}">
                <a16:creationId xmlns:a16="http://schemas.microsoft.com/office/drawing/2014/main" id="{9DFCB850-313D-4C8E-98B3-382AE79FD4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4788" y="5154613"/>
            <a:ext cx="714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39">
            <a:extLst>
              <a:ext uri="{FF2B5EF4-FFF2-40B4-BE49-F238E27FC236}">
                <a16:creationId xmlns:a16="http://schemas.microsoft.com/office/drawing/2014/main" id="{EAA5172D-DD58-4FBC-B6C2-69D18D5557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4788" y="2273300"/>
            <a:ext cx="71437" cy="288925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Oval 40">
            <a:extLst>
              <a:ext uri="{FF2B5EF4-FFF2-40B4-BE49-F238E27FC236}">
                <a16:creationId xmlns:a16="http://schemas.microsoft.com/office/drawing/2014/main" id="{5C85A3D2-4130-480E-90FF-39876060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2128838"/>
            <a:ext cx="144462" cy="21590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3292C1F7-B7A7-483F-B445-0B79DC472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688" y="2201863"/>
            <a:ext cx="71437" cy="360362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Oval 42">
            <a:extLst>
              <a:ext uri="{FF2B5EF4-FFF2-40B4-BE49-F238E27FC236}">
                <a16:creationId xmlns:a16="http://schemas.microsoft.com/office/drawing/2014/main" id="{D227F043-84E0-41B3-833D-4A7910AB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985963"/>
            <a:ext cx="144462" cy="360362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9339A59A-E825-4679-81B8-872B7621C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2417763"/>
            <a:ext cx="3587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Oval 44">
            <a:extLst>
              <a:ext uri="{FF2B5EF4-FFF2-40B4-BE49-F238E27FC236}">
                <a16:creationId xmlns:a16="http://schemas.microsoft.com/office/drawing/2014/main" id="{289E7C13-1E53-41C6-AF1C-4DB1065A3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2346325"/>
            <a:ext cx="215900" cy="142875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7" name="Line 2">
            <a:extLst>
              <a:ext uri="{FF2B5EF4-FFF2-40B4-BE49-F238E27FC236}">
                <a16:creationId xmlns:a16="http://schemas.microsoft.com/office/drawing/2014/main" id="{C4BA383D-842D-4EE5-BDBD-84C7A9C41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3">
            <a:extLst>
              <a:ext uri="{FF2B5EF4-FFF2-40B4-BE49-F238E27FC236}">
                <a16:creationId xmlns:a16="http://schemas.microsoft.com/office/drawing/2014/main" id="{280E2F0D-7A42-45DC-A3C8-5F9164650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39" name="AutoShape 4">
            <a:extLst>
              <a:ext uri="{FF2B5EF4-FFF2-40B4-BE49-F238E27FC236}">
                <a16:creationId xmlns:a16="http://schemas.microsoft.com/office/drawing/2014/main" id="{AD4B3C3E-E131-489E-9047-CF06FA32E7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0" name="Slide Number Placeholder 1">
            <a:extLst>
              <a:ext uri="{FF2B5EF4-FFF2-40B4-BE49-F238E27FC236}">
                <a16:creationId xmlns:a16="http://schemas.microsoft.com/office/drawing/2014/main" id="{6A7A5DA9-50D5-42FF-870C-6E9F79AD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14E139-6690-48E0-B40E-5536882090B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404CC3-8DE7-45C6-B97A-C7C7F1887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61988"/>
            <a:ext cx="64801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“Leonardo rule”  (da Vinci, about 1500)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A69305D7-29BD-490E-9AD6-13FF34A85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044CA192-3B61-484C-B002-4727021ED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269E9C3F-3D9D-4472-BF77-8F26E3F1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565650"/>
            <a:ext cx="936625" cy="5032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7B2A66AD-D448-4CC6-AC04-672292E6D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5363" y="3413125"/>
            <a:ext cx="433387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28498257-9C88-452B-8F03-1F3BB66AC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052763"/>
            <a:ext cx="576262" cy="358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3CD1B3F1-A33C-4496-B697-4E0CD1ED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052763"/>
            <a:ext cx="287337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BF1D1FD0-388A-4C2B-A97C-ECA3695325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41400" y="3413125"/>
            <a:ext cx="288925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12B310E1-7644-4AB0-BEED-C79C1E6E7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425" y="3052763"/>
            <a:ext cx="431800" cy="3619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38BDCAC-75C4-4FAA-B557-163A333A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3052763"/>
            <a:ext cx="215900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81A2741A-7B3E-4509-B918-6693472C26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6225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>
            <a:extLst>
              <a:ext uri="{FF2B5EF4-FFF2-40B4-BE49-F238E27FC236}">
                <a16:creationId xmlns:a16="http://schemas.microsoft.com/office/drawing/2014/main" id="{48FE56E0-AC49-4782-A5E1-87ABFED8C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4C9A4F1D-5314-4909-B400-E1A01252B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620963"/>
            <a:ext cx="576263" cy="29051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18C2F565-623C-4C8F-AC1D-E23F7075D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3578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E5EC2C82-CD67-456D-BA18-A3F143FDBBBC}"/>
              </a:ext>
            </a:extLst>
          </p:cNvPr>
          <p:cNvSpPr txBox="1">
            <a:spLocks noChangeArrowheads="1"/>
          </p:cNvSpPr>
          <p:nvPr/>
        </p:nvSpPr>
        <p:spPr bwMode="auto">
          <a:xfrm rot="3038504">
            <a:off x="2697956" y="2837657"/>
            <a:ext cx="720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01F63C28-EBBB-49EE-A9A7-A9F18FE0F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88" y="2620963"/>
            <a:ext cx="865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  <a:r>
              <a:rPr lang="de-DE" altLang="de-DE" sz="2800" i="1" baseline="-25000">
                <a:solidFill>
                  <a:srgbClr val="990099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DAF432F5-87E8-418F-9DA6-CB0006A0EA28}"/>
              </a:ext>
            </a:extLst>
          </p:cNvPr>
          <p:cNvSpPr txBox="1">
            <a:spLocks noChangeArrowheads="1"/>
          </p:cNvSpPr>
          <p:nvPr/>
        </p:nvSpPr>
        <p:spPr bwMode="auto">
          <a:xfrm rot="-2634778">
            <a:off x="609600" y="27654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842D2D20-D44C-4009-8CDA-DF134B15F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636838"/>
            <a:ext cx="403225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In each branching node we have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 = </a:t>
            </a:r>
            <a:r>
              <a:rPr lang="en-US" altLang="de-DE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en-US" altLang="de-DE" sz="2800" i="1" baseline="-25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(invariance of cross section area)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202AAF5F-0C49-4E6F-AEBC-78A137D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844925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397072E1-8317-4B7A-93B6-680D4EBD9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488" y="4133850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D233BC2A-4ACB-4F89-B650-3CE028BFE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484563"/>
            <a:ext cx="360362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D28FF1BD-D9C3-4069-8453-21DAA8BC0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30527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>
            <a:extLst>
              <a:ext uri="{FF2B5EF4-FFF2-40B4-BE49-F238E27FC236}">
                <a16:creationId xmlns:a16="http://schemas.microsoft.com/office/drawing/2014/main" id="{5C303A08-3EBA-40D5-A8EE-300D8022F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9463" y="2981325"/>
            <a:ext cx="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1C5502A0-0AB8-45D1-933D-AEA4BB4A0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5284788"/>
            <a:ext cx="1008063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B787D618-DA38-433C-A6ED-4B9D42F2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6225" y="2476500"/>
            <a:ext cx="576263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">
            <a:extLst>
              <a:ext uri="{FF2B5EF4-FFF2-40B4-BE49-F238E27FC236}">
                <a16:creationId xmlns:a16="http://schemas.microsoft.com/office/drawing/2014/main" id="{5C32A177-C432-4581-9AE0-974A7C3E2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">
            <a:extLst>
              <a:ext uri="{FF2B5EF4-FFF2-40B4-BE49-F238E27FC236}">
                <a16:creationId xmlns:a16="http://schemas.microsoft.com/office/drawing/2014/main" id="{01916792-E2D4-458B-9C77-B880683A2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45" name="AutoShape 4">
            <a:extLst>
              <a:ext uri="{FF2B5EF4-FFF2-40B4-BE49-F238E27FC236}">
                <a16:creationId xmlns:a16="http://schemas.microsoft.com/office/drawing/2014/main" id="{A0AF2207-9A57-4676-9937-11DA44B2786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46" name="Slide Number Placeholder 1">
            <a:extLst>
              <a:ext uri="{FF2B5EF4-FFF2-40B4-BE49-F238E27FC236}">
                <a16:creationId xmlns:a16="http://schemas.microsoft.com/office/drawing/2014/main" id="{E243098E-9A12-4554-B23C-20394A57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1424B8-E50E-47E2-8554-FB9D48C0EF0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CC495F3F-AD1E-4998-8A7C-E1E7BEBCD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7813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7A30AA48-7876-4CDF-AD59-E1CF26A29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3495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9E2CBBD0-0083-4DCE-9BB1-3AC050C77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49500"/>
            <a:ext cx="215900" cy="4302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78DC8C0F-D352-4396-84CA-58B3F31D3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2713" y="1701800"/>
            <a:ext cx="720725" cy="6477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C2631432-48D9-4243-8EFB-BE607F2A2A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990725"/>
            <a:ext cx="576263" cy="503238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8D2779FB-BBB6-41EE-BB42-73C07CE5D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2781300"/>
            <a:ext cx="792162" cy="576263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4ACBFD86-4A0A-4F00-A7EC-1C4A7135C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493963"/>
            <a:ext cx="792163" cy="576262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ACD87B6B-6798-4BE9-A60A-83959387D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998788"/>
            <a:ext cx="144463" cy="3587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53E03B36-8EF3-44E8-89D6-C7909BEB7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1800"/>
            <a:ext cx="142875" cy="2873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0620D57F-E5F1-4771-8FA6-E1575E6C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1701800"/>
            <a:ext cx="2160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-25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 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706B65B5-211F-46E0-A0F7-008D8C67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4225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9A1C330E-E3AC-4254-A021-0C61694F2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5EB7B86D-485A-4026-8251-BEB43340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30D4E4F1-B6CB-4F6C-9E1A-37B615D67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137525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Realization in an XL Model: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see examples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sm09_e33.rgg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sm09_e34.rgg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those examples, first the structural and length growth is simulated, then in separate steps the diameter growth, calculated top-down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(also, a more realistic combination is possible)</a:t>
            </a:r>
          </a:p>
        </p:txBody>
      </p:sp>
      <p:sp>
        <p:nvSpPr>
          <p:cNvPr id="10256" name="Line 2">
            <a:extLst>
              <a:ext uri="{FF2B5EF4-FFF2-40B4-BE49-F238E27FC236}">
                <a16:creationId xmlns:a16="http://schemas.microsoft.com/office/drawing/2014/main" id="{50ECAAAE-F399-46A5-AA77-C020E096F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3">
            <a:extLst>
              <a:ext uri="{FF2B5EF4-FFF2-40B4-BE49-F238E27FC236}">
                <a16:creationId xmlns:a16="http://schemas.microsoft.com/office/drawing/2014/main" id="{C0B816A8-A618-41BE-9CAB-645255C95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58" name="AutoShape 4">
            <a:extLst>
              <a:ext uri="{FF2B5EF4-FFF2-40B4-BE49-F238E27FC236}">
                <a16:creationId xmlns:a16="http://schemas.microsoft.com/office/drawing/2014/main" id="{5CF56BE2-C53D-45E4-8C53-6BF438CBA5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9" name="Slide Number Placeholder 1">
            <a:extLst>
              <a:ext uri="{FF2B5EF4-FFF2-40B4-BE49-F238E27FC236}">
                <a16:creationId xmlns:a16="http://schemas.microsoft.com/office/drawing/2014/main" id="{6EF973FD-84C1-483F-8D89-A2A521F7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699094-1B80-4DDE-8809-3A8EC46BF60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02A9613-E0BF-4D9F-BB99-212C5CDC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736600"/>
            <a:ext cx="849788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Yet another rule type in XL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Instantiation rules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Purpose: replacement of individual modules with more complicated structures, for display only (as with interpretive rules)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But, less is saved (saving storage space)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unlike interpretive rules, no turtle commands are used with effect on other nodes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Further possibility: </a:t>
            </a:r>
            <a:r>
              <a:rPr lang="en-US" altLang="de-DE" sz="2400" dirty="0">
                <a:solidFill>
                  <a:schemeClr val="accent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"replicator node" 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for copying and repositioning of entire structures</a:t>
            </a:r>
            <a:endParaRPr lang="en-US" altLang="de-DE" sz="2000" dirty="0">
              <a:latin typeface="Arial" panose="020B0604020202020204" pitchFamily="34" charset="0"/>
            </a:endParaRPr>
          </a:p>
        </p:txBody>
      </p:sp>
      <p:sp>
        <p:nvSpPr>
          <p:cNvPr id="11267" name="Line 2">
            <a:extLst>
              <a:ext uri="{FF2B5EF4-FFF2-40B4-BE49-F238E27FC236}">
                <a16:creationId xmlns:a16="http://schemas.microsoft.com/office/drawing/2014/main" id="{B3EA2137-3292-41CD-BC9C-655D047FCC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AA74FDCB-90C2-4978-BA10-A2040C08D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4">
            <a:extLst>
              <a:ext uri="{FF2B5EF4-FFF2-40B4-BE49-F238E27FC236}">
                <a16:creationId xmlns:a16="http://schemas.microsoft.com/office/drawing/2014/main" id="{E2B7F26E-E4CB-4A92-8F07-C9C48494A1B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1">
            <a:extLst>
              <a:ext uri="{FF2B5EF4-FFF2-40B4-BE49-F238E27FC236}">
                <a16:creationId xmlns:a16="http://schemas.microsoft.com/office/drawing/2014/main" id="{4C919B86-BA8E-4FE9-83DA-EBD4D82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11B7F-AB62-4D57-84A1-5194B69B5619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Bildschirmpräsentation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190</cp:revision>
  <dcterms:created xsi:type="dcterms:W3CDTF">2006-10-23T15:58:10Z</dcterms:created>
  <dcterms:modified xsi:type="dcterms:W3CDTF">2024-06-26T12:08:03Z</dcterms:modified>
</cp:coreProperties>
</file>