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531" r:id="rId2"/>
    <p:sldId id="490" r:id="rId3"/>
    <p:sldId id="491" r:id="rId4"/>
    <p:sldId id="541" r:id="rId5"/>
    <p:sldId id="542" r:id="rId6"/>
    <p:sldId id="543" r:id="rId7"/>
    <p:sldId id="646" r:id="rId8"/>
    <p:sldId id="512" r:id="rId9"/>
    <p:sldId id="513" r:id="rId10"/>
    <p:sldId id="522" r:id="rId11"/>
    <p:sldId id="523" r:id="rId12"/>
    <p:sldId id="549" r:id="rId13"/>
    <p:sldId id="525" r:id="rId14"/>
    <p:sldId id="526" r:id="rId15"/>
    <p:sldId id="527" r:id="rId16"/>
    <p:sldId id="528" r:id="rId17"/>
    <p:sldId id="529" r:id="rId18"/>
    <p:sldId id="530" r:id="rId19"/>
    <p:sldId id="532" r:id="rId20"/>
    <p:sldId id="533" r:id="rId21"/>
    <p:sldId id="534" r:id="rId22"/>
    <p:sldId id="535" r:id="rId23"/>
    <p:sldId id="536" r:id="rId24"/>
    <p:sldId id="537" r:id="rId25"/>
    <p:sldId id="538" r:id="rId26"/>
    <p:sldId id="539" r:id="rId27"/>
    <p:sldId id="540" r:id="rId28"/>
    <p:sldId id="641" r:id="rId29"/>
    <p:sldId id="559" r:id="rId30"/>
    <p:sldId id="560" r:id="rId31"/>
    <p:sldId id="568" r:id="rId32"/>
    <p:sldId id="644" r:id="rId33"/>
    <p:sldId id="642" r:id="rId34"/>
    <p:sldId id="643" r:id="rId35"/>
    <p:sldId id="658" r:id="rId36"/>
    <p:sldId id="659" r:id="rId37"/>
    <p:sldId id="660" r:id="rId38"/>
    <p:sldId id="637" r:id="rId39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955" autoAdjust="0"/>
    <p:restoredTop sz="95842" autoAdjust="0"/>
  </p:normalViewPr>
  <p:slideViewPr>
    <p:cSldViewPr>
      <p:cViewPr varScale="1">
        <p:scale>
          <a:sx n="114" d="100"/>
          <a:sy n="114" d="100"/>
        </p:scale>
        <p:origin x="190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6F6DF-7ACD-4593-829D-731FC6EC28FE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14625B-0296-487F-8A08-C8C14F2D672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056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46B72AD-723D-4CE2-BF33-E13C86AB31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49A99B9-E6F0-4E3A-A42F-9D347004B1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B484218-C1F1-447D-8CDC-3F0A8CA7C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51407-2499-44E4-997A-6F833DD6F9B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64153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FD4C09-326E-4E1A-8D8B-DF12E16BBC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803A5F6-EF57-4FFE-B410-85B4D94FE5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838AC68-CE4B-4850-8D17-BF67CDF3FA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F9525-D639-42BD-9B72-E134A74569F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2486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3BD949-A290-4DE5-87D3-422A1462B7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00528A9-8B92-4CFF-A85A-1C6C150BCD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C3D36AA-0CCE-4729-9AA2-0FE8DA561D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CABB2-F89D-4C9B-BB21-A7F0A54A88F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53260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2C567B5-D3BC-4E10-A7E5-467F1382F0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331E6E2-D8CA-4F5D-808F-0018857E14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9ED94F3-CE37-4291-B552-0FC7AD2A66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338CB1-8799-454F-8721-03A9CC06320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18761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4C011C0-5F18-48D7-90FE-5F1B71C16D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6DA868F-EBEA-4A5F-B323-698FADD937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624A91C-C0CB-410F-A1F0-0DA8075E9E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121AB-39F4-4CE7-81CE-6EC10E0FAF8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61252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C2C1C12-C471-43C0-A6FE-956EDD7EEB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14AFFC4-CAFC-4503-B30B-0680CD7A5F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77B0470-E724-4CB5-8F0D-72CD992F20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1C5018-E062-4C66-9EFC-A6D836680A1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31813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35A8E12-DEB6-4514-9602-859C80DF8F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5A34DF9-B3EC-4796-96C6-BF3B5FB75E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0FCCD88-0E31-480D-8B6B-1365B36281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DFEEB7-65E2-41AA-9B3F-BBF2FCD9F28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8586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3640360-B025-4893-B29B-79338078F8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D7BB36E-EA37-44DB-B09A-B6B3B62F0B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71276DA-8E5D-4826-B37C-AF615DA8C1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7F78B7-7B37-4E51-BCC0-38F97FB726E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27819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19A4ED4-6367-47A6-813B-9DB01CC06A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DDEEC97-1CEA-4C23-B24E-B83D71410B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ACDDD21-BD7B-409C-B9DB-968F293E2F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DB95D-2F9D-4102-9E22-5706D5E2F4A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22705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1986AE-F177-4473-84FE-3BA981933D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D1AF9A-2F7B-406E-A3A1-AEFA9DBEDB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A8BFEB-91C1-4DC1-AF32-55A17F3C78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B3998-C292-45D2-A143-E357295661D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89723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D219B8-12DB-4AE6-897B-B5236C9949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148A904-E91D-49B8-9B3F-63DB6C8730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408E17-1145-4D59-8A01-0FE3650838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9A228-9F9F-4A5D-85AA-2F4E9FAE2A3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65625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EE0E2AA-6AFA-49E6-BA65-E8BB99C23F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das Titelformat zu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39061EE-7720-4E0B-9789-353214FA1A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7F2D19C-8F2F-413B-8F07-1EF56D48F46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57EB7FE-DBFD-4A0B-AE88-2F44DAFF883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424FC10-9A51-4B84-BB10-24BA4B303A9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2DB0298-C196-4DAD-8B49-1942ADA4CBA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>
            <a:extLst>
              <a:ext uri="{FF2B5EF4-FFF2-40B4-BE49-F238E27FC236}">
                <a16:creationId xmlns:a16="http://schemas.microsoft.com/office/drawing/2014/main" id="{76E1055F-961F-4568-8344-CD9627834D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2349500"/>
            <a:ext cx="807720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Functional-Structural Plant Models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de-DE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de-DE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Summer semester 2024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0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Winfried </a:t>
            </a:r>
            <a:r>
              <a:rPr lang="en-US" altLang="de-DE" sz="2000" dirty="0" err="1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Kurth</a:t>
            </a:r>
            <a:endParaRPr lang="en-US" altLang="de-DE" sz="2000" dirty="0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University of Göttingen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Chair of Computer Graphics and Ecoinformatics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8</a:t>
            </a:r>
            <a:r>
              <a:rPr lang="en-US" altLang="de-DE" sz="2400" baseline="30000" dirty="0">
                <a:solidFill>
                  <a:schemeClr val="accent2"/>
                </a:solidFill>
                <a:latin typeface="Arial" panose="020B0604020202020204" pitchFamily="34" charset="0"/>
              </a:rPr>
              <a:t>th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Lecture:  13 June, 2024</a:t>
            </a:r>
          </a:p>
        </p:txBody>
      </p:sp>
      <p:pic>
        <p:nvPicPr>
          <p:cNvPr id="2051" name="Picture 6" descr="groimpstart">
            <a:extLst>
              <a:ext uri="{FF2B5EF4-FFF2-40B4-BE49-F238E27FC236}">
                <a16:creationId xmlns:a16="http://schemas.microsoft.com/office/drawing/2014/main" id="{468A392D-9DA3-4E09-AEBD-BA640F93DE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57200"/>
            <a:ext cx="2052638" cy="157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7" descr="groimp500x500">
            <a:extLst>
              <a:ext uri="{FF2B5EF4-FFF2-40B4-BE49-F238E27FC236}">
                <a16:creationId xmlns:a16="http://schemas.microsoft.com/office/drawing/2014/main" id="{CB2AB471-7088-4DE4-8A21-689DD6F5CC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7625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A99945F-BCF8-45C7-930D-4F3F2C0DA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1</a:t>
            </a:fld>
            <a:endParaRPr lang="de-DE" altLang="de-DE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49624ECC-EC8A-4188-BA22-81A4DC33FE6A}"/>
              </a:ext>
            </a:extLst>
          </p:cNvPr>
          <p:cNvSpPr/>
          <p:nvPr/>
        </p:nvSpPr>
        <p:spPr>
          <a:xfrm>
            <a:off x="539555" y="1362829"/>
            <a:ext cx="8223446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Relational Growth Grammar contains: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 alphabet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- the definition of all allowed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▪ node types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▪ types of relations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axiom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- an initial graph composed of elements of the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       alphabet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set of graph replacement rules</a:t>
            </a:r>
          </a:p>
        </p:txBody>
      </p:sp>
      <p:grpSp>
        <p:nvGrpSpPr>
          <p:cNvPr id="2" name="Gruppieren 17">
            <a:extLst>
              <a:ext uri="{FF2B5EF4-FFF2-40B4-BE49-F238E27FC236}">
                <a16:creationId xmlns:a16="http://schemas.microsoft.com/office/drawing/2014/main" id="{E8C0CA26-96F0-4A8C-8B50-3D73031284EA}"/>
              </a:ext>
            </a:extLst>
          </p:cNvPr>
          <p:cNvGrpSpPr>
            <a:grpSpLocks/>
          </p:cNvGrpSpPr>
          <p:nvPr/>
        </p:nvGrpSpPr>
        <p:grpSpPr bwMode="auto">
          <a:xfrm>
            <a:off x="4483472" y="2699628"/>
            <a:ext cx="3383805" cy="369332"/>
            <a:chOff x="4504390" y="2847685"/>
            <a:chExt cx="3216145" cy="275870"/>
          </a:xfrm>
        </p:grpSpPr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24167E26-8198-4491-AF60-5FC6546F3035}"/>
                </a:ext>
              </a:extLst>
            </p:cNvPr>
            <p:cNvSpPr/>
            <p:nvPr/>
          </p:nvSpPr>
          <p:spPr bwMode="auto">
            <a:xfrm flipH="1">
              <a:off x="5828311" y="2858784"/>
              <a:ext cx="838166" cy="2647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de-DE" sz="1100" dirty="0" err="1"/>
                <a:t>Shoot</a:t>
              </a:r>
              <a:endParaRPr lang="de-DE" sz="1100" dirty="0"/>
            </a:p>
          </p:txBody>
        </p:sp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E8623A38-6ED2-4D5B-94CB-D1FD983EEA0B}"/>
                </a:ext>
              </a:extLst>
            </p:cNvPr>
            <p:cNvSpPr/>
            <p:nvPr/>
          </p:nvSpPr>
          <p:spPr bwMode="auto">
            <a:xfrm>
              <a:off x="4504390" y="2847685"/>
              <a:ext cx="839753" cy="2647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de-DE" sz="1100" dirty="0"/>
                <a:t>Root</a:t>
              </a:r>
            </a:p>
          </p:txBody>
        </p:sp>
        <p:sp>
          <p:nvSpPr>
            <p:cNvPr id="8" name="Ellipse 7">
              <a:extLst>
                <a:ext uri="{FF2B5EF4-FFF2-40B4-BE49-F238E27FC236}">
                  <a16:creationId xmlns:a16="http://schemas.microsoft.com/office/drawing/2014/main" id="{C1178234-2C00-4F93-86D2-3444D2BA33AF}"/>
                </a:ext>
              </a:extLst>
            </p:cNvPr>
            <p:cNvSpPr/>
            <p:nvPr/>
          </p:nvSpPr>
          <p:spPr bwMode="auto">
            <a:xfrm>
              <a:off x="7136359" y="2860369"/>
              <a:ext cx="584176" cy="23940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de-DE" sz="1100" dirty="0"/>
                <a:t>Bud</a:t>
              </a:r>
            </a:p>
          </p:txBody>
        </p:sp>
      </p:grpSp>
      <p:grpSp>
        <p:nvGrpSpPr>
          <p:cNvPr id="3" name="Gruppieren 21">
            <a:extLst>
              <a:ext uri="{FF2B5EF4-FFF2-40B4-BE49-F238E27FC236}">
                <a16:creationId xmlns:a16="http://schemas.microsoft.com/office/drawing/2014/main" id="{88B4B9AC-D80C-47EE-815C-04887C80B48E}"/>
              </a:ext>
            </a:extLst>
          </p:cNvPr>
          <p:cNvGrpSpPr>
            <a:grpSpLocks/>
          </p:cNvGrpSpPr>
          <p:nvPr/>
        </p:nvGrpSpPr>
        <p:grpSpPr bwMode="auto">
          <a:xfrm>
            <a:off x="4139952" y="3771686"/>
            <a:ext cx="3240360" cy="354474"/>
            <a:chOff x="4818156" y="4764339"/>
            <a:chExt cx="2957960" cy="265113"/>
          </a:xfrm>
        </p:grpSpPr>
        <p:sp>
          <p:nvSpPr>
            <p:cNvPr id="12" name="Ellipse 11">
              <a:extLst>
                <a:ext uri="{FF2B5EF4-FFF2-40B4-BE49-F238E27FC236}">
                  <a16:creationId xmlns:a16="http://schemas.microsoft.com/office/drawing/2014/main" id="{9EBE1F04-F44D-44E6-A9C3-AA230E06B110}"/>
                </a:ext>
              </a:extLst>
            </p:cNvPr>
            <p:cNvSpPr/>
            <p:nvPr/>
          </p:nvSpPr>
          <p:spPr bwMode="auto">
            <a:xfrm>
              <a:off x="4818156" y="4764339"/>
              <a:ext cx="839915" cy="26511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de-DE" sz="1100" dirty="0"/>
                <a:t>Root</a:t>
              </a:r>
            </a:p>
          </p:txBody>
        </p:sp>
        <p:cxnSp>
          <p:nvCxnSpPr>
            <p:cNvPr id="13" name="Gerade Verbindung mit Pfeil 12">
              <a:extLst>
                <a:ext uri="{FF2B5EF4-FFF2-40B4-BE49-F238E27FC236}">
                  <a16:creationId xmlns:a16="http://schemas.microsoft.com/office/drawing/2014/main" id="{7E921C12-1F7B-4FC5-8B8D-0036558B65B5}"/>
                </a:ext>
              </a:extLst>
            </p:cNvPr>
            <p:cNvCxnSpPr/>
            <p:nvPr/>
          </p:nvCxnSpPr>
          <p:spPr bwMode="auto">
            <a:xfrm flipV="1">
              <a:off x="5680299" y="4892926"/>
              <a:ext cx="303258" cy="793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4" name="Ellipse 13">
              <a:extLst>
                <a:ext uri="{FF2B5EF4-FFF2-40B4-BE49-F238E27FC236}">
                  <a16:creationId xmlns:a16="http://schemas.microsoft.com/office/drawing/2014/main" id="{DB1203E8-C716-4935-B26F-C9C0B41D25E6}"/>
                </a:ext>
              </a:extLst>
            </p:cNvPr>
            <p:cNvSpPr/>
            <p:nvPr/>
          </p:nvSpPr>
          <p:spPr bwMode="auto">
            <a:xfrm flipH="1">
              <a:off x="6002610" y="4764339"/>
              <a:ext cx="838327" cy="26511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de-DE" sz="1100" dirty="0" err="1"/>
                <a:t>Shoot</a:t>
              </a:r>
              <a:endParaRPr lang="de-DE" sz="1100" dirty="0"/>
            </a:p>
          </p:txBody>
        </p:sp>
        <p:cxnSp>
          <p:nvCxnSpPr>
            <p:cNvPr id="15" name="Gerade Verbindung mit Pfeil 14">
              <a:extLst>
                <a:ext uri="{FF2B5EF4-FFF2-40B4-BE49-F238E27FC236}">
                  <a16:creationId xmlns:a16="http://schemas.microsoft.com/office/drawing/2014/main" id="{04EE1C50-297E-41B9-9D22-DC9906E84416}"/>
                </a:ext>
              </a:extLst>
            </p:cNvPr>
            <p:cNvCxnSpPr/>
            <p:nvPr/>
          </p:nvCxnSpPr>
          <p:spPr bwMode="auto">
            <a:xfrm flipV="1">
              <a:off x="6875867" y="4892926"/>
              <a:ext cx="303259" cy="793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6" name="Ellipse 15">
              <a:extLst>
                <a:ext uri="{FF2B5EF4-FFF2-40B4-BE49-F238E27FC236}">
                  <a16:creationId xmlns:a16="http://schemas.microsoft.com/office/drawing/2014/main" id="{4BFA9D28-809F-4D34-83D8-6524552D99B9}"/>
                </a:ext>
              </a:extLst>
            </p:cNvPr>
            <p:cNvSpPr/>
            <p:nvPr/>
          </p:nvSpPr>
          <p:spPr bwMode="auto">
            <a:xfrm>
              <a:off x="7191828" y="4777039"/>
              <a:ext cx="584288" cy="23971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de-DE" sz="1100" dirty="0"/>
                <a:t>Bud</a:t>
              </a:r>
            </a:p>
          </p:txBody>
        </p:sp>
      </p:grpSp>
      <p:grpSp>
        <p:nvGrpSpPr>
          <p:cNvPr id="4" name="Gruppieren 20">
            <a:extLst>
              <a:ext uri="{FF2B5EF4-FFF2-40B4-BE49-F238E27FC236}">
                <a16:creationId xmlns:a16="http://schemas.microsoft.com/office/drawing/2014/main" id="{8CFED172-8522-4C75-BE92-94F20FF7E2B5}"/>
              </a:ext>
            </a:extLst>
          </p:cNvPr>
          <p:cNvGrpSpPr>
            <a:grpSpLocks/>
          </p:cNvGrpSpPr>
          <p:nvPr/>
        </p:nvGrpSpPr>
        <p:grpSpPr bwMode="auto">
          <a:xfrm>
            <a:off x="5123681" y="3131676"/>
            <a:ext cx="3480764" cy="369332"/>
            <a:chOff x="4324575" y="3195018"/>
            <a:chExt cx="3288923" cy="370366"/>
          </a:xfrm>
        </p:grpSpPr>
        <p:cxnSp>
          <p:nvCxnSpPr>
            <p:cNvPr id="9" name="Gerade Verbindung mit Pfeil 8">
              <a:extLst>
                <a:ext uri="{FF2B5EF4-FFF2-40B4-BE49-F238E27FC236}">
                  <a16:creationId xmlns:a16="http://schemas.microsoft.com/office/drawing/2014/main" id="{59A7BFF0-C18D-4CF7-9894-08DBB23B0644}"/>
                </a:ext>
              </a:extLst>
            </p:cNvPr>
            <p:cNvCxnSpPr/>
            <p:nvPr/>
          </p:nvCxnSpPr>
          <p:spPr bwMode="auto">
            <a:xfrm>
              <a:off x="7229318" y="3400380"/>
              <a:ext cx="384180" cy="318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" name="Gerade Verbindung mit Pfeil 9">
              <a:extLst>
                <a:ext uri="{FF2B5EF4-FFF2-40B4-BE49-F238E27FC236}">
                  <a16:creationId xmlns:a16="http://schemas.microsoft.com/office/drawing/2014/main" id="{4D37E0B2-E688-4660-B91D-8AD644504D56}"/>
                </a:ext>
              </a:extLst>
            </p:cNvPr>
            <p:cNvCxnSpPr/>
            <p:nvPr/>
          </p:nvCxnSpPr>
          <p:spPr bwMode="auto">
            <a:xfrm flipV="1">
              <a:off x="5516804" y="3395603"/>
              <a:ext cx="303216" cy="955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2537" name="Textfeld 16">
              <a:extLst>
                <a:ext uri="{FF2B5EF4-FFF2-40B4-BE49-F238E27FC236}">
                  <a16:creationId xmlns:a16="http://schemas.microsoft.com/office/drawing/2014/main" id="{25EA1051-89A8-44E7-9B03-356CBC1368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4575" y="3195018"/>
              <a:ext cx="2941871" cy="370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de-DE" sz="1800" b="1" dirty="0">
                  <a:latin typeface="Arial" panose="020B0604020202020204" pitchFamily="34" charset="0"/>
                  <a:cs typeface="Arial" panose="020B0604020202020204" pitchFamily="34" charset="0"/>
                </a:rPr>
                <a:t>Successor        </a:t>
              </a:r>
              <a:r>
                <a:rPr lang="en-US" altLang="de-DE" sz="1800" b="1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Branching</a:t>
              </a:r>
            </a:p>
          </p:txBody>
        </p:sp>
      </p:grpSp>
      <p:sp>
        <p:nvSpPr>
          <p:cNvPr id="18" name="Line 2">
            <a:extLst>
              <a:ext uri="{FF2B5EF4-FFF2-40B4-BE49-F238E27FC236}">
                <a16:creationId xmlns:a16="http://schemas.microsoft.com/office/drawing/2014/main" id="{D05FE7CE-166B-4DDA-AF37-C85C10C27FB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3">
            <a:extLst>
              <a:ext uri="{FF2B5EF4-FFF2-40B4-BE49-F238E27FC236}">
                <a16:creationId xmlns:a16="http://schemas.microsoft.com/office/drawing/2014/main" id="{F380E207-810F-495D-BFEE-96E465D98B6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0" name="AutoShape 4">
            <a:extLst>
              <a:ext uri="{FF2B5EF4-FFF2-40B4-BE49-F238E27FC236}">
                <a16:creationId xmlns:a16="http://schemas.microsoft.com/office/drawing/2014/main" id="{4964E62C-82CF-48C8-B5A9-F55D17BF28BE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86A5F7-E4D9-4061-8421-A16CA194C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10</a:t>
            </a:fld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Untertitel 2">
            <a:extLst>
              <a:ext uri="{FF2B5EF4-FFF2-40B4-BE49-F238E27FC236}">
                <a16:creationId xmlns:a16="http://schemas.microsoft.com/office/drawing/2014/main" id="{9F1FD0F1-7149-45F8-A473-8CECCBEFB26D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331640" y="1556792"/>
            <a:ext cx="6768743" cy="2592277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What are these graph replacement rules </a:t>
            </a:r>
            <a:r>
              <a:rPr lang="en-US" altLang="de-DE" sz="2800" dirty="0">
                <a:solidFill>
                  <a:srgbClr val="C00000"/>
                </a:solidFill>
                <a:latin typeface="Arial" panose="020B0604020202020204" pitchFamily="34" charset="0"/>
              </a:rPr>
              <a:t>(</a:t>
            </a: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RGG rules</a:t>
            </a:r>
            <a:r>
              <a:rPr lang="en-US" altLang="de-DE" sz="2800" dirty="0">
                <a:solidFill>
                  <a:srgbClr val="C00000"/>
                </a:solidFill>
                <a:latin typeface="Arial" panose="020B0604020202020204" pitchFamily="34" charset="0"/>
              </a:rPr>
              <a:t>)</a:t>
            </a:r>
            <a:r>
              <a:rPr lang="en-US" altLang="de-DE" sz="2800" dirty="0">
                <a:latin typeface="Arial" panose="020B0604020202020204" pitchFamily="34" charset="0"/>
              </a:rPr>
              <a:t>?</a:t>
            </a:r>
          </a:p>
          <a:p>
            <a:pPr marL="0" indent="0" algn="ctr" eaLnBrk="1" hangingPunct="1"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And how do we apply them?</a:t>
            </a:r>
          </a:p>
        </p:txBody>
      </p:sp>
      <p:sp>
        <p:nvSpPr>
          <p:cNvPr id="4" name="Line 2">
            <a:extLst>
              <a:ext uri="{FF2B5EF4-FFF2-40B4-BE49-F238E27FC236}">
                <a16:creationId xmlns:a16="http://schemas.microsoft.com/office/drawing/2014/main" id="{A6FD4D0E-4E99-4614-BAF0-27B30E58E7E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467F7810-288C-40E8-883F-A190B3CB21D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4">
            <a:extLst>
              <a:ext uri="{FF2B5EF4-FFF2-40B4-BE49-F238E27FC236}">
                <a16:creationId xmlns:a16="http://schemas.microsoft.com/office/drawing/2014/main" id="{0CB36E84-14F9-4A3C-999C-3672FC1A8599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532EAAE-701C-4CBF-8473-C05A30A2E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11</a:t>
            </a:fld>
            <a:endParaRPr lang="de-DE" altLang="de-DE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Untertitel 2">
            <a:extLst>
              <a:ext uri="{FF2B5EF4-FFF2-40B4-BE49-F238E27FC236}">
                <a16:creationId xmlns:a16="http://schemas.microsoft.com/office/drawing/2014/main" id="{9F1FD0F1-7149-45F8-A473-8CECCBEFB26D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456817" y="971569"/>
            <a:ext cx="8687183" cy="485297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 replacement rules are</a:t>
            </a:r>
            <a:br>
              <a:rPr lang="en-US" altLang="de-DE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de-D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rules for the transformation of a graph (subgraph) into another graph</a:t>
            </a:r>
            <a:b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A rule consists essentially of:</a:t>
            </a:r>
          </a:p>
          <a:p>
            <a:pPr marL="0" indent="0" eaLnBrk="1" hangingPunct="1">
              <a:buFontTx/>
              <a:buNone/>
            </a:pPr>
            <a:b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altLang="de-DE" sz="2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left-hand side of rule ==&gt; right-hand side of rule</a:t>
            </a:r>
          </a:p>
        </p:txBody>
      </p:sp>
      <p:sp>
        <p:nvSpPr>
          <p:cNvPr id="4" name="Line 2">
            <a:extLst>
              <a:ext uri="{FF2B5EF4-FFF2-40B4-BE49-F238E27FC236}">
                <a16:creationId xmlns:a16="http://schemas.microsoft.com/office/drawing/2014/main" id="{A6FD4D0E-4E99-4614-BAF0-27B30E58E7E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467F7810-288C-40E8-883F-A190B3CB21D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4">
            <a:extLst>
              <a:ext uri="{FF2B5EF4-FFF2-40B4-BE49-F238E27FC236}">
                <a16:creationId xmlns:a16="http://schemas.microsoft.com/office/drawing/2014/main" id="{0CB36E84-14F9-4A3C-999C-3672FC1A8599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532EAAE-701C-4CBF-8473-C05A30A2E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12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7968045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Inhaltsplatzhalter 2">
            <a:extLst>
              <a:ext uri="{FF2B5EF4-FFF2-40B4-BE49-F238E27FC236}">
                <a16:creationId xmlns:a16="http://schemas.microsoft.com/office/drawing/2014/main" id="{9A119773-4E9F-4502-9076-699AA1B53054}"/>
              </a:ext>
            </a:extLst>
          </p:cNvPr>
          <p:cNvSpPr txBox="1">
            <a:spLocks/>
          </p:cNvSpPr>
          <p:nvPr/>
        </p:nvSpPr>
        <p:spPr bwMode="auto">
          <a:xfrm>
            <a:off x="887020" y="758934"/>
            <a:ext cx="7571180" cy="4974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 eaLnBrk="1" hangingPunct="1">
              <a:buSzPct val="60000"/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an RGG rule is applied</a:t>
            </a:r>
          </a:p>
          <a:p>
            <a:pPr marL="0" indent="0" eaLnBrk="1" hangingPunct="1">
              <a:buSzPct val="60000"/>
              <a:buNone/>
            </a:pPr>
            <a:endParaRPr lang="en-US" altLang="de-DE" b="1" dirty="0">
              <a:solidFill>
                <a:srgbClr val="FF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buSzPct val="60000"/>
              <a:buFont typeface="Wingdings" panose="05000000000000000000" pitchFamily="2" charset="2"/>
              <a:buChar char="Ø"/>
            </a:pP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each left-hand side of a rule describes a subgraph (a pattern of nodes and edges which is searched for in the whole graph), </a:t>
            </a:r>
            <a:r>
              <a:rPr lang="en-US" alt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which is replaced</a:t>
            </a: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when the rule is applied</a:t>
            </a:r>
          </a:p>
          <a:p>
            <a:pPr marL="0" indent="0" eaLnBrk="1" hangingPunct="1">
              <a:buSzPct val="60000"/>
              <a:buNone/>
            </a:pPr>
            <a:endParaRPr lang="en-US" alt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SzPct val="60000"/>
              <a:buFont typeface="Wingdings" panose="05000000000000000000" pitchFamily="2" charset="2"/>
              <a:buChar char="Ø"/>
            </a:pP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each right-hand side of a rule defines a new subgraph, </a:t>
            </a:r>
            <a:r>
              <a:rPr lang="en-US" alt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which is inserted as substitute for the removed subgraph</a:t>
            </a:r>
          </a:p>
        </p:txBody>
      </p:sp>
      <p:sp>
        <p:nvSpPr>
          <p:cNvPr id="4" name="Line 2">
            <a:extLst>
              <a:ext uri="{FF2B5EF4-FFF2-40B4-BE49-F238E27FC236}">
                <a16:creationId xmlns:a16="http://schemas.microsoft.com/office/drawing/2014/main" id="{4EEEFE14-0478-4A51-AFA7-4AA64F8B2D3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F885B713-BE9F-4651-80B9-3FDB6B2CF50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4">
            <a:extLst>
              <a:ext uri="{FF2B5EF4-FFF2-40B4-BE49-F238E27FC236}">
                <a16:creationId xmlns:a16="http://schemas.microsoft.com/office/drawing/2014/main" id="{A85F4ECB-554B-43C8-BA15-E902A851823C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D7B36A2-524B-4A77-8693-20E8D8BBB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13</a:t>
            </a:fld>
            <a:endParaRPr lang="de-DE" altLang="de-DE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Inhaltsplatzhalter 2">
            <a:extLst>
              <a:ext uri="{FF2B5EF4-FFF2-40B4-BE49-F238E27FC236}">
                <a16:creationId xmlns:a16="http://schemas.microsoft.com/office/drawing/2014/main" id="{1E4ECFF4-CB1B-4F74-9616-98CE9850E7B6}"/>
              </a:ext>
            </a:extLst>
          </p:cNvPr>
          <p:cNvSpPr txBox="1">
            <a:spLocks/>
          </p:cNvSpPr>
          <p:nvPr/>
        </p:nvSpPr>
        <p:spPr bwMode="auto">
          <a:xfrm>
            <a:off x="533400" y="566738"/>
            <a:ext cx="8229600" cy="203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 eaLnBrk="1" hangingPunct="1">
              <a:buSzPct val="60000"/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Simple example with strings</a:t>
            </a:r>
          </a:p>
          <a:p>
            <a:pPr marL="0" indent="0" eaLnBrk="1" hangingPunct="1">
              <a:buSzPct val="60000"/>
              <a:buNone/>
            </a:pPr>
            <a:endParaRPr lang="en-US" altLang="de-DE" b="1" dirty="0">
              <a:solidFill>
                <a:srgbClr val="FF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eaLnBrk="1" hangingPunct="1">
              <a:buSzPct val="60000"/>
              <a:buFont typeface="Wingdings" panose="05000000000000000000" pitchFamily="2" charset="2"/>
              <a:buChar char="Ø"/>
            </a:pP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Every occurrence of the subgraph defined in the left-hand side of the rule is replaced!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2256E341-D484-4FD7-A9BF-C139483D5DDB}"/>
              </a:ext>
            </a:extLst>
          </p:cNvPr>
          <p:cNvSpPr/>
          <p:nvPr/>
        </p:nvSpPr>
        <p:spPr>
          <a:xfrm>
            <a:off x="1042988" y="302895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A</a:t>
            </a:r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F506C325-DD2C-4DAB-8D66-E1565E4BDA41}"/>
              </a:ext>
            </a:extLst>
          </p:cNvPr>
          <p:cNvCxnSpPr>
            <a:stCxn id="5" idx="6"/>
          </p:cNvCxnSpPr>
          <p:nvPr/>
        </p:nvCxnSpPr>
        <p:spPr>
          <a:xfrm>
            <a:off x="1528763" y="320516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" name="Ellipse 6">
            <a:extLst>
              <a:ext uri="{FF2B5EF4-FFF2-40B4-BE49-F238E27FC236}">
                <a16:creationId xmlns:a16="http://schemas.microsoft.com/office/drawing/2014/main" id="{D0752462-2FFD-40C8-9076-B9BCA05E7DD1}"/>
              </a:ext>
            </a:extLst>
          </p:cNvPr>
          <p:cNvSpPr/>
          <p:nvPr/>
        </p:nvSpPr>
        <p:spPr>
          <a:xfrm>
            <a:off x="1709738" y="302895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B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26B9CA49-6154-458F-A8B0-6F713CF13A0C}"/>
              </a:ext>
            </a:extLst>
          </p:cNvPr>
          <p:cNvCxnSpPr>
            <a:stCxn id="7" idx="6"/>
          </p:cNvCxnSpPr>
          <p:nvPr/>
        </p:nvCxnSpPr>
        <p:spPr>
          <a:xfrm>
            <a:off x="2195513" y="320516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9" name="Ellipse 8">
            <a:extLst>
              <a:ext uri="{FF2B5EF4-FFF2-40B4-BE49-F238E27FC236}">
                <a16:creationId xmlns:a16="http://schemas.microsoft.com/office/drawing/2014/main" id="{1B777D6E-BE4D-4ED4-B7DB-746D241E96CF}"/>
              </a:ext>
            </a:extLst>
          </p:cNvPr>
          <p:cNvSpPr/>
          <p:nvPr/>
        </p:nvSpPr>
        <p:spPr>
          <a:xfrm>
            <a:off x="2376488" y="302895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C</a:t>
            </a:r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572D456B-C1F9-4961-97BD-D5DEC22AA6AB}"/>
              </a:ext>
            </a:extLst>
          </p:cNvPr>
          <p:cNvCxnSpPr>
            <a:stCxn id="9" idx="6"/>
          </p:cNvCxnSpPr>
          <p:nvPr/>
        </p:nvCxnSpPr>
        <p:spPr>
          <a:xfrm>
            <a:off x="2862263" y="320516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Ellipse 10">
            <a:extLst>
              <a:ext uri="{FF2B5EF4-FFF2-40B4-BE49-F238E27FC236}">
                <a16:creationId xmlns:a16="http://schemas.microsoft.com/office/drawing/2014/main" id="{43641AF7-765D-47AD-9EE7-B4B614E94D6E}"/>
              </a:ext>
            </a:extLst>
          </p:cNvPr>
          <p:cNvSpPr/>
          <p:nvPr/>
        </p:nvSpPr>
        <p:spPr>
          <a:xfrm>
            <a:off x="3043238" y="302895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A</a:t>
            </a:r>
          </a:p>
        </p:txBody>
      </p: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2219B86D-F9F3-41E9-B3B4-873D32F900E6}"/>
              </a:ext>
            </a:extLst>
          </p:cNvPr>
          <p:cNvCxnSpPr>
            <a:stCxn id="11" idx="6"/>
          </p:cNvCxnSpPr>
          <p:nvPr/>
        </p:nvCxnSpPr>
        <p:spPr>
          <a:xfrm>
            <a:off x="3529013" y="320516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3" name="Ellipse 12">
            <a:extLst>
              <a:ext uri="{FF2B5EF4-FFF2-40B4-BE49-F238E27FC236}">
                <a16:creationId xmlns:a16="http://schemas.microsoft.com/office/drawing/2014/main" id="{B4DA03F2-6F90-436C-901B-B7E2C02C383D}"/>
              </a:ext>
            </a:extLst>
          </p:cNvPr>
          <p:cNvSpPr/>
          <p:nvPr/>
        </p:nvSpPr>
        <p:spPr>
          <a:xfrm>
            <a:off x="1057275" y="476250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D</a:t>
            </a:r>
          </a:p>
        </p:txBody>
      </p: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F0DEF753-8D98-4AE3-8D4D-63FC2951B7AF}"/>
              </a:ext>
            </a:extLst>
          </p:cNvPr>
          <p:cNvCxnSpPr>
            <a:stCxn id="13" idx="6"/>
          </p:cNvCxnSpPr>
          <p:nvPr/>
        </p:nvCxnSpPr>
        <p:spPr>
          <a:xfrm>
            <a:off x="1543050" y="493871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5" name="Ellipse 14">
            <a:extLst>
              <a:ext uri="{FF2B5EF4-FFF2-40B4-BE49-F238E27FC236}">
                <a16:creationId xmlns:a16="http://schemas.microsoft.com/office/drawing/2014/main" id="{DE0AD6BC-1662-4999-B7F8-A75A1E8680D8}"/>
              </a:ext>
            </a:extLst>
          </p:cNvPr>
          <p:cNvSpPr/>
          <p:nvPr/>
        </p:nvSpPr>
        <p:spPr>
          <a:xfrm>
            <a:off x="1724025" y="476250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B</a:t>
            </a:r>
          </a:p>
        </p:txBody>
      </p:sp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851FB2D2-67F6-47FA-A156-451340D772FF}"/>
              </a:ext>
            </a:extLst>
          </p:cNvPr>
          <p:cNvCxnSpPr>
            <a:stCxn id="15" idx="6"/>
          </p:cNvCxnSpPr>
          <p:nvPr/>
        </p:nvCxnSpPr>
        <p:spPr>
          <a:xfrm>
            <a:off x="2209800" y="493871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7" name="Ellipse 16">
            <a:extLst>
              <a:ext uri="{FF2B5EF4-FFF2-40B4-BE49-F238E27FC236}">
                <a16:creationId xmlns:a16="http://schemas.microsoft.com/office/drawing/2014/main" id="{7B034DD6-D910-4629-A22E-78E9D5F426C0}"/>
              </a:ext>
            </a:extLst>
          </p:cNvPr>
          <p:cNvSpPr/>
          <p:nvPr/>
        </p:nvSpPr>
        <p:spPr>
          <a:xfrm>
            <a:off x="2390775" y="476250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C</a:t>
            </a:r>
          </a:p>
        </p:txBody>
      </p: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AEBA6C67-5C05-469A-917C-71944866AFA4}"/>
              </a:ext>
            </a:extLst>
          </p:cNvPr>
          <p:cNvCxnSpPr>
            <a:stCxn id="17" idx="6"/>
          </p:cNvCxnSpPr>
          <p:nvPr/>
        </p:nvCxnSpPr>
        <p:spPr>
          <a:xfrm>
            <a:off x="2876550" y="493871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9" name="Ellipse 18">
            <a:extLst>
              <a:ext uri="{FF2B5EF4-FFF2-40B4-BE49-F238E27FC236}">
                <a16:creationId xmlns:a16="http://schemas.microsoft.com/office/drawing/2014/main" id="{FE32D750-1DE4-4CD2-BDDC-803978CA9762}"/>
              </a:ext>
            </a:extLst>
          </p:cNvPr>
          <p:cNvSpPr/>
          <p:nvPr/>
        </p:nvSpPr>
        <p:spPr>
          <a:xfrm>
            <a:off x="3057525" y="476250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D</a:t>
            </a:r>
          </a:p>
        </p:txBody>
      </p: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98DCAFE4-332F-4F97-A35B-10F37E2A2300}"/>
              </a:ext>
            </a:extLst>
          </p:cNvPr>
          <p:cNvCxnSpPr>
            <a:stCxn id="19" idx="6"/>
          </p:cNvCxnSpPr>
          <p:nvPr/>
        </p:nvCxnSpPr>
        <p:spPr>
          <a:xfrm>
            <a:off x="3543300" y="493871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1" name="Ellipse 20">
            <a:extLst>
              <a:ext uri="{FF2B5EF4-FFF2-40B4-BE49-F238E27FC236}">
                <a16:creationId xmlns:a16="http://schemas.microsoft.com/office/drawing/2014/main" id="{F5057651-AA84-4743-AC3A-F07B8BC1BDBB}"/>
              </a:ext>
            </a:extLst>
          </p:cNvPr>
          <p:cNvSpPr/>
          <p:nvPr/>
        </p:nvSpPr>
        <p:spPr>
          <a:xfrm>
            <a:off x="4700588" y="384810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A</a:t>
            </a:r>
          </a:p>
        </p:txBody>
      </p: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0B8076EE-642E-43F4-86BD-523C0A0F01CF}"/>
              </a:ext>
            </a:extLst>
          </p:cNvPr>
          <p:cNvCxnSpPr>
            <a:stCxn id="21" idx="6"/>
          </p:cNvCxnSpPr>
          <p:nvPr/>
        </p:nvCxnSpPr>
        <p:spPr>
          <a:xfrm>
            <a:off x="5186363" y="402431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3" name="Ellipse 22">
            <a:extLst>
              <a:ext uri="{FF2B5EF4-FFF2-40B4-BE49-F238E27FC236}">
                <a16:creationId xmlns:a16="http://schemas.microsoft.com/office/drawing/2014/main" id="{FEDE262C-AE9C-428C-9769-A9DB786C239C}"/>
              </a:ext>
            </a:extLst>
          </p:cNvPr>
          <p:cNvSpPr/>
          <p:nvPr/>
        </p:nvSpPr>
        <p:spPr>
          <a:xfrm>
            <a:off x="7629525" y="384810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D</a:t>
            </a:r>
          </a:p>
        </p:txBody>
      </p:sp>
      <p:cxnSp>
        <p:nvCxnSpPr>
          <p:cNvPr id="24" name="Gerade Verbindung mit Pfeil 23">
            <a:extLst>
              <a:ext uri="{FF2B5EF4-FFF2-40B4-BE49-F238E27FC236}">
                <a16:creationId xmlns:a16="http://schemas.microsoft.com/office/drawing/2014/main" id="{44D6AE8F-D3B9-49F5-858E-3CCA5ADB9C53}"/>
              </a:ext>
            </a:extLst>
          </p:cNvPr>
          <p:cNvCxnSpPr/>
          <p:nvPr/>
        </p:nvCxnSpPr>
        <p:spPr>
          <a:xfrm>
            <a:off x="8162925" y="4024313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6648" name="Textfeld 32">
            <a:extLst>
              <a:ext uri="{FF2B5EF4-FFF2-40B4-BE49-F238E27FC236}">
                <a16:creationId xmlns:a16="http://schemas.microsoft.com/office/drawing/2014/main" id="{FACF3D12-A6D0-4CD6-A34F-C4E6B422B9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2120" y="3838575"/>
            <a:ext cx="176683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is replaced by</a:t>
            </a:r>
          </a:p>
        </p:txBody>
      </p:sp>
      <p:sp>
        <p:nvSpPr>
          <p:cNvPr id="26649" name="Inhaltsplatzhalter 2">
            <a:extLst>
              <a:ext uri="{FF2B5EF4-FFF2-40B4-BE49-F238E27FC236}">
                <a16:creationId xmlns:a16="http://schemas.microsoft.com/office/drawing/2014/main" id="{2574FE02-613B-4083-A759-1D3C7775B4C0}"/>
              </a:ext>
            </a:extLst>
          </p:cNvPr>
          <p:cNvSpPr txBox="1">
            <a:spLocks/>
          </p:cNvSpPr>
          <p:nvPr/>
        </p:nvSpPr>
        <p:spPr bwMode="auto">
          <a:xfrm>
            <a:off x="585788" y="5534025"/>
            <a:ext cx="665050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2 rule applications in the same time step</a:t>
            </a: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29A8F33A-1652-4BAD-8ECF-D596EB59B48F}"/>
              </a:ext>
            </a:extLst>
          </p:cNvPr>
          <p:cNvSpPr/>
          <p:nvPr/>
        </p:nvSpPr>
        <p:spPr>
          <a:xfrm>
            <a:off x="3702050" y="3030538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C</a:t>
            </a: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044494EE-0452-4506-9464-C4E92389645A}"/>
              </a:ext>
            </a:extLst>
          </p:cNvPr>
          <p:cNvSpPr/>
          <p:nvPr/>
        </p:nvSpPr>
        <p:spPr>
          <a:xfrm>
            <a:off x="3722688" y="4773613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C</a:t>
            </a:r>
          </a:p>
        </p:txBody>
      </p:sp>
      <p:sp>
        <p:nvSpPr>
          <p:cNvPr id="29" name="Line 2">
            <a:extLst>
              <a:ext uri="{FF2B5EF4-FFF2-40B4-BE49-F238E27FC236}">
                <a16:creationId xmlns:a16="http://schemas.microsoft.com/office/drawing/2014/main" id="{C072C09C-E91D-48D3-A61A-3C3C36ADD9B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">
            <a:extLst>
              <a:ext uri="{FF2B5EF4-FFF2-40B4-BE49-F238E27FC236}">
                <a16:creationId xmlns:a16="http://schemas.microsoft.com/office/drawing/2014/main" id="{52F8ADF1-2116-4E27-A213-240F868E1F9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1" name="AutoShape 4">
            <a:extLst>
              <a:ext uri="{FF2B5EF4-FFF2-40B4-BE49-F238E27FC236}">
                <a16:creationId xmlns:a16="http://schemas.microsoft.com/office/drawing/2014/main" id="{0CEE3877-6706-4B3C-A0F5-A8E2C9FD2792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740F42-C4F5-4F3C-AD41-CD89400BD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14</a:t>
            </a:fld>
            <a:endParaRPr lang="de-DE" altLang="de-DE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Inhaltsplatzhalter 2">
            <a:extLst>
              <a:ext uri="{FF2B5EF4-FFF2-40B4-BE49-F238E27FC236}">
                <a16:creationId xmlns:a16="http://schemas.microsoft.com/office/drawing/2014/main" id="{00089E02-BAB5-4BC1-813F-7A8F98DE0292}"/>
              </a:ext>
            </a:extLst>
          </p:cNvPr>
          <p:cNvSpPr txBox="1">
            <a:spLocks/>
          </p:cNvSpPr>
          <p:nvPr/>
        </p:nvSpPr>
        <p:spPr bwMode="auto">
          <a:xfrm>
            <a:off x="1001318" y="1196752"/>
            <a:ext cx="7141363" cy="326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complete RGG rule can contain 5 parts</a:t>
            </a:r>
          </a:p>
          <a:p>
            <a:pPr eaLnBrk="1" hangingPunct="1">
              <a:buFontTx/>
              <a:buNone/>
            </a:pPr>
            <a:endParaRPr lang="en-US" altLang="de-DE" sz="2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(* </a:t>
            </a:r>
            <a:r>
              <a:rPr lang="en-US" altLang="de-DE" sz="2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</a:t>
            </a: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*), left-hand side, ( </a:t>
            </a:r>
            <a:r>
              <a:rPr lang="en-US" altLang="de-DE" sz="28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</a:t>
            </a: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)</a:t>
            </a:r>
          </a:p>
          <a:p>
            <a:pPr eaLnBrk="1" hangingPunct="1"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				==&gt;</a:t>
            </a:r>
          </a:p>
          <a:p>
            <a:pPr eaLnBrk="1" hangingPunct="1"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right-hand side { </a:t>
            </a:r>
            <a:r>
              <a:rPr lang="en-US" altLang="de-DE" sz="28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imperative XL code </a:t>
            </a: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</p:txBody>
      </p:sp>
      <p:sp>
        <p:nvSpPr>
          <p:cNvPr id="4" name="Line 2">
            <a:extLst>
              <a:ext uri="{FF2B5EF4-FFF2-40B4-BE49-F238E27FC236}">
                <a16:creationId xmlns:a16="http://schemas.microsoft.com/office/drawing/2014/main" id="{2E649F30-8689-419B-ADF6-72353DB54B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06C0CA72-BC1B-4C12-A1E1-EC65EEEC42C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4">
            <a:extLst>
              <a:ext uri="{FF2B5EF4-FFF2-40B4-BE49-F238E27FC236}">
                <a16:creationId xmlns:a16="http://schemas.microsoft.com/office/drawing/2014/main" id="{B5EF268C-49D4-445F-B31F-0B18D0E86FCC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0889968-71ED-40CC-BC83-6891E4A22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15</a:t>
            </a:fld>
            <a:endParaRPr lang="de-DE" altLang="de-DE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Inhaltsplatzhalter 2">
            <a:extLst>
              <a:ext uri="{FF2B5EF4-FFF2-40B4-BE49-F238E27FC236}">
                <a16:creationId xmlns:a16="http://schemas.microsoft.com/office/drawing/2014/main" id="{6C2B79F7-6D7A-43F8-9483-DE3B6B69F489}"/>
              </a:ext>
            </a:extLst>
          </p:cNvPr>
          <p:cNvSpPr txBox="1">
            <a:spLocks/>
          </p:cNvSpPr>
          <p:nvPr/>
        </p:nvSpPr>
        <p:spPr bwMode="auto">
          <a:xfrm>
            <a:off x="827583" y="548680"/>
            <a:ext cx="6120675" cy="3242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 example</a:t>
            </a:r>
          </a:p>
          <a:p>
            <a:pPr eaLnBrk="1" hangingPunct="1">
              <a:buFontTx/>
              <a:buNone/>
            </a:pPr>
            <a:endParaRPr lang="en-US" altLang="de-DE" sz="24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(* 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</a:t>
            </a: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 *), left-hand side, ( </a:t>
            </a:r>
            <a:r>
              <a:rPr lang="en-US" altLang="de-DE" sz="24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</a:t>
            </a: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 )</a:t>
            </a:r>
          </a:p>
          <a:p>
            <a:pPr eaLnBrk="1" hangingPunct="1"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==&gt;</a:t>
            </a:r>
          </a:p>
          <a:p>
            <a:pPr eaLnBrk="1" hangingPunct="1"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right-hand side { </a:t>
            </a:r>
            <a:r>
              <a:rPr lang="en-US" altLang="de-DE" sz="24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imperative XL code </a:t>
            </a: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pPr eaLnBrk="1" hangingPunct="1">
              <a:buFontTx/>
              <a:buNone/>
            </a:pP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Example: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C6F2CCB4-14C0-4806-943E-9DCE2817B5CD}"/>
              </a:ext>
            </a:extLst>
          </p:cNvPr>
          <p:cNvSpPr/>
          <p:nvPr/>
        </p:nvSpPr>
        <p:spPr>
          <a:xfrm>
            <a:off x="674514" y="3970518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A</a:t>
            </a:r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C82DD814-C501-42F5-B407-B0156A684288}"/>
              </a:ext>
            </a:extLst>
          </p:cNvPr>
          <p:cNvCxnSpPr>
            <a:stCxn id="5" idx="6"/>
          </p:cNvCxnSpPr>
          <p:nvPr/>
        </p:nvCxnSpPr>
        <p:spPr>
          <a:xfrm>
            <a:off x="1160289" y="4146731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" name="Ellipse 6">
            <a:extLst>
              <a:ext uri="{FF2B5EF4-FFF2-40B4-BE49-F238E27FC236}">
                <a16:creationId xmlns:a16="http://schemas.microsoft.com/office/drawing/2014/main" id="{2654AAE5-BC0D-4E34-92FB-B7849CB32C77}"/>
              </a:ext>
            </a:extLst>
          </p:cNvPr>
          <p:cNvSpPr/>
          <p:nvPr/>
        </p:nvSpPr>
        <p:spPr>
          <a:xfrm>
            <a:off x="1341264" y="3970518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B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E8C4F60B-B07B-44BB-B06B-FC5BBD4FFBEF}"/>
              </a:ext>
            </a:extLst>
          </p:cNvPr>
          <p:cNvCxnSpPr>
            <a:stCxn id="7" idx="6"/>
          </p:cNvCxnSpPr>
          <p:nvPr/>
        </p:nvCxnSpPr>
        <p:spPr>
          <a:xfrm>
            <a:off x="1827039" y="4146731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9" name="Ellipse 8">
            <a:extLst>
              <a:ext uri="{FF2B5EF4-FFF2-40B4-BE49-F238E27FC236}">
                <a16:creationId xmlns:a16="http://schemas.microsoft.com/office/drawing/2014/main" id="{EA37B63C-40F5-4974-B8FD-5EF93F4A37B0}"/>
              </a:ext>
            </a:extLst>
          </p:cNvPr>
          <p:cNvSpPr/>
          <p:nvPr/>
        </p:nvSpPr>
        <p:spPr>
          <a:xfrm>
            <a:off x="2008014" y="3970518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C</a:t>
            </a:r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025412EF-2A6F-4684-AEDE-93E6632FCDB6}"/>
              </a:ext>
            </a:extLst>
          </p:cNvPr>
          <p:cNvCxnSpPr>
            <a:stCxn id="9" idx="6"/>
          </p:cNvCxnSpPr>
          <p:nvPr/>
        </p:nvCxnSpPr>
        <p:spPr>
          <a:xfrm>
            <a:off x="2493789" y="4146731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Ellipse 10">
            <a:extLst>
              <a:ext uri="{FF2B5EF4-FFF2-40B4-BE49-F238E27FC236}">
                <a16:creationId xmlns:a16="http://schemas.microsoft.com/office/drawing/2014/main" id="{DA29401D-F592-476B-89D3-1FA1DCE1FE3C}"/>
              </a:ext>
            </a:extLst>
          </p:cNvPr>
          <p:cNvSpPr/>
          <p:nvPr/>
        </p:nvSpPr>
        <p:spPr>
          <a:xfrm>
            <a:off x="2674764" y="3970518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A</a:t>
            </a:r>
          </a:p>
        </p:txBody>
      </p: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4C7A48FF-278C-4348-8FF1-553CEE94C63A}"/>
              </a:ext>
            </a:extLst>
          </p:cNvPr>
          <p:cNvCxnSpPr>
            <a:stCxn id="11" idx="6"/>
          </p:cNvCxnSpPr>
          <p:nvPr/>
        </p:nvCxnSpPr>
        <p:spPr>
          <a:xfrm>
            <a:off x="3160539" y="4146731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3" name="Ellipse 12">
            <a:extLst>
              <a:ext uri="{FF2B5EF4-FFF2-40B4-BE49-F238E27FC236}">
                <a16:creationId xmlns:a16="http://schemas.microsoft.com/office/drawing/2014/main" id="{11E6E035-63D6-4C93-A5A6-DEEB0217C387}"/>
              </a:ext>
            </a:extLst>
          </p:cNvPr>
          <p:cNvSpPr/>
          <p:nvPr/>
        </p:nvSpPr>
        <p:spPr>
          <a:xfrm>
            <a:off x="698326" y="5704068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D</a:t>
            </a:r>
          </a:p>
        </p:txBody>
      </p: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C2D73C19-8748-415B-9703-B7EF16E800C2}"/>
              </a:ext>
            </a:extLst>
          </p:cNvPr>
          <p:cNvCxnSpPr>
            <a:stCxn id="13" idx="6"/>
          </p:cNvCxnSpPr>
          <p:nvPr/>
        </p:nvCxnSpPr>
        <p:spPr>
          <a:xfrm>
            <a:off x="1184101" y="5880281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5" name="Ellipse 14">
            <a:extLst>
              <a:ext uri="{FF2B5EF4-FFF2-40B4-BE49-F238E27FC236}">
                <a16:creationId xmlns:a16="http://schemas.microsoft.com/office/drawing/2014/main" id="{8789C5DC-1155-4BAD-BDB9-9AA33B2E9E65}"/>
              </a:ext>
            </a:extLst>
          </p:cNvPr>
          <p:cNvSpPr/>
          <p:nvPr/>
        </p:nvSpPr>
        <p:spPr>
          <a:xfrm>
            <a:off x="2022301" y="5704068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C</a:t>
            </a:r>
          </a:p>
        </p:txBody>
      </p:sp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07C0FC48-6D5C-495D-A27E-53707CDF19B9}"/>
              </a:ext>
            </a:extLst>
          </p:cNvPr>
          <p:cNvCxnSpPr>
            <a:stCxn id="15" idx="6"/>
          </p:cNvCxnSpPr>
          <p:nvPr/>
        </p:nvCxnSpPr>
        <p:spPr>
          <a:xfrm>
            <a:off x="2508076" y="5880281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7" name="Ellipse 16">
            <a:extLst>
              <a:ext uri="{FF2B5EF4-FFF2-40B4-BE49-F238E27FC236}">
                <a16:creationId xmlns:a16="http://schemas.microsoft.com/office/drawing/2014/main" id="{2127C7AD-BA31-49A5-BEDB-7AAAF2354800}"/>
              </a:ext>
            </a:extLst>
          </p:cNvPr>
          <p:cNvSpPr/>
          <p:nvPr/>
        </p:nvSpPr>
        <p:spPr>
          <a:xfrm>
            <a:off x="7308676" y="4799193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D</a:t>
            </a:r>
          </a:p>
        </p:txBody>
      </p: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AC073292-A9DA-46BA-9E3F-29B91D752DC2}"/>
              </a:ext>
            </a:extLst>
          </p:cNvPr>
          <p:cNvCxnSpPr>
            <a:stCxn id="17" idx="6"/>
          </p:cNvCxnSpPr>
          <p:nvPr/>
        </p:nvCxnSpPr>
        <p:spPr>
          <a:xfrm>
            <a:off x="7794451" y="4975406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9" name="Ellipse 18">
            <a:extLst>
              <a:ext uri="{FF2B5EF4-FFF2-40B4-BE49-F238E27FC236}">
                <a16:creationId xmlns:a16="http://schemas.microsoft.com/office/drawing/2014/main" id="{0C6D4F26-1250-41AF-BC06-7249703C7C58}"/>
              </a:ext>
            </a:extLst>
          </p:cNvPr>
          <p:cNvSpPr/>
          <p:nvPr/>
        </p:nvSpPr>
        <p:spPr>
          <a:xfrm>
            <a:off x="3541539" y="4789668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A</a:t>
            </a:r>
          </a:p>
        </p:txBody>
      </p: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70372086-6777-418D-81CC-1009D00D858F}"/>
              </a:ext>
            </a:extLst>
          </p:cNvPr>
          <p:cNvCxnSpPr>
            <a:stCxn id="19" idx="6"/>
          </p:cNvCxnSpPr>
          <p:nvPr/>
        </p:nvCxnSpPr>
        <p:spPr>
          <a:xfrm>
            <a:off x="4027314" y="4965881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8692" name="Textfeld 22">
            <a:extLst>
              <a:ext uri="{FF2B5EF4-FFF2-40B4-BE49-F238E27FC236}">
                <a16:creationId xmlns:a16="http://schemas.microsoft.com/office/drawing/2014/main" id="{0D8FE8E1-0BDC-4B2D-9643-410DBF03E0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9509" y="4717263"/>
            <a:ext cx="176683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is replaced by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BF114E8D-91C9-4438-95AE-C8EF856AD135}"/>
              </a:ext>
            </a:extLst>
          </p:cNvPr>
          <p:cNvSpPr/>
          <p:nvPr/>
        </p:nvSpPr>
        <p:spPr>
          <a:xfrm>
            <a:off x="4446414" y="4797606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B</a:t>
            </a:r>
          </a:p>
        </p:txBody>
      </p:sp>
      <p:cxnSp>
        <p:nvCxnSpPr>
          <p:cNvPr id="23" name="Gerade Verbindung mit Pfeil 22">
            <a:extLst>
              <a:ext uri="{FF2B5EF4-FFF2-40B4-BE49-F238E27FC236}">
                <a16:creationId xmlns:a16="http://schemas.microsoft.com/office/drawing/2014/main" id="{6F093B78-87D4-4FDF-8128-CCA6A87E6524}"/>
              </a:ext>
            </a:extLst>
          </p:cNvPr>
          <p:cNvCxnSpPr>
            <a:stCxn id="22" idx="6"/>
          </p:cNvCxnSpPr>
          <p:nvPr/>
        </p:nvCxnSpPr>
        <p:spPr>
          <a:xfrm>
            <a:off x="4932189" y="4973818"/>
            <a:ext cx="1809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4" name="Ellipse 23">
            <a:extLst>
              <a:ext uri="{FF2B5EF4-FFF2-40B4-BE49-F238E27FC236}">
                <a16:creationId xmlns:a16="http://schemas.microsoft.com/office/drawing/2014/main" id="{6E5A735D-186B-4A11-BFF9-DF550DD4FFF8}"/>
              </a:ext>
            </a:extLst>
          </p:cNvPr>
          <p:cNvSpPr/>
          <p:nvPr/>
        </p:nvSpPr>
        <p:spPr>
          <a:xfrm>
            <a:off x="2689051" y="5704068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A</a:t>
            </a:r>
          </a:p>
        </p:txBody>
      </p:sp>
      <p:cxnSp>
        <p:nvCxnSpPr>
          <p:cNvPr id="25" name="Gerade Verbindung mit Pfeil 24">
            <a:extLst>
              <a:ext uri="{FF2B5EF4-FFF2-40B4-BE49-F238E27FC236}">
                <a16:creationId xmlns:a16="http://schemas.microsoft.com/office/drawing/2014/main" id="{D7AD8D98-7CF7-4997-B8D8-D315ED918826}"/>
              </a:ext>
            </a:extLst>
          </p:cNvPr>
          <p:cNvCxnSpPr>
            <a:stCxn id="24" idx="6"/>
          </p:cNvCxnSpPr>
          <p:nvPr/>
        </p:nvCxnSpPr>
        <p:spPr>
          <a:xfrm>
            <a:off x="3174826" y="5880281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8698" name="Textfeld 28">
            <a:extLst>
              <a:ext uri="{FF2B5EF4-FFF2-40B4-BE49-F238E27FC236}">
                <a16:creationId xmlns:a16="http://schemas.microsoft.com/office/drawing/2014/main" id="{E5EB4CFA-8759-44C1-92D8-B1FE7FF44E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2251" y="4772206"/>
            <a:ext cx="3508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(*</a:t>
            </a:r>
          </a:p>
        </p:txBody>
      </p:sp>
      <p:sp>
        <p:nvSpPr>
          <p:cNvPr id="28699" name="Textfeld 29">
            <a:extLst>
              <a:ext uri="{FF2B5EF4-FFF2-40B4-BE49-F238E27FC236}">
                <a16:creationId xmlns:a16="http://schemas.microsoft.com/office/drawing/2014/main" id="{5E60B18F-2804-4F51-8963-3D2437AFAC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5851" y="4761093"/>
            <a:ext cx="3508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*)</a:t>
            </a: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849FE93B-48AF-4832-A447-099C8D3CC41E}"/>
              </a:ext>
            </a:extLst>
          </p:cNvPr>
          <p:cNvSpPr/>
          <p:nvPr/>
        </p:nvSpPr>
        <p:spPr>
          <a:xfrm>
            <a:off x="1350789" y="5713593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B</a:t>
            </a:r>
          </a:p>
        </p:txBody>
      </p:sp>
      <p:cxnSp>
        <p:nvCxnSpPr>
          <p:cNvPr id="30" name="Gerade Verbindung mit Pfeil 29">
            <a:extLst>
              <a:ext uri="{FF2B5EF4-FFF2-40B4-BE49-F238E27FC236}">
                <a16:creationId xmlns:a16="http://schemas.microsoft.com/office/drawing/2014/main" id="{563BA39C-9026-4710-9A2C-3F300D43CD68}"/>
              </a:ext>
            </a:extLst>
          </p:cNvPr>
          <p:cNvCxnSpPr>
            <a:stCxn id="29" idx="6"/>
          </p:cNvCxnSpPr>
          <p:nvPr/>
        </p:nvCxnSpPr>
        <p:spPr>
          <a:xfrm>
            <a:off x="1836564" y="5889806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1" name="Ellipse 30">
            <a:extLst>
              <a:ext uri="{FF2B5EF4-FFF2-40B4-BE49-F238E27FC236}">
                <a16:creationId xmlns:a16="http://schemas.microsoft.com/office/drawing/2014/main" id="{8B37F1EA-8E2B-4B79-9E21-6BBEB9D4BEA7}"/>
              </a:ext>
            </a:extLst>
          </p:cNvPr>
          <p:cNvSpPr/>
          <p:nvPr/>
        </p:nvSpPr>
        <p:spPr>
          <a:xfrm>
            <a:off x="3347864" y="5716768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C</a:t>
            </a:r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1D3F1EA0-E53F-4B59-B6FE-E5423D4BF91F}"/>
              </a:ext>
            </a:extLst>
          </p:cNvPr>
          <p:cNvSpPr/>
          <p:nvPr/>
        </p:nvSpPr>
        <p:spPr>
          <a:xfrm>
            <a:off x="3347864" y="3973693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C</a:t>
            </a:r>
          </a:p>
        </p:txBody>
      </p:sp>
      <p:sp>
        <p:nvSpPr>
          <p:cNvPr id="33" name="Line 2">
            <a:extLst>
              <a:ext uri="{FF2B5EF4-FFF2-40B4-BE49-F238E27FC236}">
                <a16:creationId xmlns:a16="http://schemas.microsoft.com/office/drawing/2014/main" id="{CD19C5CC-BE3D-4E82-805D-9DB93119695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3">
            <a:extLst>
              <a:ext uri="{FF2B5EF4-FFF2-40B4-BE49-F238E27FC236}">
                <a16:creationId xmlns:a16="http://schemas.microsoft.com/office/drawing/2014/main" id="{143F80D5-A005-4C6B-8B21-2E38422D8E4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5" name="AutoShape 4">
            <a:extLst>
              <a:ext uri="{FF2B5EF4-FFF2-40B4-BE49-F238E27FC236}">
                <a16:creationId xmlns:a16="http://schemas.microsoft.com/office/drawing/2014/main" id="{4F681042-C024-43CD-9217-D707E1963EAA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F2C8041-DF00-441F-89B6-7F084A043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16</a:t>
            </a:fld>
            <a:endParaRPr lang="de-DE" altLang="de-DE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>
            <a:extLst>
              <a:ext uri="{FF2B5EF4-FFF2-40B4-BE49-F238E27FC236}">
                <a16:creationId xmlns:a16="http://schemas.microsoft.com/office/drawing/2014/main" id="{7C872D5A-BB03-4E9F-A868-D71DC1881C25}"/>
              </a:ext>
            </a:extLst>
          </p:cNvPr>
          <p:cNvSpPr/>
          <p:nvPr/>
        </p:nvSpPr>
        <p:spPr>
          <a:xfrm>
            <a:off x="671339" y="3960807"/>
            <a:ext cx="485775" cy="352425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A</a:t>
            </a:r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07E2594C-EEBC-44E1-9214-4F4031CB5CBA}"/>
              </a:ext>
            </a:extLst>
          </p:cNvPr>
          <p:cNvCxnSpPr>
            <a:stCxn id="5" idx="6"/>
          </p:cNvCxnSpPr>
          <p:nvPr/>
        </p:nvCxnSpPr>
        <p:spPr>
          <a:xfrm>
            <a:off x="1157114" y="4137020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" name="Ellipse 6">
            <a:extLst>
              <a:ext uri="{FF2B5EF4-FFF2-40B4-BE49-F238E27FC236}">
                <a16:creationId xmlns:a16="http://schemas.microsoft.com/office/drawing/2014/main" id="{D4729F02-4F15-4E42-8DAD-480AF1A9919E}"/>
              </a:ext>
            </a:extLst>
          </p:cNvPr>
          <p:cNvSpPr/>
          <p:nvPr/>
        </p:nvSpPr>
        <p:spPr>
          <a:xfrm>
            <a:off x="1338089" y="3960807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B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0EFAFBB7-9776-4F1D-A4BF-C9E4370A7AF2}"/>
              </a:ext>
            </a:extLst>
          </p:cNvPr>
          <p:cNvCxnSpPr>
            <a:stCxn id="7" idx="6"/>
          </p:cNvCxnSpPr>
          <p:nvPr/>
        </p:nvCxnSpPr>
        <p:spPr>
          <a:xfrm>
            <a:off x="1823864" y="4137020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9" name="Ellipse 8">
            <a:extLst>
              <a:ext uri="{FF2B5EF4-FFF2-40B4-BE49-F238E27FC236}">
                <a16:creationId xmlns:a16="http://schemas.microsoft.com/office/drawing/2014/main" id="{59E6965A-B8B6-49A0-A3CC-7DEFF6C86BED}"/>
              </a:ext>
            </a:extLst>
          </p:cNvPr>
          <p:cNvSpPr/>
          <p:nvPr/>
        </p:nvSpPr>
        <p:spPr>
          <a:xfrm>
            <a:off x="2004839" y="3960807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C</a:t>
            </a:r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B7877E99-C36F-4779-8CAA-9F208CC859A7}"/>
              </a:ext>
            </a:extLst>
          </p:cNvPr>
          <p:cNvCxnSpPr>
            <a:stCxn id="9" idx="6"/>
          </p:cNvCxnSpPr>
          <p:nvPr/>
        </p:nvCxnSpPr>
        <p:spPr>
          <a:xfrm>
            <a:off x="2490614" y="4137020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Ellipse 10">
            <a:extLst>
              <a:ext uri="{FF2B5EF4-FFF2-40B4-BE49-F238E27FC236}">
                <a16:creationId xmlns:a16="http://schemas.microsoft.com/office/drawing/2014/main" id="{F6F76D57-CE77-4742-852B-F8758597BD3A}"/>
              </a:ext>
            </a:extLst>
          </p:cNvPr>
          <p:cNvSpPr/>
          <p:nvPr/>
        </p:nvSpPr>
        <p:spPr>
          <a:xfrm>
            <a:off x="2671589" y="3960807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A</a:t>
            </a:r>
          </a:p>
        </p:txBody>
      </p: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5E3C38C1-4D80-46DB-AEC5-41C45F533C73}"/>
              </a:ext>
            </a:extLst>
          </p:cNvPr>
          <p:cNvCxnSpPr>
            <a:stCxn id="11" idx="6"/>
          </p:cNvCxnSpPr>
          <p:nvPr/>
        </p:nvCxnSpPr>
        <p:spPr>
          <a:xfrm>
            <a:off x="3157364" y="4137020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3" name="Ellipse 12">
            <a:extLst>
              <a:ext uri="{FF2B5EF4-FFF2-40B4-BE49-F238E27FC236}">
                <a16:creationId xmlns:a16="http://schemas.microsoft.com/office/drawing/2014/main" id="{6DF0C681-C113-41BB-8CCF-4AB6D196DED2}"/>
              </a:ext>
            </a:extLst>
          </p:cNvPr>
          <p:cNvSpPr/>
          <p:nvPr/>
        </p:nvSpPr>
        <p:spPr>
          <a:xfrm>
            <a:off x="1333326" y="5456232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D</a:t>
            </a:r>
          </a:p>
        </p:txBody>
      </p: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8DBB62CD-AF74-4C5F-B003-A2A6BB030E89}"/>
              </a:ext>
            </a:extLst>
          </p:cNvPr>
          <p:cNvCxnSpPr>
            <a:stCxn id="13" idx="6"/>
          </p:cNvCxnSpPr>
          <p:nvPr/>
        </p:nvCxnSpPr>
        <p:spPr>
          <a:xfrm>
            <a:off x="1819101" y="5632445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5" name="Ellipse 14">
            <a:extLst>
              <a:ext uri="{FF2B5EF4-FFF2-40B4-BE49-F238E27FC236}">
                <a16:creationId xmlns:a16="http://schemas.microsoft.com/office/drawing/2014/main" id="{5A527B9C-5139-4CBB-822F-A7B906330C6A}"/>
              </a:ext>
            </a:extLst>
          </p:cNvPr>
          <p:cNvSpPr/>
          <p:nvPr/>
        </p:nvSpPr>
        <p:spPr>
          <a:xfrm>
            <a:off x="2019126" y="5456232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C</a:t>
            </a:r>
          </a:p>
        </p:txBody>
      </p:sp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A9D37E53-F5E4-4A6D-BD34-1E60A4CBAE4E}"/>
              </a:ext>
            </a:extLst>
          </p:cNvPr>
          <p:cNvCxnSpPr>
            <a:stCxn id="15" idx="6"/>
          </p:cNvCxnSpPr>
          <p:nvPr/>
        </p:nvCxnSpPr>
        <p:spPr>
          <a:xfrm>
            <a:off x="2504901" y="5632445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7" name="Ellipse 16">
            <a:extLst>
              <a:ext uri="{FF2B5EF4-FFF2-40B4-BE49-F238E27FC236}">
                <a16:creationId xmlns:a16="http://schemas.microsoft.com/office/drawing/2014/main" id="{59F9A299-90C8-481F-B149-EB80E242CECB}"/>
              </a:ext>
            </a:extLst>
          </p:cNvPr>
          <p:cNvSpPr/>
          <p:nvPr/>
        </p:nvSpPr>
        <p:spPr>
          <a:xfrm>
            <a:off x="7543626" y="4779957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D</a:t>
            </a:r>
          </a:p>
        </p:txBody>
      </p: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88CE900C-210A-4797-A02D-28FD3CAF5EA6}"/>
              </a:ext>
            </a:extLst>
          </p:cNvPr>
          <p:cNvCxnSpPr>
            <a:stCxn id="17" idx="6"/>
          </p:cNvCxnSpPr>
          <p:nvPr/>
        </p:nvCxnSpPr>
        <p:spPr>
          <a:xfrm>
            <a:off x="8042101" y="4956170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9" name="Ellipse 18">
            <a:extLst>
              <a:ext uri="{FF2B5EF4-FFF2-40B4-BE49-F238E27FC236}">
                <a16:creationId xmlns:a16="http://schemas.microsoft.com/office/drawing/2014/main" id="{5DCADA32-F8E5-4357-9722-FD5015433593}"/>
              </a:ext>
            </a:extLst>
          </p:cNvPr>
          <p:cNvSpPr/>
          <p:nvPr/>
        </p:nvSpPr>
        <p:spPr>
          <a:xfrm>
            <a:off x="1971501" y="4808532"/>
            <a:ext cx="814388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a:A</a:t>
            </a:r>
          </a:p>
        </p:txBody>
      </p: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CFEB46F0-C5B4-4DBC-B20C-671AA492A704}"/>
              </a:ext>
            </a:extLst>
          </p:cNvPr>
          <p:cNvCxnSpPr>
            <a:stCxn id="19" idx="6"/>
          </p:cNvCxnSpPr>
          <p:nvPr/>
        </p:nvCxnSpPr>
        <p:spPr>
          <a:xfrm>
            <a:off x="2785889" y="4984745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2" name="Ellipse 21">
            <a:extLst>
              <a:ext uri="{FF2B5EF4-FFF2-40B4-BE49-F238E27FC236}">
                <a16:creationId xmlns:a16="http://schemas.microsoft.com/office/drawing/2014/main" id="{8B404F19-C704-4240-B32C-13B8E6DE0295}"/>
              </a:ext>
            </a:extLst>
          </p:cNvPr>
          <p:cNvSpPr/>
          <p:nvPr/>
        </p:nvSpPr>
        <p:spPr>
          <a:xfrm>
            <a:off x="2966864" y="481647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B</a:t>
            </a:r>
          </a:p>
        </p:txBody>
      </p:sp>
      <p:cxnSp>
        <p:nvCxnSpPr>
          <p:cNvPr id="23" name="Gerade Verbindung mit Pfeil 22">
            <a:extLst>
              <a:ext uri="{FF2B5EF4-FFF2-40B4-BE49-F238E27FC236}">
                <a16:creationId xmlns:a16="http://schemas.microsoft.com/office/drawing/2014/main" id="{49F758A3-D679-4482-ADD7-89DE31657C2C}"/>
              </a:ext>
            </a:extLst>
          </p:cNvPr>
          <p:cNvCxnSpPr>
            <a:stCxn id="22" idx="6"/>
          </p:cNvCxnSpPr>
          <p:nvPr/>
        </p:nvCxnSpPr>
        <p:spPr>
          <a:xfrm>
            <a:off x="3452639" y="4992682"/>
            <a:ext cx="1809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4" name="Ellipse 23">
            <a:extLst>
              <a:ext uri="{FF2B5EF4-FFF2-40B4-BE49-F238E27FC236}">
                <a16:creationId xmlns:a16="http://schemas.microsoft.com/office/drawing/2014/main" id="{1C9889C5-08B6-4619-ABF0-A88ED01D14B7}"/>
              </a:ext>
            </a:extLst>
          </p:cNvPr>
          <p:cNvSpPr/>
          <p:nvPr/>
        </p:nvSpPr>
        <p:spPr>
          <a:xfrm>
            <a:off x="2685876" y="5456232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A</a:t>
            </a:r>
          </a:p>
        </p:txBody>
      </p:sp>
      <p:cxnSp>
        <p:nvCxnSpPr>
          <p:cNvPr id="25" name="Gerade Verbindung mit Pfeil 24">
            <a:extLst>
              <a:ext uri="{FF2B5EF4-FFF2-40B4-BE49-F238E27FC236}">
                <a16:creationId xmlns:a16="http://schemas.microsoft.com/office/drawing/2014/main" id="{111FE6B1-51EF-43FD-A23C-6DC91CA6182D}"/>
              </a:ext>
            </a:extLst>
          </p:cNvPr>
          <p:cNvCxnSpPr>
            <a:stCxn id="24" idx="6"/>
          </p:cNvCxnSpPr>
          <p:nvPr/>
        </p:nvCxnSpPr>
        <p:spPr>
          <a:xfrm>
            <a:off x="3171651" y="5632445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9722" name="Textfeld 29">
            <a:extLst>
              <a:ext uri="{FF2B5EF4-FFF2-40B4-BE49-F238E27FC236}">
                <a16:creationId xmlns:a16="http://schemas.microsoft.com/office/drawing/2014/main" id="{E2939282-A7AF-4202-B20F-1C742A71D8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3614" y="4770432"/>
            <a:ext cx="1854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a[length] &gt; 10 )</a:t>
            </a: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8A689801-B8FC-4CFC-BADB-5125E1B180E6}"/>
              </a:ext>
            </a:extLst>
          </p:cNvPr>
          <p:cNvSpPr/>
          <p:nvPr/>
        </p:nvSpPr>
        <p:spPr>
          <a:xfrm>
            <a:off x="679276" y="5989632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A</a:t>
            </a:r>
          </a:p>
        </p:txBody>
      </p:sp>
      <p:cxnSp>
        <p:nvCxnSpPr>
          <p:cNvPr id="29" name="Gerade Verbindung mit Pfeil 28">
            <a:extLst>
              <a:ext uri="{FF2B5EF4-FFF2-40B4-BE49-F238E27FC236}">
                <a16:creationId xmlns:a16="http://schemas.microsoft.com/office/drawing/2014/main" id="{8A6131B9-E028-49C6-A153-14BDD6B0AF7F}"/>
              </a:ext>
            </a:extLst>
          </p:cNvPr>
          <p:cNvCxnSpPr>
            <a:stCxn id="28" idx="6"/>
          </p:cNvCxnSpPr>
          <p:nvPr/>
        </p:nvCxnSpPr>
        <p:spPr>
          <a:xfrm>
            <a:off x="1165051" y="6165845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0" name="Ellipse 29">
            <a:extLst>
              <a:ext uri="{FF2B5EF4-FFF2-40B4-BE49-F238E27FC236}">
                <a16:creationId xmlns:a16="http://schemas.microsoft.com/office/drawing/2014/main" id="{17425191-A967-4395-BDF2-73DE1FC55A9B}"/>
              </a:ext>
            </a:extLst>
          </p:cNvPr>
          <p:cNvSpPr/>
          <p:nvPr/>
        </p:nvSpPr>
        <p:spPr>
          <a:xfrm>
            <a:off x="1346026" y="5989632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B</a:t>
            </a:r>
          </a:p>
        </p:txBody>
      </p:sp>
      <p:cxnSp>
        <p:nvCxnSpPr>
          <p:cNvPr id="31" name="Gerade Verbindung mit Pfeil 30">
            <a:extLst>
              <a:ext uri="{FF2B5EF4-FFF2-40B4-BE49-F238E27FC236}">
                <a16:creationId xmlns:a16="http://schemas.microsoft.com/office/drawing/2014/main" id="{8E17050C-986C-4716-93AB-8AD47E918B70}"/>
              </a:ext>
            </a:extLst>
          </p:cNvPr>
          <p:cNvCxnSpPr>
            <a:stCxn id="30" idx="6"/>
          </p:cNvCxnSpPr>
          <p:nvPr/>
        </p:nvCxnSpPr>
        <p:spPr>
          <a:xfrm>
            <a:off x="1831801" y="6165845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2" name="Ellipse 31">
            <a:extLst>
              <a:ext uri="{FF2B5EF4-FFF2-40B4-BE49-F238E27FC236}">
                <a16:creationId xmlns:a16="http://schemas.microsoft.com/office/drawing/2014/main" id="{CBD63B5F-E7FF-4780-BF11-CA5605717A85}"/>
              </a:ext>
            </a:extLst>
          </p:cNvPr>
          <p:cNvSpPr/>
          <p:nvPr/>
        </p:nvSpPr>
        <p:spPr>
          <a:xfrm>
            <a:off x="2012776" y="5989632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C</a:t>
            </a:r>
          </a:p>
        </p:txBody>
      </p:sp>
      <p:cxnSp>
        <p:nvCxnSpPr>
          <p:cNvPr id="33" name="Gerade Verbindung mit Pfeil 32">
            <a:extLst>
              <a:ext uri="{FF2B5EF4-FFF2-40B4-BE49-F238E27FC236}">
                <a16:creationId xmlns:a16="http://schemas.microsoft.com/office/drawing/2014/main" id="{172378B6-166A-44F0-816D-870377B14C22}"/>
              </a:ext>
            </a:extLst>
          </p:cNvPr>
          <p:cNvCxnSpPr>
            <a:stCxn id="32" idx="6"/>
          </p:cNvCxnSpPr>
          <p:nvPr/>
        </p:nvCxnSpPr>
        <p:spPr>
          <a:xfrm>
            <a:off x="2498551" y="6165845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4" name="Ellipse 33">
            <a:extLst>
              <a:ext uri="{FF2B5EF4-FFF2-40B4-BE49-F238E27FC236}">
                <a16:creationId xmlns:a16="http://schemas.microsoft.com/office/drawing/2014/main" id="{EA79F672-906A-4EFB-8DBD-627D6DB53863}"/>
              </a:ext>
            </a:extLst>
          </p:cNvPr>
          <p:cNvSpPr/>
          <p:nvPr/>
        </p:nvSpPr>
        <p:spPr>
          <a:xfrm>
            <a:off x="2679526" y="5989632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A</a:t>
            </a:r>
          </a:p>
        </p:txBody>
      </p:sp>
      <p:cxnSp>
        <p:nvCxnSpPr>
          <p:cNvPr id="35" name="Gerade Verbindung mit Pfeil 34">
            <a:extLst>
              <a:ext uri="{FF2B5EF4-FFF2-40B4-BE49-F238E27FC236}">
                <a16:creationId xmlns:a16="http://schemas.microsoft.com/office/drawing/2014/main" id="{A4BE0273-5514-4ED8-B2C9-6DF51D4650F5}"/>
              </a:ext>
            </a:extLst>
          </p:cNvPr>
          <p:cNvCxnSpPr>
            <a:stCxn id="34" idx="6"/>
          </p:cNvCxnSpPr>
          <p:nvPr/>
        </p:nvCxnSpPr>
        <p:spPr>
          <a:xfrm>
            <a:off x="3165301" y="6165845"/>
            <a:ext cx="1809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9731" name="Textfeld 38">
            <a:extLst>
              <a:ext uri="{FF2B5EF4-FFF2-40B4-BE49-F238E27FC236}">
                <a16:creationId xmlns:a16="http://schemas.microsoft.com/office/drawing/2014/main" id="{0D06C05D-A9C5-4CFA-94C5-A6BE7CAC2F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2114" y="5559420"/>
            <a:ext cx="455136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2 possible results, depending on the current length parameter of the A node</a:t>
            </a:r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BBBB4F9D-3779-415C-9AA1-6C6900A938DC}"/>
              </a:ext>
            </a:extLst>
          </p:cNvPr>
          <p:cNvSpPr/>
          <p:nvPr/>
        </p:nvSpPr>
        <p:spPr>
          <a:xfrm>
            <a:off x="3347864" y="5991220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C</a:t>
            </a:r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56AEC7AE-3104-459C-BC1E-7295E5816A8E}"/>
              </a:ext>
            </a:extLst>
          </p:cNvPr>
          <p:cNvSpPr/>
          <p:nvPr/>
        </p:nvSpPr>
        <p:spPr>
          <a:xfrm>
            <a:off x="3347864" y="5475282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dirty="0"/>
              <a:t>C</a:t>
            </a:r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id="{2F884088-4824-499A-9006-AC4A4EBBEA81}"/>
              </a:ext>
            </a:extLst>
          </p:cNvPr>
          <p:cNvSpPr/>
          <p:nvPr/>
        </p:nvSpPr>
        <p:spPr>
          <a:xfrm>
            <a:off x="3327226" y="3979857"/>
            <a:ext cx="485775" cy="352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800" dirty="0"/>
              <a:t>C</a:t>
            </a:r>
          </a:p>
        </p:txBody>
      </p:sp>
      <p:sp>
        <p:nvSpPr>
          <p:cNvPr id="39" name="Line 2">
            <a:extLst>
              <a:ext uri="{FF2B5EF4-FFF2-40B4-BE49-F238E27FC236}">
                <a16:creationId xmlns:a16="http://schemas.microsoft.com/office/drawing/2014/main" id="{85376B30-0731-4767-86FF-E9CD37E50BC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3">
            <a:extLst>
              <a:ext uri="{FF2B5EF4-FFF2-40B4-BE49-F238E27FC236}">
                <a16:creationId xmlns:a16="http://schemas.microsoft.com/office/drawing/2014/main" id="{2C418A3C-96FE-440C-97BD-2E37CEF7EA6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44" name="AutoShape 4">
            <a:extLst>
              <a:ext uri="{FF2B5EF4-FFF2-40B4-BE49-F238E27FC236}">
                <a16:creationId xmlns:a16="http://schemas.microsoft.com/office/drawing/2014/main" id="{938A35DD-972B-4A8D-B6D2-4AD42BCF1C96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247C07F-402A-4995-B7C4-9F33F54B4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17</a:t>
            </a:fld>
            <a:endParaRPr lang="de-DE" altLang="de-DE"/>
          </a:p>
        </p:txBody>
      </p:sp>
      <p:sp>
        <p:nvSpPr>
          <p:cNvPr id="45" name="Inhaltsplatzhalter 2">
            <a:extLst>
              <a:ext uri="{FF2B5EF4-FFF2-40B4-BE49-F238E27FC236}">
                <a16:creationId xmlns:a16="http://schemas.microsoft.com/office/drawing/2014/main" id="{2484A380-E2D0-4587-8C31-30DFD5D9142E}"/>
              </a:ext>
            </a:extLst>
          </p:cNvPr>
          <p:cNvSpPr txBox="1">
            <a:spLocks/>
          </p:cNvSpPr>
          <p:nvPr/>
        </p:nvSpPr>
        <p:spPr bwMode="auto">
          <a:xfrm>
            <a:off x="827583" y="548680"/>
            <a:ext cx="5976659" cy="3242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 example</a:t>
            </a:r>
          </a:p>
          <a:p>
            <a:pPr eaLnBrk="1" hangingPunct="1">
              <a:buFontTx/>
              <a:buNone/>
            </a:pPr>
            <a:endParaRPr lang="en-US" altLang="de-DE" sz="24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(* 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</a:t>
            </a: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 *), left-hand side, ( </a:t>
            </a:r>
            <a:r>
              <a:rPr lang="en-US" altLang="de-DE" sz="24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</a:t>
            </a: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 )</a:t>
            </a:r>
          </a:p>
          <a:p>
            <a:pPr eaLnBrk="1" hangingPunct="1"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==&gt;</a:t>
            </a:r>
          </a:p>
          <a:p>
            <a:pPr eaLnBrk="1" hangingPunct="1"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right-hand side { </a:t>
            </a:r>
            <a:r>
              <a:rPr lang="en-US" altLang="de-DE" sz="24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imperative XL code </a:t>
            </a: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pPr eaLnBrk="1" hangingPunct="1">
              <a:buFontTx/>
              <a:buNone/>
            </a:pP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Example:</a:t>
            </a:r>
          </a:p>
        </p:txBody>
      </p:sp>
      <p:sp>
        <p:nvSpPr>
          <p:cNvPr id="46" name="Textfeld 22">
            <a:extLst>
              <a:ext uri="{FF2B5EF4-FFF2-40B4-BE49-F238E27FC236}">
                <a16:creationId xmlns:a16="http://schemas.microsoft.com/office/drawing/2014/main" id="{73B85888-0374-4E68-A4FF-C9C4B02248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0350" y="4707552"/>
            <a:ext cx="176683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is replaced by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>
            <a:extLst>
              <a:ext uri="{FF2B5EF4-FFF2-40B4-BE49-F238E27FC236}">
                <a16:creationId xmlns:a16="http://schemas.microsoft.com/office/drawing/2014/main" id="{9418E882-58B7-42DB-A539-65BABF296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021" y="188640"/>
            <a:ext cx="8496475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RELATIONAL GROWTH GRAMMARS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RGG: Relational Growth Grammars, parallel graph grammars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rgbClr val="009900"/>
                </a:solidFill>
                <a:latin typeface="Arial" panose="020B0604020202020204" pitchFamily="34" charset="0"/>
              </a:rPr>
              <a:t>Summary: Structure of a rule of a RGG</a:t>
            </a:r>
          </a:p>
        </p:txBody>
      </p:sp>
      <p:sp>
        <p:nvSpPr>
          <p:cNvPr id="30724" name="Text Box 4">
            <a:extLst>
              <a:ext uri="{FF2B5EF4-FFF2-40B4-BE49-F238E27FC236}">
                <a16:creationId xmlns:a16="http://schemas.microsoft.com/office/drawing/2014/main" id="{79D0968D-1155-497C-9ABF-78F3FBC771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6034" y="2093937"/>
            <a:ext cx="6408712" cy="5232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(* C *), L,(E) ==&gt; R { P };</a:t>
            </a:r>
          </a:p>
        </p:txBody>
      </p:sp>
      <p:sp>
        <p:nvSpPr>
          <p:cNvPr id="5" name="Line 2">
            <a:extLst>
              <a:ext uri="{FF2B5EF4-FFF2-40B4-BE49-F238E27FC236}">
                <a16:creationId xmlns:a16="http://schemas.microsoft.com/office/drawing/2014/main" id="{81B6E2C9-2CCD-4922-A0D6-F06929CDA9C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3">
            <a:extLst>
              <a:ext uri="{FF2B5EF4-FFF2-40B4-BE49-F238E27FC236}">
                <a16:creationId xmlns:a16="http://schemas.microsoft.com/office/drawing/2014/main" id="{83921279-08F7-40A5-B3BC-A677210A917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54868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4">
            <a:extLst>
              <a:ext uri="{FF2B5EF4-FFF2-40B4-BE49-F238E27FC236}">
                <a16:creationId xmlns:a16="http://schemas.microsoft.com/office/drawing/2014/main" id="{E3ECE8BE-63AE-47AD-8D00-D0299AD27B8C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4EBD88-36D2-435F-A379-0B4490134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18</a:t>
            </a:fld>
            <a:endParaRPr lang="de-DE" altLang="de-DE" dirty="0"/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A9C41961-18B5-4285-BBB2-FFEC5CBFDC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84" y="4077072"/>
            <a:ext cx="1176901" cy="9233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solidFill>
                  <a:srgbClr val="FF0000"/>
                </a:solidFill>
                <a:latin typeface="Arial" panose="020B0604020202020204" pitchFamily="34" charset="0"/>
              </a:rPr>
              <a:t>Context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(Set of graphs)</a:t>
            </a: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658B1DE7-654F-4B0E-B02D-867F8A6791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1497" y="4077071"/>
            <a:ext cx="1670713" cy="14773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solidFill>
                  <a:srgbClr val="FF0000"/>
                </a:solidFill>
                <a:latin typeface="Arial" panose="020B0604020202020204" pitchFamily="34" charset="0"/>
              </a:rPr>
              <a:t>Left-hand side of rule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(Set of graphs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to be replaced by R)</a:t>
            </a: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A27ECB5C-0AF7-4180-BEE8-E7110FFF12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2216" y="4075201"/>
            <a:ext cx="2339942" cy="175432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solidFill>
                  <a:srgbClr val="FF0000"/>
                </a:solidFill>
                <a:latin typeface="Arial" panose="020B0604020202020204" pitchFamily="34" charset="0"/>
              </a:rPr>
              <a:t>Condition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(Set of logical expressions, contains parameters related to node labels from L and C)</a:t>
            </a: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250CF8FE-6FBF-4D34-9EEF-C7EC2A8575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1403" y="4077072"/>
            <a:ext cx="1320911" cy="12003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solidFill>
                  <a:srgbClr val="FF0000"/>
                </a:solidFill>
                <a:latin typeface="Arial" panose="020B0604020202020204" pitchFamily="34" charset="0"/>
              </a:rPr>
              <a:t>Right-hand side of rule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(Set of graphs)</a:t>
            </a:r>
          </a:p>
        </p:txBody>
      </p:sp>
      <p:sp>
        <p:nvSpPr>
          <p:cNvPr id="13" name="Text Box 4">
            <a:extLst>
              <a:ext uri="{FF2B5EF4-FFF2-40B4-BE49-F238E27FC236}">
                <a16:creationId xmlns:a16="http://schemas.microsoft.com/office/drawing/2014/main" id="{6BACBB03-F4A3-44F8-B8D5-5DA9E0657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9561" y="4077072"/>
            <a:ext cx="1464927" cy="12003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solidFill>
                  <a:srgbClr val="FF0000"/>
                </a:solidFill>
                <a:latin typeface="Arial" panose="020B0604020202020204" pitchFamily="34" charset="0"/>
              </a:rPr>
              <a:t>Imperative Code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(List of commands)</a:t>
            </a:r>
          </a:p>
        </p:txBody>
      </p:sp>
      <p:sp>
        <p:nvSpPr>
          <p:cNvPr id="14" name="Text Box 4">
            <a:extLst>
              <a:ext uri="{FF2B5EF4-FFF2-40B4-BE49-F238E27FC236}">
                <a16:creationId xmlns:a16="http://schemas.microsoft.com/office/drawing/2014/main" id="{34F06B07-12AB-4BE2-9ADD-990A20C5C8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5679" y="6228020"/>
            <a:ext cx="5428527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1800" dirty="0">
                <a:solidFill>
                  <a:srgbClr val="FF0000"/>
                </a:solidFill>
                <a:latin typeface="Arial" panose="020B0604020202020204" pitchFamily="34" charset="0"/>
              </a:rPr>
              <a:t>Graphs: </a:t>
            </a:r>
            <a:r>
              <a:rPr lang="en-US" altLang="de-DE" sz="1800" dirty="0">
                <a:latin typeface="Arial" panose="020B0604020202020204" pitchFamily="34" charset="0"/>
              </a:rPr>
              <a:t>directed with edge-labels and node-labels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0363BB2-B6E7-4AA4-BC1D-54B6C1126D30}"/>
              </a:ext>
            </a:extLst>
          </p:cNvPr>
          <p:cNvCxnSpPr>
            <a:cxnSpLocks/>
            <a:stCxn id="9" idx="0"/>
          </p:cNvCxnSpPr>
          <p:nvPr/>
        </p:nvCxnSpPr>
        <p:spPr>
          <a:xfrm flipV="1">
            <a:off x="1416035" y="2642915"/>
            <a:ext cx="765793" cy="1434157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AC2F8E0-B302-4EA7-B2EE-B3AAC65F8A41}"/>
              </a:ext>
            </a:extLst>
          </p:cNvPr>
          <p:cNvCxnSpPr>
            <a:cxnSpLocks/>
          </p:cNvCxnSpPr>
          <p:nvPr/>
        </p:nvCxnSpPr>
        <p:spPr>
          <a:xfrm flipV="1">
            <a:off x="2867658" y="2615319"/>
            <a:ext cx="563762" cy="1481553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E476953-FACE-48A0-9287-6FD80DC85BAF}"/>
              </a:ext>
            </a:extLst>
          </p:cNvPr>
          <p:cNvCxnSpPr>
            <a:cxnSpLocks/>
          </p:cNvCxnSpPr>
          <p:nvPr/>
        </p:nvCxnSpPr>
        <p:spPr>
          <a:xfrm flipH="1" flipV="1">
            <a:off x="4133760" y="2670544"/>
            <a:ext cx="112014" cy="1424457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7071603-1775-4C7D-A6D4-52F58541B787}"/>
              </a:ext>
            </a:extLst>
          </p:cNvPr>
          <p:cNvCxnSpPr>
            <a:cxnSpLocks/>
          </p:cNvCxnSpPr>
          <p:nvPr/>
        </p:nvCxnSpPr>
        <p:spPr>
          <a:xfrm flipH="1" flipV="1">
            <a:off x="6573647" y="2615319"/>
            <a:ext cx="1528189" cy="1516945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909567B-525F-4B0D-A86F-B27174570E16}"/>
              </a:ext>
            </a:extLst>
          </p:cNvPr>
          <p:cNvCxnSpPr>
            <a:cxnSpLocks/>
          </p:cNvCxnSpPr>
          <p:nvPr/>
        </p:nvCxnSpPr>
        <p:spPr>
          <a:xfrm flipH="1" flipV="1">
            <a:off x="1226173" y="5085184"/>
            <a:ext cx="177476" cy="1152129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>
            <a:extLst>
              <a:ext uri="{FF2B5EF4-FFF2-40B4-BE49-F238E27FC236}">
                <a16:creationId xmlns:a16="http://schemas.microsoft.com/office/drawing/2014/main" id="{A08494EA-4DBE-402A-96FB-CD213A191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267" y="506175"/>
            <a:ext cx="6840433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The grammar directly modifies the graph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The workaround via string code is omitted (or is only used for rule input)</a:t>
            </a:r>
            <a:endParaRPr lang="en-US" altLang="de-DE" sz="2800" dirty="0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Line 2">
            <a:extLst>
              <a:ext uri="{FF2B5EF4-FFF2-40B4-BE49-F238E27FC236}">
                <a16:creationId xmlns:a16="http://schemas.microsoft.com/office/drawing/2014/main" id="{33C67262-6B86-40A0-BA79-9AF5C41272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3">
            <a:extLst>
              <a:ext uri="{FF2B5EF4-FFF2-40B4-BE49-F238E27FC236}">
                <a16:creationId xmlns:a16="http://schemas.microsoft.com/office/drawing/2014/main" id="{8966FB79-8FDD-45EE-B1C4-7A5DA69324A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4">
            <a:extLst>
              <a:ext uri="{FF2B5EF4-FFF2-40B4-BE49-F238E27FC236}">
                <a16:creationId xmlns:a16="http://schemas.microsoft.com/office/drawing/2014/main" id="{04445B16-E09C-49B3-9961-067BC7F8E5D0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C8DE1C3-05CE-458D-9753-EF2617AC4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19</a:t>
            </a:fld>
            <a:endParaRPr lang="de-DE" altLang="de-DE"/>
          </a:p>
        </p:txBody>
      </p:sp>
      <p:pic>
        <p:nvPicPr>
          <p:cNvPr id="4" name="Picture 3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67CF03A4-FA91-4B3D-AF92-AE3072D631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94" y="2852936"/>
            <a:ext cx="4297065" cy="2343854"/>
          </a:xfrm>
          <a:prstGeom prst="rect">
            <a:avLst/>
          </a:prstGeom>
        </p:spPr>
      </p:pic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AB2F1E4B-1BE2-4FBD-9B99-19A9FCE841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5888" y="2852936"/>
            <a:ext cx="4038600" cy="14763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>
            <a:extLst>
              <a:ext uri="{FF2B5EF4-FFF2-40B4-BE49-F238E27FC236}">
                <a16:creationId xmlns:a16="http://schemas.microsoft.com/office/drawing/2014/main" id="{36E262D7-4738-40A7-B48B-8F4821AA3E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623" y="726655"/>
            <a:ext cx="6768749" cy="390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b="1" dirty="0">
                <a:solidFill>
                  <a:srgbClr val="CC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From our last lecture:</a:t>
            </a:r>
          </a:p>
          <a:p>
            <a:pPr eaLnBrk="1" hangingPunct="1">
              <a:spcBef>
                <a:spcPct val="50000"/>
              </a:spcBef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context sensitive L-Systems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interpretation rules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spruce model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graphs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About the measurements</a:t>
            </a:r>
          </a:p>
        </p:txBody>
      </p:sp>
      <p:sp>
        <p:nvSpPr>
          <p:cNvPr id="3" name="Line 2">
            <a:extLst>
              <a:ext uri="{FF2B5EF4-FFF2-40B4-BE49-F238E27FC236}">
                <a16:creationId xmlns:a16="http://schemas.microsoft.com/office/drawing/2014/main" id="{354E3F5F-E59E-4E2D-B45A-ED89C7A7B4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93FB3C40-A745-457E-97AD-8BB176F4004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4">
            <a:extLst>
              <a:ext uri="{FF2B5EF4-FFF2-40B4-BE49-F238E27FC236}">
                <a16:creationId xmlns:a16="http://schemas.microsoft.com/office/drawing/2014/main" id="{6BF73A1E-0DDB-4EE2-B8F4-82913788DFF8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F5046C9-5BAD-40F5-8322-162B223D1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>
            <a:extLst>
              <a:ext uri="{FF2B5EF4-FFF2-40B4-BE49-F238E27FC236}">
                <a16:creationId xmlns:a16="http://schemas.microsoft.com/office/drawing/2014/main" id="{5B3D769E-B8BB-402E-8E37-E1F64D321B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469" y="706051"/>
            <a:ext cx="7625727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RGG as generalizations of L-systems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solidFill>
                  <a:schemeClr val="accent2"/>
                </a:solidFill>
                <a:latin typeface="Arial" panose="020B0604020202020204" pitchFamily="34" charset="0"/>
              </a:rPr>
              <a:t>Character strings correspond to special graphs</a:t>
            </a:r>
            <a:endParaRPr lang="en-US" altLang="de-DE" sz="2800" dirty="0">
              <a:latin typeface="Arial" panose="020B0604020202020204" pitchFamily="34" charset="0"/>
            </a:endParaRPr>
          </a:p>
        </p:txBody>
      </p:sp>
      <p:sp>
        <p:nvSpPr>
          <p:cNvPr id="32771" name="Oval 3">
            <a:extLst>
              <a:ext uri="{FF2B5EF4-FFF2-40B4-BE49-F238E27FC236}">
                <a16:creationId xmlns:a16="http://schemas.microsoft.com/office/drawing/2014/main" id="{F9F37F44-F8F2-457E-ACAD-2F77BE83F2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7408" y="2348880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2772" name="Oval 4">
            <a:extLst>
              <a:ext uri="{FF2B5EF4-FFF2-40B4-BE49-F238E27FC236}">
                <a16:creationId xmlns:a16="http://schemas.microsoft.com/office/drawing/2014/main" id="{2734563B-B160-4C9E-8EBF-D50FE51B57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0408" y="2348880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2773" name="Oval 5">
            <a:extLst>
              <a:ext uri="{FF2B5EF4-FFF2-40B4-BE49-F238E27FC236}">
                <a16:creationId xmlns:a16="http://schemas.microsoft.com/office/drawing/2014/main" id="{EAB45D7F-50EA-4960-B28C-54E6EA08F0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3408" y="2348880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2774" name="Oval 6">
            <a:extLst>
              <a:ext uri="{FF2B5EF4-FFF2-40B4-BE49-F238E27FC236}">
                <a16:creationId xmlns:a16="http://schemas.microsoft.com/office/drawing/2014/main" id="{8647B56B-5978-4405-84F2-5E6B287757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6408" y="2348880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2775" name="Oval 7">
            <a:extLst>
              <a:ext uri="{FF2B5EF4-FFF2-40B4-BE49-F238E27FC236}">
                <a16:creationId xmlns:a16="http://schemas.microsoft.com/office/drawing/2014/main" id="{74BF5AEC-A149-4BC2-9659-B4B8297B56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9408" y="2348880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2776" name="Line 8">
            <a:extLst>
              <a:ext uri="{FF2B5EF4-FFF2-40B4-BE49-F238E27FC236}">
                <a16:creationId xmlns:a16="http://schemas.microsoft.com/office/drawing/2014/main" id="{27804F7C-5EE4-4EF9-867B-EC3EE7942C40}"/>
              </a:ext>
            </a:extLst>
          </p:cNvPr>
          <p:cNvSpPr>
            <a:spLocks noChangeShapeType="1"/>
          </p:cNvSpPr>
          <p:nvPr/>
        </p:nvSpPr>
        <p:spPr bwMode="auto">
          <a:xfrm>
            <a:off x="1872208" y="250128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7" name="Line 9">
            <a:extLst>
              <a:ext uri="{FF2B5EF4-FFF2-40B4-BE49-F238E27FC236}">
                <a16:creationId xmlns:a16="http://schemas.microsoft.com/office/drawing/2014/main" id="{EF305CF3-8A8D-475A-94BA-396266C2AF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015208" y="250128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8" name="Line 10">
            <a:extLst>
              <a:ext uri="{FF2B5EF4-FFF2-40B4-BE49-F238E27FC236}">
                <a16:creationId xmlns:a16="http://schemas.microsoft.com/office/drawing/2014/main" id="{A2BE7E51-F1CA-4F67-92C0-004D47E512FD}"/>
              </a:ext>
            </a:extLst>
          </p:cNvPr>
          <p:cNvSpPr>
            <a:spLocks noChangeShapeType="1"/>
          </p:cNvSpPr>
          <p:nvPr/>
        </p:nvSpPr>
        <p:spPr bwMode="auto">
          <a:xfrm>
            <a:off x="4158208" y="250128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9" name="Line 11">
            <a:extLst>
              <a:ext uri="{FF2B5EF4-FFF2-40B4-BE49-F238E27FC236}">
                <a16:creationId xmlns:a16="http://schemas.microsoft.com/office/drawing/2014/main" id="{5DE929B6-772C-42AD-91A8-4F0BE64C442A}"/>
              </a:ext>
            </a:extLst>
          </p:cNvPr>
          <p:cNvSpPr>
            <a:spLocks noChangeShapeType="1"/>
          </p:cNvSpPr>
          <p:nvPr/>
        </p:nvSpPr>
        <p:spPr bwMode="auto">
          <a:xfrm>
            <a:off x="5301208" y="250128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0" name="Text Box 12">
            <a:extLst>
              <a:ext uri="{FF2B5EF4-FFF2-40B4-BE49-F238E27FC236}">
                <a16:creationId xmlns:a16="http://schemas.microsoft.com/office/drawing/2014/main" id="{38C8982F-B774-4D1D-B98E-0692909B7B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2924944"/>
            <a:ext cx="8229600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In text form we write in general (user-defined) edges as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altLang="de-DE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edgetype</a:t>
            </a:r>
            <a:r>
              <a:rPr lang="en-US" altLang="de-D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altLang="de-D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Edges of the special type "successor" are usually written as a blank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(instead of </a:t>
            </a:r>
            <a:r>
              <a:rPr lang="en-US" altLang="de-D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-successor-&gt;</a:t>
            </a:r>
            <a:r>
              <a:rPr lang="en-US" altLang="de-DE" sz="2400" dirty="0">
                <a:latin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Also possible:     &gt;</a:t>
            </a:r>
          </a:p>
        </p:txBody>
      </p:sp>
      <p:sp>
        <p:nvSpPr>
          <p:cNvPr id="13" name="Line 2">
            <a:extLst>
              <a:ext uri="{FF2B5EF4-FFF2-40B4-BE49-F238E27FC236}">
                <a16:creationId xmlns:a16="http://schemas.microsoft.com/office/drawing/2014/main" id="{9957B8A0-7C77-4DD0-8B03-3D6E4903249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3">
            <a:extLst>
              <a:ext uri="{FF2B5EF4-FFF2-40B4-BE49-F238E27FC236}">
                <a16:creationId xmlns:a16="http://schemas.microsoft.com/office/drawing/2014/main" id="{96D1561A-D113-444C-AA49-95903AD4893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5" name="AutoShape 4">
            <a:extLst>
              <a:ext uri="{FF2B5EF4-FFF2-40B4-BE49-F238E27FC236}">
                <a16:creationId xmlns:a16="http://schemas.microsoft.com/office/drawing/2014/main" id="{5AF3215D-888F-40D7-81F3-3E9BC5C4ED7F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062F914-B542-49A1-B810-8C135D74D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20</a:t>
            </a:fld>
            <a:endParaRPr lang="de-DE" altLang="de-DE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5">
            <a:extLst>
              <a:ext uri="{FF2B5EF4-FFF2-40B4-BE49-F238E27FC236}">
                <a16:creationId xmlns:a16="http://schemas.microsoft.com/office/drawing/2014/main" id="{8BDBCAF5-2E5A-46CD-AA67-CA7E2DD227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548680"/>
            <a:ext cx="8604247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For general graphs: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Problem of embedding the right-hand side of the rule</a:t>
            </a:r>
            <a:endParaRPr lang="en-US" altLang="de-DE" sz="2800" dirty="0">
              <a:solidFill>
                <a:srgbClr val="CC3300"/>
              </a:solidFill>
              <a:latin typeface="Arial" panose="020B0604020202020204" pitchFamily="34" charset="0"/>
            </a:endParaRPr>
          </a:p>
        </p:txBody>
      </p:sp>
      <p:sp>
        <p:nvSpPr>
          <p:cNvPr id="33795" name="Text Box 6">
            <a:extLst>
              <a:ext uri="{FF2B5EF4-FFF2-40B4-BE49-F238E27FC236}">
                <a16:creationId xmlns:a16="http://schemas.microsoft.com/office/drawing/2014/main" id="{DE502851-248B-424A-BD3B-D740A1C58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688" y="2432150"/>
            <a:ext cx="1219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Rule:</a:t>
            </a:r>
          </a:p>
        </p:txBody>
      </p:sp>
      <p:sp>
        <p:nvSpPr>
          <p:cNvPr id="33796" name="Text Box 7">
            <a:extLst>
              <a:ext uri="{FF2B5EF4-FFF2-40B4-BE49-F238E27FC236}">
                <a16:creationId xmlns:a16="http://schemas.microsoft.com/office/drawing/2014/main" id="{814C1BE2-F667-4D5B-BF12-92F6766CB3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262" y="4365625"/>
            <a:ext cx="1981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Application:</a:t>
            </a:r>
          </a:p>
        </p:txBody>
      </p:sp>
      <p:pic>
        <p:nvPicPr>
          <p:cNvPr id="33797" name="Picture 8" descr="ldiagr4">
            <a:extLst>
              <a:ext uri="{FF2B5EF4-FFF2-40B4-BE49-F238E27FC236}">
                <a16:creationId xmlns:a16="http://schemas.microsoft.com/office/drawing/2014/main" id="{5DE0DB00-DBDB-4477-B0D5-482DF16115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1844675"/>
            <a:ext cx="6172200" cy="375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8" name="Line 11">
            <a:extLst>
              <a:ext uri="{FF2B5EF4-FFF2-40B4-BE49-F238E27FC236}">
                <a16:creationId xmlns:a16="http://schemas.microsoft.com/office/drawing/2014/main" id="{A63F33EA-15AB-4509-BC2D-AFA0555AE1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88125" y="4941888"/>
            <a:ext cx="0" cy="503237"/>
          </a:xfrm>
          <a:prstGeom prst="line">
            <a:avLst/>
          </a:prstGeom>
          <a:noFill/>
          <a:ln w="76200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9" name="Line 12">
            <a:extLst>
              <a:ext uri="{FF2B5EF4-FFF2-40B4-BE49-F238E27FC236}">
                <a16:creationId xmlns:a16="http://schemas.microsoft.com/office/drawing/2014/main" id="{0F3FBB65-6AE8-49A3-B8B6-3D362FABB64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16688" y="4365625"/>
            <a:ext cx="0" cy="503238"/>
          </a:xfrm>
          <a:prstGeom prst="line">
            <a:avLst/>
          </a:prstGeom>
          <a:noFill/>
          <a:ln w="76200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0" name="Line 13">
            <a:extLst>
              <a:ext uri="{FF2B5EF4-FFF2-40B4-BE49-F238E27FC236}">
                <a16:creationId xmlns:a16="http://schemas.microsoft.com/office/drawing/2014/main" id="{E2EDD08E-65EF-455D-A017-2687B99394E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56550" y="4652963"/>
            <a:ext cx="0" cy="503237"/>
          </a:xfrm>
          <a:prstGeom prst="line">
            <a:avLst/>
          </a:prstGeom>
          <a:noFill/>
          <a:ln w="76200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1" name="Line 14">
            <a:extLst>
              <a:ext uri="{FF2B5EF4-FFF2-40B4-BE49-F238E27FC236}">
                <a16:creationId xmlns:a16="http://schemas.microsoft.com/office/drawing/2014/main" id="{A43E4413-C297-48B0-A3D6-D282FFA8900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12088" y="4005263"/>
            <a:ext cx="0" cy="503237"/>
          </a:xfrm>
          <a:prstGeom prst="line">
            <a:avLst/>
          </a:prstGeom>
          <a:noFill/>
          <a:ln w="76200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2">
            <a:extLst>
              <a:ext uri="{FF2B5EF4-FFF2-40B4-BE49-F238E27FC236}">
                <a16:creationId xmlns:a16="http://schemas.microsoft.com/office/drawing/2014/main" id="{E21576E6-6C13-4FE1-9E36-3870376D2FA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3">
            <a:extLst>
              <a:ext uri="{FF2B5EF4-FFF2-40B4-BE49-F238E27FC236}">
                <a16:creationId xmlns:a16="http://schemas.microsoft.com/office/drawing/2014/main" id="{91E483CD-D987-48C0-B20B-72D32C3595F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2" name="AutoShape 4">
            <a:extLst>
              <a:ext uri="{FF2B5EF4-FFF2-40B4-BE49-F238E27FC236}">
                <a16:creationId xmlns:a16="http://schemas.microsoft.com/office/drawing/2014/main" id="{4E2888F5-03AC-4B14-B668-EBBB9AFA243E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EF6FD29-F7DF-4A0D-B39B-06F1807C7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21</a:t>
            </a:fld>
            <a:endParaRPr lang="de-DE" altLang="de-DE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>
            <a:extLst>
              <a:ext uri="{FF2B5EF4-FFF2-40B4-BE49-F238E27FC236}">
                <a16:creationId xmlns:a16="http://schemas.microsoft.com/office/drawing/2014/main" id="{214CA0DB-FEB3-43B9-B547-6D8E5EA956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8" y="708367"/>
            <a:ext cx="8223449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2 types of rules for graph replacement in XL </a:t>
            </a:r>
            <a:endParaRPr lang="en-US" altLang="de-DE" sz="2800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●  </a:t>
            </a:r>
            <a:r>
              <a:rPr lang="en-US" altLang="de-DE" sz="2800" dirty="0">
                <a:solidFill>
                  <a:schemeClr val="accent2"/>
                </a:solidFill>
                <a:latin typeface="Arial" panose="020B0604020202020204" pitchFamily="34" charset="0"/>
              </a:rPr>
              <a:t>L-System-Rule</a:t>
            </a:r>
            <a:r>
              <a:rPr lang="en-US" altLang="de-DE" sz="2800" dirty="0">
                <a:latin typeface="Arial" panose="020B0604020202020204" pitchFamily="34" charset="0"/>
              </a:rPr>
              <a:t>,  symbol:  ==&gt;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embeds the right-hand side into the graph (i.e. incoming and outgoing edges are retained)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●</a:t>
            </a:r>
            <a:r>
              <a:rPr lang="en-US" altLang="de-DE" sz="2400" dirty="0"/>
              <a:t>  </a:t>
            </a:r>
            <a:r>
              <a:rPr lang="en-US" altLang="de-DE" sz="2800" dirty="0">
                <a:solidFill>
                  <a:schemeClr val="accent2"/>
                </a:solidFill>
                <a:latin typeface="Arial" panose="020B0604020202020204" pitchFamily="34" charset="0"/>
              </a:rPr>
              <a:t>SPO-Rule</a:t>
            </a:r>
            <a:r>
              <a:rPr lang="en-US" altLang="de-DE" sz="2800" dirty="0">
                <a:latin typeface="Arial" panose="020B0604020202020204" pitchFamily="34" charset="0"/>
              </a:rPr>
              <a:t>,  symbol:  ==&gt;&gt;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incoming and outgoing edges are </a:t>
            </a:r>
            <a:r>
              <a:rPr lang="en-US" altLang="de-DE" sz="2800" b="1" dirty="0">
                <a:latin typeface="Arial" panose="020B0604020202020204" pitchFamily="34" charset="0"/>
              </a:rPr>
              <a:t>deleted</a:t>
            </a:r>
            <a:r>
              <a:rPr lang="en-US" altLang="de-DE" sz="2800" dirty="0">
                <a:latin typeface="Arial" panose="020B0604020202020204" pitchFamily="34" charset="0"/>
              </a:rPr>
              <a:t> (unless their retention is explicitly specified in the rule)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“SPO” means “single pushout” - a notion from universal algebra</a:t>
            </a:r>
          </a:p>
        </p:txBody>
      </p:sp>
      <p:sp>
        <p:nvSpPr>
          <p:cNvPr id="3" name="Line 2">
            <a:extLst>
              <a:ext uri="{FF2B5EF4-FFF2-40B4-BE49-F238E27FC236}">
                <a16:creationId xmlns:a16="http://schemas.microsoft.com/office/drawing/2014/main" id="{4558EDDF-EEB2-4916-84E2-11143BD7B49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29626AFF-F3E4-41F3-9D16-790D65AEB06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4">
            <a:extLst>
              <a:ext uri="{FF2B5EF4-FFF2-40B4-BE49-F238E27FC236}">
                <a16:creationId xmlns:a16="http://schemas.microsoft.com/office/drawing/2014/main" id="{B35D747B-1D88-4A95-9D5D-71CA0F8C6B5C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CED7AC-76A7-4A5E-9F5D-3E5B2FB09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22</a:t>
            </a:fld>
            <a:endParaRPr lang="de-DE" altLang="de-DE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>
            <a:extLst>
              <a:ext uri="{FF2B5EF4-FFF2-40B4-BE49-F238E27FC236}">
                <a16:creationId xmlns:a16="http://schemas.microsoft.com/office/drawing/2014/main" id="{D9AFA452-7967-4F96-8F57-19030F00A3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711274"/>
            <a:ext cx="7924800" cy="3077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Example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Courier New" panose="02070309020205020404" pitchFamily="49" charset="0"/>
              </a:rPr>
              <a:t>a:A ==&gt;&gt; a C</a:t>
            </a:r>
            <a:r>
              <a:rPr lang="en-US" altLang="de-DE" sz="2800" dirty="0">
                <a:latin typeface="Arial" panose="020B0604020202020204" pitchFamily="34" charset="0"/>
              </a:rPr>
              <a:t>           (SPO-rule)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Courier New" panose="02070309020205020404" pitchFamily="49" charset="0"/>
              </a:rPr>
              <a:t>B   ==&gt;  D E</a:t>
            </a:r>
            <a:r>
              <a:rPr lang="en-US" altLang="de-DE" sz="2800" dirty="0">
                <a:latin typeface="Arial" panose="020B0604020202020204" pitchFamily="34" charset="0"/>
              </a:rPr>
              <a:t>       (L-System rules)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Courier New" panose="02070309020205020404" pitchFamily="49" charset="0"/>
              </a:rPr>
              <a:t>C   ==&gt;  A</a:t>
            </a:r>
          </a:p>
        </p:txBody>
      </p:sp>
      <p:sp>
        <p:nvSpPr>
          <p:cNvPr id="35843" name="Text Box 3">
            <a:extLst>
              <a:ext uri="{FF2B5EF4-FFF2-40B4-BE49-F238E27FC236}">
                <a16:creationId xmlns:a16="http://schemas.microsoft.com/office/drawing/2014/main" id="{57126523-35B7-40AA-833E-F233198AF8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592" y="5055567"/>
            <a:ext cx="211261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Start graph</a:t>
            </a:r>
            <a:r>
              <a:rPr lang="en-US" altLang="de-DE" sz="2000" dirty="0">
                <a:solidFill>
                  <a:schemeClr val="accent2"/>
                </a:solidFill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35844" name="Text Box 4">
            <a:extLst>
              <a:ext uri="{FF2B5EF4-FFF2-40B4-BE49-F238E27FC236}">
                <a16:creationId xmlns:a16="http://schemas.microsoft.com/office/drawing/2014/main" id="{9F4B876D-C072-43E5-83CC-B38AE75D67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1048" y="4975448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 dirty="0">
                <a:latin typeface="Courier New" panose="02070309020205020404" pitchFamily="49" charset="0"/>
              </a:rPr>
              <a:t>A</a:t>
            </a:r>
          </a:p>
        </p:txBody>
      </p:sp>
      <p:sp>
        <p:nvSpPr>
          <p:cNvPr id="35845" name="Text Box 5">
            <a:extLst>
              <a:ext uri="{FF2B5EF4-FFF2-40B4-BE49-F238E27FC236}">
                <a16:creationId xmlns:a16="http://schemas.microsoft.com/office/drawing/2014/main" id="{761E0AEF-BF7C-4296-8008-CDBF3F26B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1248" y="4975448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B</a:t>
            </a:r>
          </a:p>
        </p:txBody>
      </p:sp>
      <p:sp>
        <p:nvSpPr>
          <p:cNvPr id="35846" name="Text Box 6">
            <a:extLst>
              <a:ext uri="{FF2B5EF4-FFF2-40B4-BE49-F238E27FC236}">
                <a16:creationId xmlns:a16="http://schemas.microsoft.com/office/drawing/2014/main" id="{5A49E357-F2EE-45A1-881D-B4CE4B8BBE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1448" y="4975448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C</a:t>
            </a:r>
          </a:p>
        </p:txBody>
      </p:sp>
      <p:sp>
        <p:nvSpPr>
          <p:cNvPr id="35847" name="AutoShape 7">
            <a:extLst>
              <a:ext uri="{FF2B5EF4-FFF2-40B4-BE49-F238E27FC236}">
                <a16:creationId xmlns:a16="http://schemas.microsoft.com/office/drawing/2014/main" id="{2A191745-5B24-4B7D-8B2B-0FC7C831A0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8648" y="4975448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5848" name="AutoShape 8">
            <a:extLst>
              <a:ext uri="{FF2B5EF4-FFF2-40B4-BE49-F238E27FC236}">
                <a16:creationId xmlns:a16="http://schemas.microsoft.com/office/drawing/2014/main" id="{93C1C2A7-B817-444A-86E1-97F5706B08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8848" y="4975448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5849" name="AutoShape 9">
            <a:extLst>
              <a:ext uri="{FF2B5EF4-FFF2-40B4-BE49-F238E27FC236}">
                <a16:creationId xmlns:a16="http://schemas.microsoft.com/office/drawing/2014/main" id="{F279872A-6735-4A09-9562-2EBB83A85B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9048" y="4975448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5850" name="Line 10">
            <a:extLst>
              <a:ext uri="{FF2B5EF4-FFF2-40B4-BE49-F238E27FC236}">
                <a16:creationId xmlns:a16="http://schemas.microsoft.com/office/drawing/2014/main" id="{BB54BE23-90DC-4BAC-9DD0-ED7CC454CA22}"/>
              </a:ext>
            </a:extLst>
          </p:cNvPr>
          <p:cNvSpPr>
            <a:spLocks noChangeShapeType="1"/>
          </p:cNvSpPr>
          <p:nvPr/>
        </p:nvSpPr>
        <p:spPr bwMode="auto">
          <a:xfrm>
            <a:off x="4070648" y="5280248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1" name="Line 11">
            <a:extLst>
              <a:ext uri="{FF2B5EF4-FFF2-40B4-BE49-F238E27FC236}">
                <a16:creationId xmlns:a16="http://schemas.microsoft.com/office/drawing/2014/main" id="{A0920095-7CF5-4BED-82A5-4F3D9FEC7054}"/>
              </a:ext>
            </a:extLst>
          </p:cNvPr>
          <p:cNvSpPr>
            <a:spLocks noChangeShapeType="1"/>
          </p:cNvSpPr>
          <p:nvPr/>
        </p:nvSpPr>
        <p:spPr bwMode="auto">
          <a:xfrm>
            <a:off x="5670848" y="5280248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2">
            <a:extLst>
              <a:ext uri="{FF2B5EF4-FFF2-40B4-BE49-F238E27FC236}">
                <a16:creationId xmlns:a16="http://schemas.microsoft.com/office/drawing/2014/main" id="{87AE8C32-2F1C-4D73-AD5F-95869D336B2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3">
            <a:extLst>
              <a:ext uri="{FF2B5EF4-FFF2-40B4-BE49-F238E27FC236}">
                <a16:creationId xmlns:a16="http://schemas.microsoft.com/office/drawing/2014/main" id="{606E1C7E-B901-4857-9912-9C18FE922E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7" name="AutoShape 4">
            <a:extLst>
              <a:ext uri="{FF2B5EF4-FFF2-40B4-BE49-F238E27FC236}">
                <a16:creationId xmlns:a16="http://schemas.microsoft.com/office/drawing/2014/main" id="{51C6DA97-9489-4C83-8958-97403BB4E7BB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B6169E0-2E0C-45EC-8B8B-5ECDBE777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23</a:t>
            </a:fld>
            <a:endParaRPr lang="de-DE" altLang="de-DE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Text Box 4">
            <a:extLst>
              <a:ext uri="{FF2B5EF4-FFF2-40B4-BE49-F238E27FC236}">
                <a16:creationId xmlns:a16="http://schemas.microsoft.com/office/drawing/2014/main" id="{73B886EC-344C-4C92-B296-86A2D83D46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926160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A</a:t>
            </a:r>
          </a:p>
        </p:txBody>
      </p:sp>
      <p:sp>
        <p:nvSpPr>
          <p:cNvPr id="36869" name="Text Box 5">
            <a:extLst>
              <a:ext uri="{FF2B5EF4-FFF2-40B4-BE49-F238E27FC236}">
                <a16:creationId xmlns:a16="http://schemas.microsoft.com/office/drawing/2014/main" id="{FE3402D3-68C1-43B5-8228-5984FEC74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3926160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B</a:t>
            </a:r>
          </a:p>
        </p:txBody>
      </p:sp>
      <p:sp>
        <p:nvSpPr>
          <p:cNvPr id="36870" name="Text Box 6">
            <a:extLst>
              <a:ext uri="{FF2B5EF4-FFF2-40B4-BE49-F238E27FC236}">
                <a16:creationId xmlns:a16="http://schemas.microsoft.com/office/drawing/2014/main" id="{AED1D4F6-F936-419F-9B1B-7A8BEDE028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926160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C</a:t>
            </a:r>
          </a:p>
        </p:txBody>
      </p:sp>
      <p:sp>
        <p:nvSpPr>
          <p:cNvPr id="36871" name="AutoShape 7">
            <a:extLst>
              <a:ext uri="{FF2B5EF4-FFF2-40B4-BE49-F238E27FC236}">
                <a16:creationId xmlns:a16="http://schemas.microsoft.com/office/drawing/2014/main" id="{3F26451F-3460-4F3A-832E-2824314107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3926160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6872" name="AutoShape 8">
            <a:extLst>
              <a:ext uri="{FF2B5EF4-FFF2-40B4-BE49-F238E27FC236}">
                <a16:creationId xmlns:a16="http://schemas.microsoft.com/office/drawing/2014/main" id="{2DD0B223-B881-496A-B691-3168411F2C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926160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6873" name="AutoShape 9">
            <a:extLst>
              <a:ext uri="{FF2B5EF4-FFF2-40B4-BE49-F238E27FC236}">
                <a16:creationId xmlns:a16="http://schemas.microsoft.com/office/drawing/2014/main" id="{35F66988-3025-47D4-9766-14E89B1A2B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926160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6874" name="Line 10">
            <a:extLst>
              <a:ext uri="{FF2B5EF4-FFF2-40B4-BE49-F238E27FC236}">
                <a16:creationId xmlns:a16="http://schemas.microsoft.com/office/drawing/2014/main" id="{B7B7142F-E7C5-496C-85DC-408FA3D22B3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423096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5" name="Line 11">
            <a:extLst>
              <a:ext uri="{FF2B5EF4-FFF2-40B4-BE49-F238E27FC236}">
                <a16:creationId xmlns:a16="http://schemas.microsoft.com/office/drawing/2014/main" id="{975D1B0F-E828-4FAB-B7DE-D32FA65FEA0B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423096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6" name="Text Box 12">
            <a:extLst>
              <a:ext uri="{FF2B5EF4-FFF2-40B4-BE49-F238E27FC236}">
                <a16:creationId xmlns:a16="http://schemas.microsoft.com/office/drawing/2014/main" id="{0041172F-D906-48F6-BB24-EB16A4382E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5983560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D</a:t>
            </a:r>
          </a:p>
        </p:txBody>
      </p:sp>
      <p:sp>
        <p:nvSpPr>
          <p:cNvPr id="36877" name="Text Box 13">
            <a:extLst>
              <a:ext uri="{FF2B5EF4-FFF2-40B4-BE49-F238E27FC236}">
                <a16:creationId xmlns:a16="http://schemas.microsoft.com/office/drawing/2014/main" id="{79C52B96-D27F-4CF6-9CE8-6D67CF280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5983560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E</a:t>
            </a:r>
          </a:p>
        </p:txBody>
      </p:sp>
      <p:sp>
        <p:nvSpPr>
          <p:cNvPr id="36878" name="AutoShape 14">
            <a:extLst>
              <a:ext uri="{FF2B5EF4-FFF2-40B4-BE49-F238E27FC236}">
                <a16:creationId xmlns:a16="http://schemas.microsoft.com/office/drawing/2014/main" id="{85F81D1C-7CBC-4183-A2B5-EAF346680C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5983560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6879" name="AutoShape 15">
            <a:extLst>
              <a:ext uri="{FF2B5EF4-FFF2-40B4-BE49-F238E27FC236}">
                <a16:creationId xmlns:a16="http://schemas.microsoft.com/office/drawing/2014/main" id="{633AB7E3-62B7-43DC-BBD6-E7F3307103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5983560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6880" name="Line 16">
            <a:extLst>
              <a:ext uri="{FF2B5EF4-FFF2-40B4-BE49-F238E27FC236}">
                <a16:creationId xmlns:a16="http://schemas.microsoft.com/office/drawing/2014/main" id="{12AE1130-FB00-45F0-9EEC-0E0DF6619EB9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628836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1" name="Text Box 17">
            <a:extLst>
              <a:ext uri="{FF2B5EF4-FFF2-40B4-BE49-F238E27FC236}">
                <a16:creationId xmlns:a16="http://schemas.microsoft.com/office/drawing/2014/main" id="{302752CC-924F-47EB-B6CF-FB08FAE95E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983560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A</a:t>
            </a:r>
          </a:p>
        </p:txBody>
      </p:sp>
      <p:sp>
        <p:nvSpPr>
          <p:cNvPr id="36882" name="AutoShape 18">
            <a:extLst>
              <a:ext uri="{FF2B5EF4-FFF2-40B4-BE49-F238E27FC236}">
                <a16:creationId xmlns:a16="http://schemas.microsoft.com/office/drawing/2014/main" id="{DD289D62-8CE7-40EB-956E-A06E0B79B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5983560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6883" name="Line 19">
            <a:extLst>
              <a:ext uri="{FF2B5EF4-FFF2-40B4-BE49-F238E27FC236}">
                <a16:creationId xmlns:a16="http://schemas.microsoft.com/office/drawing/2014/main" id="{73953396-1225-4E10-BF26-0AAC30BA53F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05200" y="4611960"/>
            <a:ext cx="457200" cy="137160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4" name="Line 20">
            <a:extLst>
              <a:ext uri="{FF2B5EF4-FFF2-40B4-BE49-F238E27FC236}">
                <a16:creationId xmlns:a16="http://schemas.microsoft.com/office/drawing/2014/main" id="{8BE4BCFD-DC7E-4063-932E-177718995A7A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4611960"/>
            <a:ext cx="457200" cy="137160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5" name="Line 21">
            <a:extLst>
              <a:ext uri="{FF2B5EF4-FFF2-40B4-BE49-F238E27FC236}">
                <a16:creationId xmlns:a16="http://schemas.microsoft.com/office/drawing/2014/main" id="{00EEC9A7-4E1F-41D7-8120-DCF38F2E5AAF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4611960"/>
            <a:ext cx="0" cy="137160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2">
            <a:extLst>
              <a:ext uri="{FF2B5EF4-FFF2-40B4-BE49-F238E27FC236}">
                <a16:creationId xmlns:a16="http://schemas.microsoft.com/office/drawing/2014/main" id="{DA88FE81-42A1-49C4-BA22-0F7943E039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3">
            <a:extLst>
              <a:ext uri="{FF2B5EF4-FFF2-40B4-BE49-F238E27FC236}">
                <a16:creationId xmlns:a16="http://schemas.microsoft.com/office/drawing/2014/main" id="{63AB82C3-C6F4-4626-B8AE-E588F914A5B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5" name="AutoShape 4">
            <a:extLst>
              <a:ext uri="{FF2B5EF4-FFF2-40B4-BE49-F238E27FC236}">
                <a16:creationId xmlns:a16="http://schemas.microsoft.com/office/drawing/2014/main" id="{70F938FD-7C0D-4ED2-A2F3-758A2838FED5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48A1B45-F101-4296-8435-40EB1AF4D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24</a:t>
            </a:fld>
            <a:endParaRPr lang="de-DE" altLang="de-DE"/>
          </a:p>
        </p:txBody>
      </p:sp>
      <p:sp>
        <p:nvSpPr>
          <p:cNvPr id="26" name="Text Box 2">
            <a:extLst>
              <a:ext uri="{FF2B5EF4-FFF2-40B4-BE49-F238E27FC236}">
                <a16:creationId xmlns:a16="http://schemas.microsoft.com/office/drawing/2014/main" id="{98EF3003-D3C8-4938-BB83-AB0939968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04664"/>
            <a:ext cx="7924800" cy="3077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Example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Courier New" panose="02070309020205020404" pitchFamily="49" charset="0"/>
              </a:rPr>
              <a:t>a:A ==&gt;&gt; a C</a:t>
            </a:r>
            <a:r>
              <a:rPr lang="en-US" altLang="de-DE" sz="2800" dirty="0">
                <a:latin typeface="Arial" panose="020B0604020202020204" pitchFamily="34" charset="0"/>
              </a:rPr>
              <a:t>           (SPO-rule)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Courier New" panose="02070309020205020404" pitchFamily="49" charset="0"/>
              </a:rPr>
              <a:t>B   ==&gt;  D E</a:t>
            </a:r>
            <a:r>
              <a:rPr lang="en-US" altLang="de-DE" sz="2800" dirty="0">
                <a:latin typeface="Arial" panose="020B0604020202020204" pitchFamily="34" charset="0"/>
              </a:rPr>
              <a:t>       (L-System rules)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Courier New" panose="02070309020205020404" pitchFamily="49" charset="0"/>
              </a:rPr>
              <a:t>C   ==&gt;  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Text Box 4">
            <a:extLst>
              <a:ext uri="{FF2B5EF4-FFF2-40B4-BE49-F238E27FC236}">
                <a16:creationId xmlns:a16="http://schemas.microsoft.com/office/drawing/2014/main" id="{17651EA1-768E-4D60-855A-468666746F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998168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A</a:t>
            </a:r>
          </a:p>
        </p:txBody>
      </p:sp>
      <p:sp>
        <p:nvSpPr>
          <p:cNvPr id="37893" name="Text Box 5">
            <a:extLst>
              <a:ext uri="{FF2B5EF4-FFF2-40B4-BE49-F238E27FC236}">
                <a16:creationId xmlns:a16="http://schemas.microsoft.com/office/drawing/2014/main" id="{F6A5DDAB-F32C-47CF-A27F-D980493C94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3998168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 dirty="0">
                <a:latin typeface="Courier New" panose="02070309020205020404" pitchFamily="49" charset="0"/>
              </a:rPr>
              <a:t>B</a:t>
            </a:r>
          </a:p>
        </p:txBody>
      </p:sp>
      <p:sp>
        <p:nvSpPr>
          <p:cNvPr id="37894" name="Text Box 6">
            <a:extLst>
              <a:ext uri="{FF2B5EF4-FFF2-40B4-BE49-F238E27FC236}">
                <a16:creationId xmlns:a16="http://schemas.microsoft.com/office/drawing/2014/main" id="{08E80015-3D79-4A4A-B3DF-5F03B16293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998168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C</a:t>
            </a:r>
          </a:p>
        </p:txBody>
      </p:sp>
      <p:sp>
        <p:nvSpPr>
          <p:cNvPr id="37895" name="AutoShape 7">
            <a:extLst>
              <a:ext uri="{FF2B5EF4-FFF2-40B4-BE49-F238E27FC236}">
                <a16:creationId xmlns:a16="http://schemas.microsoft.com/office/drawing/2014/main" id="{521465C2-4651-417C-BA8E-63C0DAF2CB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3998168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7896" name="AutoShape 8">
            <a:extLst>
              <a:ext uri="{FF2B5EF4-FFF2-40B4-BE49-F238E27FC236}">
                <a16:creationId xmlns:a16="http://schemas.microsoft.com/office/drawing/2014/main" id="{0C560A40-36DC-430D-BA8A-3B14ED68A7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998168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7897" name="AutoShape 9">
            <a:extLst>
              <a:ext uri="{FF2B5EF4-FFF2-40B4-BE49-F238E27FC236}">
                <a16:creationId xmlns:a16="http://schemas.microsoft.com/office/drawing/2014/main" id="{E0E4B4EA-1F6A-49C0-9123-E97D191412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998168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7898" name="Line 10">
            <a:extLst>
              <a:ext uri="{FF2B5EF4-FFF2-40B4-BE49-F238E27FC236}">
                <a16:creationId xmlns:a16="http://schemas.microsoft.com/office/drawing/2014/main" id="{F34E5AB7-8C0F-47FD-ACAE-2E1B6B8334F6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4302968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9" name="Line 11">
            <a:extLst>
              <a:ext uri="{FF2B5EF4-FFF2-40B4-BE49-F238E27FC236}">
                <a16:creationId xmlns:a16="http://schemas.microsoft.com/office/drawing/2014/main" id="{AF57014E-23B1-466E-8F44-EC3F9A886C81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4302968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0" name="Text Box 12">
            <a:extLst>
              <a:ext uri="{FF2B5EF4-FFF2-40B4-BE49-F238E27FC236}">
                <a16:creationId xmlns:a16="http://schemas.microsoft.com/office/drawing/2014/main" id="{4548D16E-0CD6-48DD-ADB2-013D614B34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055568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D</a:t>
            </a:r>
          </a:p>
        </p:txBody>
      </p:sp>
      <p:sp>
        <p:nvSpPr>
          <p:cNvPr id="37901" name="Text Box 13">
            <a:extLst>
              <a:ext uri="{FF2B5EF4-FFF2-40B4-BE49-F238E27FC236}">
                <a16:creationId xmlns:a16="http://schemas.microsoft.com/office/drawing/2014/main" id="{14E0CCCC-00BF-40EE-851E-9E0D02AF32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6055568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E</a:t>
            </a:r>
          </a:p>
        </p:txBody>
      </p:sp>
      <p:sp>
        <p:nvSpPr>
          <p:cNvPr id="37902" name="AutoShape 14">
            <a:extLst>
              <a:ext uri="{FF2B5EF4-FFF2-40B4-BE49-F238E27FC236}">
                <a16:creationId xmlns:a16="http://schemas.microsoft.com/office/drawing/2014/main" id="{B0C8AE9C-2650-4C1B-9042-730307C38B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6055568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7903" name="AutoShape 15">
            <a:extLst>
              <a:ext uri="{FF2B5EF4-FFF2-40B4-BE49-F238E27FC236}">
                <a16:creationId xmlns:a16="http://schemas.microsoft.com/office/drawing/2014/main" id="{1F5EE61B-9AF7-4DAC-A5C0-6AE6516E15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6055568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7904" name="Line 16">
            <a:extLst>
              <a:ext uri="{FF2B5EF4-FFF2-40B4-BE49-F238E27FC236}">
                <a16:creationId xmlns:a16="http://schemas.microsoft.com/office/drawing/2014/main" id="{536A62D8-722F-4C98-BF1D-796C54B2139F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6360368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5" name="Text Box 17">
            <a:extLst>
              <a:ext uri="{FF2B5EF4-FFF2-40B4-BE49-F238E27FC236}">
                <a16:creationId xmlns:a16="http://schemas.microsoft.com/office/drawing/2014/main" id="{2118FC58-5B10-4DE5-B8FB-43EC218947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6055568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A</a:t>
            </a:r>
          </a:p>
        </p:txBody>
      </p:sp>
      <p:sp>
        <p:nvSpPr>
          <p:cNvPr id="37906" name="AutoShape 18">
            <a:extLst>
              <a:ext uri="{FF2B5EF4-FFF2-40B4-BE49-F238E27FC236}">
                <a16:creationId xmlns:a16="http://schemas.microsoft.com/office/drawing/2014/main" id="{CC0BAAF7-1098-4820-920A-FB32FD2464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6055568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7907" name="Line 19">
            <a:extLst>
              <a:ext uri="{FF2B5EF4-FFF2-40B4-BE49-F238E27FC236}">
                <a16:creationId xmlns:a16="http://schemas.microsoft.com/office/drawing/2014/main" id="{8C13E662-0A06-4D68-BEFD-B05156C7C0B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05200" y="4683968"/>
            <a:ext cx="457200" cy="137160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8" name="Line 20">
            <a:extLst>
              <a:ext uri="{FF2B5EF4-FFF2-40B4-BE49-F238E27FC236}">
                <a16:creationId xmlns:a16="http://schemas.microsoft.com/office/drawing/2014/main" id="{21F7559D-E5AC-4B25-9B61-35126A2D27AB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4683968"/>
            <a:ext cx="457200" cy="137160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9" name="Line 21">
            <a:extLst>
              <a:ext uri="{FF2B5EF4-FFF2-40B4-BE49-F238E27FC236}">
                <a16:creationId xmlns:a16="http://schemas.microsoft.com/office/drawing/2014/main" id="{5A56BBA5-BDB8-4253-947F-B452F86F7421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4683968"/>
            <a:ext cx="0" cy="137160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7910" name="AutoShape 22">
            <a:extLst>
              <a:ext uri="{FF2B5EF4-FFF2-40B4-BE49-F238E27FC236}">
                <a16:creationId xmlns:a16="http://schemas.microsoft.com/office/drawing/2014/main" id="{96247B0C-11BF-4EBA-BE0E-F5133D261A94}"/>
              </a:ext>
            </a:extLst>
          </p:cNvPr>
          <p:cNvCxnSpPr>
            <a:cxnSpLocks noChangeShapeType="1"/>
            <a:stCxn id="37895" idx="3"/>
          </p:cNvCxnSpPr>
          <p:nvPr/>
        </p:nvCxnSpPr>
        <p:spPr bwMode="auto">
          <a:xfrm flipH="1">
            <a:off x="2133600" y="4341068"/>
            <a:ext cx="771525" cy="1333500"/>
          </a:xfrm>
          <a:prstGeom prst="curvedConnector4">
            <a:avLst>
              <a:gd name="adj1" fmla="val -28394"/>
              <a:gd name="adj2" fmla="val 62856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911" name="Arc 23">
            <a:extLst>
              <a:ext uri="{FF2B5EF4-FFF2-40B4-BE49-F238E27FC236}">
                <a16:creationId xmlns:a16="http://schemas.microsoft.com/office/drawing/2014/main" id="{7CE61EDB-5957-4DEF-8367-5E16062B2591}"/>
              </a:ext>
            </a:extLst>
          </p:cNvPr>
          <p:cNvSpPr>
            <a:spLocks/>
          </p:cNvSpPr>
          <p:nvPr/>
        </p:nvSpPr>
        <p:spPr bwMode="auto">
          <a:xfrm flipH="1" flipV="1">
            <a:off x="2133600" y="5674568"/>
            <a:ext cx="762000" cy="685800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12" name="Line 24">
            <a:extLst>
              <a:ext uri="{FF2B5EF4-FFF2-40B4-BE49-F238E27FC236}">
                <a16:creationId xmlns:a16="http://schemas.microsoft.com/office/drawing/2014/main" id="{82ADBDA1-47AD-444E-80F6-E5C7C8B95A7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6360368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7913" name="AutoShape 25">
            <a:extLst>
              <a:ext uri="{FF2B5EF4-FFF2-40B4-BE49-F238E27FC236}">
                <a16:creationId xmlns:a16="http://schemas.microsoft.com/office/drawing/2014/main" id="{DC6BEA28-5ED2-485A-8786-A47636CA186B}"/>
              </a:ext>
            </a:extLst>
          </p:cNvPr>
          <p:cNvCxnSpPr>
            <a:cxnSpLocks noChangeShapeType="1"/>
            <a:stCxn id="37903" idx="3"/>
          </p:cNvCxnSpPr>
          <p:nvPr/>
        </p:nvCxnSpPr>
        <p:spPr bwMode="auto">
          <a:xfrm flipH="1" flipV="1">
            <a:off x="4648200" y="5064968"/>
            <a:ext cx="314325" cy="1333500"/>
          </a:xfrm>
          <a:prstGeom prst="curvedConnector4">
            <a:avLst>
              <a:gd name="adj1" fmla="val -69699"/>
              <a:gd name="adj2" fmla="val 62856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914" name="Freeform 26">
            <a:extLst>
              <a:ext uri="{FF2B5EF4-FFF2-40B4-BE49-F238E27FC236}">
                <a16:creationId xmlns:a16="http://schemas.microsoft.com/office/drawing/2014/main" id="{871F7919-5DBD-4338-A883-25171F04C8B4}"/>
              </a:ext>
            </a:extLst>
          </p:cNvPr>
          <p:cNvSpPr>
            <a:spLocks/>
          </p:cNvSpPr>
          <p:nvPr/>
        </p:nvSpPr>
        <p:spPr bwMode="auto">
          <a:xfrm>
            <a:off x="4635500" y="4353768"/>
            <a:ext cx="787400" cy="1701800"/>
          </a:xfrm>
          <a:custGeom>
            <a:avLst/>
            <a:gdLst>
              <a:gd name="T0" fmla="*/ 2147483646 w 496"/>
              <a:gd name="T1" fmla="*/ 2147483646 h 1072"/>
              <a:gd name="T2" fmla="*/ 2147483646 w 496"/>
              <a:gd name="T3" fmla="*/ 2147483646 h 1072"/>
              <a:gd name="T4" fmla="*/ 2147483646 w 496"/>
              <a:gd name="T5" fmla="*/ 2147483646 h 1072"/>
              <a:gd name="T6" fmla="*/ 2147483646 w 496"/>
              <a:gd name="T7" fmla="*/ 2147483646 h 1072"/>
              <a:gd name="T8" fmla="*/ 2147483646 w 496"/>
              <a:gd name="T9" fmla="*/ 2147483646 h 1072"/>
              <a:gd name="T10" fmla="*/ 2147483646 w 496"/>
              <a:gd name="T11" fmla="*/ 2147483646 h 1072"/>
              <a:gd name="T12" fmla="*/ 2147483646 w 496"/>
              <a:gd name="T13" fmla="*/ 2147483646 h 1072"/>
              <a:gd name="T14" fmla="*/ 2147483646 w 496"/>
              <a:gd name="T15" fmla="*/ 2147483646 h 1072"/>
              <a:gd name="T16" fmla="*/ 2147483646 w 496"/>
              <a:gd name="T17" fmla="*/ 2147483646 h 1072"/>
              <a:gd name="T18" fmla="*/ 2147483646 w 496"/>
              <a:gd name="T19" fmla="*/ 2147483646 h 1072"/>
              <a:gd name="T20" fmla="*/ 2147483646 w 496"/>
              <a:gd name="T21" fmla="*/ 2147483646 h 1072"/>
              <a:gd name="T22" fmla="*/ 2147483646 w 496"/>
              <a:gd name="T23" fmla="*/ 2147483646 h 107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96" h="1072">
                <a:moveTo>
                  <a:pt x="8" y="448"/>
                </a:moveTo>
                <a:cubicBezTo>
                  <a:pt x="4" y="400"/>
                  <a:pt x="0" y="352"/>
                  <a:pt x="8" y="304"/>
                </a:cubicBezTo>
                <a:cubicBezTo>
                  <a:pt x="16" y="256"/>
                  <a:pt x="40" y="200"/>
                  <a:pt x="56" y="160"/>
                </a:cubicBezTo>
                <a:cubicBezTo>
                  <a:pt x="72" y="120"/>
                  <a:pt x="88" y="88"/>
                  <a:pt x="104" y="64"/>
                </a:cubicBezTo>
                <a:cubicBezTo>
                  <a:pt x="120" y="40"/>
                  <a:pt x="128" y="24"/>
                  <a:pt x="152" y="16"/>
                </a:cubicBezTo>
                <a:cubicBezTo>
                  <a:pt x="176" y="8"/>
                  <a:pt x="216" y="0"/>
                  <a:pt x="248" y="16"/>
                </a:cubicBezTo>
                <a:cubicBezTo>
                  <a:pt x="280" y="32"/>
                  <a:pt x="320" y="72"/>
                  <a:pt x="344" y="112"/>
                </a:cubicBezTo>
                <a:cubicBezTo>
                  <a:pt x="368" y="152"/>
                  <a:pt x="376" y="192"/>
                  <a:pt x="392" y="256"/>
                </a:cubicBezTo>
                <a:cubicBezTo>
                  <a:pt x="408" y="320"/>
                  <a:pt x="424" y="416"/>
                  <a:pt x="440" y="496"/>
                </a:cubicBezTo>
                <a:cubicBezTo>
                  <a:pt x="456" y="576"/>
                  <a:pt x="480" y="664"/>
                  <a:pt x="488" y="736"/>
                </a:cubicBezTo>
                <a:cubicBezTo>
                  <a:pt x="496" y="808"/>
                  <a:pt x="488" y="872"/>
                  <a:pt x="488" y="928"/>
                </a:cubicBezTo>
                <a:cubicBezTo>
                  <a:pt x="488" y="984"/>
                  <a:pt x="488" y="1048"/>
                  <a:pt x="488" y="10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5" name="Line 27">
            <a:extLst>
              <a:ext uri="{FF2B5EF4-FFF2-40B4-BE49-F238E27FC236}">
                <a16:creationId xmlns:a16="http://schemas.microsoft.com/office/drawing/2014/main" id="{FC203357-CA78-479D-82B3-E4D32A9B1EF2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582696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6" name="Text Box 28">
            <a:extLst>
              <a:ext uri="{FF2B5EF4-FFF2-40B4-BE49-F238E27FC236}">
                <a16:creationId xmlns:a16="http://schemas.microsoft.com/office/drawing/2014/main" id="{5F5A80E1-C5A6-4130-932A-EB6C173BF3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150568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800" b="1">
                <a:latin typeface="Courier New" panose="02070309020205020404" pitchFamily="49" charset="0"/>
              </a:rPr>
              <a:t>a:</a:t>
            </a:r>
          </a:p>
        </p:txBody>
      </p:sp>
      <p:sp>
        <p:nvSpPr>
          <p:cNvPr id="30" name="Line 2">
            <a:extLst>
              <a:ext uri="{FF2B5EF4-FFF2-40B4-BE49-F238E27FC236}">
                <a16:creationId xmlns:a16="http://schemas.microsoft.com/office/drawing/2014/main" id="{B857472D-7CA2-4C31-B670-E946AA3840E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3">
            <a:extLst>
              <a:ext uri="{FF2B5EF4-FFF2-40B4-BE49-F238E27FC236}">
                <a16:creationId xmlns:a16="http://schemas.microsoft.com/office/drawing/2014/main" id="{97A6EE19-D8D2-4FBF-BD12-05DF44B0AF1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2" name="AutoShape 4">
            <a:extLst>
              <a:ext uri="{FF2B5EF4-FFF2-40B4-BE49-F238E27FC236}">
                <a16:creationId xmlns:a16="http://schemas.microsoft.com/office/drawing/2014/main" id="{09141EBA-8D98-440C-A9FA-B5690DA3C639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4DF2282-27D8-43C7-9685-214E31253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25</a:t>
            </a:fld>
            <a:endParaRPr lang="de-DE" altLang="de-DE"/>
          </a:p>
        </p:txBody>
      </p:sp>
      <p:sp>
        <p:nvSpPr>
          <p:cNvPr id="33" name="Text Box 2">
            <a:extLst>
              <a:ext uri="{FF2B5EF4-FFF2-40B4-BE49-F238E27FC236}">
                <a16:creationId xmlns:a16="http://schemas.microsoft.com/office/drawing/2014/main" id="{ED348EF7-8F7F-4502-877A-E8BCCBE39A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04664"/>
            <a:ext cx="7924800" cy="3077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Example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Courier New" panose="02070309020205020404" pitchFamily="49" charset="0"/>
              </a:rPr>
              <a:t>a:A ==&gt;&gt; a C</a:t>
            </a:r>
            <a:r>
              <a:rPr lang="en-US" altLang="de-DE" sz="2800" dirty="0">
                <a:latin typeface="Arial" panose="020B0604020202020204" pitchFamily="34" charset="0"/>
              </a:rPr>
              <a:t>           (SPO-rule)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Courier New" panose="02070309020205020404" pitchFamily="49" charset="0"/>
              </a:rPr>
              <a:t>B   ==&gt;  D E</a:t>
            </a:r>
            <a:r>
              <a:rPr lang="en-US" altLang="de-DE" sz="2800" dirty="0">
                <a:latin typeface="Arial" panose="020B0604020202020204" pitchFamily="34" charset="0"/>
              </a:rPr>
              <a:t>       (L-System rules)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Courier New" panose="02070309020205020404" pitchFamily="49" charset="0"/>
              </a:rPr>
              <a:t>C   ==&gt;  A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Text Box 4">
            <a:extLst>
              <a:ext uri="{FF2B5EF4-FFF2-40B4-BE49-F238E27FC236}">
                <a16:creationId xmlns:a16="http://schemas.microsoft.com/office/drawing/2014/main" id="{B3355ADD-E063-40F9-9D16-15A442F037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175720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A</a:t>
            </a:r>
          </a:p>
        </p:txBody>
      </p:sp>
      <p:sp>
        <p:nvSpPr>
          <p:cNvPr id="38917" name="Text Box 5">
            <a:extLst>
              <a:ext uri="{FF2B5EF4-FFF2-40B4-BE49-F238E27FC236}">
                <a16:creationId xmlns:a16="http://schemas.microsoft.com/office/drawing/2014/main" id="{C79CCEED-41B9-4F41-BF9A-28B88602AF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175720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A</a:t>
            </a:r>
          </a:p>
        </p:txBody>
      </p:sp>
      <p:sp>
        <p:nvSpPr>
          <p:cNvPr id="38918" name="AutoShape 6">
            <a:extLst>
              <a:ext uri="{FF2B5EF4-FFF2-40B4-BE49-F238E27FC236}">
                <a16:creationId xmlns:a16="http://schemas.microsoft.com/office/drawing/2014/main" id="{7EC38815-EBDC-4BA0-9B51-6AC43D0D45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175720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8919" name="AutoShape 7">
            <a:extLst>
              <a:ext uri="{FF2B5EF4-FFF2-40B4-BE49-F238E27FC236}">
                <a16:creationId xmlns:a16="http://schemas.microsoft.com/office/drawing/2014/main" id="{A0CC53DD-0693-4C63-A76E-B3F88ED85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175720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8920" name="Line 8">
            <a:extLst>
              <a:ext uri="{FF2B5EF4-FFF2-40B4-BE49-F238E27FC236}">
                <a16:creationId xmlns:a16="http://schemas.microsoft.com/office/drawing/2014/main" id="{3FA6AD53-B28E-496F-95E4-0F40D923FDE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448052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1" name="Line 9">
            <a:extLst>
              <a:ext uri="{FF2B5EF4-FFF2-40B4-BE49-F238E27FC236}">
                <a16:creationId xmlns:a16="http://schemas.microsoft.com/office/drawing/2014/main" id="{EDCECB23-DFD8-4743-B96C-51582F43B12D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448052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2" name="Text Box 10">
            <a:extLst>
              <a:ext uri="{FF2B5EF4-FFF2-40B4-BE49-F238E27FC236}">
                <a16:creationId xmlns:a16="http://schemas.microsoft.com/office/drawing/2014/main" id="{15ECDE1D-DC57-48FA-9688-A59F72603B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4175720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D</a:t>
            </a:r>
          </a:p>
        </p:txBody>
      </p:sp>
      <p:sp>
        <p:nvSpPr>
          <p:cNvPr id="38923" name="Text Box 11">
            <a:extLst>
              <a:ext uri="{FF2B5EF4-FFF2-40B4-BE49-F238E27FC236}">
                <a16:creationId xmlns:a16="http://schemas.microsoft.com/office/drawing/2014/main" id="{B54D1C0F-23C7-4B5A-96FC-13CDBFF556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4175720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E</a:t>
            </a:r>
          </a:p>
        </p:txBody>
      </p:sp>
      <p:sp>
        <p:nvSpPr>
          <p:cNvPr id="38924" name="AutoShape 12">
            <a:extLst>
              <a:ext uri="{FF2B5EF4-FFF2-40B4-BE49-F238E27FC236}">
                <a16:creationId xmlns:a16="http://schemas.microsoft.com/office/drawing/2014/main" id="{27A77158-3AED-4E5A-9CC0-E21C2BDCF2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175720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8925" name="AutoShape 13">
            <a:extLst>
              <a:ext uri="{FF2B5EF4-FFF2-40B4-BE49-F238E27FC236}">
                <a16:creationId xmlns:a16="http://schemas.microsoft.com/office/drawing/2014/main" id="{0FBD67D5-D63F-4F49-9234-024A55EF77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175720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8926" name="Line 14">
            <a:extLst>
              <a:ext uri="{FF2B5EF4-FFF2-40B4-BE49-F238E27FC236}">
                <a16:creationId xmlns:a16="http://schemas.microsoft.com/office/drawing/2014/main" id="{D3854C32-B2B8-4967-BABF-E038ADE1FB63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448052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7" name="Text Box 15">
            <a:extLst>
              <a:ext uri="{FF2B5EF4-FFF2-40B4-BE49-F238E27FC236}">
                <a16:creationId xmlns:a16="http://schemas.microsoft.com/office/drawing/2014/main" id="{5C46CA92-DDBD-4408-8F8C-5954841E4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32812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800" b="1">
                <a:latin typeface="Courier New" panose="02070309020205020404" pitchFamily="49" charset="0"/>
              </a:rPr>
              <a:t>a:</a:t>
            </a:r>
          </a:p>
        </p:txBody>
      </p:sp>
      <p:sp>
        <p:nvSpPr>
          <p:cNvPr id="38928" name="Text Box 16">
            <a:extLst>
              <a:ext uri="{FF2B5EF4-FFF2-40B4-BE49-F238E27FC236}">
                <a16:creationId xmlns:a16="http://schemas.microsoft.com/office/drawing/2014/main" id="{1326BCB8-E976-4FB1-A4C9-53C0100264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623520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b="1">
                <a:latin typeface="Courier New" panose="02070309020205020404" pitchFamily="49" charset="0"/>
              </a:rPr>
              <a:t>C</a:t>
            </a:r>
          </a:p>
        </p:txBody>
      </p:sp>
      <p:sp>
        <p:nvSpPr>
          <p:cNvPr id="38929" name="AutoShape 17">
            <a:extLst>
              <a:ext uri="{FF2B5EF4-FFF2-40B4-BE49-F238E27FC236}">
                <a16:creationId xmlns:a16="http://schemas.microsoft.com/office/drawing/2014/main" id="{A6AFA9AB-1086-463D-B501-B631FAA47C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5623520"/>
            <a:ext cx="762000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38930" name="Line 18">
            <a:extLst>
              <a:ext uri="{FF2B5EF4-FFF2-40B4-BE49-F238E27FC236}">
                <a16:creationId xmlns:a16="http://schemas.microsoft.com/office/drawing/2014/main" id="{E8BD38DE-90CE-4119-9666-9DEFA6A60DB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4861520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32" name="Text Box 20">
            <a:extLst>
              <a:ext uri="{FF2B5EF4-FFF2-40B4-BE49-F238E27FC236}">
                <a16:creationId xmlns:a16="http://schemas.microsoft.com/office/drawing/2014/main" id="{25DDC8CE-3E95-49D8-BC43-20A680EFD9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663" y="5264373"/>
            <a:ext cx="24479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= final result</a:t>
            </a:r>
          </a:p>
        </p:txBody>
      </p:sp>
      <p:sp>
        <p:nvSpPr>
          <p:cNvPr id="21" name="Line 2">
            <a:extLst>
              <a:ext uri="{FF2B5EF4-FFF2-40B4-BE49-F238E27FC236}">
                <a16:creationId xmlns:a16="http://schemas.microsoft.com/office/drawing/2014/main" id="{86E11760-72C3-4646-8092-5A3C04CCFAC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3">
            <a:extLst>
              <a:ext uri="{FF2B5EF4-FFF2-40B4-BE49-F238E27FC236}">
                <a16:creationId xmlns:a16="http://schemas.microsoft.com/office/drawing/2014/main" id="{B2055D30-A58B-40C4-9FC1-9922573D0E6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3" name="AutoShape 4">
            <a:extLst>
              <a:ext uri="{FF2B5EF4-FFF2-40B4-BE49-F238E27FC236}">
                <a16:creationId xmlns:a16="http://schemas.microsoft.com/office/drawing/2014/main" id="{2DE42AA5-398E-43BE-A2AF-3D1BA4443604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5EB5B02-FC22-4548-A058-CC9C70870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26</a:t>
            </a:fld>
            <a:endParaRPr lang="de-DE" altLang="de-DE" dirty="0"/>
          </a:p>
        </p:txBody>
      </p:sp>
      <p:sp>
        <p:nvSpPr>
          <p:cNvPr id="24" name="Text Box 2">
            <a:extLst>
              <a:ext uri="{FF2B5EF4-FFF2-40B4-BE49-F238E27FC236}">
                <a16:creationId xmlns:a16="http://schemas.microsoft.com/office/drawing/2014/main" id="{4363C0D4-231A-4F30-BA29-273DF6E0F3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04664"/>
            <a:ext cx="7924800" cy="3077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Example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Courier New" panose="02070309020205020404" pitchFamily="49" charset="0"/>
              </a:rPr>
              <a:t>a:A ==&gt;&gt; a C</a:t>
            </a:r>
            <a:r>
              <a:rPr lang="en-US" altLang="de-DE" sz="2800" dirty="0">
                <a:latin typeface="Arial" panose="020B0604020202020204" pitchFamily="34" charset="0"/>
              </a:rPr>
              <a:t>           (SPO-rule)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Courier New" panose="02070309020205020404" pitchFamily="49" charset="0"/>
              </a:rPr>
              <a:t>B   ==&gt;  D E</a:t>
            </a:r>
            <a:r>
              <a:rPr lang="en-US" altLang="de-DE" sz="2800" dirty="0">
                <a:latin typeface="Arial" panose="020B0604020202020204" pitchFamily="34" charset="0"/>
              </a:rPr>
              <a:t>       (L-System rules)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Courier New" panose="02070309020205020404" pitchFamily="49" charset="0"/>
              </a:rPr>
              <a:t>C   ==&gt;  A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>
            <a:extLst>
              <a:ext uri="{FF2B5EF4-FFF2-40B4-BE49-F238E27FC236}">
                <a16:creationId xmlns:a16="http://schemas.microsoft.com/office/drawing/2014/main" id="{49C268DD-4656-43BA-9802-946F87EEE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599" y="533743"/>
            <a:ext cx="8208963" cy="621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Test the example </a:t>
            </a:r>
            <a:r>
              <a:rPr lang="en-US" altLang="de-DE" sz="2800" b="1" dirty="0">
                <a:solidFill>
                  <a:srgbClr val="009900"/>
                </a:solidFill>
                <a:latin typeface="Courier New" panose="02070309020205020404" pitchFamily="49" charset="0"/>
              </a:rPr>
              <a:t>sm09_e27.rgg</a:t>
            </a:r>
            <a:endParaRPr lang="en-US" altLang="de-DE" sz="1200" b="1" dirty="0">
              <a:solidFill>
                <a:srgbClr val="009900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module A extends Sphere(3);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20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20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[  Axiom ==&gt; F(20, 4) A;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public void </a:t>
            </a:r>
            <a:r>
              <a:rPr lang="en-US" altLang="de-DE" sz="2000" b="1" dirty="0" err="1">
                <a:latin typeface="Courier New" panose="02070309020205020404" pitchFamily="49" charset="0"/>
              </a:rPr>
              <a:t>runL</a:t>
            </a:r>
            <a:r>
              <a:rPr lang="en-US" altLang="de-DE" sz="20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A ==&gt; RU(20) F(20, 4) A;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public void </a:t>
            </a:r>
            <a:r>
              <a:rPr lang="en-US" altLang="de-DE" sz="2000" b="1" dirty="0" err="1">
                <a:latin typeface="Courier New" panose="02070309020205020404" pitchFamily="49" charset="0"/>
              </a:rPr>
              <a:t>runSPO</a:t>
            </a:r>
            <a:r>
              <a:rPr lang="en-US" altLang="de-DE" sz="20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A ==&gt;&gt; ^ RU(20) F(20, 4, 5) A;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</a:t>
            </a:r>
            <a:r>
              <a:rPr lang="en-US" altLang="de-DE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^</a:t>
            </a:r>
            <a:r>
              <a:rPr lang="en-US" altLang="de-DE" sz="2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de-DE" sz="2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denotes the root node in the current graph)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0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Also view the result in the (2D) graph panel!</a:t>
            </a:r>
          </a:p>
        </p:txBody>
      </p:sp>
      <p:sp>
        <p:nvSpPr>
          <p:cNvPr id="3" name="Line 2">
            <a:extLst>
              <a:ext uri="{FF2B5EF4-FFF2-40B4-BE49-F238E27FC236}">
                <a16:creationId xmlns:a16="http://schemas.microsoft.com/office/drawing/2014/main" id="{15AC2B0A-CFD6-49F5-B63B-A811E2CC7B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37247FE8-BA62-4A06-8A6A-3A2E1DAD3B9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4">
            <a:extLst>
              <a:ext uri="{FF2B5EF4-FFF2-40B4-BE49-F238E27FC236}">
                <a16:creationId xmlns:a16="http://schemas.microsoft.com/office/drawing/2014/main" id="{B25DDBCF-4010-4E26-9E2B-0497D59D58F0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64B597F-B5CF-4EAC-BA01-88E2E9BD9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27</a:t>
            </a:fld>
            <a:endParaRPr lang="de-DE" altLang="de-DE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5">
            <a:extLst>
              <a:ext uri="{FF2B5EF4-FFF2-40B4-BE49-F238E27FC236}">
                <a16:creationId xmlns:a16="http://schemas.microsoft.com/office/drawing/2014/main" id="{73FEC05E-449E-4A76-817A-597441F953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8" y="404813"/>
            <a:ext cx="8532812" cy="580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Another type of rule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rgbClr val="009900"/>
                </a:solidFill>
                <a:latin typeface="Arial" panose="020B0604020202020204" pitchFamily="34" charset="0"/>
              </a:rPr>
              <a:t>Update rules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Sometimes you don't want to change anything in the graph structure, but only change attributes of a single node (e.g. to calculate the photosynthesis for a leaf). There is a separate rule type for this: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latin typeface="Courier New" panose="02070309020205020404" pitchFamily="49" charset="0"/>
              </a:rPr>
              <a:t>A ::&gt; { </a:t>
            </a:r>
            <a:r>
              <a:rPr lang="en-US" altLang="de-DE" sz="2400" i="1" dirty="0">
                <a:latin typeface="Arial" panose="020B0604020202020204" pitchFamily="34" charset="0"/>
              </a:rPr>
              <a:t>imperative Code</a:t>
            </a:r>
            <a:r>
              <a:rPr lang="en-US" altLang="de-DE" sz="2400" b="1" dirty="0">
                <a:latin typeface="Courier New" panose="02070309020205020404" pitchFamily="49" charset="0"/>
              </a:rPr>
              <a:t> };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Test the following examples: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0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sm09_e25.rgg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sm09_e16.rgg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sm09_e18.rgg</a:t>
            </a:r>
          </a:p>
        </p:txBody>
      </p:sp>
      <p:sp>
        <p:nvSpPr>
          <p:cNvPr id="11267" name="Line 3">
            <a:extLst>
              <a:ext uri="{FF2B5EF4-FFF2-40B4-BE49-F238E27FC236}">
                <a16:creationId xmlns:a16="http://schemas.microsoft.com/office/drawing/2014/main" id="{0A4129A6-BE6B-40F5-9CC4-1BD02F2FAB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8" name="Line 4">
            <a:extLst>
              <a:ext uri="{FF2B5EF4-FFF2-40B4-BE49-F238E27FC236}">
                <a16:creationId xmlns:a16="http://schemas.microsoft.com/office/drawing/2014/main" id="{97AE7A23-F0EF-4ACD-B7FD-737F5642979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1269" name="AutoShape 5">
            <a:extLst>
              <a:ext uri="{FF2B5EF4-FFF2-40B4-BE49-F238E27FC236}">
                <a16:creationId xmlns:a16="http://schemas.microsoft.com/office/drawing/2014/main" id="{D7309C1D-4A41-46C6-8586-50DB15FAFB89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70" name="Slide Number Placeholder 2">
            <a:extLst>
              <a:ext uri="{FF2B5EF4-FFF2-40B4-BE49-F238E27FC236}">
                <a16:creationId xmlns:a16="http://schemas.microsoft.com/office/drawing/2014/main" id="{EF11032C-D0AB-4AB7-92A3-8CA1AB2A1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C176F0F-D95B-44F9-A68E-7CF6204AC685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de-DE" altLang="de-DE" sz="14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7">
            <a:extLst>
              <a:ext uri="{FF2B5EF4-FFF2-40B4-BE49-F238E27FC236}">
                <a16:creationId xmlns:a16="http://schemas.microsoft.com/office/drawing/2014/main" id="{63D3A332-849A-4BBA-89FC-8B98AAA77B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88913"/>
            <a:ext cx="8569325" cy="6340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  Display of graphs in the XL programming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  language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● node types must be declared with "module”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● nodes can be all Java objects. In user-made module declarations, methods (functions) and additional variables can be introduced, as in Java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● Notation for nodes in a graph: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	</a:t>
            </a:r>
            <a:r>
              <a:rPr lang="en-US" altLang="de-DE" sz="2000" b="1" dirty="0">
                <a:latin typeface="Arial" panose="020B0604020202020204" pitchFamily="34" charset="0"/>
              </a:rPr>
              <a:t>Node type</a:t>
            </a:r>
            <a:r>
              <a:rPr lang="en-US" altLang="de-DE" sz="2000" dirty="0">
                <a:latin typeface="Arial" panose="020B0604020202020204" pitchFamily="34" charset="0"/>
              </a:rPr>
              <a:t>, optionally preceded by: </a:t>
            </a:r>
            <a:r>
              <a:rPr lang="en-US" altLang="de-DE" sz="2000" b="1" dirty="0">
                <a:latin typeface="Arial" panose="020B0604020202020204" pitchFamily="34" charset="0"/>
              </a:rPr>
              <a:t>label: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de-DE" sz="2000" b="1" dirty="0">
                <a:latin typeface="Arial" panose="020B0604020202020204" pitchFamily="34" charset="0"/>
              </a:rPr>
              <a:t>	</a:t>
            </a:r>
            <a:r>
              <a:rPr lang="en-US" altLang="de-DE" sz="2000" dirty="0">
                <a:latin typeface="Arial" panose="020B0604020202020204" pitchFamily="34" charset="0"/>
              </a:rPr>
              <a:t>Examples: 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altLang="de-DE" sz="2000" dirty="0">
                <a:latin typeface="Arial" panose="020B0604020202020204" pitchFamily="34" charset="0"/>
              </a:rPr>
              <a:t>,  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Meristem(t)</a:t>
            </a:r>
            <a:r>
              <a:rPr lang="en-US" altLang="de-DE" sz="2000" dirty="0">
                <a:latin typeface="Arial" panose="020B0604020202020204" pitchFamily="34" charset="0"/>
              </a:rPr>
              <a:t>,</a:t>
            </a:r>
            <a:r>
              <a:rPr lang="en-US" altLang="de-DE" sz="2000" b="1" dirty="0">
                <a:latin typeface="Arial" panose="020B0604020202020204" pitchFamily="34" charset="0"/>
              </a:rPr>
              <a:t>  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b:Bud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● Notation for edges in a graph: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	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altLang="de-DE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edgetype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	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&lt;-</a:t>
            </a:r>
            <a:r>
              <a:rPr lang="en-US" altLang="de-DE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edgetype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● Special edge types: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	successor edge: 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-successor-&gt;</a:t>
            </a:r>
            <a:r>
              <a:rPr lang="en-US" altLang="de-DE" sz="2000" dirty="0">
                <a:latin typeface="Arial" panose="020B0604020202020204" pitchFamily="34" charset="0"/>
              </a:rPr>
              <a:t>, 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altLang="de-DE" sz="2000" dirty="0">
                <a:latin typeface="Arial" panose="020B0604020202020204" pitchFamily="34" charset="0"/>
              </a:rPr>
              <a:t> or (blank)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	branch edge: 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-branch-&gt;</a:t>
            </a:r>
            <a:r>
              <a:rPr lang="en-US" altLang="de-DE" sz="2000" dirty="0">
                <a:latin typeface="Arial" panose="020B0604020202020204" pitchFamily="34" charset="0"/>
              </a:rPr>
              <a:t>, 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+&gt;</a:t>
            </a:r>
            <a:r>
              <a:rPr lang="en-US" altLang="de-DE" sz="2000" dirty="0">
                <a:latin typeface="Arial" panose="020B0604020202020204" pitchFamily="34" charset="0"/>
              </a:rPr>
              <a:t> or  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	refinement or decomposition edge: 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</a:p>
        </p:txBody>
      </p:sp>
      <p:sp>
        <p:nvSpPr>
          <p:cNvPr id="12291" name="Line 3">
            <a:extLst>
              <a:ext uri="{FF2B5EF4-FFF2-40B4-BE49-F238E27FC236}">
                <a16:creationId xmlns:a16="http://schemas.microsoft.com/office/drawing/2014/main" id="{908D208F-23BD-4C73-9116-DC98684CFBB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85740"/>
            <a:ext cx="8362950" cy="3173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2" name="Line 4">
            <a:extLst>
              <a:ext uri="{FF2B5EF4-FFF2-40B4-BE49-F238E27FC236}">
                <a16:creationId xmlns:a16="http://schemas.microsoft.com/office/drawing/2014/main" id="{CD184D81-0910-4A75-B2A1-8BE6E94B896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20712"/>
            <a:ext cx="1" cy="6237287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2293" name="AutoShape 5">
            <a:extLst>
              <a:ext uri="{FF2B5EF4-FFF2-40B4-BE49-F238E27FC236}">
                <a16:creationId xmlns:a16="http://schemas.microsoft.com/office/drawing/2014/main" id="{FDD35FA1-1F75-4468-A99B-F1CAF522F726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8137" y="174626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94" name="Slide Number Placeholder 2">
            <a:extLst>
              <a:ext uri="{FF2B5EF4-FFF2-40B4-BE49-F238E27FC236}">
                <a16:creationId xmlns:a16="http://schemas.microsoft.com/office/drawing/2014/main" id="{F6CA710D-B32D-4BE7-A891-B50505855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B8655E1-9ABD-4103-B0E0-A316CEFE99A5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de-DE" altLang="de-DE"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1E634EFC-D4DB-4582-9A17-2DFD33A6DB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054" y="788506"/>
            <a:ext cx="7258322" cy="4955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Agenda for today:</a:t>
            </a:r>
          </a:p>
          <a:p>
            <a:pPr eaLnBrk="1" hangingPunct="1">
              <a:spcBef>
                <a:spcPct val="50000"/>
              </a:spcBef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Spruce model (answers to the questions)</a:t>
            </a:r>
          </a:p>
          <a:p>
            <a:pPr eaLnBrk="1" hangingPunct="1">
              <a:spcBef>
                <a:spcPct val="50000"/>
              </a:spcBef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Graph replacement rules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How relational growth grammars work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Two rule types: L system rules and SPO rules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Notation of graphs in XL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The current global graph in </a:t>
            </a:r>
            <a:r>
              <a:rPr lang="en-US" altLang="de-DE" sz="2400" dirty="0" err="1">
                <a:latin typeface="Arial" panose="020B0604020202020204" pitchFamily="34" charset="0"/>
              </a:rPr>
              <a:t>GroIMP</a:t>
            </a:r>
            <a:endParaRPr lang="en-US" altLang="de-DE" sz="2400" dirty="0">
              <a:latin typeface="Arial" panose="020B0604020202020204" pitchFamily="34" charset="0"/>
            </a:endParaRPr>
          </a:p>
        </p:txBody>
      </p:sp>
      <p:sp>
        <p:nvSpPr>
          <p:cNvPr id="3" name="Line 2">
            <a:extLst>
              <a:ext uri="{FF2B5EF4-FFF2-40B4-BE49-F238E27FC236}">
                <a16:creationId xmlns:a16="http://schemas.microsoft.com/office/drawing/2014/main" id="{C1C8C7A3-0853-4BE9-88C9-9F09980728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21F2E408-2123-44A6-92DD-D7BF7196250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4">
            <a:extLst>
              <a:ext uri="{FF2B5EF4-FFF2-40B4-BE49-F238E27FC236}">
                <a16:creationId xmlns:a16="http://schemas.microsoft.com/office/drawing/2014/main" id="{040A771F-3348-4F9B-85FB-ECD026BE48B9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7145556-1889-4F57-A79D-281B85C90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8">
            <a:extLst>
              <a:ext uri="{FF2B5EF4-FFF2-40B4-BE49-F238E27FC236}">
                <a16:creationId xmlns:a16="http://schemas.microsoft.com/office/drawing/2014/main" id="{61D15F4B-13EB-4963-A38B-0C0E07DAE2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69900"/>
            <a:ext cx="87630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Representation of graphs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Notation for edges in a graph: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Arial" panose="020B0604020202020204" pitchFamily="34" charset="0"/>
                <a:cs typeface="Courier New" panose="02070309020205020404" pitchFamily="49" charset="0"/>
              </a:rPr>
              <a:t>  </a:t>
            </a:r>
            <a:r>
              <a:rPr lang="en-US" altLang="de-D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-r-&gt; </a:t>
            </a:r>
            <a:r>
              <a:rPr lang="en-US" altLang="de-DE" sz="2800" dirty="0">
                <a:latin typeface="Arial" panose="020B0604020202020204" pitchFamily="34" charset="0"/>
              </a:rPr>
              <a:t>	forward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Arial" panose="020B0604020202020204" pitchFamily="34" charset="0"/>
                <a:cs typeface="Courier New" panose="02070309020205020404" pitchFamily="49" charset="0"/>
              </a:rPr>
              <a:t>  </a:t>
            </a:r>
            <a:r>
              <a:rPr lang="en-US" altLang="de-D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&lt;-r-</a:t>
            </a:r>
            <a:r>
              <a:rPr lang="en-US" altLang="de-DE" sz="2800" dirty="0">
                <a:latin typeface="Arial" panose="020B0604020202020204" pitchFamily="34" charset="0"/>
              </a:rPr>
              <a:t>	backward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Arial" panose="020B0604020202020204" pitchFamily="34" charset="0"/>
                <a:cs typeface="Courier New" panose="02070309020205020404" pitchFamily="49" charset="0"/>
              </a:rPr>
              <a:t>  </a:t>
            </a:r>
            <a:r>
              <a:rPr lang="en-US" altLang="de-D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-r-</a:t>
            </a:r>
            <a:r>
              <a:rPr lang="en-US" altLang="de-DE" sz="2800" dirty="0">
                <a:latin typeface="Arial" panose="020B0604020202020204" pitchFamily="34" charset="0"/>
              </a:rPr>
              <a:t>		forward or backward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Arial" panose="020B0604020202020204" pitchFamily="34" charset="0"/>
                <a:cs typeface="Courier New" panose="02070309020205020404" pitchFamily="49" charset="0"/>
              </a:rPr>
              <a:t>  </a:t>
            </a:r>
            <a:r>
              <a:rPr lang="en-US" altLang="de-D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&lt;-r-&gt;</a:t>
            </a:r>
            <a:r>
              <a:rPr lang="en-US" altLang="de-DE" sz="2800" dirty="0">
                <a:latin typeface="Arial" panose="020B0604020202020204" pitchFamily="34" charset="0"/>
              </a:rPr>
              <a:t>	forward and backward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Arial" panose="020B0604020202020204" pitchFamily="34" charset="0"/>
                <a:cs typeface="Courier New" panose="02070309020205020404" pitchFamily="49" charset="0"/>
              </a:rPr>
              <a:t>  </a:t>
            </a:r>
            <a:r>
              <a:rPr lang="en-US" altLang="de-D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altLang="de-DE" sz="2800" dirty="0">
                <a:latin typeface="Arial" panose="020B0604020202020204" pitchFamily="34" charset="0"/>
              </a:rPr>
              <a:t> (edge identifier) = successor, branch, ancestor,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         </a:t>
            </a:r>
            <a:r>
              <a:rPr lang="en-US" altLang="de-DE" sz="2800" dirty="0" err="1">
                <a:latin typeface="Arial" panose="020B0604020202020204" pitchFamily="34" charset="0"/>
              </a:rPr>
              <a:t>minDescendants</a:t>
            </a:r>
            <a:r>
              <a:rPr lang="en-US" altLang="de-DE" sz="2800" dirty="0">
                <a:latin typeface="Arial" panose="020B0604020202020204" pitchFamily="34" charset="0"/>
              </a:rPr>
              <a:t>, descendants, ... (more later)</a:t>
            </a:r>
          </a:p>
        </p:txBody>
      </p:sp>
      <p:sp>
        <p:nvSpPr>
          <p:cNvPr id="13315" name="Line 3">
            <a:extLst>
              <a:ext uri="{FF2B5EF4-FFF2-40B4-BE49-F238E27FC236}">
                <a16:creationId xmlns:a16="http://schemas.microsoft.com/office/drawing/2014/main" id="{8E11D168-C832-4959-BF3F-3C6FB82D536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6" name="Line 4">
            <a:extLst>
              <a:ext uri="{FF2B5EF4-FFF2-40B4-BE49-F238E27FC236}">
                <a16:creationId xmlns:a16="http://schemas.microsoft.com/office/drawing/2014/main" id="{7B309F96-3F14-412F-ACE0-16C282406E7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8" y="641350"/>
            <a:ext cx="2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3317" name="AutoShape 5">
            <a:extLst>
              <a:ext uri="{FF2B5EF4-FFF2-40B4-BE49-F238E27FC236}">
                <a16:creationId xmlns:a16="http://schemas.microsoft.com/office/drawing/2014/main" id="{253DBCCE-B8F3-4764-B3BE-0EA9BF85E6DE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18" name="Slide Number Placeholder 2">
            <a:extLst>
              <a:ext uri="{FF2B5EF4-FFF2-40B4-BE49-F238E27FC236}">
                <a16:creationId xmlns:a16="http://schemas.microsoft.com/office/drawing/2014/main" id="{0B20E668-857F-4115-8463-D220066E4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4520E91-0DDC-4A83-8A8A-87BCB837AEAB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de-DE" altLang="de-DE" sz="14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7">
            <a:extLst>
              <a:ext uri="{FF2B5EF4-FFF2-40B4-BE49-F238E27FC236}">
                <a16:creationId xmlns:a16="http://schemas.microsoft.com/office/drawing/2014/main" id="{278EBB57-6D62-4494-B0C8-956CDF65F9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840" y="1052736"/>
            <a:ext cx="8496301" cy="284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User-defined edge types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const int xxx = EDGE_0;  // </a:t>
            </a:r>
            <a:r>
              <a:rPr lang="en-US" altLang="de-DE" sz="2000" dirty="0">
                <a:latin typeface="Arial" panose="020B0604020202020204" pitchFamily="34" charset="0"/>
              </a:rPr>
              <a:t>or  </a:t>
            </a:r>
            <a:r>
              <a:rPr lang="en-US" altLang="de-DE" sz="2000" b="1" dirty="0">
                <a:latin typeface="Courier New" panose="02070309020205020404" pitchFamily="49" charset="0"/>
              </a:rPr>
              <a:t>EDGE_1</a:t>
            </a:r>
            <a:r>
              <a:rPr lang="en-US" altLang="de-DE" sz="2000" dirty="0">
                <a:latin typeface="Arial" panose="020B0604020202020204" pitchFamily="34" charset="0"/>
              </a:rPr>
              <a:t>, ..., </a:t>
            </a:r>
            <a:r>
              <a:rPr lang="en-US" altLang="de-DE" sz="2000" b="1" dirty="0">
                <a:latin typeface="Courier New" panose="02070309020205020404" pitchFamily="49" charset="0"/>
              </a:rPr>
              <a:t>EDGE_14</a:t>
            </a:r>
            <a:endParaRPr lang="en-US" altLang="de-DE" sz="2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Usage in the graph:  </a:t>
            </a:r>
            <a:r>
              <a:rPr lang="en-US" altLang="de-DE" sz="2800" b="1" dirty="0">
                <a:latin typeface="Courier New" panose="02070309020205020404" pitchFamily="49" charset="0"/>
              </a:rPr>
              <a:t>-xxx-&gt;</a:t>
            </a:r>
            <a:r>
              <a:rPr lang="en-US" altLang="de-DE" sz="2800" dirty="0">
                <a:latin typeface="Arial" panose="020B0604020202020204" pitchFamily="34" charset="0"/>
              </a:rPr>
              <a:t>, </a:t>
            </a:r>
            <a:r>
              <a:rPr lang="en-US" altLang="de-DE" sz="2800" b="1" dirty="0">
                <a:latin typeface="Courier New" panose="02070309020205020404" pitchFamily="49" charset="0"/>
              </a:rPr>
              <a:t>&lt;-xxx-</a:t>
            </a:r>
            <a:r>
              <a:rPr lang="en-US" altLang="de-DE" sz="2800" dirty="0">
                <a:latin typeface="Arial" panose="020B0604020202020204" pitchFamily="34" charset="0"/>
              </a:rPr>
              <a:t>, </a:t>
            </a:r>
            <a:r>
              <a:rPr lang="en-US" altLang="de-DE" sz="2800" b="1" dirty="0">
                <a:latin typeface="Courier New" panose="02070309020205020404" pitchFamily="49" charset="0"/>
              </a:rPr>
              <a:t>-xxx-</a:t>
            </a:r>
          </a:p>
        </p:txBody>
      </p:sp>
      <p:sp>
        <p:nvSpPr>
          <p:cNvPr id="14339" name="Line 3">
            <a:extLst>
              <a:ext uri="{FF2B5EF4-FFF2-40B4-BE49-F238E27FC236}">
                <a16:creationId xmlns:a16="http://schemas.microsoft.com/office/drawing/2014/main" id="{78144E14-7683-4EE5-9C15-5F605D2467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0" name="Line 4">
            <a:extLst>
              <a:ext uri="{FF2B5EF4-FFF2-40B4-BE49-F238E27FC236}">
                <a16:creationId xmlns:a16="http://schemas.microsoft.com/office/drawing/2014/main" id="{551E70DB-0E8D-4341-BD27-C63C4526E00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4341" name="AutoShape 5">
            <a:extLst>
              <a:ext uri="{FF2B5EF4-FFF2-40B4-BE49-F238E27FC236}">
                <a16:creationId xmlns:a16="http://schemas.microsoft.com/office/drawing/2014/main" id="{9FFA2980-BF5F-44DC-96D5-47E292A67233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2" name="Slide Number Placeholder 2">
            <a:extLst>
              <a:ext uri="{FF2B5EF4-FFF2-40B4-BE49-F238E27FC236}">
                <a16:creationId xmlns:a16="http://schemas.microsoft.com/office/drawing/2014/main" id="{1CEEEA36-90A5-4431-8A67-1544FD57A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AA07976-E24A-443B-AB6F-3EE917B08841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de-DE" altLang="de-DE" sz="14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Line 3">
            <a:extLst>
              <a:ext uri="{FF2B5EF4-FFF2-40B4-BE49-F238E27FC236}">
                <a16:creationId xmlns:a16="http://schemas.microsoft.com/office/drawing/2014/main" id="{93FA060E-FCAE-4FB9-8BCA-89A9059EDFA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1186" y="260350"/>
            <a:ext cx="8532813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3" name="Line 4">
            <a:extLst>
              <a:ext uri="{FF2B5EF4-FFF2-40B4-BE49-F238E27FC236}">
                <a16:creationId xmlns:a16="http://schemas.microsoft.com/office/drawing/2014/main" id="{1B7E4537-3CE2-47D2-B5F9-AE046A4E9F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9387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5364" name="AutoShape 5">
            <a:extLst>
              <a:ext uri="{FF2B5EF4-FFF2-40B4-BE49-F238E27FC236}">
                <a16:creationId xmlns:a16="http://schemas.microsoft.com/office/drawing/2014/main" id="{29047215-B1F9-4E71-BA2C-223283D407E9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193675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365" name="Text Box 4">
            <a:extLst>
              <a:ext uri="{FF2B5EF4-FFF2-40B4-BE49-F238E27FC236}">
                <a16:creationId xmlns:a16="http://schemas.microsoft.com/office/drawing/2014/main" id="{72599D8E-39BF-4ECC-B533-539879270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725" y="828675"/>
            <a:ext cx="85693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>
                <a:solidFill>
                  <a:srgbClr val="FF0000"/>
                </a:solidFill>
                <a:latin typeface="Arial" panose="020B0604020202020204" pitchFamily="34" charset="0"/>
              </a:rPr>
              <a:t>Notations for special edge types (overview)</a:t>
            </a:r>
          </a:p>
        </p:txBody>
      </p:sp>
      <p:pic>
        <p:nvPicPr>
          <p:cNvPr id="15366" name="Picture 5" descr="kat28">
            <a:extLst>
              <a:ext uri="{FF2B5EF4-FFF2-40B4-BE49-F238E27FC236}">
                <a16:creationId xmlns:a16="http://schemas.microsoft.com/office/drawing/2014/main" id="{A44A6357-6E41-4CED-93B4-871672BA4E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2765425"/>
            <a:ext cx="703262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7" name="Text Box 6">
            <a:extLst>
              <a:ext uri="{FF2B5EF4-FFF2-40B4-BE49-F238E27FC236}">
                <a16:creationId xmlns:a16="http://schemas.microsoft.com/office/drawing/2014/main" id="{E8005278-25B2-4256-B3FD-2AB2D1B4B3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2189163"/>
            <a:ext cx="75612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/>
              <a:t>forward          backward     forward or backward   forward and backward</a:t>
            </a:r>
          </a:p>
        </p:txBody>
      </p:sp>
      <p:sp>
        <p:nvSpPr>
          <p:cNvPr id="15368" name="Text Box 7">
            <a:extLst>
              <a:ext uri="{FF2B5EF4-FFF2-40B4-BE49-F238E27FC236}">
                <a16:creationId xmlns:a16="http://schemas.microsoft.com/office/drawing/2014/main" id="{6A54D8B3-2BEC-4686-9E42-D347243890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836863"/>
            <a:ext cx="1296988" cy="187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60000"/>
              </a:spcBef>
              <a:buFontTx/>
              <a:buNone/>
            </a:pPr>
            <a:r>
              <a:rPr lang="en-US" altLang="de-DE" sz="2000"/>
              <a:t>successor</a:t>
            </a:r>
          </a:p>
          <a:p>
            <a:pPr eaLnBrk="1" hangingPunct="1">
              <a:spcBef>
                <a:spcPct val="60000"/>
              </a:spcBef>
              <a:buFontTx/>
              <a:buNone/>
            </a:pPr>
            <a:r>
              <a:rPr lang="en-US" altLang="de-DE" sz="2000"/>
              <a:t>branch</a:t>
            </a:r>
          </a:p>
          <a:p>
            <a:pPr eaLnBrk="1" hangingPunct="1">
              <a:spcBef>
                <a:spcPct val="60000"/>
              </a:spcBef>
              <a:buFontTx/>
              <a:buNone/>
            </a:pPr>
            <a:r>
              <a:rPr lang="en-US" altLang="de-DE" sz="2000"/>
              <a:t>refinement</a:t>
            </a:r>
          </a:p>
          <a:p>
            <a:pPr eaLnBrk="1" hangingPunct="1">
              <a:spcBef>
                <a:spcPct val="60000"/>
              </a:spcBef>
              <a:buFontTx/>
              <a:buNone/>
            </a:pPr>
            <a:r>
              <a:rPr lang="en-US" altLang="de-DE" sz="2000"/>
              <a:t>arbitrary</a:t>
            </a:r>
          </a:p>
        </p:txBody>
      </p:sp>
      <p:sp>
        <p:nvSpPr>
          <p:cNvPr id="15369" name="Slide Number Placeholder 2">
            <a:extLst>
              <a:ext uri="{FF2B5EF4-FFF2-40B4-BE49-F238E27FC236}">
                <a16:creationId xmlns:a16="http://schemas.microsoft.com/office/drawing/2014/main" id="{D4098D41-0C68-4E0B-AC4E-E17846E2F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2149AEF-9509-449D-96AE-1388C8210A55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de-DE" altLang="de-DE" sz="14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2">
            <a:extLst>
              <a:ext uri="{FF2B5EF4-FFF2-40B4-BE49-F238E27FC236}">
                <a16:creationId xmlns:a16="http://schemas.microsoft.com/office/drawing/2014/main" id="{73F81CDB-9DD3-47DE-A4C0-DEECDD04981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7" name="Line 3">
            <a:extLst>
              <a:ext uri="{FF2B5EF4-FFF2-40B4-BE49-F238E27FC236}">
                <a16:creationId xmlns:a16="http://schemas.microsoft.com/office/drawing/2014/main" id="{25559918-4046-4222-807C-609E0B5A359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6388" name="AutoShape 4">
            <a:extLst>
              <a:ext uri="{FF2B5EF4-FFF2-40B4-BE49-F238E27FC236}">
                <a16:creationId xmlns:a16="http://schemas.microsoft.com/office/drawing/2014/main" id="{4A3EE7DA-D46C-43F2-A2FD-BEEE50F0A92A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89" name="Text Box 5">
            <a:extLst>
              <a:ext uri="{FF2B5EF4-FFF2-40B4-BE49-F238E27FC236}">
                <a16:creationId xmlns:a16="http://schemas.microsoft.com/office/drawing/2014/main" id="{360FD996-3467-4A83-A423-DD3DD8A167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981075"/>
            <a:ext cx="5184775" cy="1138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>
                <a:solidFill>
                  <a:srgbClr val="FF0000"/>
                </a:solidFill>
                <a:latin typeface="Arial" panose="020B0604020202020204" pitchFamily="34" charset="0"/>
              </a:rPr>
              <a:t>Notation of graphs in XL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>
                <a:latin typeface="Arial" panose="020B0604020202020204" pitchFamily="34" charset="0"/>
              </a:rPr>
              <a:t>Example:</a:t>
            </a:r>
          </a:p>
        </p:txBody>
      </p:sp>
      <p:pic>
        <p:nvPicPr>
          <p:cNvPr id="16390" name="Picture 6" descr="xlgraph1">
            <a:extLst>
              <a:ext uri="{FF2B5EF4-FFF2-40B4-BE49-F238E27FC236}">
                <a16:creationId xmlns:a16="http://schemas.microsoft.com/office/drawing/2014/main" id="{DF3506AC-72A9-4C76-8D84-77F6AE260B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565400"/>
            <a:ext cx="2808287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7" descr="xlgraph2">
            <a:extLst>
              <a:ext uri="{FF2B5EF4-FFF2-40B4-BE49-F238E27FC236}">
                <a16:creationId xmlns:a16="http://schemas.microsoft.com/office/drawing/2014/main" id="{17B79DB1-A5D0-4BFE-8B13-966984440B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3573463"/>
            <a:ext cx="5327650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2" name="Text Box 8">
            <a:extLst>
              <a:ext uri="{FF2B5EF4-FFF2-40B4-BE49-F238E27FC236}">
                <a16:creationId xmlns:a16="http://schemas.microsoft.com/office/drawing/2014/main" id="{DFD7B376-24D1-4F08-AD7E-FEFD9CA926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75" y="3070225"/>
            <a:ext cx="547370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200" b="1" dirty="0">
                <a:latin typeface="Arial" panose="020B0604020202020204" pitchFamily="34" charset="0"/>
              </a:rPr>
              <a:t>is represented in program code as</a:t>
            </a:r>
          </a:p>
        </p:txBody>
      </p:sp>
      <p:sp>
        <p:nvSpPr>
          <p:cNvPr id="16393" name="Text Box 9">
            <a:extLst>
              <a:ext uri="{FF2B5EF4-FFF2-40B4-BE49-F238E27FC236}">
                <a16:creationId xmlns:a16="http://schemas.microsoft.com/office/drawing/2014/main" id="{75220D37-3422-4336-B5EC-6362F18089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3800" y="4149725"/>
            <a:ext cx="396081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>
                <a:latin typeface="Arial" panose="020B0604020202020204" pitchFamily="34" charset="0"/>
              </a:rPr>
              <a:t>(the representation is not unique!)</a:t>
            </a:r>
          </a:p>
        </p:txBody>
      </p:sp>
      <p:sp>
        <p:nvSpPr>
          <p:cNvPr id="16394" name="Text Box 10">
            <a:extLst>
              <a:ext uri="{FF2B5EF4-FFF2-40B4-BE49-F238E27FC236}">
                <a16:creationId xmlns:a16="http://schemas.microsoft.com/office/drawing/2014/main" id="{E5D2AF9D-FAE6-49E3-863D-C5F7A39604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510088"/>
            <a:ext cx="396081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>
                <a:solidFill>
                  <a:srgbClr val="009900"/>
                </a:solidFill>
                <a:latin typeface="Arial" panose="020B0604020202020204" pitchFamily="34" charset="0"/>
              </a:rPr>
              <a:t>( &gt;: successor edge, +: branch edge)</a:t>
            </a:r>
          </a:p>
        </p:txBody>
      </p:sp>
      <p:sp>
        <p:nvSpPr>
          <p:cNvPr id="16395" name="Line 11">
            <a:extLst>
              <a:ext uri="{FF2B5EF4-FFF2-40B4-BE49-F238E27FC236}">
                <a16:creationId xmlns:a16="http://schemas.microsoft.com/office/drawing/2014/main" id="{5375BAC8-AF61-49EF-878F-08B4F6DB00EC}"/>
              </a:ext>
            </a:extLst>
          </p:cNvPr>
          <p:cNvSpPr>
            <a:spLocks noChangeShapeType="1"/>
          </p:cNvSpPr>
          <p:nvPr/>
        </p:nvSpPr>
        <p:spPr bwMode="auto">
          <a:xfrm>
            <a:off x="2700338" y="4294188"/>
            <a:ext cx="71437" cy="287337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Slide Number Placeholder 2">
            <a:extLst>
              <a:ext uri="{FF2B5EF4-FFF2-40B4-BE49-F238E27FC236}">
                <a16:creationId xmlns:a16="http://schemas.microsoft.com/office/drawing/2014/main" id="{D61C622B-0527-4083-9D2C-14D8E5907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0F26ED2-0121-4001-B66E-B853A80327AE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de-DE" altLang="de-DE" sz="140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>
            <a:extLst>
              <a:ext uri="{FF2B5EF4-FFF2-40B4-BE49-F238E27FC236}">
                <a16:creationId xmlns:a16="http://schemas.microsoft.com/office/drawing/2014/main" id="{65E181A2-D6E9-4F9F-885A-DC92E5B752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692150"/>
            <a:ext cx="8424862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>
                <a:solidFill>
                  <a:srgbClr val="CC3300"/>
                </a:solidFill>
                <a:latin typeface="Arial" panose="020B0604020202020204" pitchFamily="34" charset="0"/>
              </a:rPr>
              <a:t>How can the following graph be described in XL code?</a:t>
            </a:r>
          </a:p>
        </p:txBody>
      </p:sp>
      <p:sp>
        <p:nvSpPr>
          <p:cNvPr id="17411" name="Oval 3">
            <a:extLst>
              <a:ext uri="{FF2B5EF4-FFF2-40B4-BE49-F238E27FC236}">
                <a16:creationId xmlns:a16="http://schemas.microsoft.com/office/drawing/2014/main" id="{A22E04DE-4F96-4DE2-A0F7-5D5756092C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288" y="3716338"/>
            <a:ext cx="792162" cy="7191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7412" name="Text Box 4">
            <a:extLst>
              <a:ext uri="{FF2B5EF4-FFF2-40B4-BE49-F238E27FC236}">
                <a16:creationId xmlns:a16="http://schemas.microsoft.com/office/drawing/2014/main" id="{F259F296-BE99-49E5-90C2-8062CA0B6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775" y="3859213"/>
            <a:ext cx="504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>
                <a:latin typeface="Arial" panose="020B0604020202020204" pitchFamily="34" charset="0"/>
              </a:rPr>
              <a:t>X</a:t>
            </a:r>
          </a:p>
        </p:txBody>
      </p:sp>
      <p:sp>
        <p:nvSpPr>
          <p:cNvPr id="17413" name="Oval 5">
            <a:extLst>
              <a:ext uri="{FF2B5EF4-FFF2-40B4-BE49-F238E27FC236}">
                <a16:creationId xmlns:a16="http://schemas.microsoft.com/office/drawing/2014/main" id="{31E37B87-0D37-43CF-9EA7-80FA9AABAF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1488" y="2781300"/>
            <a:ext cx="1370012" cy="7191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7414" name="Text Box 6">
            <a:extLst>
              <a:ext uri="{FF2B5EF4-FFF2-40B4-BE49-F238E27FC236}">
                <a16:creationId xmlns:a16="http://schemas.microsoft.com/office/drawing/2014/main" id="{6FE0D9E3-C358-49B8-AC2B-1F55BFE1E7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8975" y="2924175"/>
            <a:ext cx="1008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>
                <a:latin typeface="Arial" panose="020B0604020202020204" pitchFamily="34" charset="0"/>
              </a:rPr>
              <a:t>Bud</a:t>
            </a:r>
          </a:p>
        </p:txBody>
      </p:sp>
      <p:sp>
        <p:nvSpPr>
          <p:cNvPr id="17415" name="Oval 7">
            <a:extLst>
              <a:ext uri="{FF2B5EF4-FFF2-40B4-BE49-F238E27FC236}">
                <a16:creationId xmlns:a16="http://schemas.microsoft.com/office/drawing/2014/main" id="{5146AF7C-057E-4F2B-BBD3-6743785A40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1488" y="4508500"/>
            <a:ext cx="1370012" cy="7191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7416" name="Text Box 8">
            <a:extLst>
              <a:ext uri="{FF2B5EF4-FFF2-40B4-BE49-F238E27FC236}">
                <a16:creationId xmlns:a16="http://schemas.microsoft.com/office/drawing/2014/main" id="{A8961E33-65D0-4CCF-9A2E-5E1F146167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8975" y="4651375"/>
            <a:ext cx="1008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>
                <a:latin typeface="Arial" panose="020B0604020202020204" pitchFamily="34" charset="0"/>
              </a:rPr>
              <a:t>Leaf</a:t>
            </a:r>
          </a:p>
        </p:txBody>
      </p:sp>
      <p:sp>
        <p:nvSpPr>
          <p:cNvPr id="17417" name="Line 9">
            <a:extLst>
              <a:ext uri="{FF2B5EF4-FFF2-40B4-BE49-F238E27FC236}">
                <a16:creationId xmlns:a16="http://schemas.microsoft.com/office/drawing/2014/main" id="{C567F3BA-EA9A-4597-A2D3-36E9B3004814}"/>
              </a:ext>
            </a:extLst>
          </p:cNvPr>
          <p:cNvSpPr>
            <a:spLocks noChangeShapeType="1"/>
          </p:cNvSpPr>
          <p:nvPr/>
        </p:nvSpPr>
        <p:spPr bwMode="auto">
          <a:xfrm>
            <a:off x="3346450" y="4219575"/>
            <a:ext cx="936625" cy="504825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8" name="Line 10">
            <a:extLst>
              <a:ext uri="{FF2B5EF4-FFF2-40B4-BE49-F238E27FC236}">
                <a16:creationId xmlns:a16="http://schemas.microsoft.com/office/drawing/2014/main" id="{FEDD2E55-4C1C-43B6-9AD3-848526D406CE}"/>
              </a:ext>
            </a:extLst>
          </p:cNvPr>
          <p:cNvSpPr>
            <a:spLocks noChangeShapeType="1"/>
          </p:cNvSpPr>
          <p:nvPr/>
        </p:nvSpPr>
        <p:spPr bwMode="auto">
          <a:xfrm>
            <a:off x="4787900" y="3500438"/>
            <a:ext cx="0" cy="1008062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9" name="Line 11">
            <a:extLst>
              <a:ext uri="{FF2B5EF4-FFF2-40B4-BE49-F238E27FC236}">
                <a16:creationId xmlns:a16="http://schemas.microsoft.com/office/drawing/2014/main" id="{E407A034-C4DF-4E4A-97E7-68D1981F54F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46675" y="3500438"/>
            <a:ext cx="0" cy="1008062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Line 12">
            <a:extLst>
              <a:ext uri="{FF2B5EF4-FFF2-40B4-BE49-F238E27FC236}">
                <a16:creationId xmlns:a16="http://schemas.microsoft.com/office/drawing/2014/main" id="{4685CEB2-DE1C-4883-A776-CDFFBA6ECC3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5013" y="3284538"/>
            <a:ext cx="1008062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Text Box 13">
            <a:extLst>
              <a:ext uri="{FF2B5EF4-FFF2-40B4-BE49-F238E27FC236}">
                <a16:creationId xmlns:a16="http://schemas.microsoft.com/office/drawing/2014/main" id="{416DB046-7EFA-4E63-B8A9-033734CC66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475" y="4435475"/>
            <a:ext cx="43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 b="1">
                <a:solidFill>
                  <a:srgbClr val="CC3300"/>
                </a:solidFill>
                <a:latin typeface="Arial" panose="020B0604020202020204" pitchFamily="34" charset="0"/>
              </a:rPr>
              <a:t>+</a:t>
            </a:r>
          </a:p>
        </p:txBody>
      </p:sp>
      <p:sp>
        <p:nvSpPr>
          <p:cNvPr id="17422" name="Text Box 14">
            <a:extLst>
              <a:ext uri="{FF2B5EF4-FFF2-40B4-BE49-F238E27FC236}">
                <a16:creationId xmlns:a16="http://schemas.microsoft.com/office/drawing/2014/main" id="{36009864-4D91-4659-A836-5A0FFCA18D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475" y="3140075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 b="1">
                <a:latin typeface="Arial" panose="020B0604020202020204" pitchFamily="34" charset="0"/>
              </a:rPr>
              <a:t>&gt;</a:t>
            </a:r>
          </a:p>
        </p:txBody>
      </p:sp>
      <p:sp>
        <p:nvSpPr>
          <p:cNvPr id="17423" name="Text Box 15">
            <a:extLst>
              <a:ext uri="{FF2B5EF4-FFF2-40B4-BE49-F238E27FC236}">
                <a16:creationId xmlns:a16="http://schemas.microsoft.com/office/drawing/2014/main" id="{37BA1457-95BA-4058-866D-C1AF2E3646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538" y="3716338"/>
            <a:ext cx="36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 b="1">
                <a:solidFill>
                  <a:schemeClr val="bg2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17424" name="Text Box 16">
            <a:extLst>
              <a:ext uri="{FF2B5EF4-FFF2-40B4-BE49-F238E27FC236}">
                <a16:creationId xmlns:a16="http://schemas.microsoft.com/office/drawing/2014/main" id="{20A85D90-F361-434A-90C6-589334CB99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6675" y="3716338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 b="1">
                <a:solidFill>
                  <a:srgbClr val="009900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7425" name="Line 3">
            <a:extLst>
              <a:ext uri="{FF2B5EF4-FFF2-40B4-BE49-F238E27FC236}">
                <a16:creationId xmlns:a16="http://schemas.microsoft.com/office/drawing/2014/main" id="{ADC19A93-6A2F-41B1-B45E-9B39F45EEA2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57176"/>
            <a:ext cx="8362950" cy="317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Line 4">
            <a:extLst>
              <a:ext uri="{FF2B5EF4-FFF2-40B4-BE49-F238E27FC236}">
                <a16:creationId xmlns:a16="http://schemas.microsoft.com/office/drawing/2014/main" id="{D6002267-DE59-4FEE-A97A-038F02B5A3E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8" y="641350"/>
            <a:ext cx="2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7427" name="AutoShape 5">
            <a:extLst>
              <a:ext uri="{FF2B5EF4-FFF2-40B4-BE49-F238E27FC236}">
                <a16:creationId xmlns:a16="http://schemas.microsoft.com/office/drawing/2014/main" id="{022E5451-5857-479A-81BF-9A46E9A185B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28" name="Slide Number Placeholder 2">
            <a:extLst>
              <a:ext uri="{FF2B5EF4-FFF2-40B4-BE49-F238E27FC236}">
                <a16:creationId xmlns:a16="http://schemas.microsoft.com/office/drawing/2014/main" id="{06B5FBCD-B26B-4D7F-A645-18843E947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2DF2C94-C73C-450F-8FFC-8DB532C889F3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34</a:t>
            </a:fld>
            <a:endParaRPr lang="de-DE" altLang="de-DE" sz="140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4">
            <a:extLst>
              <a:ext uri="{FF2B5EF4-FFF2-40B4-BE49-F238E27FC236}">
                <a16:creationId xmlns:a16="http://schemas.microsoft.com/office/drawing/2014/main" id="{6EF425B8-206A-431C-B6F7-B96A99BD54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5" name="Line 5">
            <a:extLst>
              <a:ext uri="{FF2B5EF4-FFF2-40B4-BE49-F238E27FC236}">
                <a16:creationId xmlns:a16="http://schemas.microsoft.com/office/drawing/2014/main" id="{8E71DCFD-9031-4F83-8E31-14D6819FE6D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8436" name="AutoShape 6">
            <a:extLst>
              <a:ext uri="{FF2B5EF4-FFF2-40B4-BE49-F238E27FC236}">
                <a16:creationId xmlns:a16="http://schemas.microsoft.com/office/drawing/2014/main" id="{8F05AA82-732F-470A-9DAB-92D61C6AE48C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37" name="Text Box 7">
            <a:extLst>
              <a:ext uri="{FF2B5EF4-FFF2-40B4-BE49-F238E27FC236}">
                <a16:creationId xmlns:a16="http://schemas.microsoft.com/office/drawing/2014/main" id="{CB318749-949C-490A-A882-FD9B6248FD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76250"/>
            <a:ext cx="8532813" cy="571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The current graph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 err="1">
                <a:latin typeface="Arial" panose="020B0604020202020204" pitchFamily="34" charset="0"/>
              </a:rPr>
              <a:t>GroIMP</a:t>
            </a:r>
            <a:r>
              <a:rPr lang="en-US" altLang="en-US" sz="2400" dirty="0">
                <a:latin typeface="Arial" panose="020B0604020202020204" pitchFamily="34" charset="0"/>
              </a:rPr>
              <a:t> maintains always a graph which contains the complete current structural information. This graph is transformed by application of the rules.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Attention: Not all nodes are visible objects in the 3-D view of the structure!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 </a:t>
            </a:r>
            <a:r>
              <a:rPr lang="en-US" altLang="de-DE" sz="2400" b="1" dirty="0">
                <a:latin typeface="Courier New" panose="02070309020205020404" pitchFamily="49" charset="0"/>
              </a:rPr>
              <a:t>F0</a:t>
            </a:r>
            <a:r>
              <a:rPr lang="en-US" altLang="de-DE" sz="2400" dirty="0">
                <a:latin typeface="Arial" panose="020B0604020202020204" pitchFamily="34" charset="0"/>
              </a:rPr>
              <a:t>, </a:t>
            </a:r>
            <a:r>
              <a:rPr lang="en-US" altLang="de-DE" sz="2400" b="1" dirty="0">
                <a:latin typeface="Courier New" panose="02070309020205020404" pitchFamily="49" charset="0"/>
              </a:rPr>
              <a:t>F(x)</a:t>
            </a:r>
            <a:r>
              <a:rPr lang="en-US" altLang="de-DE" sz="2400" dirty="0">
                <a:latin typeface="Arial" panose="020B0604020202020204" pitchFamily="34" charset="0"/>
              </a:rPr>
              <a:t>, </a:t>
            </a:r>
            <a:r>
              <a:rPr lang="en-US" altLang="de-DE" sz="2400" b="1" dirty="0">
                <a:latin typeface="Courier New" panose="02070309020205020404" pitchFamily="49" charset="0"/>
              </a:rPr>
              <a:t>Box</a:t>
            </a:r>
            <a:r>
              <a:rPr lang="en-US" altLang="de-DE" sz="2400" dirty="0">
                <a:latin typeface="Arial" panose="020B0604020202020204" pitchFamily="34" charset="0"/>
              </a:rPr>
              <a:t>, </a:t>
            </a:r>
            <a:r>
              <a:rPr lang="en-US" altLang="de-DE" sz="2400" b="1" dirty="0">
                <a:latin typeface="Courier New" panose="02070309020205020404" pitchFamily="49" charset="0"/>
              </a:rPr>
              <a:t>Sphere</a:t>
            </a:r>
            <a:r>
              <a:rPr lang="en-US" altLang="de-DE" sz="2400" dirty="0">
                <a:latin typeface="Arial" panose="020B0604020202020204" pitchFamily="34" charset="0"/>
              </a:rPr>
              <a:t>:  Yes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 </a:t>
            </a:r>
            <a:r>
              <a:rPr lang="en-US" altLang="de-DE" sz="2400" b="1" dirty="0">
                <a:latin typeface="Courier New" panose="02070309020205020404" pitchFamily="49" charset="0"/>
              </a:rPr>
              <a:t>RU(30)</a:t>
            </a:r>
            <a:r>
              <a:rPr lang="en-US" altLang="de-DE" sz="2400" dirty="0">
                <a:latin typeface="Arial" panose="020B0604020202020204" pitchFamily="34" charset="0"/>
              </a:rPr>
              <a:t>, </a:t>
            </a:r>
            <a:r>
              <a:rPr lang="en-US" altLang="de-DE" sz="2400" b="1" dirty="0">
                <a:latin typeface="Courier New" panose="02070309020205020404" pitchFamily="49" charset="0"/>
              </a:rPr>
              <a:t>A</a:t>
            </a:r>
            <a:r>
              <a:rPr lang="en-US" altLang="de-DE" sz="2400" dirty="0">
                <a:latin typeface="Arial" panose="020B0604020202020204" pitchFamily="34" charset="0"/>
              </a:rPr>
              <a:t>, </a:t>
            </a:r>
            <a:r>
              <a:rPr lang="en-US" altLang="de-DE" sz="2400" b="1" dirty="0">
                <a:latin typeface="Courier New" panose="02070309020205020404" pitchFamily="49" charset="0"/>
              </a:rPr>
              <a:t>B</a:t>
            </a:r>
            <a:r>
              <a:rPr lang="en-US" altLang="de-DE" sz="2400" dirty="0">
                <a:latin typeface="Arial" panose="020B0604020202020204" pitchFamily="34" charset="0"/>
              </a:rPr>
              <a:t>: </a:t>
            </a:r>
            <a:r>
              <a:rPr lang="en-US" altLang="en-US" sz="2400" dirty="0">
                <a:latin typeface="Arial" panose="020B0604020202020204" pitchFamily="34" charset="0"/>
              </a:rPr>
              <a:t>normally</a:t>
            </a:r>
            <a:r>
              <a:rPr lang="de-DE" altLang="en-US" sz="2400" dirty="0">
                <a:latin typeface="Arial" panose="020B0604020202020204" pitchFamily="34" charset="0"/>
              </a:rPr>
              <a:t> not (</a:t>
            </a:r>
            <a:r>
              <a:rPr lang="en-US" altLang="en-US" sz="2400" dirty="0">
                <a:latin typeface="Arial" panose="020B0604020202020204" pitchFamily="34" charset="0"/>
              </a:rPr>
              <a:t>if</a:t>
            </a:r>
            <a:r>
              <a:rPr lang="de-DE" altLang="en-US" sz="2400" dirty="0">
                <a:latin typeface="Arial" panose="020B0604020202020204" pitchFamily="34" charset="0"/>
              </a:rPr>
              <a:t> not </a:t>
            </a:r>
            <a:r>
              <a:rPr lang="en-US" altLang="en-US" sz="2400" dirty="0">
                <a:latin typeface="Arial" panose="020B0604020202020204" pitchFamily="34" charset="0"/>
              </a:rPr>
              <a:t>derived</a:t>
            </a:r>
            <a:r>
              <a:rPr lang="de-DE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>
                <a:latin typeface="Arial" panose="020B0604020202020204" pitchFamily="34" charset="0"/>
              </a:rPr>
              <a:t>by</a:t>
            </a:r>
            <a:r>
              <a:rPr lang="de-DE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>
                <a:latin typeface="Arial" panose="020B0604020202020204" pitchFamily="34" charset="0"/>
              </a:rPr>
              <a:t>“</a:t>
            </a:r>
            <a:r>
              <a:rPr lang="en-US" altLang="en-US" sz="2400" b="1" dirty="0">
                <a:latin typeface="Courier New" panose="02070309020205020404" pitchFamily="49" charset="0"/>
              </a:rPr>
              <a:t>extends</a:t>
            </a:r>
            <a:r>
              <a:rPr lang="de-DE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endParaRPr lang="de-DE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from</a:t>
            </a:r>
            <a:r>
              <a:rPr lang="de-DE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>
                <a:latin typeface="Arial" panose="020B0604020202020204" pitchFamily="34" charset="0"/>
              </a:rPr>
              <a:t>visible</a:t>
            </a:r>
            <a:r>
              <a:rPr lang="de-DE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>
                <a:latin typeface="Arial" panose="020B0604020202020204" pitchFamily="34" charset="0"/>
              </a:rPr>
              <a:t>objects</a:t>
            </a:r>
            <a:r>
              <a:rPr lang="de-DE" altLang="en-US" sz="2400" dirty="0">
                <a:latin typeface="Arial" panose="020B0604020202020204" pitchFamily="34" charset="0"/>
              </a:rPr>
              <a:t>)</a:t>
            </a:r>
          </a:p>
          <a:p>
            <a:pPr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The graph can be completely visualized in the 2-D graph view (in </a:t>
            </a:r>
            <a:r>
              <a:rPr lang="en-US" altLang="de-DE" sz="2400" dirty="0" err="1">
                <a:latin typeface="Arial" panose="020B0604020202020204" pitchFamily="34" charset="0"/>
              </a:rPr>
              <a:t>GroIMP</a:t>
            </a:r>
            <a:r>
              <a:rPr lang="en-US" altLang="de-DE" sz="2400" dirty="0">
                <a:latin typeface="Arial" panose="020B0604020202020204" pitchFamily="34" charset="0"/>
              </a:rPr>
              <a:t>: Panels  -  2D  -  Graph).</a:t>
            </a:r>
          </a:p>
        </p:txBody>
      </p:sp>
      <p:sp>
        <p:nvSpPr>
          <p:cNvPr id="18438" name="Slide Number Placeholder 2">
            <a:extLst>
              <a:ext uri="{FF2B5EF4-FFF2-40B4-BE49-F238E27FC236}">
                <a16:creationId xmlns:a16="http://schemas.microsoft.com/office/drawing/2014/main" id="{C0541D20-CD96-4839-B378-4E6658636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7C09F8-4047-4C86-8B31-FDE9257D6FA0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35</a:t>
            </a:fld>
            <a:endParaRPr lang="de-DE" altLang="de-DE" sz="14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>
            <a:extLst>
              <a:ext uri="{FF2B5EF4-FFF2-40B4-BE49-F238E27FC236}">
                <a16:creationId xmlns:a16="http://schemas.microsoft.com/office/drawing/2014/main" id="{F23C75CD-9E47-485B-A85F-79FD56C79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33375"/>
            <a:ext cx="8618537" cy="643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Load an example RGG file in </a:t>
            </a:r>
            <a:r>
              <a:rPr lang="en-US" altLang="de-DE" sz="2800" dirty="0" err="1">
                <a:latin typeface="Arial" panose="020B0604020202020204" pitchFamily="34" charset="0"/>
              </a:rPr>
              <a:t>GroIMP</a:t>
            </a: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and execute some steps (do not work with a too complex structure).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Open the 2-D graph view, fix the window with the mouse in the </a:t>
            </a:r>
            <a:r>
              <a:rPr lang="en-US" altLang="de-DE" sz="2400" dirty="0" err="1">
                <a:latin typeface="Arial" panose="020B0604020202020204" pitchFamily="34" charset="0"/>
              </a:rPr>
              <a:t>GroIMP</a:t>
            </a:r>
            <a:r>
              <a:rPr lang="en-US" altLang="de-DE" sz="2400" dirty="0">
                <a:latin typeface="Arial" panose="020B0604020202020204" pitchFamily="34" charset="0"/>
              </a:rPr>
              <a:t> user interface and test different layouts (Layout - Edit):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chemeClr val="accent2"/>
                </a:solidFill>
                <a:latin typeface="Arial" panose="020B0604020202020204" pitchFamily="34" charset="0"/>
              </a:rPr>
              <a:t>Tree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chemeClr val="accent2"/>
                </a:solidFill>
                <a:latin typeface="Arial" panose="020B0604020202020204" pitchFamily="34" charset="0"/>
              </a:rPr>
              <a:t>Sugiyama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chemeClr val="accent2"/>
                </a:solidFill>
                <a:latin typeface="Arial" panose="020B0604020202020204" pitchFamily="34" charset="0"/>
              </a:rPr>
              <a:t>Square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chemeClr val="accent2"/>
                </a:solidFill>
                <a:latin typeface="Arial" panose="020B0604020202020204" pitchFamily="34" charset="0"/>
              </a:rPr>
              <a:t>Circle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chemeClr val="accent2"/>
                </a:solidFill>
                <a:latin typeface="Arial" panose="020B0604020202020204" pitchFamily="34" charset="0"/>
              </a:rPr>
              <a:t>Random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 err="1">
                <a:solidFill>
                  <a:schemeClr val="accent2"/>
                </a:solidFill>
                <a:latin typeface="Arial" panose="020B0604020202020204" pitchFamily="34" charset="0"/>
              </a:rPr>
              <a:t>SimpleEdgeBased</a:t>
            </a:r>
            <a:endParaRPr lang="en-US" altLang="de-DE" sz="20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 err="1">
                <a:solidFill>
                  <a:schemeClr val="accent2"/>
                </a:solidFill>
                <a:latin typeface="Arial" panose="020B0604020202020204" pitchFamily="34" charset="0"/>
              </a:rPr>
              <a:t>Fruchterman</a:t>
            </a:r>
            <a:endParaRPr lang="en-US" altLang="de-DE" sz="20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Keep track of the changes of the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graph when you apply the rules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(click on “</a:t>
            </a:r>
            <a:r>
              <a:rPr lang="en-US" altLang="de-DE" sz="2000" b="1" dirty="0">
                <a:latin typeface="Arial" panose="020B0604020202020204" pitchFamily="34" charset="0"/>
              </a:rPr>
              <a:t>redraw</a:t>
            </a:r>
            <a:r>
              <a:rPr lang="en-US" altLang="de-DE" sz="2000" dirty="0">
                <a:latin typeface="Arial" panose="020B0604020202020204" pitchFamily="34" charset="0"/>
              </a:rPr>
              <a:t>”)</a:t>
            </a:r>
            <a:endParaRPr lang="en-US" altLang="de-DE" sz="2400" dirty="0">
              <a:latin typeface="Arial" panose="020B0604020202020204" pitchFamily="34" charset="0"/>
            </a:endParaRPr>
          </a:p>
        </p:txBody>
      </p:sp>
      <p:pic>
        <p:nvPicPr>
          <p:cNvPr id="19459" name="Picture 5" descr="graph_rgg">
            <a:extLst>
              <a:ext uri="{FF2B5EF4-FFF2-40B4-BE49-F238E27FC236}">
                <a16:creationId xmlns:a16="http://schemas.microsoft.com/office/drawing/2014/main" id="{51B9A29C-3C38-4DF8-871D-38BAC997A2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9288" y="2708275"/>
            <a:ext cx="3036887" cy="413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Line 3">
            <a:extLst>
              <a:ext uri="{FF2B5EF4-FFF2-40B4-BE49-F238E27FC236}">
                <a16:creationId xmlns:a16="http://schemas.microsoft.com/office/drawing/2014/main" id="{98CAF97F-844F-4B6F-8950-1CF9E5A20AC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54000"/>
            <a:ext cx="8362950" cy="63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Line 4">
            <a:extLst>
              <a:ext uri="{FF2B5EF4-FFF2-40B4-BE49-F238E27FC236}">
                <a16:creationId xmlns:a16="http://schemas.microsoft.com/office/drawing/2014/main" id="{CCB6B6CE-2442-47B7-92BD-5415E12B373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039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9462" name="AutoShape 5">
            <a:extLst>
              <a:ext uri="{FF2B5EF4-FFF2-40B4-BE49-F238E27FC236}">
                <a16:creationId xmlns:a16="http://schemas.microsoft.com/office/drawing/2014/main" id="{6D2831A3-2FC7-430C-BF2C-E097B99E624F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463" name="Slide Number Placeholder 2">
            <a:extLst>
              <a:ext uri="{FF2B5EF4-FFF2-40B4-BE49-F238E27FC236}">
                <a16:creationId xmlns:a16="http://schemas.microsoft.com/office/drawing/2014/main" id="{A6A61AC6-145B-4426-A9CA-AAFFCC149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EEB3E4-0F44-4744-8331-20ECDA0EE243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36</a:t>
            </a:fld>
            <a:endParaRPr lang="de-DE" altLang="de-DE" sz="14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2">
            <a:extLst>
              <a:ext uri="{FF2B5EF4-FFF2-40B4-BE49-F238E27FC236}">
                <a16:creationId xmlns:a16="http://schemas.microsoft.com/office/drawing/2014/main" id="{F851BBED-AE53-4C6D-97F5-EB196EF904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3" name="Line 3">
            <a:extLst>
              <a:ext uri="{FF2B5EF4-FFF2-40B4-BE49-F238E27FC236}">
                <a16:creationId xmlns:a16="http://schemas.microsoft.com/office/drawing/2014/main" id="{9D81C584-C307-47EA-9E9D-93EC46FB06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0484" name="AutoShape 4">
            <a:extLst>
              <a:ext uri="{FF2B5EF4-FFF2-40B4-BE49-F238E27FC236}">
                <a16:creationId xmlns:a16="http://schemas.microsoft.com/office/drawing/2014/main" id="{9E222F7B-C7E1-460E-937D-82761F312AE5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485" name="Text Box 5">
            <a:extLst>
              <a:ext uri="{FF2B5EF4-FFF2-40B4-BE49-F238E27FC236}">
                <a16:creationId xmlns:a16="http://schemas.microsoft.com/office/drawing/2014/main" id="{67C36086-DD7C-4BB5-875B-435BBC1F13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981075"/>
            <a:ext cx="8532812" cy="4738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Which parts of the current graph of </a:t>
            </a:r>
            <a:r>
              <a:rPr lang="en-US" altLang="de-DE" sz="2800" b="1" dirty="0" err="1">
                <a:solidFill>
                  <a:srgbClr val="FF0000"/>
                </a:solidFill>
                <a:latin typeface="Arial" panose="020B0604020202020204" pitchFamily="34" charset="0"/>
              </a:rPr>
              <a:t>GroIMP</a:t>
            </a: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 are visible (in the 3-D view)?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all geometry nodes which can be accessed from the root (denoted ^) of the graph by exactly one path which consists only of "</a:t>
            </a:r>
            <a:r>
              <a:rPr lang="en-US" altLang="de-DE" sz="2800" b="1" dirty="0">
                <a:latin typeface="Arial" panose="020B0604020202020204" pitchFamily="34" charset="0"/>
              </a:rPr>
              <a:t>successor</a:t>
            </a:r>
            <a:r>
              <a:rPr lang="en-US" altLang="de-DE" sz="2800" dirty="0">
                <a:latin typeface="Arial" panose="020B0604020202020204" pitchFamily="34" charset="0"/>
              </a:rPr>
              <a:t>" and "</a:t>
            </a:r>
            <a:r>
              <a:rPr lang="en-US" altLang="de-DE" sz="2800" b="1" dirty="0">
                <a:latin typeface="Arial" panose="020B0604020202020204" pitchFamily="34" charset="0"/>
              </a:rPr>
              <a:t>branch</a:t>
            </a:r>
            <a:r>
              <a:rPr lang="en-US" altLang="de-DE" sz="2800" dirty="0">
                <a:latin typeface="Arial" panose="020B0604020202020204" pitchFamily="34" charset="0"/>
              </a:rPr>
              <a:t>" edges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i="1" dirty="0">
                <a:latin typeface="Arial" panose="020B0604020202020204" pitchFamily="34" charset="0"/>
              </a:rPr>
              <a:t>How to enforce that an object is visible in any case: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chemeClr val="accent6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==&gt;&gt; ^ Object</a:t>
            </a:r>
            <a:endParaRPr lang="en-US" altLang="de-DE" sz="2800" b="1" dirty="0">
              <a:solidFill>
                <a:schemeClr val="accent6"/>
              </a:solidFill>
              <a:latin typeface="Courier New" panose="02070309020205020404" pitchFamily="49" charset="0"/>
            </a:endParaRPr>
          </a:p>
        </p:txBody>
      </p:sp>
      <p:sp>
        <p:nvSpPr>
          <p:cNvPr id="20486" name="Slide Number Placeholder 2">
            <a:extLst>
              <a:ext uri="{FF2B5EF4-FFF2-40B4-BE49-F238E27FC236}">
                <a16:creationId xmlns:a16="http://schemas.microsoft.com/office/drawing/2014/main" id="{64C224FC-CA56-4F51-902D-F0498C51B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EB9F0E3-0F35-472D-B5D4-0BF3993CF28B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37</a:t>
            </a:fld>
            <a:endParaRPr lang="de-DE" altLang="de-DE" sz="140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>
            <a:extLst>
              <a:ext uri="{FF2B5EF4-FFF2-40B4-BE49-F238E27FC236}">
                <a16:creationId xmlns:a16="http://schemas.microsoft.com/office/drawing/2014/main" id="{D297B532-E0C1-468B-AB39-64D059E335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128" y="636539"/>
            <a:ext cx="78486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Assignments</a:t>
            </a:r>
            <a:endParaRPr lang="en-US" altLang="de-DE" sz="2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1. Work through lessons 13 - 16 and 20 - 22 in the ILIAS learning module "Introduction to </a:t>
            </a:r>
            <a:r>
              <a:rPr lang="en-US" altLang="de-DE" sz="24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GroIMP</a:t>
            </a: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" (available via </a:t>
            </a:r>
            <a:r>
              <a:rPr lang="en-US" altLang="de-DE" sz="24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StudIP</a:t>
            </a: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).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2. Read Chapter 1, Section 1.8 of the book "The Algorithmic Beauty of Plants" by P. </a:t>
            </a:r>
            <a:r>
              <a:rPr lang="en-US" altLang="de-DE" sz="24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Prusinkiewicz</a:t>
            </a: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 and A. </a:t>
            </a:r>
            <a:r>
              <a:rPr lang="en-US" altLang="de-DE" sz="24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Lindenmayer</a:t>
            </a: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 (pp. 30-35)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(Note the different notation for context-sensitive rules)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40E0A16B-CD8C-446C-9E9B-1D5FF73C14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0728" y="260648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A7910116-A8CD-4539-A832-08BEF6C69CA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648"/>
            <a:ext cx="1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A14EAE06-A94A-4A8F-A7A7-F9029336B00C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94A9DE6-007D-489C-A6B4-5278AF2F6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BF801-061B-4EFA-A533-B5BBE8465385}" type="slidenum">
              <a:rPr lang="de-DE" altLang="de-DE" smtClean="0"/>
              <a:pPr>
                <a:defRPr/>
              </a:pPr>
              <a:t>38</a:t>
            </a:fld>
            <a:endParaRPr lang="de-DE" altLang="de-D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A5DF7DBD-0E8C-45FA-BE4E-C2026FDF57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404664"/>
            <a:ext cx="8305793" cy="6432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   </a:t>
            </a: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A Spruce Model in XL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/* Spruce model sm09_fichte.rgg */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T;     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Terminal buds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M1;    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Side-branch bud 1</a:t>
            </a:r>
            <a:r>
              <a:rPr lang="en-US" altLang="de-DE" sz="1600" b="1" baseline="30000" dirty="0">
                <a:solidFill>
                  <a:srgbClr val="009900"/>
                </a:solidFill>
                <a:latin typeface="Courier New" panose="02070309020205020404" pitchFamily="49" charset="0"/>
              </a:rPr>
              <a:t>st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 order, medial position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S1;    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Side-branch bud 1</a:t>
            </a:r>
            <a:r>
              <a:rPr lang="en-US" altLang="de-DE" sz="1600" b="1" baseline="30000" dirty="0">
                <a:solidFill>
                  <a:srgbClr val="009900"/>
                </a:solidFill>
                <a:latin typeface="Courier New" panose="02070309020205020404" pitchFamily="49" charset="0"/>
              </a:rPr>
              <a:t>st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 order, subapical position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M2;    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Side-branch bud 2</a:t>
            </a:r>
            <a:r>
              <a:rPr lang="en-US" altLang="de-DE" sz="1600" b="1" baseline="30000" dirty="0">
                <a:solidFill>
                  <a:srgbClr val="009900"/>
                </a:solidFill>
                <a:latin typeface="Courier New" panose="02070309020205020404" pitchFamily="49" charset="0"/>
              </a:rPr>
              <a:t>nd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 order, medial position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S2;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M3;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S3;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GU(float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incd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, int age) extends F0;       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growth unit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BA(int age,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super.angle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) extends RL(angle);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GA(int age,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super.angle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) extends RL(angle);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HA(int age,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super.angle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) extends RL(angle);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 ang = 45;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 x3 = 50;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int[] a  = { 0, 15, 25, 32, 37, 40 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int[] gg = { 0, 0, 4 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int[]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hh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= { 0, 0, 2, 4, 8 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int n, k;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float[]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prob_n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= {0.1, 0.4, 0.3, 0.2};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int[]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n_subap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= {5, 6, 7, 8};</a:t>
            </a:r>
          </a:p>
        </p:txBody>
      </p:sp>
      <p:sp>
        <p:nvSpPr>
          <p:cNvPr id="3" name="Line 2">
            <a:extLst>
              <a:ext uri="{FF2B5EF4-FFF2-40B4-BE49-F238E27FC236}">
                <a16:creationId xmlns:a16="http://schemas.microsoft.com/office/drawing/2014/main" id="{E0CABC21-D6FE-4069-BE32-5CC1DB8E814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40D0B986-6828-4D20-8DA6-35AF0E8A67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4">
            <a:extLst>
              <a:ext uri="{FF2B5EF4-FFF2-40B4-BE49-F238E27FC236}">
                <a16:creationId xmlns:a16="http://schemas.microsoft.com/office/drawing/2014/main" id="{B758A400-B540-454C-AC93-62C0AAD5937E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7061E9-ABF3-41DB-985D-22124B3EE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04C66A29-481D-4E62-B44A-B17DEE70AE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260648"/>
            <a:ext cx="8496498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protected void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init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Axiom ==&gt; P(2) D(1) L(100) 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public void grow()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x:T ==&gt;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(x)) GU(2.2, 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RH(random(0, 360)) { k = 0; }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for ((1:3))   </a:t>
            </a:r>
            <a:r>
              <a:rPr lang="en-US" altLang="de-DE" sz="14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3 medial side branches of 1</a:t>
            </a:r>
            <a:r>
              <a:rPr lang="en-US" altLang="de-DE" sz="1400" b="1" baseline="30000" dirty="0">
                <a:solidFill>
                  <a:srgbClr val="009900"/>
                </a:solidFill>
                <a:latin typeface="Courier New" panose="02070309020205020404" pitchFamily="49" charset="0"/>
              </a:rPr>
              <a:t>st</a:t>
            </a:r>
            <a:r>
              <a:rPr lang="en-US" altLang="de-DE" sz="1400" b="1" dirty="0">
                <a:solidFill>
                  <a:srgbClr val="009900"/>
                </a:solidFill>
                <a:latin typeface="Courier New" panose="02070309020205020404" pitchFamily="49" charset="0"/>
              </a:rPr>
              <a:t> order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   (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(random(0.2, 0.85)) RH(k*120+normal(0, 5.5))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     { k++; } RL(x3+normal(0, 2.2)) BA(0, 0)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(0.4) M1 ]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RH(random(0, 360)) { n =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n_subap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[distribution(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prob_n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)]; k = 0; }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for ((1:n))   </a:t>
            </a:r>
            <a:r>
              <a:rPr lang="en-US" altLang="de-DE" sz="14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n subapical side branches of 1</a:t>
            </a:r>
            <a:r>
              <a:rPr lang="en-US" altLang="de-DE" sz="1400" b="1" baseline="30000" dirty="0">
                <a:solidFill>
                  <a:srgbClr val="009900"/>
                </a:solidFill>
                <a:latin typeface="Courier New" panose="02070309020205020404" pitchFamily="49" charset="0"/>
              </a:rPr>
              <a:t>st</a:t>
            </a:r>
            <a:r>
              <a:rPr lang="en-US" altLang="de-DE" sz="1400" b="1" dirty="0">
                <a:solidFill>
                  <a:srgbClr val="009900"/>
                </a:solidFill>
                <a:latin typeface="Courier New" panose="02070309020205020404" pitchFamily="49" charset="0"/>
              </a:rPr>
              <a:t> order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(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(random(0.85, 1)) RH(k*360/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n+normal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(0, 3.1))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  { k++; } RL(x3+normal(0, 2.2)) BA(0, 0)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(0.65) S1 ]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x:S1 ==&gt;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(x)) GU(1.3, 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(random(0.85, 1)) RH(15)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RU(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ang+normal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(0, 2.2))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(0.7) S2 ]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(random(0.85, 1)) RH(-15)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  RU(-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ang+normal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(0, 2.2))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(0.7) S2 ] GA(0, 0) S1;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x:M1 ==&gt;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(x)) GU(0.8, 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(random(0.85, 1)) RH(15)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  RU(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ang+normal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(0, 2.2))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(0.7) M2 ]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(random(0.85, 1)) RH(-15)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  RU(-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ang+normal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(0, 2.2))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(0.7) M2 ] HA(0, 0) M1;</a:t>
            </a:r>
          </a:p>
        </p:txBody>
      </p:sp>
      <p:sp>
        <p:nvSpPr>
          <p:cNvPr id="3" name="Line 2">
            <a:extLst>
              <a:ext uri="{FF2B5EF4-FFF2-40B4-BE49-F238E27FC236}">
                <a16:creationId xmlns:a16="http://schemas.microsoft.com/office/drawing/2014/main" id="{17F5EFB4-377D-4AA2-99DB-96CADD8478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FCA1CA60-0F7F-4317-B88C-0E2DA24A139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54868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4">
            <a:extLst>
              <a:ext uri="{FF2B5EF4-FFF2-40B4-BE49-F238E27FC236}">
                <a16:creationId xmlns:a16="http://schemas.microsoft.com/office/drawing/2014/main" id="{29B85E75-879B-473B-B519-AD10F4400BCA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D94C764-02DA-492C-8156-94EA5EBBC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9AEA5BDD-E96B-410A-899C-14EDC39B83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484" y="549275"/>
            <a:ext cx="6120804" cy="461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x:S2 ==&gt;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(x)) GU(1.3, 0)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	       [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(random(0.85, 1)) RH(10)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                 RU(ang)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(0.7) S3 ]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	       [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(random(0.85, 1)) RH(-10)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	         RU(-ang)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(0.7) S3 ] S2;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solidFill>
                <a:schemeClr val="accent6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x:M2 ==&gt;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(x)) GU(0.8, 0)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      	       [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(random(0.85, 1)) RH(10)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                 RU(ang)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(0.7) M3 ]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      	       [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(random(0.85, 1)) RH(-10)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	         RU(-ang)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(0.7) M3 ] M2;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solidFill>
                <a:schemeClr val="accent6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x:S3 ==&gt;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(x)) GU(1.3, 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x:M3 ==&gt;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(x)) GU(0.8, 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GU(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incd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, t) ==&gt;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DlAdd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incd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*(t+1)) GU(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incd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, t+1);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DlAdd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(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arg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) ==&gt; 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solidFill>
                <a:schemeClr val="accent6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BA(age, angle) ==&gt; BA(age+1,  a[age&lt;5 ? age+1 : 5]);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GA(age, angle) ==&gt; GA(age+1, gg[age&lt;2 ? age+1 : 2]);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HA(age, angle) ==&gt; HA(age+1, </a:t>
            </a:r>
            <a:r>
              <a:rPr lang="en-US" altLang="de-DE" sz="1400" b="1" dirty="0" err="1">
                <a:solidFill>
                  <a:schemeClr val="accent6"/>
                </a:solidFill>
                <a:latin typeface="Courier New" panose="02070309020205020404" pitchFamily="49" charset="0"/>
              </a:rPr>
              <a:t>hh</a:t>
            </a: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[age&lt;4 ? age+1 : 4]);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6"/>
                </a:solidFill>
                <a:latin typeface="Courier New" panose="02070309020205020404" pitchFamily="49" charset="0"/>
              </a:rPr>
              <a:t>]</a:t>
            </a:r>
          </a:p>
        </p:txBody>
      </p:sp>
      <p:sp>
        <p:nvSpPr>
          <p:cNvPr id="4" name="Line 2">
            <a:extLst>
              <a:ext uri="{FF2B5EF4-FFF2-40B4-BE49-F238E27FC236}">
                <a16:creationId xmlns:a16="http://schemas.microsoft.com/office/drawing/2014/main" id="{D45BAF19-70ED-4366-9DD7-A4F516AEB2D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C6AC8A7E-A25E-4F4E-A7FE-2DFADBB132C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4">
            <a:extLst>
              <a:ext uri="{FF2B5EF4-FFF2-40B4-BE49-F238E27FC236}">
                <a16:creationId xmlns:a16="http://schemas.microsoft.com/office/drawing/2014/main" id="{DF4F1029-5782-4670-847C-1E34496E52EE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E87B240-6FF9-4696-9781-B28ED3554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>
            <a:extLst>
              <a:ext uri="{FF2B5EF4-FFF2-40B4-BE49-F238E27FC236}">
                <a16:creationId xmlns:a16="http://schemas.microsoft.com/office/drawing/2014/main" id="{D4C2EC52-5962-4CDA-9FF5-CB786FC1DD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400" y="519291"/>
            <a:ext cx="8209600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   </a:t>
            </a:r>
            <a:r>
              <a:rPr lang="en-US" altLang="de-DE" sz="24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Assignment from last lecture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Analyze the XL code of the model  </a:t>
            </a:r>
            <a:r>
              <a:rPr lang="en-US" altLang="de-DE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</a:rPr>
              <a:t>sm09_fichte.rgg</a:t>
            </a:r>
            <a:r>
              <a:rPr lang="en-US" altLang="de-DE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Test the Model with </a:t>
            </a:r>
            <a:r>
              <a:rPr lang="en-US" altLang="de-DE" sz="240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GroIMP</a:t>
            </a: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, and analyze again the code for the second time.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Take note of everything that might be unclear to you.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Try to answer the following questions: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how to increase the thickness growth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	- for all growth units (GU)?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	- for the trunk only?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how can a slimmer crown shape be achieved (e.g., by changing the length growth)?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rPr>
              <a:t>-   how can the number of main side branches be reduced?</a:t>
            </a:r>
          </a:p>
        </p:txBody>
      </p:sp>
      <p:sp>
        <p:nvSpPr>
          <p:cNvPr id="3" name="Line 2">
            <a:extLst>
              <a:ext uri="{FF2B5EF4-FFF2-40B4-BE49-F238E27FC236}">
                <a16:creationId xmlns:a16="http://schemas.microsoft.com/office/drawing/2014/main" id="{D987D0EC-EAE0-4F98-9028-4D87069C0B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114DCD04-37A2-442D-950A-9DA5C62966B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4">
            <a:extLst>
              <a:ext uri="{FF2B5EF4-FFF2-40B4-BE49-F238E27FC236}">
                <a16:creationId xmlns:a16="http://schemas.microsoft.com/office/drawing/2014/main" id="{A9D40BDE-D8B8-40B7-9518-F1E63B8FA4B1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99A1216-2C65-4CFD-8478-A3DCC2A20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64288" y="6266052"/>
            <a:ext cx="1905000" cy="457200"/>
          </a:xfrm>
        </p:spPr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7</a:t>
            </a:fld>
            <a:endParaRPr lang="de-DE" altLang="de-D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2">
            <a:extLst>
              <a:ext uri="{FF2B5EF4-FFF2-40B4-BE49-F238E27FC236}">
                <a16:creationId xmlns:a16="http://schemas.microsoft.com/office/drawing/2014/main" id="{2D3215A6-EE04-4939-A205-65831EB6C6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3" name="Line 3">
            <a:extLst>
              <a:ext uri="{FF2B5EF4-FFF2-40B4-BE49-F238E27FC236}">
                <a16:creationId xmlns:a16="http://schemas.microsoft.com/office/drawing/2014/main" id="{A2255CC8-54D9-43C2-AE13-4797F773F06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0999" y="809626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0484" name="AutoShape 4">
            <a:extLst>
              <a:ext uri="{FF2B5EF4-FFF2-40B4-BE49-F238E27FC236}">
                <a16:creationId xmlns:a16="http://schemas.microsoft.com/office/drawing/2014/main" id="{F6960C33-87D5-4CC7-BC5A-899EBEE3AD7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485" name="Text Box 5">
            <a:extLst>
              <a:ext uri="{FF2B5EF4-FFF2-40B4-BE49-F238E27FC236}">
                <a16:creationId xmlns:a16="http://schemas.microsoft.com/office/drawing/2014/main" id="{D004E438-016E-4523-9CCF-246457F8A8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138" y="649942"/>
            <a:ext cx="493236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Graph-grammar (example)</a:t>
            </a:r>
          </a:p>
        </p:txBody>
      </p:sp>
      <p:sp>
        <p:nvSpPr>
          <p:cNvPr id="20486" name="Text Box 6">
            <a:extLst>
              <a:ext uri="{FF2B5EF4-FFF2-40B4-BE49-F238E27FC236}">
                <a16:creationId xmlns:a16="http://schemas.microsoft.com/office/drawing/2014/main" id="{09B7EF80-C82E-423A-A411-2A033C8AAD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624" y="2526432"/>
            <a:ext cx="1219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Rule:</a:t>
            </a:r>
          </a:p>
        </p:txBody>
      </p:sp>
      <p:sp>
        <p:nvSpPr>
          <p:cNvPr id="20487" name="Text Box 7">
            <a:extLst>
              <a:ext uri="{FF2B5EF4-FFF2-40B4-BE49-F238E27FC236}">
                <a16:creationId xmlns:a16="http://schemas.microsoft.com/office/drawing/2014/main" id="{E3938745-686D-455E-BEC7-AF1EB32F35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938" y="4437112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>
                <a:solidFill>
                  <a:schemeClr val="accent2"/>
                </a:solidFill>
                <a:latin typeface="Arial" panose="020B0604020202020204" pitchFamily="34" charset="0"/>
              </a:rPr>
              <a:t>Application:</a:t>
            </a:r>
            <a:endParaRPr lang="en-US" altLang="de-DE" sz="2400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pic>
        <p:nvPicPr>
          <p:cNvPr id="20488" name="Picture 8" descr="ldiagr4">
            <a:extLst>
              <a:ext uri="{FF2B5EF4-FFF2-40B4-BE49-F238E27FC236}">
                <a16:creationId xmlns:a16="http://schemas.microsoft.com/office/drawing/2014/main" id="{13495749-6A62-40BE-939D-FF91FAD527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024" y="1916832"/>
            <a:ext cx="6172200" cy="375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9" name="Text Box 9">
            <a:extLst>
              <a:ext uri="{FF2B5EF4-FFF2-40B4-BE49-F238E27FC236}">
                <a16:creationId xmlns:a16="http://schemas.microsoft.com/office/drawing/2014/main" id="{0F52A1E7-FDDD-44D5-A400-A6C00C4EC9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9861" y="5517282"/>
            <a:ext cx="48974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not applicable here! (wrong edge type)</a:t>
            </a:r>
            <a:endParaRPr lang="de-DE" altLang="de-DE" sz="1800" dirty="0">
              <a:latin typeface="Arial" panose="020B0604020202020204" pitchFamily="34" charset="0"/>
            </a:endParaRPr>
          </a:p>
        </p:txBody>
      </p:sp>
      <p:sp>
        <p:nvSpPr>
          <p:cNvPr id="20490" name="Line 10">
            <a:extLst>
              <a:ext uri="{FF2B5EF4-FFF2-40B4-BE49-F238E27FC236}">
                <a16:creationId xmlns:a16="http://schemas.microsoft.com/office/drawing/2014/main" id="{FBE51959-48A5-4969-B3D1-8F9282579B4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291311" y="5229944"/>
            <a:ext cx="142875" cy="358775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34BB0DB-8366-4A41-8B2E-30B3FD794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99448" y="6284168"/>
            <a:ext cx="1905000" cy="457200"/>
          </a:xfrm>
        </p:spPr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8</a:t>
            </a:fld>
            <a:endParaRPr lang="de-DE" altLang="de-D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2">
            <a:extLst>
              <a:ext uri="{FF2B5EF4-FFF2-40B4-BE49-F238E27FC236}">
                <a16:creationId xmlns:a16="http://schemas.microsoft.com/office/drawing/2014/main" id="{E933FBE1-F833-4ED4-AE1C-973F9159E7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3">
            <a:extLst>
              <a:ext uri="{FF2B5EF4-FFF2-40B4-BE49-F238E27FC236}">
                <a16:creationId xmlns:a16="http://schemas.microsoft.com/office/drawing/2014/main" id="{0CFBA72A-FF51-4F3B-B4DC-6DE9310C9E2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4">
            <a:extLst>
              <a:ext uri="{FF2B5EF4-FFF2-40B4-BE49-F238E27FC236}">
                <a16:creationId xmlns:a16="http://schemas.microsoft.com/office/drawing/2014/main" id="{23591540-7CF8-4F22-9AC7-7B4F81438097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2EC7D8B-537A-4DD9-8E9C-8B101E3C6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B95D-2F9D-4102-9E22-5706D5E2F4A8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E2D38EC-A98E-4959-BAED-C6F71A974A61}"/>
              </a:ext>
            </a:extLst>
          </p:cNvPr>
          <p:cNvSpPr/>
          <p:nvPr/>
        </p:nvSpPr>
        <p:spPr>
          <a:xfrm>
            <a:off x="539555" y="476672"/>
            <a:ext cx="8223446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Relational Growth Grammar (RGG)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is a special type of graph grammar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Contains: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 alphabet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- the definition of all allowed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▪ node types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▪ edge types (types of relations)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axiom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- an initial graph composed of elements of the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       alphabet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set of graph replacement rules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2718</Words>
  <Application>Microsoft Office PowerPoint</Application>
  <PresentationFormat>Bildschirmpräsentation (4:3)</PresentationFormat>
  <Paragraphs>462</Paragraphs>
  <Slides>38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38</vt:i4>
      </vt:variant>
    </vt:vector>
  </HeadingPairs>
  <TitlesOfParts>
    <vt:vector size="44" baseType="lpstr">
      <vt:lpstr>Arial</vt:lpstr>
      <vt:lpstr>Calibri</vt:lpstr>
      <vt:lpstr>Courier New</vt:lpstr>
      <vt:lpstr>Times New Roman</vt:lpstr>
      <vt:lpstr>Wingdings</vt:lpstr>
      <vt:lpstr>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BTU Cottbus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Winfried Kurth</dc:creator>
  <cp:lastModifiedBy>Kurth, Winfried</cp:lastModifiedBy>
  <cp:revision>228</cp:revision>
  <dcterms:created xsi:type="dcterms:W3CDTF">2006-10-23T15:58:10Z</dcterms:created>
  <dcterms:modified xsi:type="dcterms:W3CDTF">2024-06-12T15:28:54Z</dcterms:modified>
</cp:coreProperties>
</file>