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531" r:id="rId2"/>
    <p:sldId id="490" r:id="rId3"/>
    <p:sldId id="491" r:id="rId4"/>
    <p:sldId id="541" r:id="rId5"/>
    <p:sldId id="542" r:id="rId6"/>
    <p:sldId id="543" r:id="rId7"/>
    <p:sldId id="646" r:id="rId8"/>
    <p:sldId id="512" r:id="rId9"/>
    <p:sldId id="513" r:id="rId10"/>
    <p:sldId id="522" r:id="rId11"/>
    <p:sldId id="523" r:id="rId12"/>
    <p:sldId id="549" r:id="rId13"/>
    <p:sldId id="525" r:id="rId14"/>
    <p:sldId id="526" r:id="rId15"/>
    <p:sldId id="527" r:id="rId16"/>
    <p:sldId id="528" r:id="rId17"/>
    <p:sldId id="529" r:id="rId18"/>
    <p:sldId id="530" r:id="rId19"/>
    <p:sldId id="532" r:id="rId20"/>
    <p:sldId id="533" r:id="rId21"/>
    <p:sldId id="534" r:id="rId22"/>
    <p:sldId id="535" r:id="rId23"/>
    <p:sldId id="536" r:id="rId24"/>
    <p:sldId id="537" r:id="rId25"/>
    <p:sldId id="538" r:id="rId26"/>
    <p:sldId id="539" r:id="rId27"/>
    <p:sldId id="540" r:id="rId28"/>
    <p:sldId id="641" r:id="rId29"/>
    <p:sldId id="559" r:id="rId30"/>
    <p:sldId id="560" r:id="rId31"/>
    <p:sldId id="568" r:id="rId32"/>
    <p:sldId id="644" r:id="rId33"/>
    <p:sldId id="642" r:id="rId34"/>
    <p:sldId id="643" r:id="rId35"/>
    <p:sldId id="658" r:id="rId36"/>
    <p:sldId id="659" r:id="rId37"/>
    <p:sldId id="660" r:id="rId38"/>
    <p:sldId id="637" r:id="rId39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55" autoAdjust="0"/>
    <p:restoredTop sz="95842" autoAdjust="0"/>
  </p:normalViewPr>
  <p:slideViewPr>
    <p:cSldViewPr>
      <p:cViewPr varScale="1">
        <p:scale>
          <a:sx n="114" d="100"/>
          <a:sy n="114" d="100"/>
        </p:scale>
        <p:origin x="19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6F6DF-7ACD-4593-829D-731FC6EC28FE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4625B-0296-487F-8A08-C8C14F2D67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5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6B72AD-723D-4CE2-BF33-E13C86AB31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9A99B9-E6F0-4E3A-A42F-9D347004B1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484218-C1F1-447D-8CDC-3F0A8CA7C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51407-2499-44E4-997A-6F833DD6F9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6415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FD4C09-326E-4E1A-8D8B-DF12E16BBC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03A5F6-EF57-4FFE-B410-85B4D94FE5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38AC68-CE4B-4850-8D17-BF67CDF3F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F9525-D639-42BD-9B72-E134A74569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2486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3BD949-A290-4DE5-87D3-422A1462B7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0528A9-8B92-4CFF-A85A-1C6C150BC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3D36AA-0CCE-4729-9AA2-0FE8DA561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CABB2-F89D-4C9B-BB21-A7F0A54A88F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326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C567B5-D3BC-4E10-A7E5-467F1382F0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31E6E2-D8CA-4F5D-808F-0018857E14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ED94F3-CE37-4291-B552-0FC7AD2A66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38CB1-8799-454F-8721-03A9CC06320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876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C011C0-5F18-48D7-90FE-5F1B71C16D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DA868F-EBEA-4A5F-B323-698FADD937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24A91C-C0CB-410F-A1F0-0DA8075E9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121AB-39F4-4CE7-81CE-6EC10E0FAF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6125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2C1C12-C471-43C0-A6FE-956EDD7EEB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4AFFC4-CAFC-4503-B30B-0680CD7A5F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7B0470-E724-4CB5-8F0D-72CD992F20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C5018-E062-4C66-9EFC-A6D836680A1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181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5A8E12-DEB6-4514-9602-859C80DF8F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5A34DF9-B3EC-4796-96C6-BF3B5FB75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FCCD88-0E31-480D-8B6B-1365B36281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FEEB7-65E2-41AA-9B3F-BBF2FCD9F28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858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640360-B025-4893-B29B-79338078F8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7BB36E-EA37-44DB-B09A-B6B3B62F0B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71276DA-8E5D-4826-B37C-AF615DA8C1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F78B7-7B37-4E51-BCC0-38F97FB726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781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19A4ED4-6367-47A6-813B-9DB01CC06A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DDEEC97-1CEA-4C23-B24E-B83D71410B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ACDDD21-BD7B-409C-B9DB-968F293E2F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B95D-2F9D-4102-9E22-5706D5E2F4A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2270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86AE-F177-4473-84FE-3BA981933D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D1AF9A-2F7B-406E-A3A1-AEFA9DBEDB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8BFEB-91C1-4DC1-AF32-55A17F3C78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B3998-C292-45D2-A143-E357295661D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8972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D219B8-12DB-4AE6-897B-B5236C9949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48A904-E91D-49B8-9B3F-63DB6C8730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408E17-1145-4D59-8A01-0FE3650838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9A228-9F9F-4A5D-85AA-2F4E9FAE2A3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562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EE0E2AA-6AFA-49E6-BA65-E8BB99C23F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39061EE-7720-4E0B-9789-353214FA1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F2D19C-8F2F-413B-8F07-1EF56D48F4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57EB7FE-DBFD-4A0B-AE88-2F44DAFF88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424FC10-9A51-4B84-BB10-24BA4B303A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2DB0298-C196-4DAD-8B49-1942ADA4CBA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>
            <a:extLst>
              <a:ext uri="{FF2B5EF4-FFF2-40B4-BE49-F238E27FC236}">
                <a16:creationId xmlns:a16="http://schemas.microsoft.com/office/drawing/2014/main" id="{76E1055F-961F-4568-8344-CD9627834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49500"/>
            <a:ext cx="80772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2024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0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8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 13 June, 2024</a:t>
            </a:r>
          </a:p>
        </p:txBody>
      </p:sp>
      <p:pic>
        <p:nvPicPr>
          <p:cNvPr id="2051" name="Picture 6" descr="groimpstart">
            <a:extLst>
              <a:ext uri="{FF2B5EF4-FFF2-40B4-BE49-F238E27FC236}">
                <a16:creationId xmlns:a16="http://schemas.microsoft.com/office/drawing/2014/main" id="{468A392D-9DA3-4E09-AEBD-BA640F93D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groimp500x500">
            <a:extLst>
              <a:ext uri="{FF2B5EF4-FFF2-40B4-BE49-F238E27FC236}">
                <a16:creationId xmlns:a16="http://schemas.microsoft.com/office/drawing/2014/main" id="{CB2AB471-7088-4DE4-8A21-689DD6F5C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99945F-BCF8-45C7-930D-4F3F2C0DA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49624ECC-EC8A-4188-BA22-81A4DC33FE6A}"/>
              </a:ext>
            </a:extLst>
          </p:cNvPr>
          <p:cNvSpPr/>
          <p:nvPr/>
        </p:nvSpPr>
        <p:spPr>
          <a:xfrm>
            <a:off x="539555" y="1362829"/>
            <a:ext cx="822344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Relational Growth Grammar contains: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alphabet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the definition of all allowed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▪ node types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▪ types of relations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axiom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an initial graph composed of elements of the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alphabet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set of graph replacement rules</a:t>
            </a:r>
          </a:p>
        </p:txBody>
      </p:sp>
      <p:grpSp>
        <p:nvGrpSpPr>
          <p:cNvPr id="2" name="Gruppieren 17">
            <a:extLst>
              <a:ext uri="{FF2B5EF4-FFF2-40B4-BE49-F238E27FC236}">
                <a16:creationId xmlns:a16="http://schemas.microsoft.com/office/drawing/2014/main" id="{E8C0CA26-96F0-4A8C-8B50-3D73031284EA}"/>
              </a:ext>
            </a:extLst>
          </p:cNvPr>
          <p:cNvGrpSpPr>
            <a:grpSpLocks/>
          </p:cNvGrpSpPr>
          <p:nvPr/>
        </p:nvGrpSpPr>
        <p:grpSpPr bwMode="auto">
          <a:xfrm>
            <a:off x="4483472" y="2699628"/>
            <a:ext cx="3383805" cy="369332"/>
            <a:chOff x="4504390" y="2847685"/>
            <a:chExt cx="3216145" cy="275870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24167E26-8198-4491-AF60-5FC6546F3035}"/>
                </a:ext>
              </a:extLst>
            </p:cNvPr>
            <p:cNvSpPr/>
            <p:nvPr/>
          </p:nvSpPr>
          <p:spPr bwMode="auto">
            <a:xfrm flipH="1">
              <a:off x="5828311" y="2858784"/>
              <a:ext cx="838166" cy="2647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 err="1"/>
                <a:t>Shoot</a:t>
              </a:r>
              <a:endParaRPr lang="de-DE" sz="1100" dirty="0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E8623A38-6ED2-4D5B-94CB-D1FD983EEA0B}"/>
                </a:ext>
              </a:extLst>
            </p:cNvPr>
            <p:cNvSpPr/>
            <p:nvPr/>
          </p:nvSpPr>
          <p:spPr bwMode="auto">
            <a:xfrm>
              <a:off x="4504390" y="2847685"/>
              <a:ext cx="839753" cy="2647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/>
                <a:t>Root</a:t>
              </a: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C1178234-2C00-4F93-86D2-3444D2BA33AF}"/>
                </a:ext>
              </a:extLst>
            </p:cNvPr>
            <p:cNvSpPr/>
            <p:nvPr/>
          </p:nvSpPr>
          <p:spPr bwMode="auto">
            <a:xfrm>
              <a:off x="7136359" y="2860369"/>
              <a:ext cx="584176" cy="2394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/>
                <a:t>Bud</a:t>
              </a:r>
            </a:p>
          </p:txBody>
        </p:sp>
      </p:grpSp>
      <p:grpSp>
        <p:nvGrpSpPr>
          <p:cNvPr id="3" name="Gruppieren 21">
            <a:extLst>
              <a:ext uri="{FF2B5EF4-FFF2-40B4-BE49-F238E27FC236}">
                <a16:creationId xmlns:a16="http://schemas.microsoft.com/office/drawing/2014/main" id="{88B4B9AC-D80C-47EE-815C-04887C80B48E}"/>
              </a:ext>
            </a:extLst>
          </p:cNvPr>
          <p:cNvGrpSpPr>
            <a:grpSpLocks/>
          </p:cNvGrpSpPr>
          <p:nvPr/>
        </p:nvGrpSpPr>
        <p:grpSpPr bwMode="auto">
          <a:xfrm>
            <a:off x="4139952" y="3771686"/>
            <a:ext cx="3240360" cy="354474"/>
            <a:chOff x="4818156" y="4764339"/>
            <a:chExt cx="2957960" cy="265113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9EBE1F04-F44D-44E6-A9C3-AA230E06B110}"/>
                </a:ext>
              </a:extLst>
            </p:cNvPr>
            <p:cNvSpPr/>
            <p:nvPr/>
          </p:nvSpPr>
          <p:spPr bwMode="auto">
            <a:xfrm>
              <a:off x="4818156" y="4764339"/>
              <a:ext cx="839915" cy="2651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/>
                <a:t>Root</a:t>
              </a:r>
            </a:p>
          </p:txBody>
        </p: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7E921C12-1F7B-4FC5-8B8D-0036558B65B5}"/>
                </a:ext>
              </a:extLst>
            </p:cNvPr>
            <p:cNvCxnSpPr/>
            <p:nvPr/>
          </p:nvCxnSpPr>
          <p:spPr bwMode="auto">
            <a:xfrm flipV="1">
              <a:off x="5680299" y="4892926"/>
              <a:ext cx="303258" cy="79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DB1203E8-C716-4935-B26F-C9C0B41D25E6}"/>
                </a:ext>
              </a:extLst>
            </p:cNvPr>
            <p:cNvSpPr/>
            <p:nvPr/>
          </p:nvSpPr>
          <p:spPr bwMode="auto">
            <a:xfrm flipH="1">
              <a:off x="6002610" y="4764339"/>
              <a:ext cx="838327" cy="2651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 err="1"/>
                <a:t>Shoot</a:t>
              </a:r>
              <a:endParaRPr lang="de-DE" sz="1100" dirty="0"/>
            </a:p>
          </p:txBody>
        </p: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04EE1C50-297E-41B9-9D22-DC9906E84416}"/>
                </a:ext>
              </a:extLst>
            </p:cNvPr>
            <p:cNvCxnSpPr/>
            <p:nvPr/>
          </p:nvCxnSpPr>
          <p:spPr bwMode="auto">
            <a:xfrm flipV="1">
              <a:off x="6875867" y="4892926"/>
              <a:ext cx="303259" cy="79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4BFA9D28-809F-4D34-83D8-6524552D99B9}"/>
                </a:ext>
              </a:extLst>
            </p:cNvPr>
            <p:cNvSpPr/>
            <p:nvPr/>
          </p:nvSpPr>
          <p:spPr bwMode="auto">
            <a:xfrm>
              <a:off x="7191828" y="4777039"/>
              <a:ext cx="584288" cy="2397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/>
                <a:t>Bud</a:t>
              </a:r>
            </a:p>
          </p:txBody>
        </p:sp>
      </p:grpSp>
      <p:grpSp>
        <p:nvGrpSpPr>
          <p:cNvPr id="4" name="Gruppieren 20">
            <a:extLst>
              <a:ext uri="{FF2B5EF4-FFF2-40B4-BE49-F238E27FC236}">
                <a16:creationId xmlns:a16="http://schemas.microsoft.com/office/drawing/2014/main" id="{8CFED172-8522-4C75-BE92-94F20FF7E2B5}"/>
              </a:ext>
            </a:extLst>
          </p:cNvPr>
          <p:cNvGrpSpPr>
            <a:grpSpLocks/>
          </p:cNvGrpSpPr>
          <p:nvPr/>
        </p:nvGrpSpPr>
        <p:grpSpPr bwMode="auto">
          <a:xfrm>
            <a:off x="5123681" y="3131676"/>
            <a:ext cx="3480764" cy="369332"/>
            <a:chOff x="4324575" y="3195018"/>
            <a:chExt cx="3288923" cy="370366"/>
          </a:xfrm>
        </p:grpSpPr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59A7BFF0-C18D-4CF7-9894-08DBB23B0644}"/>
                </a:ext>
              </a:extLst>
            </p:cNvPr>
            <p:cNvCxnSpPr/>
            <p:nvPr/>
          </p:nvCxnSpPr>
          <p:spPr bwMode="auto">
            <a:xfrm>
              <a:off x="7229318" y="3400380"/>
              <a:ext cx="384180" cy="31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Gerade Verbindung mit Pfeil 9">
              <a:extLst>
                <a:ext uri="{FF2B5EF4-FFF2-40B4-BE49-F238E27FC236}">
                  <a16:creationId xmlns:a16="http://schemas.microsoft.com/office/drawing/2014/main" id="{4D37E0B2-E688-4660-B91D-8AD644504D56}"/>
                </a:ext>
              </a:extLst>
            </p:cNvPr>
            <p:cNvCxnSpPr/>
            <p:nvPr/>
          </p:nvCxnSpPr>
          <p:spPr bwMode="auto">
            <a:xfrm flipV="1">
              <a:off x="5516804" y="3395603"/>
              <a:ext cx="303216" cy="95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537" name="Textfeld 16">
              <a:extLst>
                <a:ext uri="{FF2B5EF4-FFF2-40B4-BE49-F238E27FC236}">
                  <a16:creationId xmlns:a16="http://schemas.microsoft.com/office/drawing/2014/main" id="{25EA1051-89A8-44E7-9B03-356CBC1368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575" y="3195018"/>
              <a:ext cx="2941871" cy="370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Successor        </a:t>
              </a:r>
              <a:r>
                <a:rPr lang="en-US" altLang="de-DE" sz="18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Branching</a:t>
              </a:r>
            </a:p>
          </p:txBody>
        </p:sp>
      </p:grpSp>
      <p:sp>
        <p:nvSpPr>
          <p:cNvPr id="18" name="Line 2">
            <a:extLst>
              <a:ext uri="{FF2B5EF4-FFF2-40B4-BE49-F238E27FC236}">
                <a16:creationId xmlns:a16="http://schemas.microsoft.com/office/drawing/2014/main" id="{D05FE7CE-166B-4DDA-AF37-C85C10C27F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">
            <a:extLst>
              <a:ext uri="{FF2B5EF4-FFF2-40B4-BE49-F238E27FC236}">
                <a16:creationId xmlns:a16="http://schemas.microsoft.com/office/drawing/2014/main" id="{F380E207-810F-495D-BFEE-96E465D98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" name="AutoShape 4">
            <a:extLst>
              <a:ext uri="{FF2B5EF4-FFF2-40B4-BE49-F238E27FC236}">
                <a16:creationId xmlns:a16="http://schemas.microsoft.com/office/drawing/2014/main" id="{4964E62C-82CF-48C8-B5A9-F55D17BF28B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6A5F7-E4D9-4061-8421-A16CA194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Untertitel 2">
            <a:extLst>
              <a:ext uri="{FF2B5EF4-FFF2-40B4-BE49-F238E27FC236}">
                <a16:creationId xmlns:a16="http://schemas.microsoft.com/office/drawing/2014/main" id="{9F1FD0F1-7149-45F8-A473-8CECCBEFB26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331640" y="1556792"/>
            <a:ext cx="6768743" cy="259227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What are these graph replacement rules </a:t>
            </a:r>
            <a:r>
              <a:rPr lang="en-US" altLang="de-DE" sz="2800" dirty="0">
                <a:solidFill>
                  <a:srgbClr val="C00000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RGG rules</a:t>
            </a:r>
            <a:r>
              <a:rPr lang="en-US" altLang="de-DE" sz="2800" dirty="0">
                <a:solidFill>
                  <a:srgbClr val="C00000"/>
                </a:solidFill>
                <a:latin typeface="Arial" panose="020B0604020202020204" pitchFamily="34" charset="0"/>
              </a:rPr>
              <a:t>)</a:t>
            </a:r>
            <a:r>
              <a:rPr lang="en-US" altLang="de-DE" sz="2800" dirty="0">
                <a:latin typeface="Arial" panose="020B0604020202020204" pitchFamily="34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And how do we apply them?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A6FD4D0E-4E99-4614-BAF0-27B30E58E7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467F7810-288C-40E8-883F-A190B3CB2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0CB36E84-14F9-4A3C-999C-3672FC1A859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32EAAE-701C-4CBF-8473-C05A30A2E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Untertitel 2">
            <a:extLst>
              <a:ext uri="{FF2B5EF4-FFF2-40B4-BE49-F238E27FC236}">
                <a16:creationId xmlns:a16="http://schemas.microsoft.com/office/drawing/2014/main" id="{9F1FD0F1-7149-45F8-A473-8CECCBEFB26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56817" y="971569"/>
            <a:ext cx="8687183" cy="485297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replacement rules are</a:t>
            </a:r>
            <a:br>
              <a:rPr lang="en-US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rules for the transformation of a graph (subgraph) into another graph</a:t>
            </a:r>
            <a:b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 rule consists essentially of:</a:t>
            </a:r>
          </a:p>
          <a:p>
            <a:pPr marL="0" indent="0" eaLnBrk="1" hangingPunct="1">
              <a:buFontTx/>
              <a:buNone/>
            </a:pPr>
            <a:b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left-hand side of rule ==&gt; right-hand side of rule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A6FD4D0E-4E99-4614-BAF0-27B30E58E7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467F7810-288C-40E8-883F-A190B3CB2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0CB36E84-14F9-4A3C-999C-3672FC1A859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32EAAE-701C-4CBF-8473-C05A30A2E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96804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Inhaltsplatzhalter 2">
            <a:extLst>
              <a:ext uri="{FF2B5EF4-FFF2-40B4-BE49-F238E27FC236}">
                <a16:creationId xmlns:a16="http://schemas.microsoft.com/office/drawing/2014/main" id="{9A119773-4E9F-4502-9076-699AA1B53054}"/>
              </a:ext>
            </a:extLst>
          </p:cNvPr>
          <p:cNvSpPr txBox="1">
            <a:spLocks/>
          </p:cNvSpPr>
          <p:nvPr/>
        </p:nvSpPr>
        <p:spPr bwMode="auto">
          <a:xfrm>
            <a:off x="887020" y="758934"/>
            <a:ext cx="7571180" cy="497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buSzPct val="60000"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an RGG rule is applied</a:t>
            </a:r>
          </a:p>
          <a:p>
            <a:pPr marL="0" indent="0" eaLnBrk="1" hangingPunct="1">
              <a:buSzPct val="60000"/>
              <a:buNone/>
            </a:pPr>
            <a:endParaRPr lang="en-US" altLang="de-DE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60000"/>
              <a:buFont typeface="Wingdings" panose="05000000000000000000" pitchFamily="2" charset="2"/>
              <a:buChar char="Ø"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each left-hand side of a rule describes a subgraph (a pattern of nodes and edges which is searched for in the whole graph), </a:t>
            </a:r>
            <a:r>
              <a:rPr lang="en-US" alt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which is replaced</a:t>
            </a: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when the rule is applied</a:t>
            </a:r>
          </a:p>
          <a:p>
            <a:pPr marL="0" indent="0" eaLnBrk="1" hangingPunct="1">
              <a:buSzPct val="60000"/>
              <a:buNone/>
            </a:pPr>
            <a:endParaRPr lang="en-US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SzPct val="60000"/>
              <a:buFont typeface="Wingdings" panose="05000000000000000000" pitchFamily="2" charset="2"/>
              <a:buChar char="Ø"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each right-hand side of a rule defines a new subgraph, </a:t>
            </a:r>
            <a:r>
              <a:rPr lang="en-US" alt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which is inserted as substitute for the removed subgraph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4EEEFE14-0478-4A51-AFA7-4AA64F8B2D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F885B713-BE9F-4651-80B9-3FDB6B2CF5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A85F4ECB-554B-43C8-BA15-E902A851823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7B36A2-524B-4A77-8693-20E8D8BB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Inhaltsplatzhalter 2">
            <a:extLst>
              <a:ext uri="{FF2B5EF4-FFF2-40B4-BE49-F238E27FC236}">
                <a16:creationId xmlns:a16="http://schemas.microsoft.com/office/drawing/2014/main" id="{1E4ECFF4-CB1B-4F74-9616-98CE9850E7B6}"/>
              </a:ext>
            </a:extLst>
          </p:cNvPr>
          <p:cNvSpPr txBox="1">
            <a:spLocks/>
          </p:cNvSpPr>
          <p:nvPr/>
        </p:nvSpPr>
        <p:spPr bwMode="auto">
          <a:xfrm>
            <a:off x="533400" y="566738"/>
            <a:ext cx="8229600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buSzPct val="60000"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example with strings</a:t>
            </a:r>
          </a:p>
          <a:p>
            <a:pPr marL="0" indent="0" eaLnBrk="1" hangingPunct="1">
              <a:buSzPct val="60000"/>
              <a:buNone/>
            </a:pPr>
            <a:endParaRPr lang="en-US" altLang="de-DE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60000"/>
              <a:buFont typeface="Wingdings" panose="05000000000000000000" pitchFamily="2" charset="2"/>
              <a:buChar char="Ø"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Every occurrence of the subgraph defined in the left-hand side of the rule is replaced!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256E341-D484-4FD7-A9BF-C139483D5DDB}"/>
              </a:ext>
            </a:extLst>
          </p:cNvPr>
          <p:cNvSpPr/>
          <p:nvPr/>
        </p:nvSpPr>
        <p:spPr>
          <a:xfrm>
            <a:off x="1042988" y="30289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A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F506C325-DD2C-4DAB-8D66-E1565E4BDA41}"/>
              </a:ext>
            </a:extLst>
          </p:cNvPr>
          <p:cNvCxnSpPr>
            <a:stCxn id="5" idx="6"/>
          </p:cNvCxnSpPr>
          <p:nvPr/>
        </p:nvCxnSpPr>
        <p:spPr>
          <a:xfrm>
            <a:off x="1528763" y="32051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D0752462-2FFD-40C8-9076-B9BCA05E7DD1}"/>
              </a:ext>
            </a:extLst>
          </p:cNvPr>
          <p:cNvSpPr/>
          <p:nvPr/>
        </p:nvSpPr>
        <p:spPr>
          <a:xfrm>
            <a:off x="1709738" y="30289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B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6B9CA49-6154-458F-A8B0-6F713CF13A0C}"/>
              </a:ext>
            </a:extLst>
          </p:cNvPr>
          <p:cNvCxnSpPr>
            <a:stCxn id="7" idx="6"/>
          </p:cNvCxnSpPr>
          <p:nvPr/>
        </p:nvCxnSpPr>
        <p:spPr>
          <a:xfrm>
            <a:off x="2195513" y="32051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1B777D6E-BE4D-4ED4-B7DB-746D241E96CF}"/>
              </a:ext>
            </a:extLst>
          </p:cNvPr>
          <p:cNvSpPr/>
          <p:nvPr/>
        </p:nvSpPr>
        <p:spPr>
          <a:xfrm>
            <a:off x="2376488" y="30289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72D456B-C1F9-4961-97BD-D5DEC22AA6AB}"/>
              </a:ext>
            </a:extLst>
          </p:cNvPr>
          <p:cNvCxnSpPr>
            <a:stCxn id="9" idx="6"/>
          </p:cNvCxnSpPr>
          <p:nvPr/>
        </p:nvCxnSpPr>
        <p:spPr>
          <a:xfrm>
            <a:off x="2862263" y="32051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43641AF7-765D-47AD-9EE7-B4B614E94D6E}"/>
              </a:ext>
            </a:extLst>
          </p:cNvPr>
          <p:cNvSpPr/>
          <p:nvPr/>
        </p:nvSpPr>
        <p:spPr>
          <a:xfrm>
            <a:off x="3043238" y="30289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A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2219B86D-F9F3-41E9-B3B4-873D32F900E6}"/>
              </a:ext>
            </a:extLst>
          </p:cNvPr>
          <p:cNvCxnSpPr>
            <a:stCxn id="11" idx="6"/>
          </p:cNvCxnSpPr>
          <p:nvPr/>
        </p:nvCxnSpPr>
        <p:spPr>
          <a:xfrm>
            <a:off x="3529013" y="32051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B4DA03F2-6F90-436C-901B-B7E2C02C383D}"/>
              </a:ext>
            </a:extLst>
          </p:cNvPr>
          <p:cNvSpPr/>
          <p:nvPr/>
        </p:nvSpPr>
        <p:spPr>
          <a:xfrm>
            <a:off x="1057275" y="47625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D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0DEF753-8D98-4AE3-8D4D-63FC2951B7AF}"/>
              </a:ext>
            </a:extLst>
          </p:cNvPr>
          <p:cNvCxnSpPr>
            <a:stCxn id="13" idx="6"/>
          </p:cNvCxnSpPr>
          <p:nvPr/>
        </p:nvCxnSpPr>
        <p:spPr>
          <a:xfrm>
            <a:off x="1543050" y="49387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DE0AD6BC-1662-4999-B7F8-A75A1E8680D8}"/>
              </a:ext>
            </a:extLst>
          </p:cNvPr>
          <p:cNvSpPr/>
          <p:nvPr/>
        </p:nvSpPr>
        <p:spPr>
          <a:xfrm>
            <a:off x="1724025" y="47625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B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851FB2D2-67F6-47FA-A156-451340D772FF}"/>
              </a:ext>
            </a:extLst>
          </p:cNvPr>
          <p:cNvCxnSpPr>
            <a:stCxn id="15" idx="6"/>
          </p:cNvCxnSpPr>
          <p:nvPr/>
        </p:nvCxnSpPr>
        <p:spPr>
          <a:xfrm>
            <a:off x="2209800" y="49387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7B034DD6-D910-4629-A22E-78E9D5F426C0}"/>
              </a:ext>
            </a:extLst>
          </p:cNvPr>
          <p:cNvSpPr/>
          <p:nvPr/>
        </p:nvSpPr>
        <p:spPr>
          <a:xfrm>
            <a:off x="2390775" y="47625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AEBA6C67-5C05-469A-917C-71944866AFA4}"/>
              </a:ext>
            </a:extLst>
          </p:cNvPr>
          <p:cNvCxnSpPr>
            <a:stCxn id="17" idx="6"/>
          </p:cNvCxnSpPr>
          <p:nvPr/>
        </p:nvCxnSpPr>
        <p:spPr>
          <a:xfrm>
            <a:off x="2876550" y="49387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FE32D750-1DE4-4CD2-BDDC-803978CA9762}"/>
              </a:ext>
            </a:extLst>
          </p:cNvPr>
          <p:cNvSpPr/>
          <p:nvPr/>
        </p:nvSpPr>
        <p:spPr>
          <a:xfrm>
            <a:off x="3057525" y="47625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D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98DCAFE4-332F-4F97-A35B-10F37E2A2300}"/>
              </a:ext>
            </a:extLst>
          </p:cNvPr>
          <p:cNvCxnSpPr>
            <a:stCxn id="19" idx="6"/>
          </p:cNvCxnSpPr>
          <p:nvPr/>
        </p:nvCxnSpPr>
        <p:spPr>
          <a:xfrm>
            <a:off x="3543300" y="49387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" name="Ellipse 20">
            <a:extLst>
              <a:ext uri="{FF2B5EF4-FFF2-40B4-BE49-F238E27FC236}">
                <a16:creationId xmlns:a16="http://schemas.microsoft.com/office/drawing/2014/main" id="{F5057651-AA84-4743-AC3A-F07B8BC1BDBB}"/>
              </a:ext>
            </a:extLst>
          </p:cNvPr>
          <p:cNvSpPr/>
          <p:nvPr/>
        </p:nvSpPr>
        <p:spPr>
          <a:xfrm>
            <a:off x="4700588" y="38481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A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0B8076EE-642E-43F4-86BD-523C0A0F01CF}"/>
              </a:ext>
            </a:extLst>
          </p:cNvPr>
          <p:cNvCxnSpPr>
            <a:stCxn id="21" idx="6"/>
          </p:cNvCxnSpPr>
          <p:nvPr/>
        </p:nvCxnSpPr>
        <p:spPr>
          <a:xfrm>
            <a:off x="5186363" y="40243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Ellipse 22">
            <a:extLst>
              <a:ext uri="{FF2B5EF4-FFF2-40B4-BE49-F238E27FC236}">
                <a16:creationId xmlns:a16="http://schemas.microsoft.com/office/drawing/2014/main" id="{FEDE262C-AE9C-428C-9769-A9DB786C239C}"/>
              </a:ext>
            </a:extLst>
          </p:cNvPr>
          <p:cNvSpPr/>
          <p:nvPr/>
        </p:nvSpPr>
        <p:spPr>
          <a:xfrm>
            <a:off x="7629525" y="38481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D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44D6AE8F-D3B9-49F5-858E-3CCA5ADB9C53}"/>
              </a:ext>
            </a:extLst>
          </p:cNvPr>
          <p:cNvCxnSpPr/>
          <p:nvPr/>
        </p:nvCxnSpPr>
        <p:spPr>
          <a:xfrm>
            <a:off x="8162925" y="40243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6648" name="Textfeld 32">
            <a:extLst>
              <a:ext uri="{FF2B5EF4-FFF2-40B4-BE49-F238E27FC236}">
                <a16:creationId xmlns:a16="http://schemas.microsoft.com/office/drawing/2014/main" id="{FACF3D12-A6D0-4CD6-A34F-C4E6B422B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120" y="3838575"/>
            <a:ext cx="1766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is replaced by</a:t>
            </a:r>
          </a:p>
        </p:txBody>
      </p:sp>
      <p:sp>
        <p:nvSpPr>
          <p:cNvPr id="26649" name="Inhaltsplatzhalter 2">
            <a:extLst>
              <a:ext uri="{FF2B5EF4-FFF2-40B4-BE49-F238E27FC236}">
                <a16:creationId xmlns:a16="http://schemas.microsoft.com/office/drawing/2014/main" id="{2574FE02-613B-4083-A759-1D3C7775B4C0}"/>
              </a:ext>
            </a:extLst>
          </p:cNvPr>
          <p:cNvSpPr txBox="1">
            <a:spLocks/>
          </p:cNvSpPr>
          <p:nvPr/>
        </p:nvSpPr>
        <p:spPr bwMode="auto">
          <a:xfrm>
            <a:off x="585788" y="5534025"/>
            <a:ext cx="665050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2 rule applications in the same time step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29A8F33A-1652-4BAD-8ECF-D596EB59B48F}"/>
              </a:ext>
            </a:extLst>
          </p:cNvPr>
          <p:cNvSpPr/>
          <p:nvPr/>
        </p:nvSpPr>
        <p:spPr>
          <a:xfrm>
            <a:off x="3702050" y="303053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044494EE-0452-4506-9464-C4E92389645A}"/>
              </a:ext>
            </a:extLst>
          </p:cNvPr>
          <p:cNvSpPr/>
          <p:nvPr/>
        </p:nvSpPr>
        <p:spPr>
          <a:xfrm>
            <a:off x="3722688" y="4773613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sp>
        <p:nvSpPr>
          <p:cNvPr id="29" name="Line 2">
            <a:extLst>
              <a:ext uri="{FF2B5EF4-FFF2-40B4-BE49-F238E27FC236}">
                <a16:creationId xmlns:a16="http://schemas.microsoft.com/office/drawing/2014/main" id="{C072C09C-E91D-48D3-A61A-3C3C36ADD9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">
            <a:extLst>
              <a:ext uri="{FF2B5EF4-FFF2-40B4-BE49-F238E27FC236}">
                <a16:creationId xmlns:a16="http://schemas.microsoft.com/office/drawing/2014/main" id="{52F8ADF1-2116-4E27-A213-240F868E1F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1" name="AutoShape 4">
            <a:extLst>
              <a:ext uri="{FF2B5EF4-FFF2-40B4-BE49-F238E27FC236}">
                <a16:creationId xmlns:a16="http://schemas.microsoft.com/office/drawing/2014/main" id="{0CEE3877-6706-4B3C-A0F5-A8E2C9FD279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740F42-C4F5-4F3C-AD41-CD89400BD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Inhaltsplatzhalter 2">
            <a:extLst>
              <a:ext uri="{FF2B5EF4-FFF2-40B4-BE49-F238E27FC236}">
                <a16:creationId xmlns:a16="http://schemas.microsoft.com/office/drawing/2014/main" id="{00089E02-BAB5-4BC1-813F-7A8F98DE0292}"/>
              </a:ext>
            </a:extLst>
          </p:cNvPr>
          <p:cNvSpPr txBox="1">
            <a:spLocks/>
          </p:cNvSpPr>
          <p:nvPr/>
        </p:nvSpPr>
        <p:spPr bwMode="auto">
          <a:xfrm>
            <a:off x="1001318" y="1196752"/>
            <a:ext cx="7141363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complete RGG rule can contain 5 parts</a:t>
            </a:r>
          </a:p>
          <a:p>
            <a:pPr eaLnBrk="1" hangingPunct="1">
              <a:buFontTx/>
              <a:buNone/>
            </a:pPr>
            <a:endParaRPr lang="en-US" altLang="de-DE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(* </a:t>
            </a: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*), left-hand side, ( </a:t>
            </a:r>
            <a:r>
              <a:rPr lang="en-US" altLang="de-DE" sz="28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				==&gt;</a:t>
            </a: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right-hand side { </a:t>
            </a:r>
            <a:r>
              <a:rPr lang="en-US" altLang="de-DE" sz="28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imperative XL code </a:t>
            </a: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2E649F30-8689-419B-ADF6-72353DB54B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06C0CA72-BC1B-4C12-A1E1-EC65EEEC4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B5EF268C-49D4-445F-B31F-0B18D0E86FC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889968-71ED-40CC-BC83-6891E4A22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Inhaltsplatzhalter 2">
            <a:extLst>
              <a:ext uri="{FF2B5EF4-FFF2-40B4-BE49-F238E27FC236}">
                <a16:creationId xmlns:a16="http://schemas.microsoft.com/office/drawing/2014/main" id="{6C2B79F7-6D7A-43F8-9483-DE3B6B69F489}"/>
              </a:ext>
            </a:extLst>
          </p:cNvPr>
          <p:cNvSpPr txBox="1">
            <a:spLocks/>
          </p:cNvSpPr>
          <p:nvPr/>
        </p:nvSpPr>
        <p:spPr bwMode="auto">
          <a:xfrm>
            <a:off x="827583" y="548680"/>
            <a:ext cx="6120675" cy="324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example</a:t>
            </a:r>
          </a:p>
          <a:p>
            <a:pPr eaLnBrk="1" hangingPunct="1">
              <a:buFontTx/>
              <a:buNone/>
            </a:pPr>
            <a:endParaRPr lang="en-US" altLang="de-DE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(* 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*), left-hand side, ( 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==&gt;</a:t>
            </a: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right-hand side { 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imperative XL code 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6F2CCB4-14C0-4806-943E-9DCE2817B5CD}"/>
              </a:ext>
            </a:extLst>
          </p:cNvPr>
          <p:cNvSpPr/>
          <p:nvPr/>
        </p:nvSpPr>
        <p:spPr>
          <a:xfrm>
            <a:off x="674514" y="397051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C82DD814-C501-42F5-B407-B0156A684288}"/>
              </a:ext>
            </a:extLst>
          </p:cNvPr>
          <p:cNvCxnSpPr>
            <a:stCxn id="5" idx="6"/>
          </p:cNvCxnSpPr>
          <p:nvPr/>
        </p:nvCxnSpPr>
        <p:spPr>
          <a:xfrm>
            <a:off x="1160289" y="4146731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2654AAE5-BC0D-4E34-92FB-B7849CB32C77}"/>
              </a:ext>
            </a:extLst>
          </p:cNvPr>
          <p:cNvSpPr/>
          <p:nvPr/>
        </p:nvSpPr>
        <p:spPr>
          <a:xfrm>
            <a:off x="1341264" y="397051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E8C4F60B-B07B-44BB-B06B-FC5BBD4FFBEF}"/>
              </a:ext>
            </a:extLst>
          </p:cNvPr>
          <p:cNvCxnSpPr>
            <a:stCxn id="7" idx="6"/>
          </p:cNvCxnSpPr>
          <p:nvPr/>
        </p:nvCxnSpPr>
        <p:spPr>
          <a:xfrm>
            <a:off x="1827039" y="4146731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EA37B63C-40F5-4974-B8FD-5EF93F4A37B0}"/>
              </a:ext>
            </a:extLst>
          </p:cNvPr>
          <p:cNvSpPr/>
          <p:nvPr/>
        </p:nvSpPr>
        <p:spPr>
          <a:xfrm>
            <a:off x="2008014" y="397051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025412EF-2A6F-4684-AEDE-93E6632FCDB6}"/>
              </a:ext>
            </a:extLst>
          </p:cNvPr>
          <p:cNvCxnSpPr>
            <a:stCxn id="9" idx="6"/>
          </p:cNvCxnSpPr>
          <p:nvPr/>
        </p:nvCxnSpPr>
        <p:spPr>
          <a:xfrm>
            <a:off x="2493789" y="4146731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DA29401D-F592-476B-89D3-1FA1DCE1FE3C}"/>
              </a:ext>
            </a:extLst>
          </p:cNvPr>
          <p:cNvSpPr/>
          <p:nvPr/>
        </p:nvSpPr>
        <p:spPr>
          <a:xfrm>
            <a:off x="2674764" y="397051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4C7A48FF-278C-4348-8FF1-553CEE94C63A}"/>
              </a:ext>
            </a:extLst>
          </p:cNvPr>
          <p:cNvCxnSpPr>
            <a:stCxn id="11" idx="6"/>
          </p:cNvCxnSpPr>
          <p:nvPr/>
        </p:nvCxnSpPr>
        <p:spPr>
          <a:xfrm>
            <a:off x="3160539" y="4146731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11E6E035-63D6-4C93-A5A6-DEEB0217C387}"/>
              </a:ext>
            </a:extLst>
          </p:cNvPr>
          <p:cNvSpPr/>
          <p:nvPr/>
        </p:nvSpPr>
        <p:spPr>
          <a:xfrm>
            <a:off x="698326" y="570406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D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C2D73C19-8748-415B-9703-B7EF16E800C2}"/>
              </a:ext>
            </a:extLst>
          </p:cNvPr>
          <p:cNvCxnSpPr>
            <a:stCxn id="13" idx="6"/>
          </p:cNvCxnSpPr>
          <p:nvPr/>
        </p:nvCxnSpPr>
        <p:spPr>
          <a:xfrm>
            <a:off x="1184101" y="5880281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8789C5DC-1155-4BAD-BDB9-9AA33B2E9E65}"/>
              </a:ext>
            </a:extLst>
          </p:cNvPr>
          <p:cNvSpPr/>
          <p:nvPr/>
        </p:nvSpPr>
        <p:spPr>
          <a:xfrm>
            <a:off x="2022301" y="570406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07C0FC48-6D5C-495D-A27E-53707CDF19B9}"/>
              </a:ext>
            </a:extLst>
          </p:cNvPr>
          <p:cNvCxnSpPr>
            <a:stCxn id="15" idx="6"/>
          </p:cNvCxnSpPr>
          <p:nvPr/>
        </p:nvCxnSpPr>
        <p:spPr>
          <a:xfrm>
            <a:off x="2508076" y="5880281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2127C7AD-BA31-49A5-BEDB-7AAAF2354800}"/>
              </a:ext>
            </a:extLst>
          </p:cNvPr>
          <p:cNvSpPr/>
          <p:nvPr/>
        </p:nvSpPr>
        <p:spPr>
          <a:xfrm>
            <a:off x="7308676" y="4799193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D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AC073292-A9DA-46BA-9E3F-29B91D752DC2}"/>
              </a:ext>
            </a:extLst>
          </p:cNvPr>
          <p:cNvCxnSpPr>
            <a:stCxn id="17" idx="6"/>
          </p:cNvCxnSpPr>
          <p:nvPr/>
        </p:nvCxnSpPr>
        <p:spPr>
          <a:xfrm>
            <a:off x="7794451" y="4975406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0C6D4F26-1250-41AF-BC06-7249703C7C58}"/>
              </a:ext>
            </a:extLst>
          </p:cNvPr>
          <p:cNvSpPr/>
          <p:nvPr/>
        </p:nvSpPr>
        <p:spPr>
          <a:xfrm>
            <a:off x="3541539" y="478966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0372086-6777-418D-81CC-1009D00D858F}"/>
              </a:ext>
            </a:extLst>
          </p:cNvPr>
          <p:cNvCxnSpPr>
            <a:stCxn id="19" idx="6"/>
          </p:cNvCxnSpPr>
          <p:nvPr/>
        </p:nvCxnSpPr>
        <p:spPr>
          <a:xfrm>
            <a:off x="4027314" y="4965881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692" name="Textfeld 22">
            <a:extLst>
              <a:ext uri="{FF2B5EF4-FFF2-40B4-BE49-F238E27FC236}">
                <a16:creationId xmlns:a16="http://schemas.microsoft.com/office/drawing/2014/main" id="{0D8FE8E1-0BDC-4B2D-9643-410DBF03E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9509" y="4717263"/>
            <a:ext cx="1766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is replaced by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BF114E8D-91C9-4438-95AE-C8EF856AD135}"/>
              </a:ext>
            </a:extLst>
          </p:cNvPr>
          <p:cNvSpPr/>
          <p:nvPr/>
        </p:nvSpPr>
        <p:spPr>
          <a:xfrm>
            <a:off x="4446414" y="4797606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6F093B78-87D4-4FDF-8128-CCA6A87E6524}"/>
              </a:ext>
            </a:extLst>
          </p:cNvPr>
          <p:cNvCxnSpPr>
            <a:stCxn id="22" idx="6"/>
          </p:cNvCxnSpPr>
          <p:nvPr/>
        </p:nvCxnSpPr>
        <p:spPr>
          <a:xfrm>
            <a:off x="4932189" y="4973818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6E5A735D-186B-4A11-BFF9-DF550DD4FFF8}"/>
              </a:ext>
            </a:extLst>
          </p:cNvPr>
          <p:cNvSpPr/>
          <p:nvPr/>
        </p:nvSpPr>
        <p:spPr>
          <a:xfrm>
            <a:off x="2689051" y="570406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D7AD8D98-7CF7-4997-B8D8-D315ED918826}"/>
              </a:ext>
            </a:extLst>
          </p:cNvPr>
          <p:cNvCxnSpPr>
            <a:stCxn id="24" idx="6"/>
          </p:cNvCxnSpPr>
          <p:nvPr/>
        </p:nvCxnSpPr>
        <p:spPr>
          <a:xfrm>
            <a:off x="3174826" y="5880281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698" name="Textfeld 28">
            <a:extLst>
              <a:ext uri="{FF2B5EF4-FFF2-40B4-BE49-F238E27FC236}">
                <a16:creationId xmlns:a16="http://schemas.microsoft.com/office/drawing/2014/main" id="{E5EB4CFA-8759-44C1-92D8-B1FE7FF44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2251" y="4772206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</a:t>
            </a:r>
          </a:p>
        </p:txBody>
      </p:sp>
      <p:sp>
        <p:nvSpPr>
          <p:cNvPr id="28699" name="Textfeld 29">
            <a:extLst>
              <a:ext uri="{FF2B5EF4-FFF2-40B4-BE49-F238E27FC236}">
                <a16:creationId xmlns:a16="http://schemas.microsoft.com/office/drawing/2014/main" id="{5E60B18F-2804-4F51-8963-3D2437AFA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5851" y="4761093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*)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849FE93B-48AF-4832-A447-099C8D3CC41E}"/>
              </a:ext>
            </a:extLst>
          </p:cNvPr>
          <p:cNvSpPr/>
          <p:nvPr/>
        </p:nvSpPr>
        <p:spPr>
          <a:xfrm>
            <a:off x="1350789" y="5713593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563BA39C-9026-4710-9A2C-3F300D43CD68}"/>
              </a:ext>
            </a:extLst>
          </p:cNvPr>
          <p:cNvCxnSpPr>
            <a:stCxn id="29" idx="6"/>
          </p:cNvCxnSpPr>
          <p:nvPr/>
        </p:nvCxnSpPr>
        <p:spPr>
          <a:xfrm>
            <a:off x="1836564" y="5889806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8B37F1EA-8E2B-4B79-9E21-6BBEB9D4BEA7}"/>
              </a:ext>
            </a:extLst>
          </p:cNvPr>
          <p:cNvSpPr/>
          <p:nvPr/>
        </p:nvSpPr>
        <p:spPr>
          <a:xfrm>
            <a:off x="3347864" y="571676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1D3F1EA0-E53F-4B59-B6FE-E5423D4BF91F}"/>
              </a:ext>
            </a:extLst>
          </p:cNvPr>
          <p:cNvSpPr/>
          <p:nvPr/>
        </p:nvSpPr>
        <p:spPr>
          <a:xfrm>
            <a:off x="3347864" y="3973693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sp>
        <p:nvSpPr>
          <p:cNvPr id="33" name="Line 2">
            <a:extLst>
              <a:ext uri="{FF2B5EF4-FFF2-40B4-BE49-F238E27FC236}">
                <a16:creationId xmlns:a16="http://schemas.microsoft.com/office/drawing/2014/main" id="{CD19C5CC-BE3D-4E82-805D-9DB9311969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">
            <a:extLst>
              <a:ext uri="{FF2B5EF4-FFF2-40B4-BE49-F238E27FC236}">
                <a16:creationId xmlns:a16="http://schemas.microsoft.com/office/drawing/2014/main" id="{143F80D5-A005-4C6B-8B21-2E38422D8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5" name="AutoShape 4">
            <a:extLst>
              <a:ext uri="{FF2B5EF4-FFF2-40B4-BE49-F238E27FC236}">
                <a16:creationId xmlns:a16="http://schemas.microsoft.com/office/drawing/2014/main" id="{4F681042-C024-43CD-9217-D707E1963EA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2C8041-DF00-441F-89B6-7F084A043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7C872D5A-BB03-4E9F-A868-D71DC1881C25}"/>
              </a:ext>
            </a:extLst>
          </p:cNvPr>
          <p:cNvSpPr/>
          <p:nvPr/>
        </p:nvSpPr>
        <p:spPr>
          <a:xfrm>
            <a:off x="671339" y="3960807"/>
            <a:ext cx="485775" cy="35242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07E2594C-EEBC-44E1-9214-4F4031CB5CBA}"/>
              </a:ext>
            </a:extLst>
          </p:cNvPr>
          <p:cNvCxnSpPr>
            <a:stCxn id="5" idx="6"/>
          </p:cNvCxnSpPr>
          <p:nvPr/>
        </p:nvCxnSpPr>
        <p:spPr>
          <a:xfrm>
            <a:off x="1157114" y="4137020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D4729F02-4F15-4E42-8DAD-480AF1A9919E}"/>
              </a:ext>
            </a:extLst>
          </p:cNvPr>
          <p:cNvSpPr/>
          <p:nvPr/>
        </p:nvSpPr>
        <p:spPr>
          <a:xfrm>
            <a:off x="1338089" y="3960807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0EFAFBB7-9776-4F1D-A4BF-C9E4370A7AF2}"/>
              </a:ext>
            </a:extLst>
          </p:cNvPr>
          <p:cNvCxnSpPr>
            <a:stCxn id="7" idx="6"/>
          </p:cNvCxnSpPr>
          <p:nvPr/>
        </p:nvCxnSpPr>
        <p:spPr>
          <a:xfrm>
            <a:off x="1823864" y="4137020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59E6965A-B8B6-49A0-A3CC-7DEFF6C86BED}"/>
              </a:ext>
            </a:extLst>
          </p:cNvPr>
          <p:cNvSpPr/>
          <p:nvPr/>
        </p:nvSpPr>
        <p:spPr>
          <a:xfrm>
            <a:off x="2004839" y="3960807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B7877E99-C36F-4779-8CAA-9F208CC859A7}"/>
              </a:ext>
            </a:extLst>
          </p:cNvPr>
          <p:cNvCxnSpPr>
            <a:stCxn id="9" idx="6"/>
          </p:cNvCxnSpPr>
          <p:nvPr/>
        </p:nvCxnSpPr>
        <p:spPr>
          <a:xfrm>
            <a:off x="2490614" y="4137020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F6F76D57-CE77-4742-852B-F8758597BD3A}"/>
              </a:ext>
            </a:extLst>
          </p:cNvPr>
          <p:cNvSpPr/>
          <p:nvPr/>
        </p:nvSpPr>
        <p:spPr>
          <a:xfrm>
            <a:off x="2671589" y="3960807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5E3C38C1-4D80-46DB-AEC5-41C45F533C73}"/>
              </a:ext>
            </a:extLst>
          </p:cNvPr>
          <p:cNvCxnSpPr>
            <a:stCxn id="11" idx="6"/>
          </p:cNvCxnSpPr>
          <p:nvPr/>
        </p:nvCxnSpPr>
        <p:spPr>
          <a:xfrm>
            <a:off x="3157364" y="4137020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6DF0C681-C113-41BB-8CCF-4AB6D196DED2}"/>
              </a:ext>
            </a:extLst>
          </p:cNvPr>
          <p:cNvSpPr/>
          <p:nvPr/>
        </p:nvSpPr>
        <p:spPr>
          <a:xfrm>
            <a:off x="1333326" y="545623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D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8DBB62CD-AF74-4C5F-B003-A2A6BB030E89}"/>
              </a:ext>
            </a:extLst>
          </p:cNvPr>
          <p:cNvCxnSpPr>
            <a:stCxn id="13" idx="6"/>
          </p:cNvCxnSpPr>
          <p:nvPr/>
        </p:nvCxnSpPr>
        <p:spPr>
          <a:xfrm>
            <a:off x="1819101" y="5632445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5A527B9C-5139-4CBB-822F-A7B906330C6A}"/>
              </a:ext>
            </a:extLst>
          </p:cNvPr>
          <p:cNvSpPr/>
          <p:nvPr/>
        </p:nvSpPr>
        <p:spPr>
          <a:xfrm>
            <a:off x="2019126" y="545623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A9D37E53-F5E4-4A6D-BD34-1E60A4CBAE4E}"/>
              </a:ext>
            </a:extLst>
          </p:cNvPr>
          <p:cNvCxnSpPr>
            <a:stCxn id="15" idx="6"/>
          </p:cNvCxnSpPr>
          <p:nvPr/>
        </p:nvCxnSpPr>
        <p:spPr>
          <a:xfrm>
            <a:off x="2504901" y="5632445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59F9A299-90C8-481F-B149-EB80E242CECB}"/>
              </a:ext>
            </a:extLst>
          </p:cNvPr>
          <p:cNvSpPr/>
          <p:nvPr/>
        </p:nvSpPr>
        <p:spPr>
          <a:xfrm>
            <a:off x="7543626" y="4779957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D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88CE900C-210A-4797-A02D-28FD3CAF5EA6}"/>
              </a:ext>
            </a:extLst>
          </p:cNvPr>
          <p:cNvCxnSpPr>
            <a:stCxn id="17" idx="6"/>
          </p:cNvCxnSpPr>
          <p:nvPr/>
        </p:nvCxnSpPr>
        <p:spPr>
          <a:xfrm>
            <a:off x="8042101" y="4956170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5DCADA32-F8E5-4357-9722-FD5015433593}"/>
              </a:ext>
            </a:extLst>
          </p:cNvPr>
          <p:cNvSpPr/>
          <p:nvPr/>
        </p:nvSpPr>
        <p:spPr>
          <a:xfrm>
            <a:off x="1971501" y="4808532"/>
            <a:ext cx="814388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a:A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CFEB46F0-C5B4-4DBC-B20C-671AA492A704}"/>
              </a:ext>
            </a:extLst>
          </p:cNvPr>
          <p:cNvCxnSpPr>
            <a:stCxn id="19" idx="6"/>
          </p:cNvCxnSpPr>
          <p:nvPr/>
        </p:nvCxnSpPr>
        <p:spPr>
          <a:xfrm>
            <a:off x="2785889" y="4984745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Ellipse 21">
            <a:extLst>
              <a:ext uri="{FF2B5EF4-FFF2-40B4-BE49-F238E27FC236}">
                <a16:creationId xmlns:a16="http://schemas.microsoft.com/office/drawing/2014/main" id="{8B404F19-C704-4240-B32C-13B8E6DE0295}"/>
              </a:ext>
            </a:extLst>
          </p:cNvPr>
          <p:cNvSpPr/>
          <p:nvPr/>
        </p:nvSpPr>
        <p:spPr>
          <a:xfrm>
            <a:off x="2966864" y="481647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49F758A3-D679-4482-ADD7-89DE31657C2C}"/>
              </a:ext>
            </a:extLst>
          </p:cNvPr>
          <p:cNvCxnSpPr>
            <a:stCxn id="22" idx="6"/>
          </p:cNvCxnSpPr>
          <p:nvPr/>
        </p:nvCxnSpPr>
        <p:spPr>
          <a:xfrm>
            <a:off x="3452639" y="4992682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1C9889C5-08B6-4619-ABF0-A88ED01D14B7}"/>
              </a:ext>
            </a:extLst>
          </p:cNvPr>
          <p:cNvSpPr/>
          <p:nvPr/>
        </p:nvSpPr>
        <p:spPr>
          <a:xfrm>
            <a:off x="2685876" y="545623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111FE6B1-51EF-43FD-A23C-6DC91CA6182D}"/>
              </a:ext>
            </a:extLst>
          </p:cNvPr>
          <p:cNvCxnSpPr>
            <a:stCxn id="24" idx="6"/>
          </p:cNvCxnSpPr>
          <p:nvPr/>
        </p:nvCxnSpPr>
        <p:spPr>
          <a:xfrm>
            <a:off x="3171651" y="5632445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2" name="Textfeld 29">
            <a:extLst>
              <a:ext uri="{FF2B5EF4-FFF2-40B4-BE49-F238E27FC236}">
                <a16:creationId xmlns:a16="http://schemas.microsoft.com/office/drawing/2014/main" id="{E2939282-A7AF-4202-B20F-1C742A71D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614" y="4770432"/>
            <a:ext cx="185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a[length] &gt; 10 )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8A689801-B8FC-4CFC-BADB-5125E1B180E6}"/>
              </a:ext>
            </a:extLst>
          </p:cNvPr>
          <p:cNvSpPr/>
          <p:nvPr/>
        </p:nvSpPr>
        <p:spPr>
          <a:xfrm>
            <a:off x="679276" y="598963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8A6131B9-E028-49C6-A153-14BDD6B0AF7F}"/>
              </a:ext>
            </a:extLst>
          </p:cNvPr>
          <p:cNvCxnSpPr>
            <a:stCxn id="28" idx="6"/>
          </p:cNvCxnSpPr>
          <p:nvPr/>
        </p:nvCxnSpPr>
        <p:spPr>
          <a:xfrm>
            <a:off x="1165051" y="6165845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" name="Ellipse 29">
            <a:extLst>
              <a:ext uri="{FF2B5EF4-FFF2-40B4-BE49-F238E27FC236}">
                <a16:creationId xmlns:a16="http://schemas.microsoft.com/office/drawing/2014/main" id="{17425191-A967-4395-BDF2-73DE1FC55A9B}"/>
              </a:ext>
            </a:extLst>
          </p:cNvPr>
          <p:cNvSpPr/>
          <p:nvPr/>
        </p:nvSpPr>
        <p:spPr>
          <a:xfrm>
            <a:off x="1346026" y="598963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8E17050C-986C-4716-93AB-8AD47E918B70}"/>
              </a:ext>
            </a:extLst>
          </p:cNvPr>
          <p:cNvCxnSpPr>
            <a:stCxn id="30" idx="6"/>
          </p:cNvCxnSpPr>
          <p:nvPr/>
        </p:nvCxnSpPr>
        <p:spPr>
          <a:xfrm>
            <a:off x="1831801" y="6165845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" name="Ellipse 31">
            <a:extLst>
              <a:ext uri="{FF2B5EF4-FFF2-40B4-BE49-F238E27FC236}">
                <a16:creationId xmlns:a16="http://schemas.microsoft.com/office/drawing/2014/main" id="{CBD63B5F-E7FF-4780-BF11-CA5605717A85}"/>
              </a:ext>
            </a:extLst>
          </p:cNvPr>
          <p:cNvSpPr/>
          <p:nvPr/>
        </p:nvSpPr>
        <p:spPr>
          <a:xfrm>
            <a:off x="2012776" y="598963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172378B6-166A-44F0-816D-870377B14C22}"/>
              </a:ext>
            </a:extLst>
          </p:cNvPr>
          <p:cNvCxnSpPr>
            <a:stCxn id="32" idx="6"/>
          </p:cNvCxnSpPr>
          <p:nvPr/>
        </p:nvCxnSpPr>
        <p:spPr>
          <a:xfrm>
            <a:off x="2498551" y="6165845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Ellipse 33">
            <a:extLst>
              <a:ext uri="{FF2B5EF4-FFF2-40B4-BE49-F238E27FC236}">
                <a16:creationId xmlns:a16="http://schemas.microsoft.com/office/drawing/2014/main" id="{EA79F672-906A-4EFB-8DBD-627D6DB53863}"/>
              </a:ext>
            </a:extLst>
          </p:cNvPr>
          <p:cNvSpPr/>
          <p:nvPr/>
        </p:nvSpPr>
        <p:spPr>
          <a:xfrm>
            <a:off x="2679526" y="598963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A4BE0273-5514-4ED8-B2C9-6DF51D4650F5}"/>
              </a:ext>
            </a:extLst>
          </p:cNvPr>
          <p:cNvCxnSpPr>
            <a:stCxn id="34" idx="6"/>
          </p:cNvCxnSpPr>
          <p:nvPr/>
        </p:nvCxnSpPr>
        <p:spPr>
          <a:xfrm>
            <a:off x="3165301" y="6165845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31" name="Textfeld 38">
            <a:extLst>
              <a:ext uri="{FF2B5EF4-FFF2-40B4-BE49-F238E27FC236}">
                <a16:creationId xmlns:a16="http://schemas.microsoft.com/office/drawing/2014/main" id="{0D06C05D-A9C5-4CFA-94C5-A6BE7CAC2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114" y="5559420"/>
            <a:ext cx="45513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2 possible results, depending on the current length parameter of the A node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BBBB4F9D-3779-415C-9AA1-6C6900A938DC}"/>
              </a:ext>
            </a:extLst>
          </p:cNvPr>
          <p:cNvSpPr/>
          <p:nvPr/>
        </p:nvSpPr>
        <p:spPr>
          <a:xfrm>
            <a:off x="3347864" y="599122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56AEC7AE-3104-459C-BC1E-7295E5816A8E}"/>
              </a:ext>
            </a:extLst>
          </p:cNvPr>
          <p:cNvSpPr/>
          <p:nvPr/>
        </p:nvSpPr>
        <p:spPr>
          <a:xfrm>
            <a:off x="3347864" y="547528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2F884088-4824-499A-9006-AC4A4EBBEA81}"/>
              </a:ext>
            </a:extLst>
          </p:cNvPr>
          <p:cNvSpPr/>
          <p:nvPr/>
        </p:nvSpPr>
        <p:spPr>
          <a:xfrm>
            <a:off x="3327226" y="3979857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sp>
        <p:nvSpPr>
          <p:cNvPr id="39" name="Line 2">
            <a:extLst>
              <a:ext uri="{FF2B5EF4-FFF2-40B4-BE49-F238E27FC236}">
                <a16:creationId xmlns:a16="http://schemas.microsoft.com/office/drawing/2014/main" id="{85376B30-0731-4767-86FF-E9CD37E50B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">
            <a:extLst>
              <a:ext uri="{FF2B5EF4-FFF2-40B4-BE49-F238E27FC236}">
                <a16:creationId xmlns:a16="http://schemas.microsoft.com/office/drawing/2014/main" id="{2C418A3C-96FE-440C-97BD-2E37CEF7EA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4" name="AutoShape 4">
            <a:extLst>
              <a:ext uri="{FF2B5EF4-FFF2-40B4-BE49-F238E27FC236}">
                <a16:creationId xmlns:a16="http://schemas.microsoft.com/office/drawing/2014/main" id="{938A35DD-972B-4A8D-B6D2-4AD42BCF1C9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47C07F-402A-4995-B7C4-9F33F54B4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2484A380-E2D0-4587-8C31-30DFD5D9142E}"/>
              </a:ext>
            </a:extLst>
          </p:cNvPr>
          <p:cNvSpPr txBox="1">
            <a:spLocks/>
          </p:cNvSpPr>
          <p:nvPr/>
        </p:nvSpPr>
        <p:spPr bwMode="auto">
          <a:xfrm>
            <a:off x="827583" y="548680"/>
            <a:ext cx="5976659" cy="324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 example</a:t>
            </a:r>
          </a:p>
          <a:p>
            <a:pPr eaLnBrk="1" hangingPunct="1">
              <a:buFontTx/>
              <a:buNone/>
            </a:pPr>
            <a:endParaRPr lang="en-US" altLang="de-DE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(* 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*), left-hand side, ( 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==&gt;</a:t>
            </a: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right-hand side { 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imperative XL code 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46" name="Textfeld 22">
            <a:extLst>
              <a:ext uri="{FF2B5EF4-FFF2-40B4-BE49-F238E27FC236}">
                <a16:creationId xmlns:a16="http://schemas.microsoft.com/office/drawing/2014/main" id="{73B85888-0374-4E68-A4FF-C9C4B0224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0350" y="4707552"/>
            <a:ext cx="1766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is replaced by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9418E882-58B7-42DB-A539-65BABF296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21" y="188640"/>
            <a:ext cx="849647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RELATIONAL GROWTH GRAMMARS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RGG: Relational Growth Grammars, parallel graph grammars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Summary: Structure of a rule of a RGG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79D0968D-1155-497C-9ABF-78F3FBC77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34" y="2093937"/>
            <a:ext cx="6408712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 C *), L,(E) ==&gt; R { P };</a:t>
            </a:r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81B6E2C9-2CCD-4922-A0D6-F06929CDA9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83921279-08F7-40A5-B3BC-A677210A9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868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4">
            <a:extLst>
              <a:ext uri="{FF2B5EF4-FFF2-40B4-BE49-F238E27FC236}">
                <a16:creationId xmlns:a16="http://schemas.microsoft.com/office/drawing/2014/main" id="{E3ECE8BE-63AE-47AD-8D00-D0299AD27B8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4EBD88-36D2-435F-A379-0B449013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18</a:t>
            </a:fld>
            <a:endParaRPr lang="de-DE" altLang="de-DE" dirty="0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A9C41961-18B5-4285-BBB2-FFEC5CBFD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4077072"/>
            <a:ext cx="1176901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(Set of graphs)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658B1DE7-654F-4B0E-B02D-867F8A679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497" y="4077071"/>
            <a:ext cx="167071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Left-hand side of rule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(Set of graphs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to be replaced by R)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A27ECB5C-0AF7-4180-BEE8-E7110FFF1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2216" y="4075201"/>
            <a:ext cx="2339942" cy="17543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Condition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(Set of logical expressions, contains parameters related to node labels from L and C)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250CF8FE-6FBF-4D34-9EEF-C7EC2A857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1403" y="4077072"/>
            <a:ext cx="1320911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Right-hand side of rule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(Set of graphs)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6BACBB03-F4A3-44F8-B8D5-5DA9E0657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561" y="4077072"/>
            <a:ext cx="1464927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Imperative Code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(List of commands)</a:t>
            </a: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34F06B07-12AB-4BE2-9ADD-990A20C5C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679" y="6228020"/>
            <a:ext cx="5428527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Graphs: </a:t>
            </a:r>
            <a:r>
              <a:rPr lang="en-US" altLang="de-DE" sz="1800" dirty="0">
                <a:latin typeface="Arial" panose="020B0604020202020204" pitchFamily="34" charset="0"/>
              </a:rPr>
              <a:t>directed with edge-labels and node-labels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0363BB2-B6E7-4AA4-BC1D-54B6C1126D30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1416035" y="2642915"/>
            <a:ext cx="765793" cy="143415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AC2F8E0-B302-4EA7-B2EE-B3AAC65F8A41}"/>
              </a:ext>
            </a:extLst>
          </p:cNvPr>
          <p:cNvCxnSpPr>
            <a:cxnSpLocks/>
          </p:cNvCxnSpPr>
          <p:nvPr/>
        </p:nvCxnSpPr>
        <p:spPr>
          <a:xfrm flipV="1">
            <a:off x="2867658" y="2615319"/>
            <a:ext cx="563762" cy="148155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E476953-FACE-48A0-9287-6FD80DC85BAF}"/>
              </a:ext>
            </a:extLst>
          </p:cNvPr>
          <p:cNvCxnSpPr>
            <a:cxnSpLocks/>
          </p:cNvCxnSpPr>
          <p:nvPr/>
        </p:nvCxnSpPr>
        <p:spPr>
          <a:xfrm flipH="1" flipV="1">
            <a:off x="4133760" y="2670544"/>
            <a:ext cx="112014" cy="142445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7071603-1775-4C7D-A6D4-52F58541B787}"/>
              </a:ext>
            </a:extLst>
          </p:cNvPr>
          <p:cNvCxnSpPr>
            <a:cxnSpLocks/>
          </p:cNvCxnSpPr>
          <p:nvPr/>
        </p:nvCxnSpPr>
        <p:spPr>
          <a:xfrm flipH="1" flipV="1">
            <a:off x="6573647" y="2615319"/>
            <a:ext cx="1528189" cy="151694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09567B-525F-4B0D-A86F-B27174570E16}"/>
              </a:ext>
            </a:extLst>
          </p:cNvPr>
          <p:cNvCxnSpPr>
            <a:cxnSpLocks/>
          </p:cNvCxnSpPr>
          <p:nvPr/>
        </p:nvCxnSpPr>
        <p:spPr>
          <a:xfrm flipH="1" flipV="1">
            <a:off x="1226173" y="5085184"/>
            <a:ext cx="177476" cy="115212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A08494EA-4DBE-402A-96FB-CD213A191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267" y="506175"/>
            <a:ext cx="6840433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The grammar directly modifies the graph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The workaround via string code is omitted (or is only used for rule input)</a:t>
            </a:r>
            <a:endParaRPr lang="en-US" altLang="de-D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33C67262-6B86-40A0-BA79-9AF5C412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8966FB79-8FDD-45EE-B1C4-7A5DA69324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4">
            <a:extLst>
              <a:ext uri="{FF2B5EF4-FFF2-40B4-BE49-F238E27FC236}">
                <a16:creationId xmlns:a16="http://schemas.microsoft.com/office/drawing/2014/main" id="{04445B16-E09C-49B3-9961-067BC7F8E5D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8DE1C3-05CE-458D-9753-EF2617AC4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7CF03A4-FA91-4B3D-AF92-AE3072D63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94" y="2852936"/>
            <a:ext cx="4297065" cy="2343854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AB2F1E4B-1BE2-4FBD-9B99-19A9FCE841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888" y="2852936"/>
            <a:ext cx="4038600" cy="14763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>
            <a:extLst>
              <a:ext uri="{FF2B5EF4-FFF2-40B4-BE49-F238E27FC236}">
                <a16:creationId xmlns:a16="http://schemas.microsoft.com/office/drawing/2014/main" id="{36E262D7-4738-40A7-B48B-8F4821AA3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3" y="726655"/>
            <a:ext cx="6768749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lecture: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context sensitive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interpretation rules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spruce model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graphs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About the measurements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354E3F5F-E59E-4E2D-B45A-ED89C7A7B4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93FB3C40-A745-457E-97AD-8BB176F40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6BF73A1E-0DDB-4EE2-B8F4-82913788DFF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5046C9-5BAD-40F5-8322-162B223D1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5B3D769E-B8BB-402E-8E37-E1F64D321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469" y="706051"/>
            <a:ext cx="762572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RGG as generalizations of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</a:rPr>
              <a:t>Character strings correspond to special graphs</a:t>
            </a:r>
            <a:endParaRPr lang="en-US" altLang="de-DE" sz="2800" dirty="0">
              <a:latin typeface="Arial" panose="020B0604020202020204" pitchFamily="34" charset="0"/>
            </a:endParaRPr>
          </a:p>
        </p:txBody>
      </p:sp>
      <p:sp>
        <p:nvSpPr>
          <p:cNvPr id="32771" name="Oval 3">
            <a:extLst>
              <a:ext uri="{FF2B5EF4-FFF2-40B4-BE49-F238E27FC236}">
                <a16:creationId xmlns:a16="http://schemas.microsoft.com/office/drawing/2014/main" id="{F9F37F44-F8F2-457E-ACAD-2F77BE83F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2" name="Oval 4">
            <a:extLst>
              <a:ext uri="{FF2B5EF4-FFF2-40B4-BE49-F238E27FC236}">
                <a16:creationId xmlns:a16="http://schemas.microsoft.com/office/drawing/2014/main" id="{2734563B-B160-4C9E-8EBF-D50FE51B5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0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3" name="Oval 5">
            <a:extLst>
              <a:ext uri="{FF2B5EF4-FFF2-40B4-BE49-F238E27FC236}">
                <a16:creationId xmlns:a16="http://schemas.microsoft.com/office/drawing/2014/main" id="{EAB45D7F-50EA-4960-B28C-54E6EA08F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3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4" name="Oval 6">
            <a:extLst>
              <a:ext uri="{FF2B5EF4-FFF2-40B4-BE49-F238E27FC236}">
                <a16:creationId xmlns:a16="http://schemas.microsoft.com/office/drawing/2014/main" id="{8647B56B-5978-4405-84F2-5E6B28775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6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5" name="Oval 7">
            <a:extLst>
              <a:ext uri="{FF2B5EF4-FFF2-40B4-BE49-F238E27FC236}">
                <a16:creationId xmlns:a16="http://schemas.microsoft.com/office/drawing/2014/main" id="{74BF5AEC-A149-4BC2-9659-B4B8297B5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27804F7C-5EE4-4EF9-867B-EC3EE7942C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2208" y="250128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>
            <a:extLst>
              <a:ext uri="{FF2B5EF4-FFF2-40B4-BE49-F238E27FC236}">
                <a16:creationId xmlns:a16="http://schemas.microsoft.com/office/drawing/2014/main" id="{EF305CF3-8A8D-475A-94BA-396266C2A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5208" y="250128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>
            <a:extLst>
              <a:ext uri="{FF2B5EF4-FFF2-40B4-BE49-F238E27FC236}">
                <a16:creationId xmlns:a16="http://schemas.microsoft.com/office/drawing/2014/main" id="{A2BE7E51-F1CA-4F67-92C0-004D47E51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8208" y="250128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11">
            <a:extLst>
              <a:ext uri="{FF2B5EF4-FFF2-40B4-BE49-F238E27FC236}">
                <a16:creationId xmlns:a16="http://schemas.microsoft.com/office/drawing/2014/main" id="{5DE929B6-772C-42AD-91A8-4F0BE64C44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1208" y="250128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38C8982F-B774-4D1D-B98E-0692909B7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924944"/>
            <a:ext cx="82296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In text form we write in general (user-defined) edges as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de-D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edgetype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Edges of the special type "successor" are usually written as a blank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(instead of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-successor-&gt;</a:t>
            </a:r>
            <a:r>
              <a:rPr lang="en-US" altLang="de-DE" sz="24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Also possible:     &gt;</a:t>
            </a:r>
          </a:p>
        </p:txBody>
      </p:sp>
      <p:sp>
        <p:nvSpPr>
          <p:cNvPr id="13" name="Line 2">
            <a:extLst>
              <a:ext uri="{FF2B5EF4-FFF2-40B4-BE49-F238E27FC236}">
                <a16:creationId xmlns:a16="http://schemas.microsoft.com/office/drawing/2014/main" id="{9957B8A0-7C77-4DD0-8B03-3D6E490324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96D1561A-D113-444C-AA49-95903AD48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" name="AutoShape 4">
            <a:extLst>
              <a:ext uri="{FF2B5EF4-FFF2-40B4-BE49-F238E27FC236}">
                <a16:creationId xmlns:a16="http://schemas.microsoft.com/office/drawing/2014/main" id="{5AF3215D-888F-40D7-81F3-3E9BC5C4ED7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62F914-B542-49A1-B810-8C135D74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5">
            <a:extLst>
              <a:ext uri="{FF2B5EF4-FFF2-40B4-BE49-F238E27FC236}">
                <a16:creationId xmlns:a16="http://schemas.microsoft.com/office/drawing/2014/main" id="{8BDBCAF5-2E5A-46CD-AA67-CA7E2DD22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8680"/>
            <a:ext cx="860424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For general graphs: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Problem of embedding the right-hand side of the rule</a:t>
            </a:r>
            <a:endParaRPr lang="en-US" altLang="de-DE" sz="2800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33795" name="Text Box 6">
            <a:extLst>
              <a:ext uri="{FF2B5EF4-FFF2-40B4-BE49-F238E27FC236}">
                <a16:creationId xmlns:a16="http://schemas.microsoft.com/office/drawing/2014/main" id="{DE502851-248B-424A-BD3B-D740A1C58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432150"/>
            <a:ext cx="121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Rule:</a:t>
            </a:r>
          </a:p>
        </p:txBody>
      </p:sp>
      <p:sp>
        <p:nvSpPr>
          <p:cNvPr id="33796" name="Text Box 7">
            <a:extLst>
              <a:ext uri="{FF2B5EF4-FFF2-40B4-BE49-F238E27FC236}">
                <a16:creationId xmlns:a16="http://schemas.microsoft.com/office/drawing/2014/main" id="{814C1BE2-F667-4D5B-BF12-92F6766CB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262" y="4365625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Application:</a:t>
            </a:r>
          </a:p>
        </p:txBody>
      </p:sp>
      <p:pic>
        <p:nvPicPr>
          <p:cNvPr id="33797" name="Picture 8" descr="ldiagr4">
            <a:extLst>
              <a:ext uri="{FF2B5EF4-FFF2-40B4-BE49-F238E27FC236}">
                <a16:creationId xmlns:a16="http://schemas.microsoft.com/office/drawing/2014/main" id="{5DE0DB00-DBDB-4477-B0D5-482DF1611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844675"/>
            <a:ext cx="61722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Line 11">
            <a:extLst>
              <a:ext uri="{FF2B5EF4-FFF2-40B4-BE49-F238E27FC236}">
                <a16:creationId xmlns:a16="http://schemas.microsoft.com/office/drawing/2014/main" id="{A63F33EA-15AB-4509-BC2D-AFA0555AE1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88125" y="4941888"/>
            <a:ext cx="0" cy="503237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12">
            <a:extLst>
              <a:ext uri="{FF2B5EF4-FFF2-40B4-BE49-F238E27FC236}">
                <a16:creationId xmlns:a16="http://schemas.microsoft.com/office/drawing/2014/main" id="{0F3FBB65-6AE8-49A3-B8B6-3D362FABB6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6688" y="4365625"/>
            <a:ext cx="0" cy="503238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13">
            <a:extLst>
              <a:ext uri="{FF2B5EF4-FFF2-40B4-BE49-F238E27FC236}">
                <a16:creationId xmlns:a16="http://schemas.microsoft.com/office/drawing/2014/main" id="{E2EDD08E-65EF-455D-A017-2687B99394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56550" y="4652963"/>
            <a:ext cx="0" cy="503237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14">
            <a:extLst>
              <a:ext uri="{FF2B5EF4-FFF2-40B4-BE49-F238E27FC236}">
                <a16:creationId xmlns:a16="http://schemas.microsoft.com/office/drawing/2014/main" id="{A43E4413-C297-48B0-A3D6-D282FFA890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12088" y="4005263"/>
            <a:ext cx="0" cy="503237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">
            <a:extLst>
              <a:ext uri="{FF2B5EF4-FFF2-40B4-BE49-F238E27FC236}">
                <a16:creationId xmlns:a16="http://schemas.microsoft.com/office/drawing/2014/main" id="{E21576E6-6C13-4FE1-9E36-3870376D2F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">
            <a:extLst>
              <a:ext uri="{FF2B5EF4-FFF2-40B4-BE49-F238E27FC236}">
                <a16:creationId xmlns:a16="http://schemas.microsoft.com/office/drawing/2014/main" id="{91E483CD-D987-48C0-B20B-72D32C359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" name="AutoShape 4">
            <a:extLst>
              <a:ext uri="{FF2B5EF4-FFF2-40B4-BE49-F238E27FC236}">
                <a16:creationId xmlns:a16="http://schemas.microsoft.com/office/drawing/2014/main" id="{4E2888F5-03AC-4B14-B668-EBBB9AFA243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F6FD29-F7DF-4A0D-B39B-06F1807C7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214CA0DB-FEB3-43B9-B547-6D8E5EA95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708367"/>
            <a:ext cx="8223449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2 types of rules for graph replacement in XL </a:t>
            </a:r>
            <a:endParaRPr lang="en-US" altLang="de-DE" sz="28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●  </a:t>
            </a: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</a:rPr>
              <a:t>L-System-Rule</a:t>
            </a:r>
            <a:r>
              <a:rPr lang="en-US" altLang="de-DE" sz="2800" dirty="0">
                <a:latin typeface="Arial" panose="020B0604020202020204" pitchFamily="34" charset="0"/>
              </a:rPr>
              <a:t>,  symbol:  ==&gt;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embeds the right-hand side into the graph (i.e. incoming and outgoing edges are retained)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●</a:t>
            </a:r>
            <a:r>
              <a:rPr lang="en-US" altLang="de-DE" sz="2400" dirty="0"/>
              <a:t>  </a:t>
            </a: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</a:rPr>
              <a:t>SPO-Rule</a:t>
            </a:r>
            <a:r>
              <a:rPr lang="en-US" altLang="de-DE" sz="2800" dirty="0">
                <a:latin typeface="Arial" panose="020B0604020202020204" pitchFamily="34" charset="0"/>
              </a:rPr>
              <a:t>,  symbol:  ==&gt;&gt;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incoming and outgoing edges are </a:t>
            </a:r>
            <a:r>
              <a:rPr lang="en-US" altLang="de-DE" sz="2800" b="1" dirty="0">
                <a:latin typeface="Arial" panose="020B0604020202020204" pitchFamily="34" charset="0"/>
              </a:rPr>
              <a:t>deleted</a:t>
            </a:r>
            <a:r>
              <a:rPr lang="en-US" altLang="de-DE" sz="2800" dirty="0">
                <a:latin typeface="Arial" panose="020B0604020202020204" pitchFamily="34" charset="0"/>
              </a:rPr>
              <a:t> (unless their retention is explicitly specified in the 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“SPO” means “single pushout” - a notion from universal algebra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4558EDDF-EEB2-4916-84E2-11143BD7B4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29626AFF-F3E4-41F3-9D16-790D65AEB0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B35D747B-1D88-4A95-9D5D-71CA0F8C6B5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CED7AC-76A7-4A5E-9F5D-3E5B2FB0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D9AFA452-7967-4F96-8F57-19030F00A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711274"/>
            <a:ext cx="79248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a:A ==&gt;&gt; a C</a:t>
            </a:r>
            <a:r>
              <a:rPr lang="en-US" altLang="de-DE" sz="2800" dirty="0">
                <a:latin typeface="Arial" panose="020B0604020202020204" pitchFamily="34" charset="0"/>
              </a:rPr>
              <a:t>           (SPO-rule)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B   ==&gt;  D E</a:t>
            </a:r>
            <a:r>
              <a:rPr lang="en-US" altLang="de-DE" sz="2800" dirty="0">
                <a:latin typeface="Arial" panose="020B0604020202020204" pitchFamily="34" charset="0"/>
              </a:rPr>
              <a:t>       (L-System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C   ==&gt;  A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57126523-35B7-40AA-833E-F233198AF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5055567"/>
            <a:ext cx="21126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Start graph</a:t>
            </a: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9F4B876D-C072-43E5-83CC-B38AE75D6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048" y="497544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 dirty="0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761E0AEF-BF7C-4296-8008-CDBF3F26B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1248" y="497544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5A49E357-F2EE-45A1-881D-B4CE4B8BB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1448" y="497544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5847" name="AutoShape 7">
            <a:extLst>
              <a:ext uri="{FF2B5EF4-FFF2-40B4-BE49-F238E27FC236}">
                <a16:creationId xmlns:a16="http://schemas.microsoft.com/office/drawing/2014/main" id="{2A191745-5B24-4B7D-8B2B-0FC7C831A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8648" y="497544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5848" name="AutoShape 8">
            <a:extLst>
              <a:ext uri="{FF2B5EF4-FFF2-40B4-BE49-F238E27FC236}">
                <a16:creationId xmlns:a16="http://schemas.microsoft.com/office/drawing/2014/main" id="{93C1C2A7-B817-444A-86E1-97F5706B0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848" y="497544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5849" name="AutoShape 9">
            <a:extLst>
              <a:ext uri="{FF2B5EF4-FFF2-40B4-BE49-F238E27FC236}">
                <a16:creationId xmlns:a16="http://schemas.microsoft.com/office/drawing/2014/main" id="{F279872A-6735-4A09-9562-2EBB83A85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048" y="497544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5850" name="Line 10">
            <a:extLst>
              <a:ext uri="{FF2B5EF4-FFF2-40B4-BE49-F238E27FC236}">
                <a16:creationId xmlns:a16="http://schemas.microsoft.com/office/drawing/2014/main" id="{BB54BE23-90DC-4BAC-9DD0-ED7CC454CA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0648" y="528024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1">
            <a:extLst>
              <a:ext uri="{FF2B5EF4-FFF2-40B4-BE49-F238E27FC236}">
                <a16:creationId xmlns:a16="http://schemas.microsoft.com/office/drawing/2014/main" id="{A0920095-7CF5-4BED-82A5-4F3D9FEC70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848" y="528024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">
            <a:extLst>
              <a:ext uri="{FF2B5EF4-FFF2-40B4-BE49-F238E27FC236}">
                <a16:creationId xmlns:a16="http://schemas.microsoft.com/office/drawing/2014/main" id="{87AE8C32-2F1C-4D73-AD5F-95869D336B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">
            <a:extLst>
              <a:ext uri="{FF2B5EF4-FFF2-40B4-BE49-F238E27FC236}">
                <a16:creationId xmlns:a16="http://schemas.microsoft.com/office/drawing/2014/main" id="{606E1C7E-B901-4857-9912-9C18FE922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7" name="AutoShape 4">
            <a:extLst>
              <a:ext uri="{FF2B5EF4-FFF2-40B4-BE49-F238E27FC236}">
                <a16:creationId xmlns:a16="http://schemas.microsoft.com/office/drawing/2014/main" id="{51C6DA97-9489-4C83-8958-97403BB4E7B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6169E0-2E0C-45EC-8B8B-5ECDBE77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>
            <a:extLst>
              <a:ext uri="{FF2B5EF4-FFF2-40B4-BE49-F238E27FC236}">
                <a16:creationId xmlns:a16="http://schemas.microsoft.com/office/drawing/2014/main" id="{73B886EC-344C-4C92-B296-86A2D83D4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9261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FE3402D3-68C1-43B5-8228-5984FEC74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9261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AED1D4F6-F936-419F-9B1B-7A8BEDE02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9261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6871" name="AutoShape 7">
            <a:extLst>
              <a:ext uri="{FF2B5EF4-FFF2-40B4-BE49-F238E27FC236}">
                <a16:creationId xmlns:a16="http://schemas.microsoft.com/office/drawing/2014/main" id="{3F26451F-3460-4F3A-832E-282431410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9261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72" name="AutoShape 8">
            <a:extLst>
              <a:ext uri="{FF2B5EF4-FFF2-40B4-BE49-F238E27FC236}">
                <a16:creationId xmlns:a16="http://schemas.microsoft.com/office/drawing/2014/main" id="{2DD0B223-B881-496A-B691-3168411F2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9261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73" name="AutoShape 9">
            <a:extLst>
              <a:ext uri="{FF2B5EF4-FFF2-40B4-BE49-F238E27FC236}">
                <a16:creationId xmlns:a16="http://schemas.microsoft.com/office/drawing/2014/main" id="{35F66988-3025-47D4-9766-14E89B1A2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261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74" name="Line 10">
            <a:extLst>
              <a:ext uri="{FF2B5EF4-FFF2-40B4-BE49-F238E27FC236}">
                <a16:creationId xmlns:a16="http://schemas.microsoft.com/office/drawing/2014/main" id="{B7B7142F-E7C5-496C-85DC-408FA3D22B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23096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1">
            <a:extLst>
              <a:ext uri="{FF2B5EF4-FFF2-40B4-BE49-F238E27FC236}">
                <a16:creationId xmlns:a16="http://schemas.microsoft.com/office/drawing/2014/main" id="{975D1B0F-E828-4FAB-B7DE-D32FA65FEA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23096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0041172F-D906-48F6-BB24-EB16A4382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9835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6877" name="Text Box 13">
            <a:extLst>
              <a:ext uri="{FF2B5EF4-FFF2-40B4-BE49-F238E27FC236}">
                <a16:creationId xmlns:a16="http://schemas.microsoft.com/office/drawing/2014/main" id="{79C52B96-D27F-4CF6-9CE8-6D67CF280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9835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6878" name="AutoShape 14">
            <a:extLst>
              <a:ext uri="{FF2B5EF4-FFF2-40B4-BE49-F238E27FC236}">
                <a16:creationId xmlns:a16="http://schemas.microsoft.com/office/drawing/2014/main" id="{85F81D1C-7CBC-4183-A2B5-EAF346680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9835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79" name="AutoShape 15">
            <a:extLst>
              <a:ext uri="{FF2B5EF4-FFF2-40B4-BE49-F238E27FC236}">
                <a16:creationId xmlns:a16="http://schemas.microsoft.com/office/drawing/2014/main" id="{633AB7E3-62B7-43DC-BBD6-E7F330710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9835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80" name="Line 16">
            <a:extLst>
              <a:ext uri="{FF2B5EF4-FFF2-40B4-BE49-F238E27FC236}">
                <a16:creationId xmlns:a16="http://schemas.microsoft.com/office/drawing/2014/main" id="{12AE1130-FB00-45F0-9EEC-0E0DF6619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628836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Text Box 17">
            <a:extLst>
              <a:ext uri="{FF2B5EF4-FFF2-40B4-BE49-F238E27FC236}">
                <a16:creationId xmlns:a16="http://schemas.microsoft.com/office/drawing/2014/main" id="{302752CC-924F-47EB-B6CF-FB08FAE95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9835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6882" name="AutoShape 18">
            <a:extLst>
              <a:ext uri="{FF2B5EF4-FFF2-40B4-BE49-F238E27FC236}">
                <a16:creationId xmlns:a16="http://schemas.microsoft.com/office/drawing/2014/main" id="{DD289D62-8CE7-40EB-956E-A06E0B79B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9835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73953396-1225-4E10-BF26-0AAC30BA53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611960"/>
            <a:ext cx="45720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Line 20">
            <a:extLst>
              <a:ext uri="{FF2B5EF4-FFF2-40B4-BE49-F238E27FC236}">
                <a16:creationId xmlns:a16="http://schemas.microsoft.com/office/drawing/2014/main" id="{8BE4BCFD-DC7E-4063-932E-177718995A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11960"/>
            <a:ext cx="45720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Line 21">
            <a:extLst>
              <a:ext uri="{FF2B5EF4-FFF2-40B4-BE49-F238E27FC236}">
                <a16:creationId xmlns:a16="http://schemas.microsoft.com/office/drawing/2014/main" id="{00EEC9A7-4E1F-41D7-8120-DCF38F2E5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611960"/>
            <a:ext cx="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">
            <a:extLst>
              <a:ext uri="{FF2B5EF4-FFF2-40B4-BE49-F238E27FC236}">
                <a16:creationId xmlns:a16="http://schemas.microsoft.com/office/drawing/2014/main" id="{DA88FE81-42A1-49C4-BA22-0F7943E039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">
            <a:extLst>
              <a:ext uri="{FF2B5EF4-FFF2-40B4-BE49-F238E27FC236}">
                <a16:creationId xmlns:a16="http://schemas.microsoft.com/office/drawing/2014/main" id="{63AB82C3-C6F4-4626-B8AE-E588F914A5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5" name="AutoShape 4">
            <a:extLst>
              <a:ext uri="{FF2B5EF4-FFF2-40B4-BE49-F238E27FC236}">
                <a16:creationId xmlns:a16="http://schemas.microsoft.com/office/drawing/2014/main" id="{70F938FD-7C0D-4ED2-A2F3-758A2838FED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8A1B45-F101-4296-8435-40EB1AF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id="{98EF3003-D3C8-4938-BB83-AB0939968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4664"/>
            <a:ext cx="79248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a:A ==&gt;&gt; a C</a:t>
            </a:r>
            <a:r>
              <a:rPr lang="en-US" altLang="de-DE" sz="2800" dirty="0">
                <a:latin typeface="Arial" panose="020B0604020202020204" pitchFamily="34" charset="0"/>
              </a:rPr>
              <a:t>           (SPO-rule)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B   ==&gt;  D E</a:t>
            </a:r>
            <a:r>
              <a:rPr lang="en-US" altLang="de-DE" sz="2800" dirty="0">
                <a:latin typeface="Arial" panose="020B0604020202020204" pitchFamily="34" charset="0"/>
              </a:rPr>
              <a:t>       (L-System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C   ==&gt;  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>
            <a:extLst>
              <a:ext uri="{FF2B5EF4-FFF2-40B4-BE49-F238E27FC236}">
                <a16:creationId xmlns:a16="http://schemas.microsoft.com/office/drawing/2014/main" id="{17651EA1-768E-4D60-855A-468666746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9981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F6A5DDAB-F32C-47CF-A27F-D980493C9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9981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 dirty="0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08E80015-3D79-4A4A-B3DF-5F03B1629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9981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7895" name="AutoShape 7">
            <a:extLst>
              <a:ext uri="{FF2B5EF4-FFF2-40B4-BE49-F238E27FC236}">
                <a16:creationId xmlns:a16="http://schemas.microsoft.com/office/drawing/2014/main" id="{521465C2-4651-417C-BA8E-63C0DAF2C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9981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896" name="AutoShape 8">
            <a:extLst>
              <a:ext uri="{FF2B5EF4-FFF2-40B4-BE49-F238E27FC236}">
                <a16:creationId xmlns:a16="http://schemas.microsoft.com/office/drawing/2014/main" id="{0C560A40-36DC-430D-BA8A-3B14ED68A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9981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897" name="AutoShape 9">
            <a:extLst>
              <a:ext uri="{FF2B5EF4-FFF2-40B4-BE49-F238E27FC236}">
                <a16:creationId xmlns:a16="http://schemas.microsoft.com/office/drawing/2014/main" id="{E0E4B4EA-1F6A-49C0-9123-E97D19141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981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898" name="Line 10">
            <a:extLst>
              <a:ext uri="{FF2B5EF4-FFF2-40B4-BE49-F238E27FC236}">
                <a16:creationId xmlns:a16="http://schemas.microsoft.com/office/drawing/2014/main" id="{F34E5AB7-8C0F-47FD-ACAE-2E1B6B833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0296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11">
            <a:extLst>
              <a:ext uri="{FF2B5EF4-FFF2-40B4-BE49-F238E27FC236}">
                <a16:creationId xmlns:a16="http://schemas.microsoft.com/office/drawing/2014/main" id="{AF57014E-23B1-466E-8F44-EC3F9A886C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30296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Text Box 12">
            <a:extLst>
              <a:ext uri="{FF2B5EF4-FFF2-40B4-BE49-F238E27FC236}">
                <a16:creationId xmlns:a16="http://schemas.microsoft.com/office/drawing/2014/main" id="{4548D16E-0CD6-48DD-ADB2-013D614B3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0555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7901" name="Text Box 13">
            <a:extLst>
              <a:ext uri="{FF2B5EF4-FFF2-40B4-BE49-F238E27FC236}">
                <a16:creationId xmlns:a16="http://schemas.microsoft.com/office/drawing/2014/main" id="{14E0CCCC-00BF-40EE-851E-9E0D02AF3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555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7902" name="AutoShape 14">
            <a:extLst>
              <a:ext uri="{FF2B5EF4-FFF2-40B4-BE49-F238E27FC236}">
                <a16:creationId xmlns:a16="http://schemas.microsoft.com/office/drawing/2014/main" id="{B0C8AE9C-2650-4C1B-9042-730307C38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60555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903" name="AutoShape 15">
            <a:extLst>
              <a:ext uri="{FF2B5EF4-FFF2-40B4-BE49-F238E27FC236}">
                <a16:creationId xmlns:a16="http://schemas.microsoft.com/office/drawing/2014/main" id="{1F5EE61B-9AF7-4DAC-A5C0-6AE6516E1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60555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904" name="Line 16">
            <a:extLst>
              <a:ext uri="{FF2B5EF4-FFF2-40B4-BE49-F238E27FC236}">
                <a16:creationId xmlns:a16="http://schemas.microsoft.com/office/drawing/2014/main" id="{536A62D8-722F-4C98-BF1D-796C54B213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636036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Text Box 17">
            <a:extLst>
              <a:ext uri="{FF2B5EF4-FFF2-40B4-BE49-F238E27FC236}">
                <a16:creationId xmlns:a16="http://schemas.microsoft.com/office/drawing/2014/main" id="{2118FC58-5B10-4DE5-B8FB-43EC21894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0555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7906" name="AutoShape 18">
            <a:extLst>
              <a:ext uri="{FF2B5EF4-FFF2-40B4-BE49-F238E27FC236}">
                <a16:creationId xmlns:a16="http://schemas.microsoft.com/office/drawing/2014/main" id="{CC0BAAF7-1098-4820-920A-FB32FD246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555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907" name="Line 19">
            <a:extLst>
              <a:ext uri="{FF2B5EF4-FFF2-40B4-BE49-F238E27FC236}">
                <a16:creationId xmlns:a16="http://schemas.microsoft.com/office/drawing/2014/main" id="{8C13E662-0A06-4D68-BEFD-B05156C7C0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683968"/>
            <a:ext cx="45720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Line 20">
            <a:extLst>
              <a:ext uri="{FF2B5EF4-FFF2-40B4-BE49-F238E27FC236}">
                <a16:creationId xmlns:a16="http://schemas.microsoft.com/office/drawing/2014/main" id="{21F7559D-E5AC-4B25-9B61-35126A2D2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83968"/>
            <a:ext cx="45720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Line 21">
            <a:extLst>
              <a:ext uri="{FF2B5EF4-FFF2-40B4-BE49-F238E27FC236}">
                <a16:creationId xmlns:a16="http://schemas.microsoft.com/office/drawing/2014/main" id="{5A56BBA5-BDB8-4253-947F-B452F86F74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683968"/>
            <a:ext cx="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910" name="AutoShape 22">
            <a:extLst>
              <a:ext uri="{FF2B5EF4-FFF2-40B4-BE49-F238E27FC236}">
                <a16:creationId xmlns:a16="http://schemas.microsoft.com/office/drawing/2014/main" id="{96247B0C-11BF-4EBA-BE0E-F5133D261A94}"/>
              </a:ext>
            </a:extLst>
          </p:cNvPr>
          <p:cNvCxnSpPr>
            <a:cxnSpLocks noChangeShapeType="1"/>
            <a:stCxn id="37895" idx="3"/>
          </p:cNvCxnSpPr>
          <p:nvPr/>
        </p:nvCxnSpPr>
        <p:spPr bwMode="auto">
          <a:xfrm flipH="1">
            <a:off x="2133600" y="4341068"/>
            <a:ext cx="771525" cy="1333500"/>
          </a:xfrm>
          <a:prstGeom prst="curvedConnector4">
            <a:avLst>
              <a:gd name="adj1" fmla="val -28394"/>
              <a:gd name="adj2" fmla="val 628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1" name="Arc 23">
            <a:extLst>
              <a:ext uri="{FF2B5EF4-FFF2-40B4-BE49-F238E27FC236}">
                <a16:creationId xmlns:a16="http://schemas.microsoft.com/office/drawing/2014/main" id="{7CE61EDB-5957-4DEF-8367-5E16062B2591}"/>
              </a:ext>
            </a:extLst>
          </p:cNvPr>
          <p:cNvSpPr>
            <a:spLocks/>
          </p:cNvSpPr>
          <p:nvPr/>
        </p:nvSpPr>
        <p:spPr bwMode="auto">
          <a:xfrm flipH="1" flipV="1">
            <a:off x="2133600" y="5674568"/>
            <a:ext cx="762000" cy="6858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Line 24">
            <a:extLst>
              <a:ext uri="{FF2B5EF4-FFF2-40B4-BE49-F238E27FC236}">
                <a16:creationId xmlns:a16="http://schemas.microsoft.com/office/drawing/2014/main" id="{82ADBDA1-47AD-444E-80F6-E5C7C8B95A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636036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913" name="AutoShape 25">
            <a:extLst>
              <a:ext uri="{FF2B5EF4-FFF2-40B4-BE49-F238E27FC236}">
                <a16:creationId xmlns:a16="http://schemas.microsoft.com/office/drawing/2014/main" id="{DC6BEA28-5ED2-485A-8786-A47636CA186B}"/>
              </a:ext>
            </a:extLst>
          </p:cNvPr>
          <p:cNvCxnSpPr>
            <a:cxnSpLocks noChangeShapeType="1"/>
            <a:stCxn id="37903" idx="3"/>
          </p:cNvCxnSpPr>
          <p:nvPr/>
        </p:nvCxnSpPr>
        <p:spPr bwMode="auto">
          <a:xfrm flipH="1" flipV="1">
            <a:off x="4648200" y="5064968"/>
            <a:ext cx="314325" cy="1333500"/>
          </a:xfrm>
          <a:prstGeom prst="curvedConnector4">
            <a:avLst>
              <a:gd name="adj1" fmla="val -69699"/>
              <a:gd name="adj2" fmla="val 628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4" name="Freeform 26">
            <a:extLst>
              <a:ext uri="{FF2B5EF4-FFF2-40B4-BE49-F238E27FC236}">
                <a16:creationId xmlns:a16="http://schemas.microsoft.com/office/drawing/2014/main" id="{871F7919-5DBD-4338-A883-25171F04C8B4}"/>
              </a:ext>
            </a:extLst>
          </p:cNvPr>
          <p:cNvSpPr>
            <a:spLocks/>
          </p:cNvSpPr>
          <p:nvPr/>
        </p:nvSpPr>
        <p:spPr bwMode="auto">
          <a:xfrm>
            <a:off x="4635500" y="4353768"/>
            <a:ext cx="787400" cy="1701800"/>
          </a:xfrm>
          <a:custGeom>
            <a:avLst/>
            <a:gdLst>
              <a:gd name="T0" fmla="*/ 2147483646 w 496"/>
              <a:gd name="T1" fmla="*/ 2147483646 h 1072"/>
              <a:gd name="T2" fmla="*/ 2147483646 w 496"/>
              <a:gd name="T3" fmla="*/ 2147483646 h 1072"/>
              <a:gd name="T4" fmla="*/ 2147483646 w 496"/>
              <a:gd name="T5" fmla="*/ 2147483646 h 1072"/>
              <a:gd name="T6" fmla="*/ 2147483646 w 496"/>
              <a:gd name="T7" fmla="*/ 2147483646 h 1072"/>
              <a:gd name="T8" fmla="*/ 2147483646 w 496"/>
              <a:gd name="T9" fmla="*/ 2147483646 h 1072"/>
              <a:gd name="T10" fmla="*/ 2147483646 w 496"/>
              <a:gd name="T11" fmla="*/ 2147483646 h 1072"/>
              <a:gd name="T12" fmla="*/ 2147483646 w 496"/>
              <a:gd name="T13" fmla="*/ 2147483646 h 1072"/>
              <a:gd name="T14" fmla="*/ 2147483646 w 496"/>
              <a:gd name="T15" fmla="*/ 2147483646 h 1072"/>
              <a:gd name="T16" fmla="*/ 2147483646 w 496"/>
              <a:gd name="T17" fmla="*/ 2147483646 h 1072"/>
              <a:gd name="T18" fmla="*/ 2147483646 w 496"/>
              <a:gd name="T19" fmla="*/ 2147483646 h 1072"/>
              <a:gd name="T20" fmla="*/ 2147483646 w 496"/>
              <a:gd name="T21" fmla="*/ 2147483646 h 1072"/>
              <a:gd name="T22" fmla="*/ 2147483646 w 496"/>
              <a:gd name="T23" fmla="*/ 2147483646 h 107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96" h="1072">
                <a:moveTo>
                  <a:pt x="8" y="448"/>
                </a:moveTo>
                <a:cubicBezTo>
                  <a:pt x="4" y="400"/>
                  <a:pt x="0" y="352"/>
                  <a:pt x="8" y="304"/>
                </a:cubicBezTo>
                <a:cubicBezTo>
                  <a:pt x="16" y="256"/>
                  <a:pt x="40" y="200"/>
                  <a:pt x="56" y="160"/>
                </a:cubicBezTo>
                <a:cubicBezTo>
                  <a:pt x="72" y="120"/>
                  <a:pt x="88" y="88"/>
                  <a:pt x="104" y="64"/>
                </a:cubicBezTo>
                <a:cubicBezTo>
                  <a:pt x="120" y="40"/>
                  <a:pt x="128" y="24"/>
                  <a:pt x="152" y="16"/>
                </a:cubicBezTo>
                <a:cubicBezTo>
                  <a:pt x="176" y="8"/>
                  <a:pt x="216" y="0"/>
                  <a:pt x="248" y="16"/>
                </a:cubicBezTo>
                <a:cubicBezTo>
                  <a:pt x="280" y="32"/>
                  <a:pt x="320" y="72"/>
                  <a:pt x="344" y="112"/>
                </a:cubicBezTo>
                <a:cubicBezTo>
                  <a:pt x="368" y="152"/>
                  <a:pt x="376" y="192"/>
                  <a:pt x="392" y="256"/>
                </a:cubicBezTo>
                <a:cubicBezTo>
                  <a:pt x="408" y="320"/>
                  <a:pt x="424" y="416"/>
                  <a:pt x="440" y="496"/>
                </a:cubicBezTo>
                <a:cubicBezTo>
                  <a:pt x="456" y="576"/>
                  <a:pt x="480" y="664"/>
                  <a:pt x="488" y="736"/>
                </a:cubicBezTo>
                <a:cubicBezTo>
                  <a:pt x="496" y="808"/>
                  <a:pt x="488" y="872"/>
                  <a:pt x="488" y="928"/>
                </a:cubicBezTo>
                <a:cubicBezTo>
                  <a:pt x="488" y="984"/>
                  <a:pt x="488" y="1048"/>
                  <a:pt x="488" y="10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5" name="Line 27">
            <a:extLst>
              <a:ext uri="{FF2B5EF4-FFF2-40B4-BE49-F238E27FC236}">
                <a16:creationId xmlns:a16="http://schemas.microsoft.com/office/drawing/2014/main" id="{FC203357-CA78-479D-82B3-E4D32A9B1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82696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6" name="Text Box 28">
            <a:extLst>
              <a:ext uri="{FF2B5EF4-FFF2-40B4-BE49-F238E27FC236}">
                <a16:creationId xmlns:a16="http://schemas.microsoft.com/office/drawing/2014/main" id="{5F5A80E1-C5A6-4130-932A-EB6C173BF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50568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>
                <a:latin typeface="Courier New" panose="02070309020205020404" pitchFamily="49" charset="0"/>
              </a:rPr>
              <a:t>a:</a:t>
            </a:r>
          </a:p>
        </p:txBody>
      </p:sp>
      <p:sp>
        <p:nvSpPr>
          <p:cNvPr id="30" name="Line 2">
            <a:extLst>
              <a:ext uri="{FF2B5EF4-FFF2-40B4-BE49-F238E27FC236}">
                <a16:creationId xmlns:a16="http://schemas.microsoft.com/office/drawing/2014/main" id="{B857472D-7CA2-4C31-B670-E946AA3840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">
            <a:extLst>
              <a:ext uri="{FF2B5EF4-FFF2-40B4-BE49-F238E27FC236}">
                <a16:creationId xmlns:a16="http://schemas.microsoft.com/office/drawing/2014/main" id="{97A6EE19-D8D2-4FBF-BD12-05DF44B0AF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" name="AutoShape 4">
            <a:extLst>
              <a:ext uri="{FF2B5EF4-FFF2-40B4-BE49-F238E27FC236}">
                <a16:creationId xmlns:a16="http://schemas.microsoft.com/office/drawing/2014/main" id="{09141EBA-8D98-440C-A9FA-B5690DA3C63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DF2282-27D8-43C7-9685-214E31253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ED348EF7-8F7F-4502-877A-E8BCCBE39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4664"/>
            <a:ext cx="79248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a:A ==&gt;&gt; a C</a:t>
            </a:r>
            <a:r>
              <a:rPr lang="en-US" altLang="de-DE" sz="2800" dirty="0">
                <a:latin typeface="Arial" panose="020B0604020202020204" pitchFamily="34" charset="0"/>
              </a:rPr>
              <a:t>           (SPO-rule)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B   ==&gt;  D E</a:t>
            </a:r>
            <a:r>
              <a:rPr lang="en-US" altLang="de-DE" sz="2800" dirty="0">
                <a:latin typeface="Arial" panose="020B0604020202020204" pitchFamily="34" charset="0"/>
              </a:rPr>
              <a:t>       (L-System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C   ==&gt;  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>
            <a:extLst>
              <a:ext uri="{FF2B5EF4-FFF2-40B4-BE49-F238E27FC236}">
                <a16:creationId xmlns:a16="http://schemas.microsoft.com/office/drawing/2014/main" id="{B3355ADD-E063-40F9-9D16-15A442F03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757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C79CCEED-41B9-4F41-BF9A-28B88602A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1757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8918" name="AutoShape 6">
            <a:extLst>
              <a:ext uri="{FF2B5EF4-FFF2-40B4-BE49-F238E27FC236}">
                <a16:creationId xmlns:a16="http://schemas.microsoft.com/office/drawing/2014/main" id="{7EC38815-EBDC-4BA0-9B51-6AC43D0D4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1757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19" name="AutoShape 7">
            <a:extLst>
              <a:ext uri="{FF2B5EF4-FFF2-40B4-BE49-F238E27FC236}">
                <a16:creationId xmlns:a16="http://schemas.microsoft.com/office/drawing/2014/main" id="{A0CC53DD-0693-4C63-A76E-B3F88ED85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757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20" name="Line 8">
            <a:extLst>
              <a:ext uri="{FF2B5EF4-FFF2-40B4-BE49-F238E27FC236}">
                <a16:creationId xmlns:a16="http://schemas.microsoft.com/office/drawing/2014/main" id="{3FA6AD53-B28E-496F-95E4-0F40D923FD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48052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9">
            <a:extLst>
              <a:ext uri="{FF2B5EF4-FFF2-40B4-BE49-F238E27FC236}">
                <a16:creationId xmlns:a16="http://schemas.microsoft.com/office/drawing/2014/main" id="{EDCECB23-DFD8-4743-B96C-51582F43B1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48052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Text Box 10">
            <a:extLst>
              <a:ext uri="{FF2B5EF4-FFF2-40B4-BE49-F238E27FC236}">
                <a16:creationId xmlns:a16="http://schemas.microsoft.com/office/drawing/2014/main" id="{15ECDE1D-DC57-48FA-9688-A59F72603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1757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8923" name="Text Box 11">
            <a:extLst>
              <a:ext uri="{FF2B5EF4-FFF2-40B4-BE49-F238E27FC236}">
                <a16:creationId xmlns:a16="http://schemas.microsoft.com/office/drawing/2014/main" id="{B54D1C0F-23C7-4B5A-96FC-13CDBFF55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1757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8924" name="AutoShape 12">
            <a:extLst>
              <a:ext uri="{FF2B5EF4-FFF2-40B4-BE49-F238E27FC236}">
                <a16:creationId xmlns:a16="http://schemas.microsoft.com/office/drawing/2014/main" id="{27A77158-3AED-4E5A-9CC0-E21C2BDCF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757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25" name="AutoShape 13">
            <a:extLst>
              <a:ext uri="{FF2B5EF4-FFF2-40B4-BE49-F238E27FC236}">
                <a16:creationId xmlns:a16="http://schemas.microsoft.com/office/drawing/2014/main" id="{0FBD67D5-D63F-4F49-9234-024A55EF7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1757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26" name="Line 14">
            <a:extLst>
              <a:ext uri="{FF2B5EF4-FFF2-40B4-BE49-F238E27FC236}">
                <a16:creationId xmlns:a16="http://schemas.microsoft.com/office/drawing/2014/main" id="{D3854C32-B2B8-4967-BABF-E038ADE1F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48052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Text Box 15">
            <a:extLst>
              <a:ext uri="{FF2B5EF4-FFF2-40B4-BE49-F238E27FC236}">
                <a16:creationId xmlns:a16="http://schemas.microsoft.com/office/drawing/2014/main" id="{5C46CA92-DDBD-4408-8F8C-5954841E4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2812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>
                <a:latin typeface="Courier New" panose="02070309020205020404" pitchFamily="49" charset="0"/>
              </a:rPr>
              <a:t>a:</a:t>
            </a:r>
          </a:p>
        </p:txBody>
      </p:sp>
      <p:sp>
        <p:nvSpPr>
          <p:cNvPr id="38928" name="Text Box 16">
            <a:extLst>
              <a:ext uri="{FF2B5EF4-FFF2-40B4-BE49-F238E27FC236}">
                <a16:creationId xmlns:a16="http://schemas.microsoft.com/office/drawing/2014/main" id="{1326BCB8-E976-4FB1-A4C9-53C010026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6235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8929" name="AutoShape 17">
            <a:extLst>
              <a:ext uri="{FF2B5EF4-FFF2-40B4-BE49-F238E27FC236}">
                <a16:creationId xmlns:a16="http://schemas.microsoft.com/office/drawing/2014/main" id="{A6AFA9AB-1086-463D-B501-B631FAA47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6235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30" name="Line 18">
            <a:extLst>
              <a:ext uri="{FF2B5EF4-FFF2-40B4-BE49-F238E27FC236}">
                <a16:creationId xmlns:a16="http://schemas.microsoft.com/office/drawing/2014/main" id="{E8BD38DE-90CE-4119-9666-9DEFA6A60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86152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Text Box 20">
            <a:extLst>
              <a:ext uri="{FF2B5EF4-FFF2-40B4-BE49-F238E27FC236}">
                <a16:creationId xmlns:a16="http://schemas.microsoft.com/office/drawing/2014/main" id="{25DDC8CE-3E95-49D8-BC43-20A680EFD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5264373"/>
            <a:ext cx="24479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= final result</a:t>
            </a:r>
          </a:p>
        </p:txBody>
      </p:sp>
      <p:sp>
        <p:nvSpPr>
          <p:cNvPr id="21" name="Line 2">
            <a:extLst>
              <a:ext uri="{FF2B5EF4-FFF2-40B4-BE49-F238E27FC236}">
                <a16:creationId xmlns:a16="http://schemas.microsoft.com/office/drawing/2014/main" id="{86E11760-72C3-4646-8092-5A3C04CCFA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3">
            <a:extLst>
              <a:ext uri="{FF2B5EF4-FFF2-40B4-BE49-F238E27FC236}">
                <a16:creationId xmlns:a16="http://schemas.microsoft.com/office/drawing/2014/main" id="{B2055D30-A58B-40C4-9FC1-9922573D0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3" name="AutoShape 4">
            <a:extLst>
              <a:ext uri="{FF2B5EF4-FFF2-40B4-BE49-F238E27FC236}">
                <a16:creationId xmlns:a16="http://schemas.microsoft.com/office/drawing/2014/main" id="{2DE42AA5-398E-43BE-A2AF-3D1BA444360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EB5B02-FC22-4548-A058-CC9C70870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26</a:t>
            </a:fld>
            <a:endParaRPr lang="de-DE" altLang="de-DE" dirty="0"/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4363C0D4-231A-4F30-BA29-273DF6E0F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4664"/>
            <a:ext cx="79248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a:A ==&gt;&gt; a C</a:t>
            </a:r>
            <a:r>
              <a:rPr lang="en-US" altLang="de-DE" sz="2800" dirty="0">
                <a:latin typeface="Arial" panose="020B0604020202020204" pitchFamily="34" charset="0"/>
              </a:rPr>
              <a:t>           (SPO-rule)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B   ==&gt;  D E</a:t>
            </a:r>
            <a:r>
              <a:rPr lang="en-US" altLang="de-DE" sz="2800" dirty="0">
                <a:latin typeface="Arial" panose="020B0604020202020204" pitchFamily="34" charset="0"/>
              </a:rPr>
              <a:t>       (L-System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C   ==&gt;  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49C268DD-4656-43BA-9802-946F87EEE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" y="533743"/>
            <a:ext cx="8208963" cy="621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Test the example </a:t>
            </a:r>
            <a:r>
              <a:rPr lang="en-US" altLang="de-DE" sz="2800" b="1" dirty="0">
                <a:solidFill>
                  <a:srgbClr val="009900"/>
                </a:solidFill>
                <a:latin typeface="Courier New" panose="02070309020205020404" pitchFamily="49" charset="0"/>
              </a:rPr>
              <a:t>sm09_e27.rgg</a:t>
            </a:r>
            <a:endParaRPr lang="en-US" altLang="de-DE" sz="1200" b="1" dirty="0">
              <a:solidFill>
                <a:srgbClr val="0099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A extends Sphere(3);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  Axiom ==&gt; F(20, 4) A;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public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runL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==&gt; RU(20) F(20, 4)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public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runSPO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==&gt;&gt; ^ RU(20) F(20, 4, 5)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altLang="de-DE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US" altLang="de-DE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denotes the root node in the current graph)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Also view the result in the (2D) graph panel!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15AC2B0A-CFD6-49F5-B63B-A811E2CC7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37247FE8-BA62-4A06-8A6A-3A2E1DAD3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B25DDBCF-4010-4E26-9E2B-0497D59D58F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4B597F-B5CF-4EAC-BA01-88E2E9BD9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27</a:t>
            </a:fld>
            <a:endParaRPr lang="de-DE" altLang="de-DE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>
            <a:extLst>
              <a:ext uri="{FF2B5EF4-FFF2-40B4-BE49-F238E27FC236}">
                <a16:creationId xmlns:a16="http://schemas.microsoft.com/office/drawing/2014/main" id="{73FEC05E-449E-4A76-817A-597441F95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404813"/>
            <a:ext cx="8532812" cy="580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Another type of rule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Update rules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Sometimes you don't want to change anything in the graph structure, but only change attributes of a single node (e.g. to calculate the photosynthesis for a leaf). There is a separate rule type for this: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A ::&gt; { </a:t>
            </a:r>
            <a:r>
              <a:rPr lang="en-US" altLang="de-DE" sz="2400" i="1" dirty="0">
                <a:latin typeface="Arial" panose="020B0604020202020204" pitchFamily="34" charset="0"/>
              </a:rPr>
              <a:t>imperative Code</a:t>
            </a:r>
            <a:r>
              <a:rPr lang="en-US" altLang="de-DE" sz="2400" b="1" dirty="0">
                <a:latin typeface="Courier New" panose="02070309020205020404" pitchFamily="49" charset="0"/>
              </a:rPr>
              <a:t> };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Test the following examples: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sm09_e25.rgg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sm09_e16.rgg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sm09_e18.rgg</a:t>
            </a:r>
          </a:p>
        </p:txBody>
      </p:sp>
      <p:sp>
        <p:nvSpPr>
          <p:cNvPr id="11267" name="Line 3">
            <a:extLst>
              <a:ext uri="{FF2B5EF4-FFF2-40B4-BE49-F238E27FC236}">
                <a16:creationId xmlns:a16="http://schemas.microsoft.com/office/drawing/2014/main" id="{0A4129A6-BE6B-40F5-9CC4-1BD02F2FAB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97AE7A23-F0EF-4ACD-B7FD-737F564297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269" name="AutoShape 5">
            <a:extLst>
              <a:ext uri="{FF2B5EF4-FFF2-40B4-BE49-F238E27FC236}">
                <a16:creationId xmlns:a16="http://schemas.microsoft.com/office/drawing/2014/main" id="{D7309C1D-4A41-46C6-8586-50DB15FAFB8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0" name="Slide Number Placeholder 2">
            <a:extLst>
              <a:ext uri="{FF2B5EF4-FFF2-40B4-BE49-F238E27FC236}">
                <a16:creationId xmlns:a16="http://schemas.microsoft.com/office/drawing/2014/main" id="{EF11032C-D0AB-4AB7-92A3-8CA1AB2A1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176F0F-D95B-44F9-A68E-7CF6204AC68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de-DE" altLang="de-DE" sz="1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>
            <a:extLst>
              <a:ext uri="{FF2B5EF4-FFF2-40B4-BE49-F238E27FC236}">
                <a16:creationId xmlns:a16="http://schemas.microsoft.com/office/drawing/2014/main" id="{63D3A332-849A-4BBA-89FC-8B98AAA77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569325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Display of graphs in the XL programming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language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node types must be declared with "module”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nodes can be all Java objects. In user-made module declarations, methods (functions) and additional variables can be introduced, as in Java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Notation for nodes in a graph: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</a:t>
            </a:r>
            <a:r>
              <a:rPr lang="en-US" altLang="de-DE" sz="2000" b="1" dirty="0">
                <a:latin typeface="Arial" panose="020B0604020202020204" pitchFamily="34" charset="0"/>
              </a:rPr>
              <a:t>Node type</a:t>
            </a:r>
            <a:r>
              <a:rPr lang="en-US" altLang="de-DE" sz="2000" dirty="0">
                <a:latin typeface="Arial" panose="020B0604020202020204" pitchFamily="34" charset="0"/>
              </a:rPr>
              <a:t>, optionally preceded by: </a:t>
            </a:r>
            <a:r>
              <a:rPr lang="en-US" altLang="de-DE" sz="2000" b="1" dirty="0">
                <a:latin typeface="Arial" panose="020B0604020202020204" pitchFamily="34" charset="0"/>
              </a:rPr>
              <a:t>label: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000" b="1" dirty="0">
                <a:latin typeface="Arial" panose="020B0604020202020204" pitchFamily="34" charset="0"/>
              </a:rPr>
              <a:t>	</a:t>
            </a:r>
            <a:r>
              <a:rPr lang="en-US" altLang="de-DE" sz="2000" dirty="0">
                <a:latin typeface="Arial" panose="020B0604020202020204" pitchFamily="34" charset="0"/>
              </a:rPr>
              <a:t>Examples: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de-DE" sz="2000" dirty="0">
                <a:latin typeface="Arial" panose="020B0604020202020204" pitchFamily="34" charset="0"/>
              </a:rPr>
              <a:t>, 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Meristem(t)</a:t>
            </a:r>
            <a:r>
              <a:rPr lang="en-US" altLang="de-DE" sz="2000" dirty="0">
                <a:latin typeface="Arial" panose="020B0604020202020204" pitchFamily="34" charset="0"/>
              </a:rPr>
              <a:t>,</a:t>
            </a:r>
            <a:r>
              <a:rPr lang="en-US" altLang="de-DE" sz="2000" b="1" dirty="0">
                <a:latin typeface="Arial" panose="020B0604020202020204" pitchFamily="34" charset="0"/>
              </a:rPr>
              <a:t> 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b:Bud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Notation for edges in a graph: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de-D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edgetype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altLang="de-D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edgetype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● Special edge types: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successor edge: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-successor-&gt;</a:t>
            </a:r>
            <a:r>
              <a:rPr lang="en-US" altLang="de-DE" sz="2000" dirty="0">
                <a:latin typeface="Arial" panose="020B0604020202020204" pitchFamily="34" charset="0"/>
              </a:rPr>
              <a:t>,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de-DE" sz="2000" dirty="0">
                <a:latin typeface="Arial" panose="020B0604020202020204" pitchFamily="34" charset="0"/>
              </a:rPr>
              <a:t> or (blank)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branch edge: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-branch-&gt;</a:t>
            </a:r>
            <a:r>
              <a:rPr lang="en-US" altLang="de-DE" sz="2000" dirty="0">
                <a:latin typeface="Arial" panose="020B0604020202020204" pitchFamily="34" charset="0"/>
              </a:rPr>
              <a:t>,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+&gt;</a:t>
            </a:r>
            <a:r>
              <a:rPr lang="en-US" altLang="de-DE" sz="2000" dirty="0">
                <a:latin typeface="Arial" panose="020B0604020202020204" pitchFamily="34" charset="0"/>
              </a:rPr>
              <a:t> or 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refinement or decomposition edge: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908D208F-23BD-4C73-9116-DC98684CFB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85740"/>
            <a:ext cx="8362950" cy="317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CD184D81-0910-4A75-B2A1-8BE6E94B89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20712"/>
            <a:ext cx="1" cy="623728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293" name="AutoShape 5">
            <a:extLst>
              <a:ext uri="{FF2B5EF4-FFF2-40B4-BE49-F238E27FC236}">
                <a16:creationId xmlns:a16="http://schemas.microsoft.com/office/drawing/2014/main" id="{FDD35FA1-1F75-4468-A99B-F1CAF522F72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174626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4" name="Slide Number Placeholder 2">
            <a:extLst>
              <a:ext uri="{FF2B5EF4-FFF2-40B4-BE49-F238E27FC236}">
                <a16:creationId xmlns:a16="http://schemas.microsoft.com/office/drawing/2014/main" id="{F6CA710D-B32D-4BE7-A891-B5050585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8655E1-9ABD-4103-B0E0-A316CEFE99A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de-DE" altLang="de-DE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1E634EFC-D4DB-4582-9A17-2DFD33A6D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054" y="788506"/>
            <a:ext cx="7258322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Agenda for today: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Spruce model (answers to the questions)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Graph replacement rules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How relational growth grammars work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Two rule types: L system rules and SPO rules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Notation of graphs in XL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The current global graph in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endParaRPr lang="en-US" altLang="de-DE" sz="2400" dirty="0">
              <a:latin typeface="Arial" panose="020B0604020202020204" pitchFamily="34" charset="0"/>
            </a:endParaRP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C1C8C7A3-0853-4BE9-88C9-9F09980728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21F2E408-2123-44A6-92DD-D7BF71962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040A771F-3348-4F9B-85FB-ECD026BE48B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145556-1889-4F57-A79D-281B85C90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8">
            <a:extLst>
              <a:ext uri="{FF2B5EF4-FFF2-40B4-BE49-F238E27FC236}">
                <a16:creationId xmlns:a16="http://schemas.microsoft.com/office/drawing/2014/main" id="{61D15F4B-13EB-4963-A38B-0C0E07DAE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69900"/>
            <a:ext cx="87630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Representation of graphs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Notation for edges in a graph: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-r-&gt; </a:t>
            </a:r>
            <a:r>
              <a:rPr lang="en-US" altLang="de-DE" sz="2800" dirty="0">
                <a:latin typeface="Arial" panose="020B0604020202020204" pitchFamily="34" charset="0"/>
              </a:rPr>
              <a:t>	forward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&lt;-r-</a:t>
            </a:r>
            <a:r>
              <a:rPr lang="en-US" altLang="de-DE" sz="2800" dirty="0">
                <a:latin typeface="Arial" panose="020B0604020202020204" pitchFamily="34" charset="0"/>
              </a:rPr>
              <a:t>	backward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-r-</a:t>
            </a:r>
            <a:r>
              <a:rPr lang="en-US" altLang="de-DE" sz="2800" dirty="0">
                <a:latin typeface="Arial" panose="020B0604020202020204" pitchFamily="34" charset="0"/>
              </a:rPr>
              <a:t>		forward or backward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&lt;-r-&gt;</a:t>
            </a:r>
            <a:r>
              <a:rPr lang="en-US" altLang="de-DE" sz="2800" dirty="0">
                <a:latin typeface="Arial" panose="020B0604020202020204" pitchFamily="34" charset="0"/>
              </a:rPr>
              <a:t>	forward and backward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Arial" panose="020B0604020202020204" pitchFamily="34" charset="0"/>
                <a:cs typeface="Courier New" panose="02070309020205020404" pitchFamily="49" charset="0"/>
              </a:rPr>
              <a:t>  </a:t>
            </a: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de-DE" sz="2800" dirty="0">
                <a:latin typeface="Arial" panose="020B0604020202020204" pitchFamily="34" charset="0"/>
              </a:rPr>
              <a:t> (edge identifier) = successor, branch, ancestor,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       </a:t>
            </a:r>
            <a:r>
              <a:rPr lang="en-US" altLang="de-DE" sz="2800" dirty="0" err="1">
                <a:latin typeface="Arial" panose="020B0604020202020204" pitchFamily="34" charset="0"/>
              </a:rPr>
              <a:t>minDescendants</a:t>
            </a:r>
            <a:r>
              <a:rPr lang="en-US" altLang="de-DE" sz="2800" dirty="0">
                <a:latin typeface="Arial" panose="020B0604020202020204" pitchFamily="34" charset="0"/>
              </a:rPr>
              <a:t>, descendants, ... (more later)</a:t>
            </a:r>
          </a:p>
        </p:txBody>
      </p:sp>
      <p:sp>
        <p:nvSpPr>
          <p:cNvPr id="13315" name="Line 3">
            <a:extLst>
              <a:ext uri="{FF2B5EF4-FFF2-40B4-BE49-F238E27FC236}">
                <a16:creationId xmlns:a16="http://schemas.microsoft.com/office/drawing/2014/main" id="{8E11D168-C832-4959-BF3F-3C6FB82D53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7B309F96-3F14-412F-ACE0-16C282406E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8" y="641350"/>
            <a:ext cx="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317" name="AutoShape 5">
            <a:extLst>
              <a:ext uri="{FF2B5EF4-FFF2-40B4-BE49-F238E27FC236}">
                <a16:creationId xmlns:a16="http://schemas.microsoft.com/office/drawing/2014/main" id="{253DBCCE-B8F3-4764-B3BE-0EA9BF85E6D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18" name="Slide Number Placeholder 2">
            <a:extLst>
              <a:ext uri="{FF2B5EF4-FFF2-40B4-BE49-F238E27FC236}">
                <a16:creationId xmlns:a16="http://schemas.microsoft.com/office/drawing/2014/main" id="{0B20E668-857F-4115-8463-D220066E4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520E91-0DDC-4A83-8A8A-87BCB837AEA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de-DE" altLang="de-DE" sz="1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>
            <a:extLst>
              <a:ext uri="{FF2B5EF4-FFF2-40B4-BE49-F238E27FC236}">
                <a16:creationId xmlns:a16="http://schemas.microsoft.com/office/drawing/2014/main" id="{278EBB57-6D62-4494-B0C8-956CDF65F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840" y="1052736"/>
            <a:ext cx="8496301" cy="284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User-defined edge types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const int xxx = EDGE_0;  // </a:t>
            </a:r>
            <a:r>
              <a:rPr lang="en-US" altLang="de-DE" sz="2000" dirty="0">
                <a:latin typeface="Arial" panose="020B0604020202020204" pitchFamily="34" charset="0"/>
              </a:rPr>
              <a:t>or  </a:t>
            </a:r>
            <a:r>
              <a:rPr lang="en-US" altLang="de-DE" sz="2000" b="1" dirty="0">
                <a:latin typeface="Courier New" panose="02070309020205020404" pitchFamily="49" charset="0"/>
              </a:rPr>
              <a:t>EDGE_1</a:t>
            </a:r>
            <a:r>
              <a:rPr lang="en-US" altLang="de-DE" sz="2000" dirty="0">
                <a:latin typeface="Arial" panose="020B0604020202020204" pitchFamily="34" charset="0"/>
              </a:rPr>
              <a:t>, ..., </a:t>
            </a:r>
            <a:r>
              <a:rPr lang="en-US" altLang="de-DE" sz="2000" b="1" dirty="0">
                <a:latin typeface="Courier New" panose="02070309020205020404" pitchFamily="49" charset="0"/>
              </a:rPr>
              <a:t>EDGE_14</a:t>
            </a: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Usage in the graph:  </a:t>
            </a:r>
            <a:r>
              <a:rPr lang="en-US" altLang="de-DE" sz="2800" b="1" dirty="0">
                <a:latin typeface="Courier New" panose="02070309020205020404" pitchFamily="49" charset="0"/>
              </a:rPr>
              <a:t>-xxx-&gt;</a:t>
            </a:r>
            <a:r>
              <a:rPr lang="en-US" altLang="de-DE" sz="2800" dirty="0">
                <a:latin typeface="Arial" panose="020B0604020202020204" pitchFamily="34" charset="0"/>
              </a:rPr>
              <a:t>, </a:t>
            </a:r>
            <a:r>
              <a:rPr lang="en-US" altLang="de-DE" sz="2800" b="1" dirty="0">
                <a:latin typeface="Courier New" panose="02070309020205020404" pitchFamily="49" charset="0"/>
              </a:rPr>
              <a:t>&lt;-xxx-</a:t>
            </a:r>
            <a:r>
              <a:rPr lang="en-US" altLang="de-DE" sz="2800" dirty="0">
                <a:latin typeface="Arial" panose="020B0604020202020204" pitchFamily="34" charset="0"/>
              </a:rPr>
              <a:t>, </a:t>
            </a:r>
            <a:r>
              <a:rPr lang="en-US" altLang="de-DE" sz="2800" b="1" dirty="0">
                <a:latin typeface="Courier New" panose="02070309020205020404" pitchFamily="49" charset="0"/>
              </a:rPr>
              <a:t>-xxx-</a:t>
            </a:r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78144E14-7683-4EE5-9C15-5F605D2467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551E70DB-0E8D-4341-BD27-C63C4526E0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341" name="AutoShape 5">
            <a:extLst>
              <a:ext uri="{FF2B5EF4-FFF2-40B4-BE49-F238E27FC236}">
                <a16:creationId xmlns:a16="http://schemas.microsoft.com/office/drawing/2014/main" id="{9FFA2980-BF5F-44DC-96D5-47E292A6723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Slide Number Placeholder 2">
            <a:extLst>
              <a:ext uri="{FF2B5EF4-FFF2-40B4-BE49-F238E27FC236}">
                <a16:creationId xmlns:a16="http://schemas.microsoft.com/office/drawing/2014/main" id="{1CEEEA36-90A5-4431-8A67-1544FD57A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A07976-E24A-443B-AB6F-3EE917B08841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de-DE" altLang="de-DE" sz="1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3">
            <a:extLst>
              <a:ext uri="{FF2B5EF4-FFF2-40B4-BE49-F238E27FC236}">
                <a16:creationId xmlns:a16="http://schemas.microsoft.com/office/drawing/2014/main" id="{93FA060E-FCAE-4FB9-8BCA-89A9059EDF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186" y="260350"/>
            <a:ext cx="8532813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Line 4">
            <a:extLst>
              <a:ext uri="{FF2B5EF4-FFF2-40B4-BE49-F238E27FC236}">
                <a16:creationId xmlns:a16="http://schemas.microsoft.com/office/drawing/2014/main" id="{1B7E4537-3CE2-47D2-B5F9-AE046A4E9F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9387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364" name="AutoShape 5">
            <a:extLst>
              <a:ext uri="{FF2B5EF4-FFF2-40B4-BE49-F238E27FC236}">
                <a16:creationId xmlns:a16="http://schemas.microsoft.com/office/drawing/2014/main" id="{29047215-B1F9-4E71-BA2C-223283D407E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675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5" name="Text Box 4">
            <a:extLst>
              <a:ext uri="{FF2B5EF4-FFF2-40B4-BE49-F238E27FC236}">
                <a16:creationId xmlns:a16="http://schemas.microsoft.com/office/drawing/2014/main" id="{72599D8E-39BF-4ECC-B533-539879270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828675"/>
            <a:ext cx="85693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>
                <a:solidFill>
                  <a:srgbClr val="FF0000"/>
                </a:solidFill>
                <a:latin typeface="Arial" panose="020B0604020202020204" pitchFamily="34" charset="0"/>
              </a:rPr>
              <a:t>Notations for special edge types (overview)</a:t>
            </a:r>
          </a:p>
        </p:txBody>
      </p:sp>
      <p:pic>
        <p:nvPicPr>
          <p:cNvPr id="15366" name="Picture 5" descr="kat28">
            <a:extLst>
              <a:ext uri="{FF2B5EF4-FFF2-40B4-BE49-F238E27FC236}">
                <a16:creationId xmlns:a16="http://schemas.microsoft.com/office/drawing/2014/main" id="{A44A6357-6E41-4CED-93B4-871672BA4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765425"/>
            <a:ext cx="70326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6">
            <a:extLst>
              <a:ext uri="{FF2B5EF4-FFF2-40B4-BE49-F238E27FC236}">
                <a16:creationId xmlns:a16="http://schemas.microsoft.com/office/drawing/2014/main" id="{E8005278-25B2-4256-B3FD-2AB2D1B4B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189163"/>
            <a:ext cx="7561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/>
              <a:t>forward          backward     forward or backward   forward and backward</a:t>
            </a:r>
          </a:p>
        </p:txBody>
      </p:sp>
      <p:sp>
        <p:nvSpPr>
          <p:cNvPr id="15368" name="Text Box 7">
            <a:extLst>
              <a:ext uri="{FF2B5EF4-FFF2-40B4-BE49-F238E27FC236}">
                <a16:creationId xmlns:a16="http://schemas.microsoft.com/office/drawing/2014/main" id="{6A54D8B3-2BEC-4686-9E42-D34724389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836863"/>
            <a:ext cx="1296988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de-DE" sz="2000"/>
              <a:t>successor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de-DE" sz="2000"/>
              <a:t>branch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de-DE" sz="2000"/>
              <a:t>refinement</a:t>
            </a:r>
          </a:p>
          <a:p>
            <a:pPr eaLnBrk="1" hangingPunct="1">
              <a:spcBef>
                <a:spcPct val="60000"/>
              </a:spcBef>
              <a:buFontTx/>
              <a:buNone/>
            </a:pPr>
            <a:r>
              <a:rPr lang="en-US" altLang="de-DE" sz="2000"/>
              <a:t>arbitrary</a:t>
            </a:r>
          </a:p>
        </p:txBody>
      </p:sp>
      <p:sp>
        <p:nvSpPr>
          <p:cNvPr id="15369" name="Slide Number Placeholder 2">
            <a:extLst>
              <a:ext uri="{FF2B5EF4-FFF2-40B4-BE49-F238E27FC236}">
                <a16:creationId xmlns:a16="http://schemas.microsoft.com/office/drawing/2014/main" id="{D4098D41-0C68-4E0B-AC4E-E17846E2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149AEF-9509-449D-96AE-1388C8210A5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de-DE" altLang="de-DE" sz="1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>
            <a:extLst>
              <a:ext uri="{FF2B5EF4-FFF2-40B4-BE49-F238E27FC236}">
                <a16:creationId xmlns:a16="http://schemas.microsoft.com/office/drawing/2014/main" id="{73F81CDB-9DD3-47DE-A4C0-DEECDD0498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3">
            <a:extLst>
              <a:ext uri="{FF2B5EF4-FFF2-40B4-BE49-F238E27FC236}">
                <a16:creationId xmlns:a16="http://schemas.microsoft.com/office/drawing/2014/main" id="{25559918-4046-4222-807C-609E0B5A35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4">
            <a:extLst>
              <a:ext uri="{FF2B5EF4-FFF2-40B4-BE49-F238E27FC236}">
                <a16:creationId xmlns:a16="http://schemas.microsoft.com/office/drawing/2014/main" id="{4A3EE7DA-D46C-43F2-A2FD-BEEE50F0A92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5">
            <a:extLst>
              <a:ext uri="{FF2B5EF4-FFF2-40B4-BE49-F238E27FC236}">
                <a16:creationId xmlns:a16="http://schemas.microsoft.com/office/drawing/2014/main" id="{360FD996-3467-4A83-A423-DD3DD8A16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981075"/>
            <a:ext cx="5184775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>
                <a:solidFill>
                  <a:srgbClr val="FF0000"/>
                </a:solidFill>
                <a:latin typeface="Arial" panose="020B0604020202020204" pitchFamily="34" charset="0"/>
              </a:rPr>
              <a:t>Notation of graphs in XL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>
                <a:latin typeface="Arial" panose="020B0604020202020204" pitchFamily="34" charset="0"/>
              </a:rPr>
              <a:t>Example:</a:t>
            </a:r>
          </a:p>
        </p:txBody>
      </p:sp>
      <p:pic>
        <p:nvPicPr>
          <p:cNvPr id="16390" name="Picture 6" descr="xlgraph1">
            <a:extLst>
              <a:ext uri="{FF2B5EF4-FFF2-40B4-BE49-F238E27FC236}">
                <a16:creationId xmlns:a16="http://schemas.microsoft.com/office/drawing/2014/main" id="{DF3506AC-72A9-4C76-8D84-77F6AE260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565400"/>
            <a:ext cx="2808287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xlgraph2">
            <a:extLst>
              <a:ext uri="{FF2B5EF4-FFF2-40B4-BE49-F238E27FC236}">
                <a16:creationId xmlns:a16="http://schemas.microsoft.com/office/drawing/2014/main" id="{17B79DB1-A5D0-4BFE-8B13-966984440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573463"/>
            <a:ext cx="53276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 Box 8">
            <a:extLst>
              <a:ext uri="{FF2B5EF4-FFF2-40B4-BE49-F238E27FC236}">
                <a16:creationId xmlns:a16="http://schemas.microsoft.com/office/drawing/2014/main" id="{DFD7B376-24D1-4F08-AD7E-FEFD9CA92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070225"/>
            <a:ext cx="54737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200" b="1" dirty="0">
                <a:latin typeface="Arial" panose="020B0604020202020204" pitchFamily="34" charset="0"/>
              </a:rPr>
              <a:t>is represented in program code as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75220D37-3422-4336-B5EC-6362F1808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4149725"/>
            <a:ext cx="39608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>
                <a:latin typeface="Arial" panose="020B0604020202020204" pitchFamily="34" charset="0"/>
              </a:rPr>
              <a:t>(the representation is not unique!)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E5D2AF9D-FAE6-49E3-863D-C5F7A3960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510088"/>
            <a:ext cx="396081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>
                <a:solidFill>
                  <a:srgbClr val="009900"/>
                </a:solidFill>
                <a:latin typeface="Arial" panose="020B0604020202020204" pitchFamily="34" charset="0"/>
              </a:rPr>
              <a:t>( &gt;: successor edge, +: branch edge)</a:t>
            </a:r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5375BAC8-AF61-49EF-878F-08B4F6DB0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4294188"/>
            <a:ext cx="71437" cy="28733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Slide Number Placeholder 2">
            <a:extLst>
              <a:ext uri="{FF2B5EF4-FFF2-40B4-BE49-F238E27FC236}">
                <a16:creationId xmlns:a16="http://schemas.microsoft.com/office/drawing/2014/main" id="{D61C622B-0527-4083-9D2C-14D8E5907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F26ED2-0121-4001-B66E-B853A80327AE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de-DE" altLang="de-DE"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65E181A2-D6E9-4F9F-885A-DC92E5B75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92150"/>
            <a:ext cx="8424862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>
                <a:solidFill>
                  <a:srgbClr val="CC3300"/>
                </a:solidFill>
                <a:latin typeface="Arial" panose="020B0604020202020204" pitchFamily="34" charset="0"/>
              </a:rPr>
              <a:t>How can the following graph be described in XL code?</a:t>
            </a:r>
          </a:p>
        </p:txBody>
      </p:sp>
      <p:sp>
        <p:nvSpPr>
          <p:cNvPr id="17411" name="Oval 3">
            <a:extLst>
              <a:ext uri="{FF2B5EF4-FFF2-40B4-BE49-F238E27FC236}">
                <a16:creationId xmlns:a16="http://schemas.microsoft.com/office/drawing/2014/main" id="{A22E04DE-4F96-4DE2-A0F7-5D5756092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288" y="3716338"/>
            <a:ext cx="792162" cy="7191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F259F296-BE99-49E5-90C2-8062CA0B6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8592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7413" name="Oval 5">
            <a:extLst>
              <a:ext uri="{FF2B5EF4-FFF2-40B4-BE49-F238E27FC236}">
                <a16:creationId xmlns:a16="http://schemas.microsoft.com/office/drawing/2014/main" id="{31E37B87-0D37-43CF-9EA7-80FA9AABA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488" y="2781300"/>
            <a:ext cx="1370012" cy="719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6FE0D9E3-C358-49B8-AC2B-1F55BFE1E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292417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Bud</a:t>
            </a:r>
          </a:p>
        </p:txBody>
      </p:sp>
      <p:sp>
        <p:nvSpPr>
          <p:cNvPr id="17415" name="Oval 7">
            <a:extLst>
              <a:ext uri="{FF2B5EF4-FFF2-40B4-BE49-F238E27FC236}">
                <a16:creationId xmlns:a16="http://schemas.microsoft.com/office/drawing/2014/main" id="{5146AF7C-057E-4F2B-BBD3-6743785A4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488" y="4508500"/>
            <a:ext cx="1370012" cy="719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A8961E33-65D0-4CCF-9A2E-5E1F14616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465137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Leaf</a:t>
            </a:r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C567F3BA-EA9A-4597-A2D3-36E9B3004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6450" y="4219575"/>
            <a:ext cx="936625" cy="50482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FEDD2E55-4C1C-43B6-9AD3-848526D40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3500438"/>
            <a:ext cx="0" cy="1008062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E407A034-C4DF-4E4A-97E7-68D1981F54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6675" y="3500438"/>
            <a:ext cx="0" cy="1008062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id="{4685CEB2-DE1C-4883-A776-CDFFBA6ECC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013" y="3284538"/>
            <a:ext cx="1008062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id="{416DB046-7EFA-4E63-B8A9-033734CC6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44354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>
                <a:solidFill>
                  <a:srgbClr val="CC3300"/>
                </a:solidFill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36009864-4D91-4659-A836-5A0FFCA18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314007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>
                <a:latin typeface="Arial" panose="020B0604020202020204" pitchFamily="34" charset="0"/>
              </a:rPr>
              <a:t>&gt;</a:t>
            </a:r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id="{37BA1457-95BA-4058-866D-C1AF2E364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371633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>
                <a:solidFill>
                  <a:schemeClr val="bg2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7424" name="Text Box 16">
            <a:extLst>
              <a:ext uri="{FF2B5EF4-FFF2-40B4-BE49-F238E27FC236}">
                <a16:creationId xmlns:a16="http://schemas.microsoft.com/office/drawing/2014/main" id="{20A85D90-F361-434A-90C6-589334CB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6675" y="3716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>
                <a:solidFill>
                  <a:srgbClr val="0099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7425" name="Line 3">
            <a:extLst>
              <a:ext uri="{FF2B5EF4-FFF2-40B4-BE49-F238E27FC236}">
                <a16:creationId xmlns:a16="http://schemas.microsoft.com/office/drawing/2014/main" id="{ADC19A93-6A2F-41B1-B45E-9B39F45EEA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57176"/>
            <a:ext cx="8362950" cy="317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4">
            <a:extLst>
              <a:ext uri="{FF2B5EF4-FFF2-40B4-BE49-F238E27FC236}">
                <a16:creationId xmlns:a16="http://schemas.microsoft.com/office/drawing/2014/main" id="{D6002267-DE59-4FEE-A97A-038F02B5A3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8" y="641350"/>
            <a:ext cx="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7427" name="AutoShape 5">
            <a:extLst>
              <a:ext uri="{FF2B5EF4-FFF2-40B4-BE49-F238E27FC236}">
                <a16:creationId xmlns:a16="http://schemas.microsoft.com/office/drawing/2014/main" id="{022E5451-5857-479A-81BF-9A46E9A185B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8" name="Slide Number Placeholder 2">
            <a:extLst>
              <a:ext uri="{FF2B5EF4-FFF2-40B4-BE49-F238E27FC236}">
                <a16:creationId xmlns:a16="http://schemas.microsoft.com/office/drawing/2014/main" id="{06B5FBCD-B26B-4D7F-A645-18843E947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F2C94-C73C-450F-8FFC-8DB532C889F3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de-DE" altLang="de-DE" sz="1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4">
            <a:extLst>
              <a:ext uri="{FF2B5EF4-FFF2-40B4-BE49-F238E27FC236}">
                <a16:creationId xmlns:a16="http://schemas.microsoft.com/office/drawing/2014/main" id="{6EF425B8-206A-431C-B6F7-B96A99BD54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Line 5">
            <a:extLst>
              <a:ext uri="{FF2B5EF4-FFF2-40B4-BE49-F238E27FC236}">
                <a16:creationId xmlns:a16="http://schemas.microsoft.com/office/drawing/2014/main" id="{8E71DCFD-9031-4F83-8E31-14D6819FE6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8436" name="AutoShape 6">
            <a:extLst>
              <a:ext uri="{FF2B5EF4-FFF2-40B4-BE49-F238E27FC236}">
                <a16:creationId xmlns:a16="http://schemas.microsoft.com/office/drawing/2014/main" id="{8F05AA82-732F-470A-9DAB-92D61C6AE48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37" name="Text Box 7">
            <a:extLst>
              <a:ext uri="{FF2B5EF4-FFF2-40B4-BE49-F238E27FC236}">
                <a16:creationId xmlns:a16="http://schemas.microsoft.com/office/drawing/2014/main" id="{CB318749-949C-490A-A882-FD9B6248F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8532813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The current graph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latin typeface="Arial" panose="020B0604020202020204" pitchFamily="34" charset="0"/>
              </a:rPr>
              <a:t>GroIMP</a:t>
            </a:r>
            <a:r>
              <a:rPr lang="en-US" altLang="en-US" sz="2400" dirty="0">
                <a:latin typeface="Arial" panose="020B0604020202020204" pitchFamily="34" charset="0"/>
              </a:rPr>
              <a:t> maintains always a graph which contains the complete current structural information. This graph is transformed by application of the rules.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Attention: Not all nodes are visible objects in the 3-D view of the structure!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400" b="1" dirty="0">
                <a:latin typeface="Courier New" panose="02070309020205020404" pitchFamily="49" charset="0"/>
              </a:rPr>
              <a:t>F0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F(x)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Box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Sphere</a:t>
            </a:r>
            <a:r>
              <a:rPr lang="en-US" altLang="de-DE" sz="2400" dirty="0">
                <a:latin typeface="Arial" panose="020B0604020202020204" pitchFamily="34" charset="0"/>
              </a:rPr>
              <a:t>:  Yes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400" b="1" dirty="0">
                <a:latin typeface="Courier New" panose="02070309020205020404" pitchFamily="49" charset="0"/>
              </a:rPr>
              <a:t>RU(30)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A</a:t>
            </a:r>
            <a:r>
              <a:rPr lang="en-US" altLang="de-DE" sz="2400" dirty="0"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latin typeface="Courier New" panose="02070309020205020404" pitchFamily="49" charset="0"/>
              </a:rPr>
              <a:t>B</a:t>
            </a:r>
            <a:r>
              <a:rPr lang="en-US" altLang="de-DE" sz="2400" dirty="0">
                <a:latin typeface="Arial" panose="020B0604020202020204" pitchFamily="34" charset="0"/>
              </a:rPr>
              <a:t>: </a:t>
            </a:r>
            <a:r>
              <a:rPr lang="en-US" altLang="en-US" sz="2400" dirty="0">
                <a:latin typeface="Arial" panose="020B0604020202020204" pitchFamily="34" charset="0"/>
              </a:rPr>
              <a:t>normally</a:t>
            </a:r>
            <a:r>
              <a:rPr lang="de-DE" altLang="en-US" sz="2400" dirty="0">
                <a:latin typeface="Arial" panose="020B0604020202020204" pitchFamily="34" charset="0"/>
              </a:rPr>
              <a:t> not (</a:t>
            </a:r>
            <a:r>
              <a:rPr lang="en-US" altLang="en-US" sz="2400" dirty="0">
                <a:latin typeface="Arial" panose="020B0604020202020204" pitchFamily="34" charset="0"/>
              </a:rPr>
              <a:t>if</a:t>
            </a:r>
            <a:r>
              <a:rPr lang="de-DE" altLang="en-US" sz="2400" dirty="0">
                <a:latin typeface="Arial" panose="020B0604020202020204" pitchFamily="34" charset="0"/>
              </a:rPr>
              <a:t> not </a:t>
            </a:r>
            <a:r>
              <a:rPr lang="en-US" altLang="en-US" sz="2400" dirty="0">
                <a:latin typeface="Arial" panose="020B0604020202020204" pitchFamily="34" charset="0"/>
              </a:rPr>
              <a:t>derived</a:t>
            </a:r>
            <a:r>
              <a:rPr lang="de-DE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by</a:t>
            </a:r>
            <a:r>
              <a:rPr lang="de-DE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“</a:t>
            </a:r>
            <a:r>
              <a:rPr lang="en-US" altLang="en-US" sz="2400" b="1" dirty="0">
                <a:latin typeface="Courier New" panose="02070309020205020404" pitchFamily="49" charset="0"/>
              </a:rPr>
              <a:t>extends</a:t>
            </a:r>
            <a:r>
              <a:rPr lang="de-DE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de-DE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from</a:t>
            </a:r>
            <a:r>
              <a:rPr lang="de-DE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visible</a:t>
            </a:r>
            <a:r>
              <a:rPr lang="de-DE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objects</a:t>
            </a:r>
            <a:r>
              <a:rPr lang="de-DE" altLang="en-US" sz="2400" dirty="0">
                <a:latin typeface="Arial" panose="020B0604020202020204" pitchFamily="34" charset="0"/>
              </a:rPr>
              <a:t>)</a:t>
            </a:r>
          </a:p>
          <a:p>
            <a:pPr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The graph can be completely visualized in the 2-D graph view (in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: Panels  -  2D  -  Graph).</a:t>
            </a:r>
          </a:p>
        </p:txBody>
      </p:sp>
      <p:sp>
        <p:nvSpPr>
          <p:cNvPr id="18438" name="Slide Number Placeholder 2">
            <a:extLst>
              <a:ext uri="{FF2B5EF4-FFF2-40B4-BE49-F238E27FC236}">
                <a16:creationId xmlns:a16="http://schemas.microsoft.com/office/drawing/2014/main" id="{C0541D20-CD96-4839-B378-4E6658636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7C09F8-4047-4C86-8B31-FDE9257D6FA0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de-DE" altLang="de-DE" sz="1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F23C75CD-9E47-485B-A85F-79FD56C79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8618537" cy="643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Load an example RGG file in </a:t>
            </a:r>
            <a:r>
              <a:rPr lang="en-US" altLang="de-DE" sz="2800" dirty="0" err="1">
                <a:latin typeface="Arial" panose="020B0604020202020204" pitchFamily="34" charset="0"/>
              </a:rPr>
              <a:t>GroIMP</a:t>
            </a: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and execute some steps (do not work with a too complex structure).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Open the 2-D graph view, fix the window with the mouse in the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 user interface and test different layouts (Layout - Edit):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Tree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Sugiyama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Square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Circle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Random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SimpleEdgeBased</a:t>
            </a:r>
            <a:endParaRPr lang="en-US" altLang="de-DE" sz="20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Fruchterman</a:t>
            </a:r>
            <a:endParaRPr lang="en-US" altLang="de-DE" sz="20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Keep track of the changes of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graph when you apply the rules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(click on “</a:t>
            </a:r>
            <a:r>
              <a:rPr lang="en-US" altLang="de-DE" sz="2000" b="1" dirty="0">
                <a:latin typeface="Arial" panose="020B0604020202020204" pitchFamily="34" charset="0"/>
              </a:rPr>
              <a:t>redraw</a:t>
            </a:r>
            <a:r>
              <a:rPr lang="en-US" altLang="de-DE" sz="2000" dirty="0">
                <a:latin typeface="Arial" panose="020B0604020202020204" pitchFamily="34" charset="0"/>
              </a:rPr>
              <a:t>”)</a:t>
            </a:r>
            <a:endParaRPr lang="en-US" altLang="de-DE" sz="2400" dirty="0">
              <a:latin typeface="Arial" panose="020B0604020202020204" pitchFamily="34" charset="0"/>
            </a:endParaRPr>
          </a:p>
        </p:txBody>
      </p:sp>
      <p:pic>
        <p:nvPicPr>
          <p:cNvPr id="19459" name="Picture 5" descr="graph_rgg">
            <a:extLst>
              <a:ext uri="{FF2B5EF4-FFF2-40B4-BE49-F238E27FC236}">
                <a16:creationId xmlns:a16="http://schemas.microsoft.com/office/drawing/2014/main" id="{51B9A29C-3C38-4DF8-871D-38BAC997A2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288" y="2708275"/>
            <a:ext cx="3036887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Line 3">
            <a:extLst>
              <a:ext uri="{FF2B5EF4-FFF2-40B4-BE49-F238E27FC236}">
                <a16:creationId xmlns:a16="http://schemas.microsoft.com/office/drawing/2014/main" id="{98CAF97F-844F-4B6F-8950-1CF9E5A20A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54000"/>
            <a:ext cx="836295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4">
            <a:extLst>
              <a:ext uri="{FF2B5EF4-FFF2-40B4-BE49-F238E27FC236}">
                <a16:creationId xmlns:a16="http://schemas.microsoft.com/office/drawing/2014/main" id="{CCB6B6CE-2442-47B7-92BD-5415E12B37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039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62" name="AutoShape 5">
            <a:extLst>
              <a:ext uri="{FF2B5EF4-FFF2-40B4-BE49-F238E27FC236}">
                <a16:creationId xmlns:a16="http://schemas.microsoft.com/office/drawing/2014/main" id="{6D2831A3-2FC7-430C-BF2C-E097B99E624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3" name="Slide Number Placeholder 2">
            <a:extLst>
              <a:ext uri="{FF2B5EF4-FFF2-40B4-BE49-F238E27FC236}">
                <a16:creationId xmlns:a16="http://schemas.microsoft.com/office/drawing/2014/main" id="{A6A61AC6-145B-4426-A9CA-AAFFCC149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EB3E4-0F44-4744-8331-20ECDA0EE243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de-DE" altLang="de-DE" sz="1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>
            <a:extLst>
              <a:ext uri="{FF2B5EF4-FFF2-40B4-BE49-F238E27FC236}">
                <a16:creationId xmlns:a16="http://schemas.microsoft.com/office/drawing/2014/main" id="{F851BBED-AE53-4C6D-97F5-EB196EF904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9D81C584-C307-47EA-9E9D-93EC46FB0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484" name="AutoShape 4">
            <a:extLst>
              <a:ext uri="{FF2B5EF4-FFF2-40B4-BE49-F238E27FC236}">
                <a16:creationId xmlns:a16="http://schemas.microsoft.com/office/drawing/2014/main" id="{9E222F7B-C7E1-460E-937D-82761F312AE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5" name="Text Box 5">
            <a:extLst>
              <a:ext uri="{FF2B5EF4-FFF2-40B4-BE49-F238E27FC236}">
                <a16:creationId xmlns:a16="http://schemas.microsoft.com/office/drawing/2014/main" id="{67C36086-DD7C-4BB5-875B-435BBC1F1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981075"/>
            <a:ext cx="8532812" cy="473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Which parts of the current graph of </a:t>
            </a:r>
            <a:r>
              <a:rPr lang="en-US" altLang="de-DE" sz="2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are visible (in the 3-D view)?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all geometry nodes which can be accessed from the root (denoted ^) of the graph by exactly one path which consists only of "</a:t>
            </a:r>
            <a:r>
              <a:rPr lang="en-US" altLang="de-DE" sz="2800" b="1" dirty="0">
                <a:latin typeface="Arial" panose="020B0604020202020204" pitchFamily="34" charset="0"/>
              </a:rPr>
              <a:t>successor</a:t>
            </a:r>
            <a:r>
              <a:rPr lang="en-US" altLang="de-DE" sz="2800" dirty="0">
                <a:latin typeface="Arial" panose="020B0604020202020204" pitchFamily="34" charset="0"/>
              </a:rPr>
              <a:t>" and "</a:t>
            </a:r>
            <a:r>
              <a:rPr lang="en-US" altLang="de-DE" sz="2800" b="1" dirty="0">
                <a:latin typeface="Arial" panose="020B0604020202020204" pitchFamily="34" charset="0"/>
              </a:rPr>
              <a:t>branch</a:t>
            </a:r>
            <a:r>
              <a:rPr lang="en-US" altLang="de-DE" sz="2800" dirty="0">
                <a:latin typeface="Arial" panose="020B0604020202020204" pitchFamily="34" charset="0"/>
              </a:rPr>
              <a:t>" edges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i="1" dirty="0">
                <a:latin typeface="Arial" panose="020B0604020202020204" pitchFamily="34" charset="0"/>
              </a:rPr>
              <a:t>How to enforce that an object is visible in any case: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chemeClr val="accent6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==&gt;&gt; ^ Object</a:t>
            </a:r>
            <a:endParaRPr lang="en-US" altLang="de-DE" sz="28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</p:txBody>
      </p:sp>
      <p:sp>
        <p:nvSpPr>
          <p:cNvPr id="20486" name="Slide Number Placeholder 2">
            <a:extLst>
              <a:ext uri="{FF2B5EF4-FFF2-40B4-BE49-F238E27FC236}">
                <a16:creationId xmlns:a16="http://schemas.microsoft.com/office/drawing/2014/main" id="{64C224FC-CA56-4F51-902D-F0498C51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B9F0E3-0F35-472D-B5D4-0BF3993CF28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de-DE" altLang="de-DE" sz="1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D297B532-E0C1-468B-AB39-64D059E33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128" y="636539"/>
            <a:ext cx="7848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Assignments</a:t>
            </a:r>
            <a:endParaRPr lang="en-US" altLang="de-D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1. Work through lessons 13 - 16 and 20 - 22 in the ILIAS learning module "Introduction to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" (available via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StudIP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2. Read Chapter 1, Section 1.8 of the book "The Algorithmic Beauty of Plants" by P.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Prusinkiewicz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and A.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Lindenmayer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(pp. 30-35)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(Note the different notation for context-sensitive rules)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40E0A16B-CD8C-446C-9E9B-1D5FF73C14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A7910116-A8CD-4539-A832-08BEF6C69C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14EAE06-A94A-4A8F-A7A7-F9029336B00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4A9DE6-007D-489C-A6B4-5278AF2F6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A5DF7DBD-0E8C-45FA-BE4E-C2026FDF5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04664"/>
            <a:ext cx="8305793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A Spruce Model in XL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/* Spruce model sm09_fichte.rgg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T;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Terminal buds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medial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subapical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M2;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2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nd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medial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GU(float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int age) extends F0;  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growth unit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BA(int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HA(int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ang = 45;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x3 = 50;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a  = { 0, 15, 25, 32, 37, 40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gg = { 0, 0, 4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hh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 0, 0, 2, 4, 8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int n, k;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float[]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{0.1, 0.4, 0.3, 0.2};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{5, 6, 7, 8};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E0CABC21-D6FE-4069-BE32-5CC1DB8E81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40D0B986-6828-4D20-8DA6-35AF0E8A6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B758A400-B540-454C-AC93-62C0AAD5937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7061E9-ABF3-41DB-985D-22124B3E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04C66A29-481D-4E62-B44A-B17DEE70A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60648"/>
            <a:ext cx="8496498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Axiom ==&gt; P(2) D(1) L(100)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x:T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GU(2.2,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((1:3))  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3 medial side branches of 1</a:t>
            </a:r>
            <a:r>
              <a:rPr lang="en-US" altLang="de-DE" sz="14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(random(0.2, 0.85)) RH(k*120+normal(0, 5.5))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(0.4) M1 ]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n =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[distribution(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)];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((1:n))  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n subapical side branches of 1</a:t>
            </a:r>
            <a:r>
              <a:rPr lang="en-US" altLang="de-DE" sz="14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RH(k*360/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3.1))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(0.65) S1 ]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x:S1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GU(1.3,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 GA(0, 0) S1;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x:M1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GU(0.8,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 HA(0, 0) M1;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17F5EFB4-377D-4AA2-99DB-96CADD8478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CA1CA60-0F7F-4317-B88C-0E2DA24A1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868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29B85E75-879B-473B-B519-AD10F4400BC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94C764-02DA-492C-8156-94EA5EBB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9AEA5BDD-E96B-410A-899C-14EDC39B8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484" y="549275"/>
            <a:ext cx="6120804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x:S2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GU(1.3,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S3 ]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S3 ]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x:M2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GU(0.8,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M3 ]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M3 ] M2;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x:S3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GU(1.3,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x:M3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GU(0.8,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GU(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, t)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*(t+1)) GU(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, t+1);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arg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) ==&gt;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BA(age, angle) ==&gt; BA(age+1,  a[age&lt;5 ? age+1 : 5]);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GA(age, angle) ==&gt; GA(age+1, gg[age&lt;2 ? age+1 : 2]);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HA(age, angle) ==&gt; HA(age+1,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hh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[age&lt;4 ? age+1 : 4]);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D45BAF19-70ED-4366-9DD7-A4F516AEB2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C6AC8A7E-A25E-4F4E-A7FE-2DFADBB13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DF4F1029-5782-4670-847C-1E34496E52E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87B240-6FF9-4696-9781-B28ED35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D4C2EC52-5962-4CDA-9FF5-CB786FC1D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00" y="519291"/>
            <a:ext cx="82096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Assignment from last lecture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Analyze the XL code of the model  </a:t>
            </a:r>
            <a:r>
              <a:rPr lang="en-US" altLang="de-DE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</a:rPr>
              <a:t>sm09_fichte.rgg</a:t>
            </a:r>
            <a:r>
              <a:rPr lang="en-US" altLang="de-DE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Test the Model with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, and analyze again the code for the second time.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Take note of everything that might be unclear to you.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Try to answer the following questions: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how to increase the thickness growth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	- for all growth units (GU)?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	- for the trunk only?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how can a slimmer crown shape be achieved (e.g., by changing the length growth)?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-   how can the number of main side branches be reduced?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D987D0EC-EAE0-4F98-9028-4D87069C0B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114DCD04-37A2-442D-950A-9DA5C6296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A9D40BDE-D8B8-40B7-9518-F1E63B8FA4B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9A1216-2C65-4CFD-8478-A3DCC2A2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64288" y="6266052"/>
            <a:ext cx="1905000" cy="457200"/>
          </a:xfrm>
        </p:spPr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7</a:t>
            </a:fld>
            <a:endParaRPr lang="de-DE" alt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>
            <a:extLst>
              <a:ext uri="{FF2B5EF4-FFF2-40B4-BE49-F238E27FC236}">
                <a16:creationId xmlns:a16="http://schemas.microsoft.com/office/drawing/2014/main" id="{2D3215A6-EE04-4939-A205-65831EB6C6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A2255CC8-54D9-43C2-AE13-4797F773F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99" y="809626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484" name="AutoShape 4">
            <a:extLst>
              <a:ext uri="{FF2B5EF4-FFF2-40B4-BE49-F238E27FC236}">
                <a16:creationId xmlns:a16="http://schemas.microsoft.com/office/drawing/2014/main" id="{F6960C33-87D5-4CC7-BC5A-899EBEE3AD7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5" name="Text Box 5">
            <a:extLst>
              <a:ext uri="{FF2B5EF4-FFF2-40B4-BE49-F238E27FC236}">
                <a16:creationId xmlns:a16="http://schemas.microsoft.com/office/drawing/2014/main" id="{D004E438-016E-4523-9CCF-246457F8A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649942"/>
            <a:ext cx="49323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Graph-grammar (example)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09B7EF80-C82E-423A-A411-2A033C8AA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2526432"/>
            <a:ext cx="121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Rule:</a:t>
            </a: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E3938745-686D-455E-BEC7-AF1EB32F3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4437112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>
                <a:solidFill>
                  <a:schemeClr val="accent2"/>
                </a:solidFill>
                <a:latin typeface="Arial" panose="020B0604020202020204" pitchFamily="34" charset="0"/>
              </a:rPr>
              <a:t>Application: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pic>
        <p:nvPicPr>
          <p:cNvPr id="20488" name="Picture 8" descr="ldiagr4">
            <a:extLst>
              <a:ext uri="{FF2B5EF4-FFF2-40B4-BE49-F238E27FC236}">
                <a16:creationId xmlns:a16="http://schemas.microsoft.com/office/drawing/2014/main" id="{13495749-6A62-40BE-939D-FF91FAD52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024" y="1916832"/>
            <a:ext cx="61722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 Box 9">
            <a:extLst>
              <a:ext uri="{FF2B5EF4-FFF2-40B4-BE49-F238E27FC236}">
                <a16:creationId xmlns:a16="http://schemas.microsoft.com/office/drawing/2014/main" id="{0F52A1E7-FDDD-44D5-A400-A6C00C4EC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861" y="5517282"/>
            <a:ext cx="4897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not applicable here! (wrong edge type)</a:t>
            </a:r>
            <a:endParaRPr lang="de-DE" altLang="de-DE" sz="1800" dirty="0">
              <a:latin typeface="Arial" panose="020B0604020202020204" pitchFamily="34" charset="0"/>
            </a:endParaRPr>
          </a:p>
        </p:txBody>
      </p:sp>
      <p:sp>
        <p:nvSpPr>
          <p:cNvPr id="20490" name="Line 10">
            <a:extLst>
              <a:ext uri="{FF2B5EF4-FFF2-40B4-BE49-F238E27FC236}">
                <a16:creationId xmlns:a16="http://schemas.microsoft.com/office/drawing/2014/main" id="{FBE51959-48A5-4969-B3D1-8F9282579B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91311" y="5229944"/>
            <a:ext cx="142875" cy="358775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4BB0DB-8366-4A41-8B2E-30B3FD794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9448" y="6284168"/>
            <a:ext cx="1905000" cy="457200"/>
          </a:xfrm>
        </p:spPr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8</a:t>
            </a:fld>
            <a:endParaRPr lang="de-DE" alt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>
            <a:extLst>
              <a:ext uri="{FF2B5EF4-FFF2-40B4-BE49-F238E27FC236}">
                <a16:creationId xmlns:a16="http://schemas.microsoft.com/office/drawing/2014/main" id="{E933FBE1-F833-4ED4-AE1C-973F9159E7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0CFBA72A-FF51-4F3B-B4DC-6DE9310C9E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4">
            <a:extLst>
              <a:ext uri="{FF2B5EF4-FFF2-40B4-BE49-F238E27FC236}">
                <a16:creationId xmlns:a16="http://schemas.microsoft.com/office/drawing/2014/main" id="{23591540-7CF8-4F22-9AC7-7B4F8143809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EC7D8B-537A-4DD9-8E9C-8B101E3C6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2D38EC-A98E-4959-BAED-C6F71A974A61}"/>
              </a:ext>
            </a:extLst>
          </p:cNvPr>
          <p:cNvSpPr/>
          <p:nvPr/>
        </p:nvSpPr>
        <p:spPr>
          <a:xfrm>
            <a:off x="539555" y="476672"/>
            <a:ext cx="822344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Relational Growth Grammar (RGG)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 special type of graph grammar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Contains: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alphabet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the definition of all allowed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▪ node types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▪ edge types (types of relations)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axiom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an initial graph composed of elements of the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alphabet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set of graph replacement rules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2718</Words>
  <Application>Microsoft Office PowerPoint</Application>
  <PresentationFormat>Bildschirmpräsentation (4:3)</PresentationFormat>
  <Paragraphs>462</Paragraphs>
  <Slides>38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44" baseType="lpstr">
      <vt:lpstr>Arial</vt:lpstr>
      <vt:lpstr>Calibri</vt:lpstr>
      <vt:lpstr>Courier New</vt:lpstr>
      <vt:lpstr>Times New Roman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Kurth, Winfried</cp:lastModifiedBy>
  <cp:revision>228</cp:revision>
  <dcterms:created xsi:type="dcterms:W3CDTF">2006-10-23T15:58:10Z</dcterms:created>
  <dcterms:modified xsi:type="dcterms:W3CDTF">2024-06-12T15:28:54Z</dcterms:modified>
</cp:coreProperties>
</file>