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611" r:id="rId2"/>
    <p:sldId id="535" r:id="rId3"/>
    <p:sldId id="435" r:id="rId4"/>
    <p:sldId id="612" r:id="rId5"/>
    <p:sldId id="613" r:id="rId6"/>
    <p:sldId id="614" r:id="rId7"/>
    <p:sldId id="615" r:id="rId8"/>
    <p:sldId id="616" r:id="rId9"/>
    <p:sldId id="617" r:id="rId10"/>
    <p:sldId id="618" r:id="rId11"/>
    <p:sldId id="619" r:id="rId12"/>
    <p:sldId id="620" r:id="rId13"/>
    <p:sldId id="621" r:id="rId14"/>
    <p:sldId id="622" r:id="rId15"/>
    <p:sldId id="623" r:id="rId16"/>
    <p:sldId id="541" r:id="rId17"/>
    <p:sldId id="542" r:id="rId18"/>
    <p:sldId id="543" r:id="rId19"/>
    <p:sldId id="544" r:id="rId20"/>
    <p:sldId id="645" r:id="rId21"/>
    <p:sldId id="646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6" r:id="rId30"/>
    <p:sldId id="507" r:id="rId31"/>
    <p:sldId id="511" r:id="rId32"/>
    <p:sldId id="512" r:id="rId33"/>
    <p:sldId id="673" r:id="rId34"/>
    <p:sldId id="674" r:id="rId35"/>
    <p:sldId id="647" r:id="rId36"/>
    <p:sldId id="648" r:id="rId37"/>
    <p:sldId id="649" r:id="rId38"/>
    <p:sldId id="650" r:id="rId39"/>
    <p:sldId id="652" r:id="rId40"/>
    <p:sldId id="653" r:id="rId41"/>
    <p:sldId id="654" r:id="rId42"/>
    <p:sldId id="655" r:id="rId43"/>
    <p:sldId id="656" r:id="rId44"/>
    <p:sldId id="657" r:id="rId45"/>
    <p:sldId id="675" r:id="rId46"/>
    <p:sldId id="676" r:id="rId47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0929"/>
  </p:normalViewPr>
  <p:slideViewPr>
    <p:cSldViewPr>
      <p:cViewPr varScale="1">
        <p:scale>
          <a:sx n="104" d="100"/>
          <a:sy n="104" d="100"/>
        </p:scale>
        <p:origin x="23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67C1E3B-7119-4ACD-A044-9EA23D2605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14BF47-1408-4FCC-9C0E-5F7AF9A87E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1C1237B-E69D-4B6A-9BC7-CFC3A3B0A9D6}" type="datetimeFigureOut">
              <a:rPr lang="de-DE"/>
              <a:pPr>
                <a:defRPr/>
              </a:pPr>
              <a:t>05.06.2024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A7AAFEDC-7F65-4B2F-8ABF-D8C93AC299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C218D06E-7D23-440C-B7DB-B7B6CD7E6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2B3164-08A4-4373-8269-A735718EF4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534132-C3B8-4B52-9FB5-D13A62B78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269E99-CC74-4044-9F55-1CEAB5804E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>
            <a:extLst>
              <a:ext uri="{FF2B5EF4-FFF2-40B4-BE49-F238E27FC236}">
                <a16:creationId xmlns:a16="http://schemas.microsoft.com/office/drawing/2014/main" id="{BAE9EBC0-7FA6-4CFA-966E-6DB06E61B3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>
            <a:extLst>
              <a:ext uri="{FF2B5EF4-FFF2-40B4-BE49-F238E27FC236}">
                <a16:creationId xmlns:a16="http://schemas.microsoft.com/office/drawing/2014/main" id="{1AB4B075-D261-4CCC-BF7F-418A091040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/>
          </a:p>
        </p:txBody>
      </p:sp>
      <p:sp>
        <p:nvSpPr>
          <p:cNvPr id="36868" name="Foliennummernplatzhalter 3">
            <a:extLst>
              <a:ext uri="{FF2B5EF4-FFF2-40B4-BE49-F238E27FC236}">
                <a16:creationId xmlns:a16="http://schemas.microsoft.com/office/drawing/2014/main" id="{44B65040-FA4E-4504-A57C-8447C6F50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04773C-2F3F-4382-963F-7E174CCC4260}" type="slidenum">
              <a:rPr lang="de-DE" altLang="de-DE" sz="1200"/>
              <a:pPr/>
              <a:t>43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47F035-9517-46C0-A73B-05C881A06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6903F2-B5FD-46A7-B938-3B0629445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A538C8-11EE-4799-B218-8C58C219B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0B24A-8BAA-4C09-A691-EA91C215F3C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419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A42163-9E24-4A23-A0B4-A622C2E35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FFFD48-4639-44FA-8891-4F5C6A7B34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82F720-2BF0-4353-89CE-0B13456462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5B6F-858B-4D62-BC84-C5ABEC2DBE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15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EB4E70-C59C-41BF-AA21-1CA4C0BEF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E3CB9F-E3B1-4174-950E-3CC6DA60CD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204C91-97A8-43B4-AFD8-66E00C3A72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D32ED-5DCF-4B3D-A087-8D6CD91EB00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373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A5171A-F647-4F09-86D9-776235BBDC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CA7B81-A883-4A95-88C5-BA014D539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0FC597-DD24-40E1-BBBD-1EBFFF20F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D949-300B-404E-B8A7-D23EF2FAB9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676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623886-3421-4E12-A1B9-87EEED323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4AD32-30A5-4D56-9C57-48D25482C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128E3-0B53-4B7E-B85D-08064E506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F995-9067-4710-83EC-C69C7934E44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893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88880A-CA2A-4417-BF04-BD7DE399AE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16819A-C09B-4BFA-B52C-3BC36D423B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A3E919-4A6C-4370-B168-8B3DBCBFD3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2BE4-4BA8-4910-B771-09DA8FCBA7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657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CDD3C-193F-4655-89FA-EA0008618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1A1F7A-CFE9-4F60-8958-3B8D7688A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D31D9E-6B7C-459E-90D0-F42D567D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2D9D5-9752-4F25-A38D-500B27146C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607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A145F2-EC4D-4292-8481-21FC782BB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A6BBAB-99BE-4CA3-9442-386807FD0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055207-B454-4AC7-85DE-BEB9712C38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D7BAE-B1FE-4564-BE72-EEDBA4148F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41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4E77CC-C748-42B2-B39C-754A110AB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53C7BB-113D-4850-9495-5E1CDE202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4F2D98-A915-4CE3-811C-38E5C6B4B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F801-061B-4EFA-A533-B5BBE846538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95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C38E0-CABE-49F7-A340-9D1729549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10212-E763-4101-9E8D-CE44416EEB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560AB8-08CA-406A-B94C-08933B3AD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E714-7B22-4C32-95BD-EF51D4E8CA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319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20982A-50BC-4E4B-AB1D-C4D4A14868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2D9F7C-10DE-4CF1-8F43-ABB473A45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85E2C-3AE0-4D64-AE46-BEA7D28AEE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0D244-0C1F-428B-A5F0-EA5615E307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807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4BB1C0-17BA-4A55-8CE3-3B20A0458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B55A71-9DE3-4616-9C2F-32E69F22A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AA4143-9A97-4FC5-846E-03D8B36961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9CA2CF-A190-403F-9C67-9D43FC7AA7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C08C51-6038-4DBB-BD3C-77411CDF5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6BD2D95-F161-4F72-A160-863083F8908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064A7467-320B-49E2-BC47-094C40346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04864"/>
            <a:ext cx="8077200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2024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7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6 June, 2024</a:t>
            </a:r>
          </a:p>
        </p:txBody>
      </p:sp>
      <p:pic>
        <p:nvPicPr>
          <p:cNvPr id="3075" name="Picture 6" descr="groimpstart">
            <a:extLst>
              <a:ext uri="{FF2B5EF4-FFF2-40B4-BE49-F238E27FC236}">
                <a16:creationId xmlns:a16="http://schemas.microsoft.com/office/drawing/2014/main" id="{74487EDA-BFC7-4300-81A6-482A27457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groimp500x500">
            <a:extLst>
              <a:ext uri="{FF2B5EF4-FFF2-40B4-BE49-F238E27FC236}">
                <a16:creationId xmlns:a16="http://schemas.microsoft.com/office/drawing/2014/main" id="{CA9EE0AF-BC2A-4F29-9B97-1D00620EA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34645B-5B43-46FA-BB67-A2E6DB24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373729F5-E692-4E44-804B-1C9362D63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52" y="425450"/>
            <a:ext cx="842566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Ordinary geometric interpretation (without interpretation rules)</a:t>
            </a:r>
          </a:p>
        </p:txBody>
      </p:sp>
      <p:pic>
        <p:nvPicPr>
          <p:cNvPr id="18435" name="Picture 5" descr="kat24b">
            <a:extLst>
              <a:ext uri="{FF2B5EF4-FFF2-40B4-BE49-F238E27FC236}">
                <a16:creationId xmlns:a16="http://schemas.microsoft.com/office/drawing/2014/main" id="{C0BFDA12-AF6B-4E78-BD33-583AD2508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13743"/>
            <a:ext cx="8820472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016F2D49-4E15-4628-9D7C-94D3653F2F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8F9A743-5928-4686-867F-74F4CCF064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CCCFE14-A2E7-4A05-9201-A5E504B5B82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29ABD2-4E8E-4A8B-BC68-F43CD62B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A055387C-4770-4DF1-959B-C75DCB589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16" y="322711"/>
            <a:ext cx="6136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With the use of interpretation rules</a:t>
            </a:r>
          </a:p>
        </p:txBody>
      </p:sp>
      <p:sp>
        <p:nvSpPr>
          <p:cNvPr id="19462" name="Line 8">
            <a:extLst>
              <a:ext uri="{FF2B5EF4-FFF2-40B4-BE49-F238E27FC236}">
                <a16:creationId xmlns:a16="http://schemas.microsoft.com/office/drawing/2014/main" id="{16AEC1FD-BFB8-41DA-99E9-1B699CA3C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341438"/>
            <a:ext cx="0" cy="36718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">
            <a:extLst>
              <a:ext uri="{FF2B5EF4-FFF2-40B4-BE49-F238E27FC236}">
                <a16:creationId xmlns:a16="http://schemas.microsoft.com/office/drawing/2014/main" id="{F4D5DECD-42FA-4D62-A4E6-1477049543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61FE288C-5AC4-499A-8423-8F7F54D89C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405" y="641648"/>
            <a:ext cx="124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D38E0F42-0AE9-414F-BD3A-082553A082F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BD3514-9611-48BC-B70E-58232EA8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17B1BF-5F7B-4BF0-9894-305DA2F96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29" y="859110"/>
            <a:ext cx="8639175" cy="5810250"/>
          </a:xfrm>
          <a:prstGeom prst="rect">
            <a:avLst/>
          </a:prstGeom>
        </p:spPr>
      </p:pic>
      <p:sp>
        <p:nvSpPr>
          <p:cNvPr id="15" name="AutoShape 7">
            <a:extLst>
              <a:ext uri="{FF2B5EF4-FFF2-40B4-BE49-F238E27FC236}">
                <a16:creationId xmlns:a16="http://schemas.microsoft.com/office/drawing/2014/main" id="{2B4E5A77-777A-45B6-AAD5-2EFDFDDC2651}"/>
              </a:ext>
            </a:extLst>
          </p:cNvPr>
          <p:cNvSpPr>
            <a:spLocks/>
          </p:cNvSpPr>
          <p:nvPr/>
        </p:nvSpPr>
        <p:spPr bwMode="auto">
          <a:xfrm>
            <a:off x="755700" y="5373688"/>
            <a:ext cx="215900" cy="1008062"/>
          </a:xfrm>
          <a:prstGeom prst="leftBrace">
            <a:avLst>
              <a:gd name="adj1" fmla="val 38909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solidFill>
                <a:schemeClr val="accent2"/>
              </a:solidFill>
            </a:endParaRPr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3502CEFB-B7CB-40E4-A3A1-18690CA578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676" y="4581253"/>
            <a:ext cx="1152004" cy="79243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0">
            <a:extLst>
              <a:ext uri="{FF2B5EF4-FFF2-40B4-BE49-F238E27FC236}">
                <a16:creationId xmlns:a16="http://schemas.microsoft.com/office/drawing/2014/main" id="{BF84D8F8-9883-405D-AD2A-3BB6A7512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552" y="5373688"/>
            <a:ext cx="0" cy="50323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9D7CDD32-B5EE-4100-AF4F-49B9AFA6C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676" y="5876925"/>
            <a:ext cx="2159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7C4BF4B-35C3-4D11-87CE-642069D02B9A}"/>
              </a:ext>
            </a:extLst>
          </p:cNvPr>
          <p:cNvSpPr/>
          <p:nvPr/>
        </p:nvSpPr>
        <p:spPr>
          <a:xfrm>
            <a:off x="884216" y="980728"/>
            <a:ext cx="2895696" cy="5035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C862BBD7-1CE3-4FAC-80A1-EFD98B75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8546773" cy="680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Another example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(int x) extends Sphere(3)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Sphere(2)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(RED);}};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Flower;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d = 30;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crit_dist</a:t>
            </a:r>
            <a:r>
              <a:rPr lang="en-US" altLang="de-DE" sz="1200" b="1" dirty="0">
                <a:latin typeface="Courier New" panose="02070309020205020404" pitchFamily="49" charset="0"/>
              </a:rPr>
              <a:t> = 21;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(10);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{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(x) ==&gt; F(20, 2, 15) if (x &gt;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RH(180) [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]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(x-1)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);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RU(random(50, 70)) F(random(15, 18), 2, 14)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RL(90) [ Flower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Scale(1.5) RL(90) Flower;            /* Flower: here only a symbol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applyInterpretation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();        /* Call for the execution of interpretation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                        (in imperative section { ... } !)              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interpret()                     /* Block with interpretation rules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Flower ==&gt; RH(30) for ((1:5))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( RH(72) [ RL(80) F(8, 1, 9) ]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0483" name="Picture 5" descr="plant_with_in">
            <a:extLst>
              <a:ext uri="{FF2B5EF4-FFF2-40B4-BE49-F238E27FC236}">
                <a16:creationId xmlns:a16="http://schemas.microsoft.com/office/drawing/2014/main" id="{48E5E258-BB75-46EB-86A1-6419C313A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137" y="332656"/>
            <a:ext cx="1281113" cy="424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D153EECA-113C-4E8F-A2E1-51C88BB3D6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350"/>
            <a:ext cx="8363271" cy="29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4479EE-F09B-4EC9-918D-EC828565C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82540FE2-BD40-49C9-830C-436E5003E65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AEA305-D4E0-4818-9014-E49452B9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05C0D01-E144-4940-8588-5EA6D95BB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218626"/>
            <a:ext cx="81368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==&gt; Box;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A14986A6-6363-4BFE-BA4E-09E2DE7F1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6" y="512884"/>
            <a:ext cx="47525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Yet another example</a:t>
            </a:r>
          </a:p>
        </p:txBody>
      </p:sp>
      <p:sp>
        <p:nvSpPr>
          <p:cNvPr id="21508" name="Text Box 6">
            <a:extLst>
              <a:ext uri="{FF2B5EF4-FFF2-40B4-BE49-F238E27FC236}">
                <a16:creationId xmlns:a16="http://schemas.microsoft.com/office/drawing/2014/main" id="{BE98B848-5E51-4E5E-BF1C-BD97B197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9" y="6021388"/>
            <a:ext cx="7057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creates the so-called "</a:t>
            </a:r>
            <a:r>
              <a:rPr lang="en-US" altLang="de-DE" sz="2400" dirty="0" err="1">
                <a:solidFill>
                  <a:srgbClr val="008000"/>
                </a:solidFill>
                <a:latin typeface="Arial" panose="020B0604020202020204" pitchFamily="34" charset="0"/>
              </a:rPr>
              <a:t>Menger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 Sponge" (a fractal)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25378AF-8552-4A41-BCD7-A400EE03E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A13B4AA-9B1A-4BEB-89FF-09806D589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A92B6BA5-072B-4479-A1E5-DF9EA0DB21F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E21728-BB65-4B38-A941-B993FCEC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2DCD6EDB-380F-4548-B023-4C0F0195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03112639-59E9-449C-92EF-5DF85F31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67818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de-DE" alt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Box;</a:t>
            </a:r>
            <a:endParaRPr lang="de-DE" altLang="de-DE" sz="1200" b="1" dirty="0">
              <a:solidFill>
                <a:srgbClr val="CC33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A92A1406-BBC8-45A3-9C79-CE3699DEA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16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(a)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020E5598-B73A-400A-8476-1FD253C5F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(b)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DAF225A5-D0BA-488A-8BBA-87DFE6DB9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CC3300"/>
                </a:solidFill>
                <a:latin typeface="Arial" panose="020B0604020202020204" pitchFamily="34" charset="0"/>
              </a:rPr>
              <a:t>(c)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84D2CC20-BCED-46E4-B260-C2665C15D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429000"/>
            <a:ext cx="2209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Sphere(0.5);</a:t>
            </a:r>
            <a:r>
              <a:rPr lang="de-DE" altLang="de-DE" sz="1200" dirty="0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4BC6D4AD-F2F5-45CB-B436-D08E35E52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528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Box(0.1, 0.5, 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Translate(0.1, 0.25, 0) Sphere(0.2);</a:t>
            </a:r>
            <a:r>
              <a:rPr lang="de-DE" altLang="de-DE" sz="1200">
                <a:solidFill>
                  <a:srgbClr val="CC3300"/>
                </a:solidFill>
              </a:rPr>
              <a:t> </a:t>
            </a:r>
          </a:p>
        </p:txBody>
      </p:sp>
      <p:pic>
        <p:nvPicPr>
          <p:cNvPr id="22537" name="Picture 9" descr="mengerdrei">
            <a:extLst>
              <a:ext uri="{FF2B5EF4-FFF2-40B4-BE49-F238E27FC236}">
                <a16:creationId xmlns:a16="http://schemas.microsoft.com/office/drawing/2014/main" id="{8B764090-84B9-4B42-85FD-D5D883217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8" y="3938588"/>
            <a:ext cx="8458200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3">
            <a:extLst>
              <a:ext uri="{FF2B5EF4-FFF2-40B4-BE49-F238E27FC236}">
                <a16:creationId xmlns:a16="http://schemas.microsoft.com/office/drawing/2014/main" id="{5C487AA9-F99B-4862-BC77-52CA3B43F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88640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1E9B9063-6473-4D94-BF3C-794F6DEC5F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722E80E3-D711-48E7-855E-6C800C7147E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6AC821-E14B-446D-8C36-1CD4583E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9F395879-4CDC-4C28-B11C-462029D50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95" y="476672"/>
            <a:ext cx="8794303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   What does this example create?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e-DE" sz="1600" b="1" i="1" dirty="0">
              <a:solidFill>
                <a:srgbClr val="CC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Axiom ==&gt; [ A(0, 0.5) D(0.7) F(60) ] A(0, 6) F(100);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A(t+1, speed);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RU(speed*t);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/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4ADF2A8-251F-469E-8058-F6CD682E2A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69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644F71E-49C5-46A0-A20B-1ABBF8044C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BAEAF6-5A49-4E01-9EB9-EAA2673F8C4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002B3C-C3F6-4337-9DE2-3EC6ECD8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5DF7DBD-0E8C-45FA-BE4E-C2026FDF5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04664"/>
            <a:ext cx="830579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 Spruce Model in XL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Spruce model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sm09_fichte.rgg */</a:t>
            </a: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middle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middle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E0CABC21-D6FE-4069-BE32-5CC1DB8E81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40D0B986-6828-4D20-8DA6-35AF0E8A6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758A400-B540-454C-AC93-62C0AAD5937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61E9-ABF3-41DB-985D-22124B3E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C66A29-481D-4E62-B44A-B17DEE70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49649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median side branches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7F5EFB4-377D-4AA2-99DB-96CADD847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A1CA60-0F7F-4317-B88C-0E2DA24A13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29B85E75-879B-473B-B519-AD10F4400BC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94C764-02DA-492C-8156-94EA5EB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9AEA5BDD-E96B-410A-899C-14EDC39B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484" y="549275"/>
            <a:ext cx="612080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74E95430-AC29-49C8-8F2C-A920A33A1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523" y="5589240"/>
            <a:ext cx="777882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New node types and new commands occurring herein: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see the following slides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D45BAF19-70ED-4366-9DD7-A4F516AEB2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6AC8A7E-A25E-4F4E-A7FE-2DFADBB1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DF4F1029-5782-4670-847C-1E34496E52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7B240-6FF9-4696-9781-B28ED35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46ABB8B-CFFF-4259-B561-3616AAFEE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2" y="765175"/>
            <a:ext cx="8305798" cy="459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TurtleState.length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alt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(for one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returns the step length of the turtle at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 command (Node) 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AdjustLU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rotates the turtle around the H axis so that the U vector points upwards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Turtle-Command (Node)  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controls leaf mass (analogous to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</a:endParaRP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50E17E67-6B49-4DCF-8A7B-E2A9A7D664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68794E-DA8B-49DF-A6AC-FF8CD4DD41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3F1AAE-1B5C-479A-987C-BEF008AD147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24FC4E-3DCB-4CB2-97DE-89920FD0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0ABD9804-9733-4F8A-B845-F06DD14D5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948321"/>
            <a:ext cx="6768554" cy="2111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Adding textures to plant models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stochastic L-systems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388A496-69FA-4707-B8F3-1B63A5296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52B71053-EEC3-4621-BE99-A71BB3251A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1C02448B-EB53-498D-B669-EF6DA419EB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2307C6-9911-4B99-B94D-FBB54759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3BA960F-33DB-41CB-BDD3-C372BD8F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04" y="579159"/>
            <a:ext cx="8712200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Arial" panose="020B0604020202020204" pitchFamily="34" charset="0"/>
              </a:rPr>
              <a:t>Operator with 3 arguments for case distinctions: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Condition  </a:t>
            </a: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   Expression 1   </a:t>
            </a:r>
            <a:r>
              <a:rPr lang="en-US" altLang="de-DE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   Expression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Returns the value of Expression1 if the condition is met, otherwise the value of Expression2.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Condition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    is equivalent to</a:t>
            </a:r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if (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(this operator is also available in C, C++ and Java)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91288B6A-AE18-4346-A18F-D41F408D06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381000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8F7B5E0-7B5B-4CB9-9996-0B3CE7FBD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7606BF17-9D5D-41FF-8CB8-8CCA1C7E2C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265808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6B177-9250-4224-AFB7-2BF1D66E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4C2EC52-5962-4CDA-9FF5-CB786FC1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0" y="519291"/>
            <a:ext cx="82096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Analyze the XL code of the model  </a:t>
            </a:r>
            <a:r>
              <a:rPr lang="en-US" altLang="de-DE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</a:rPr>
              <a:t>sm09_fichte.rgg</a:t>
            </a:r>
            <a:r>
              <a:rPr lang="en-US" alt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Test the Model with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, and analyze again the code for the second time.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Take note of everything that might be unclear to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D987D0EC-EAE0-4F98-9028-4D87069C0B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14DCD04-37A2-442D-950A-9DA5C6296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D40BDE-D8B8-40B7-9518-F1E63B8FA4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1216-2C65-4CFD-8478-A3DCC2A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4288" y="6266052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21</a:t>
            </a:fld>
            <a:endParaRPr lang="de-DE" altLang="de-D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36F4146F-785B-4422-8507-109E98099A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925044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35A7CCD1-5E3F-452D-8B1B-6C2E50E2A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031282"/>
            <a:ext cx="0" cy="800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46703209-1E5D-4BF5-A732-3B13B8D868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82975" y="3478957"/>
            <a:ext cx="9144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665E0D64-5959-4A25-B46F-7C4B9756D64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339975" y="3369419"/>
            <a:ext cx="914400" cy="1028700"/>
          </a:xfrm>
          <a:prstGeom prst="curvedRightArrow">
            <a:avLst>
              <a:gd name="adj1" fmla="val 22500"/>
              <a:gd name="adj2" fmla="val 45000"/>
              <a:gd name="adj3" fmla="val 33333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6" name="AutoShape 6">
            <a:extLst>
              <a:ext uri="{FF2B5EF4-FFF2-40B4-BE49-F238E27FC236}">
                <a16:creationId xmlns:a16="http://schemas.microsoft.com/office/drawing/2014/main" id="{B731ECD9-7598-4DAE-BAF2-68C4369F4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2975" y="3925044"/>
            <a:ext cx="6858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1445247999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144524799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Oval 8">
            <a:extLst>
              <a:ext uri="{FF2B5EF4-FFF2-40B4-BE49-F238E27FC236}">
                <a16:creationId xmlns:a16="http://schemas.microsoft.com/office/drawing/2014/main" id="{CE1DBB09-B00B-4B1C-AD23-32AB11A4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1739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25F249A6-E1E4-43BF-9A75-207FD6901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691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B7392131-CFC0-4085-BD33-5BA928BFB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478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1" name="Oval 11">
            <a:extLst>
              <a:ext uri="{FF2B5EF4-FFF2-40B4-BE49-F238E27FC236}">
                <a16:creationId xmlns:a16="http://schemas.microsoft.com/office/drawing/2014/main" id="{9A1BE253-A6B6-456B-9FC2-E0F7FD155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859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F348F7D0-384A-40F4-B385-79B5272E06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86600" y="5402560"/>
            <a:ext cx="381000" cy="4572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8CC4EE04-3440-4E36-8866-E6BD073B2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502156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A20CE1FB-93C6-4B92-8723-3C4B336816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509776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47E8ACD4-0EFD-4D02-B68C-127BBACF90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72400" y="502156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>
            <a:extLst>
              <a:ext uri="{FF2B5EF4-FFF2-40B4-BE49-F238E27FC236}">
                <a16:creationId xmlns:a16="http://schemas.microsoft.com/office/drawing/2014/main" id="{6D4AC064-4082-4FA1-828E-3B9C6B9FB2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5554960"/>
            <a:ext cx="609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51C2F30C-4CCD-41C4-9192-118C8DEE9D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563116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">
            <a:extLst>
              <a:ext uri="{FF2B5EF4-FFF2-40B4-BE49-F238E27FC236}">
                <a16:creationId xmlns:a16="http://schemas.microsoft.com/office/drawing/2014/main" id="{9BE36320-AF41-43DC-B04F-8CECC82427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6C99BE3-4811-4BB8-A8B8-22AD5AC3E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CCA4729E-8BBC-44A5-AF54-1AC8D57EAC8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1D4F37-E4B2-4E25-A42F-07A6854B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176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22</a:t>
            </a:fld>
            <a:endParaRPr lang="de-DE" altLang="de-DE" dirty="0"/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4F85DA10-8B55-438D-A07F-E13E5D86B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76672"/>
            <a:ext cx="83058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step to graph grammars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Disadvantage of L-Systems: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• In L-Systems with branches (using Turtle commands) only 2 possible relations between objects: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	-  "direct successor" and "branch"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Extensions: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further relation types (arbitrarily selected)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cycles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Graph-Grammar</a:t>
            </a:r>
            <a:endParaRPr lang="en-US" altLang="de-DE" sz="2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6456F3D5-80B3-4825-96E6-0E4BF72CC9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3568" y="548680"/>
            <a:ext cx="8135938" cy="1808162"/>
          </a:xfrm>
        </p:spPr>
        <p:txBody>
          <a:bodyPr/>
          <a:lstStyle/>
          <a:p>
            <a:pPr algn="l" eaLnBrk="1" hangingPunct="1"/>
            <a:r>
              <a:rPr lang="en-US" altLang="de-DE" sz="3200" b="1" dirty="0">
                <a:solidFill>
                  <a:srgbClr val="C00000"/>
                </a:solidFill>
                <a:latin typeface="Arial" panose="020B0604020202020204" pitchFamily="34" charset="0"/>
              </a:rPr>
              <a:t>A graph: a way to organize data</a:t>
            </a: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de-DE" sz="2400" dirty="0">
                <a:solidFill>
                  <a:schemeClr val="tx1"/>
                </a:solidFill>
                <a:latin typeface="Arial" panose="020B0604020202020204" pitchFamily="34" charset="0"/>
              </a:rPr>
              <a:t>Definition: a set of nodes (partially) connected by (directed) edges (relations)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E7FF28B-1CBE-4326-87E7-11C192E61733}"/>
              </a:ext>
            </a:extLst>
          </p:cNvPr>
          <p:cNvSpPr/>
          <p:nvPr/>
        </p:nvSpPr>
        <p:spPr>
          <a:xfrm>
            <a:off x="1390650" y="3020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C1767FF-BA75-4277-AAAE-6735714A2F07}"/>
              </a:ext>
            </a:extLst>
          </p:cNvPr>
          <p:cNvSpPr/>
          <p:nvPr/>
        </p:nvSpPr>
        <p:spPr>
          <a:xfrm>
            <a:off x="34194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B6BF394-0621-4DF1-B40E-64FA318000D7}"/>
              </a:ext>
            </a:extLst>
          </p:cNvPr>
          <p:cNvSpPr/>
          <p:nvPr/>
        </p:nvSpPr>
        <p:spPr>
          <a:xfrm>
            <a:off x="2752725" y="37843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1FC70D6-F8C0-405A-8FFA-EF473A1E03C9}"/>
              </a:ext>
            </a:extLst>
          </p:cNvPr>
          <p:cNvSpPr/>
          <p:nvPr/>
        </p:nvSpPr>
        <p:spPr>
          <a:xfrm>
            <a:off x="3843338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A0C4F70-9935-4124-8663-46E06702F4A8}"/>
              </a:ext>
            </a:extLst>
          </p:cNvPr>
          <p:cNvSpPr/>
          <p:nvPr/>
        </p:nvSpPr>
        <p:spPr>
          <a:xfrm>
            <a:off x="20859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FA3B7CE-83C2-470C-806F-A5844CF6749B}"/>
              </a:ext>
            </a:extLst>
          </p:cNvPr>
          <p:cNvSpPr/>
          <p:nvPr/>
        </p:nvSpPr>
        <p:spPr>
          <a:xfrm>
            <a:off x="6610350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0489DA7-A065-49FA-83E9-02A5454D3ED3}"/>
              </a:ext>
            </a:extLst>
          </p:cNvPr>
          <p:cNvCxnSpPr>
            <a:stCxn id="11" idx="6"/>
            <a:endCxn id="9" idx="2"/>
          </p:cNvCxnSpPr>
          <p:nvPr/>
        </p:nvCxnSpPr>
        <p:spPr>
          <a:xfrm>
            <a:off x="257175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9D200FE-BEEC-4A99-86B7-CB626D286D3F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0DA14210-7FDC-4582-B5E6-C0EEC87E66B1}"/>
              </a:ext>
            </a:extLst>
          </p:cNvPr>
          <p:cNvCxnSpPr>
            <a:stCxn id="7" idx="6"/>
            <a:endCxn id="10" idx="2"/>
          </p:cNvCxnSpPr>
          <p:nvPr/>
        </p:nvCxnSpPr>
        <p:spPr>
          <a:xfrm flipV="1">
            <a:off x="1876425" y="3173164"/>
            <a:ext cx="1966913" cy="23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D542954A-72B5-4121-9BE1-EB2B247B69D5}"/>
              </a:ext>
            </a:extLst>
          </p:cNvPr>
          <p:cNvCxnSpPr>
            <a:stCxn id="10" idx="6"/>
          </p:cNvCxnSpPr>
          <p:nvPr/>
        </p:nvCxnSpPr>
        <p:spPr>
          <a:xfrm>
            <a:off x="4329113" y="3173164"/>
            <a:ext cx="22812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" name="Gruppieren 31">
            <a:extLst>
              <a:ext uri="{FF2B5EF4-FFF2-40B4-BE49-F238E27FC236}">
                <a16:creationId xmlns:a16="http://schemas.microsoft.com/office/drawing/2014/main" id="{41D5CC12-DD0E-4585-8743-1F098D5F48A7}"/>
              </a:ext>
            </a:extLst>
          </p:cNvPr>
          <p:cNvGrpSpPr>
            <a:grpSpLocks/>
          </p:cNvGrpSpPr>
          <p:nvPr/>
        </p:nvGrpSpPr>
        <p:grpSpPr bwMode="auto">
          <a:xfrm>
            <a:off x="637803" y="5229201"/>
            <a:ext cx="2035175" cy="369332"/>
            <a:chOff x="204396" y="5816373"/>
            <a:chExt cx="2035436" cy="368777"/>
          </a:xfrm>
        </p:grpSpPr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17DAF07F-CB94-4F40-8C51-DA7FA8908D51}"/>
                </a:ext>
              </a:extLst>
            </p:cNvPr>
            <p:cNvSpPr/>
            <p:nvPr/>
          </p:nvSpPr>
          <p:spPr>
            <a:xfrm>
              <a:off x="1101448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 dirty="0"/>
                <a:t>S</a:t>
              </a: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6D3350D6-F1C8-49C2-AAEB-9C3D677B44F7}"/>
                </a:ext>
              </a:extLst>
            </p:cNvPr>
            <p:cNvSpPr/>
            <p:nvPr/>
          </p:nvSpPr>
          <p:spPr>
            <a:xfrm>
              <a:off x="1753995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I</a:t>
              </a:r>
            </a:p>
          </p:txBody>
        </p:sp>
        <p:sp>
          <p:nvSpPr>
            <p:cNvPr id="11288" name="Textfeld 30">
              <a:extLst>
                <a:ext uri="{FF2B5EF4-FFF2-40B4-BE49-F238E27FC236}">
                  <a16:creationId xmlns:a16="http://schemas.microsoft.com/office/drawing/2014/main" id="{03078471-6108-48F8-A28D-92A797DBC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396" y="5816373"/>
              <a:ext cx="851624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dirty="0">
                  <a:latin typeface="Arial" panose="020B0604020202020204" pitchFamily="34" charset="0"/>
                  <a:cs typeface="Arial" panose="020B0604020202020204" pitchFamily="34" charset="0"/>
                </a:rPr>
                <a:t>Nodes</a:t>
              </a:r>
            </a:p>
          </p:txBody>
        </p:sp>
      </p:grpSp>
      <p:sp>
        <p:nvSpPr>
          <p:cNvPr id="11279" name="Line 18">
            <a:extLst>
              <a:ext uri="{FF2B5EF4-FFF2-40B4-BE49-F238E27FC236}">
                <a16:creationId xmlns:a16="http://schemas.microsoft.com/office/drawing/2014/main" id="{E92E222F-7613-44C5-8EFD-E1C810BA6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349377"/>
            <a:ext cx="1008063" cy="4318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9">
            <a:extLst>
              <a:ext uri="{FF2B5EF4-FFF2-40B4-BE49-F238E27FC236}">
                <a16:creationId xmlns:a16="http://schemas.microsoft.com/office/drawing/2014/main" id="{FB573264-07B5-405D-95F2-BB3B82751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349377"/>
            <a:ext cx="431800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20">
            <a:extLst>
              <a:ext uri="{FF2B5EF4-FFF2-40B4-BE49-F238E27FC236}">
                <a16:creationId xmlns:a16="http://schemas.microsoft.com/office/drawing/2014/main" id="{40C02C78-B363-4F31-A437-D2F7E34F0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277939"/>
            <a:ext cx="1728788" cy="50323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21">
            <a:extLst>
              <a:ext uri="{FF2B5EF4-FFF2-40B4-BE49-F238E27FC236}">
                <a16:creationId xmlns:a16="http://schemas.microsoft.com/office/drawing/2014/main" id="{BE713A08-2326-43B2-8A70-5513BE12E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03" y="56498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 = Shoot, I = Internode)</a:t>
            </a:r>
          </a:p>
        </p:txBody>
      </p:sp>
      <p:sp>
        <p:nvSpPr>
          <p:cNvPr id="11283" name="Text Box 22">
            <a:extLst>
              <a:ext uri="{FF2B5EF4-FFF2-40B4-BE49-F238E27FC236}">
                <a16:creationId xmlns:a16="http://schemas.microsoft.com/office/drawing/2014/main" id="{F31D4BAC-2B91-4BE4-ADDC-4B881099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248" y="5085184"/>
            <a:ext cx="3311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Edge types (relational):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Successor relationship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Decomposition relationship</a:t>
            </a:r>
          </a:p>
        </p:txBody>
      </p:sp>
      <p:cxnSp>
        <p:nvCxnSpPr>
          <p:cNvPr id="2" name="Gerade Verbindung mit Pfeil 13">
            <a:extLst>
              <a:ext uri="{FF2B5EF4-FFF2-40B4-BE49-F238E27FC236}">
                <a16:creationId xmlns:a16="http://schemas.microsoft.com/office/drawing/2014/main" id="{BE229FB4-32BC-40C6-B735-185BBA100815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285" name="Line 24">
            <a:extLst>
              <a:ext uri="{FF2B5EF4-FFF2-40B4-BE49-F238E27FC236}">
                <a16:creationId xmlns:a16="http://schemas.microsoft.com/office/drawing/2014/main" id="{FB5485D0-636C-4B5B-8B71-C48A3F69F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4368" y="6093296"/>
            <a:ext cx="431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">
            <a:extLst>
              <a:ext uri="{FF2B5EF4-FFF2-40B4-BE49-F238E27FC236}">
                <a16:creationId xmlns:a16="http://schemas.microsoft.com/office/drawing/2014/main" id="{ED741401-6D73-4CD7-801D-E95D7C255E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">
            <a:extLst>
              <a:ext uri="{FF2B5EF4-FFF2-40B4-BE49-F238E27FC236}">
                <a16:creationId xmlns:a16="http://schemas.microsoft.com/office/drawing/2014/main" id="{8CA5851C-354F-4DB6-9E9F-7D895AEEC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" name="AutoShape 4">
            <a:extLst>
              <a:ext uri="{FF2B5EF4-FFF2-40B4-BE49-F238E27FC236}">
                <a16:creationId xmlns:a16="http://schemas.microsoft.com/office/drawing/2014/main" id="{925B5E80-418B-44BB-B755-9B344766DA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82A38-F23F-4F4C-936E-D1D04422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30" name="Gerade Verbindung mit Pfeil 13">
            <a:extLst>
              <a:ext uri="{FF2B5EF4-FFF2-40B4-BE49-F238E27FC236}">
                <a16:creationId xmlns:a16="http://schemas.microsoft.com/office/drawing/2014/main" id="{C4155E7B-5D03-4293-AF9D-AFCDFF93C51A}"/>
              </a:ext>
            </a:extLst>
          </p:cNvPr>
          <p:cNvCxnSpPr>
            <a:cxnSpLocks/>
          </p:cNvCxnSpPr>
          <p:nvPr/>
        </p:nvCxnSpPr>
        <p:spPr>
          <a:xfrm flipV="1">
            <a:off x="7884368" y="5666792"/>
            <a:ext cx="43137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34C95310-E82D-4035-9577-95A3C6B52D1A}"/>
              </a:ext>
            </a:extLst>
          </p:cNvPr>
          <p:cNvSpPr/>
          <p:nvPr/>
        </p:nvSpPr>
        <p:spPr>
          <a:xfrm>
            <a:off x="27371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E4EA6D1-590C-4543-85DE-FA7EBD539655}"/>
              </a:ext>
            </a:extLst>
          </p:cNvPr>
          <p:cNvSpPr/>
          <p:nvPr/>
        </p:nvSpPr>
        <p:spPr>
          <a:xfrm>
            <a:off x="2070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8BAED33-DA3B-48A0-A5B2-09CB2AB12483}"/>
              </a:ext>
            </a:extLst>
          </p:cNvPr>
          <p:cNvSpPr/>
          <p:nvPr/>
        </p:nvSpPr>
        <p:spPr>
          <a:xfrm>
            <a:off x="14036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C1AA5DBC-1B38-42D8-8FB0-16AC7777FD46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188942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BBBBAE00-D636-4501-AD0E-5A068D79120A}"/>
              </a:ext>
            </a:extLst>
          </p:cNvPr>
          <p:cNvCxnSpPr>
            <a:stCxn id="6" idx="6"/>
            <a:endCxn id="5" idx="2"/>
          </p:cNvCxnSpPr>
          <p:nvPr/>
        </p:nvCxnSpPr>
        <p:spPr>
          <a:xfrm flipV="1">
            <a:off x="255617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CA873152-666B-4CBD-9623-EA87A144DE2C}"/>
              </a:ext>
            </a:extLst>
          </p:cNvPr>
          <p:cNvSpPr/>
          <p:nvPr/>
        </p:nvSpPr>
        <p:spPr>
          <a:xfrm>
            <a:off x="4737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180D9BB-2AB4-4E58-9C2C-CA405ECAB0E3}"/>
              </a:ext>
            </a:extLst>
          </p:cNvPr>
          <p:cNvSpPr/>
          <p:nvPr/>
        </p:nvSpPr>
        <p:spPr>
          <a:xfrm>
            <a:off x="4070648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3CCE2D2-46EB-4293-9C24-FBC09D1646D7}"/>
              </a:ext>
            </a:extLst>
          </p:cNvPr>
          <p:cNvSpPr/>
          <p:nvPr/>
        </p:nvSpPr>
        <p:spPr>
          <a:xfrm>
            <a:off x="34038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A79698C-A589-48FC-8293-02F40A8F7DB1}"/>
              </a:ext>
            </a:extLst>
          </p:cNvPr>
          <p:cNvCxnSpPr>
            <a:stCxn id="12" idx="6"/>
            <a:endCxn id="11" idx="2"/>
          </p:cNvCxnSpPr>
          <p:nvPr/>
        </p:nvCxnSpPr>
        <p:spPr>
          <a:xfrm>
            <a:off x="388967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99AB1BD6-181B-44E4-BBE8-AF2C225B6AF6}"/>
              </a:ext>
            </a:extLst>
          </p:cNvPr>
          <p:cNvCxnSpPr>
            <a:stCxn id="11" idx="6"/>
            <a:endCxn id="10" idx="2"/>
          </p:cNvCxnSpPr>
          <p:nvPr/>
        </p:nvCxnSpPr>
        <p:spPr>
          <a:xfrm flipV="1">
            <a:off x="455642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4118A30-E491-47FC-AC14-9FCA970A1C0B}"/>
              </a:ext>
            </a:extLst>
          </p:cNvPr>
          <p:cNvSpPr/>
          <p:nvPr/>
        </p:nvSpPr>
        <p:spPr>
          <a:xfrm>
            <a:off x="67519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080C832-1410-4FD8-AE3A-0172BA421218}"/>
              </a:ext>
            </a:extLst>
          </p:cNvPr>
          <p:cNvSpPr/>
          <p:nvPr/>
        </p:nvSpPr>
        <p:spPr>
          <a:xfrm>
            <a:off x="6085185" y="444472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3D5E6D4-821A-4187-84F4-02A98118CDFA}"/>
              </a:ext>
            </a:extLst>
          </p:cNvPr>
          <p:cNvSpPr/>
          <p:nvPr/>
        </p:nvSpPr>
        <p:spPr>
          <a:xfrm>
            <a:off x="54184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6DBAAA3-80BB-4681-8407-9D120C1DB0E1}"/>
              </a:ext>
            </a:extLst>
          </p:cNvPr>
          <p:cNvCxnSpPr>
            <a:stCxn id="17" idx="6"/>
            <a:endCxn id="16" idx="2"/>
          </p:cNvCxnSpPr>
          <p:nvPr/>
        </p:nvCxnSpPr>
        <p:spPr>
          <a:xfrm>
            <a:off x="590421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DA1DD35B-A300-492E-89E8-1D7435833AD9}"/>
              </a:ext>
            </a:extLst>
          </p:cNvPr>
          <p:cNvCxnSpPr>
            <a:stCxn id="16" idx="6"/>
            <a:endCxn id="15" idx="2"/>
          </p:cNvCxnSpPr>
          <p:nvPr/>
        </p:nvCxnSpPr>
        <p:spPr>
          <a:xfrm flipV="1">
            <a:off x="657096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63E5A05A-732F-47D0-95B1-2377F054C7C4}"/>
              </a:ext>
            </a:extLst>
          </p:cNvPr>
          <p:cNvCxnSpPr/>
          <p:nvPr/>
        </p:nvCxnSpPr>
        <p:spPr>
          <a:xfrm>
            <a:off x="5251748" y="461458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8F2A5A9-2146-4C5C-9A96-501B7C5BCD30}"/>
              </a:ext>
            </a:extLst>
          </p:cNvPr>
          <p:cNvCxnSpPr/>
          <p:nvPr/>
        </p:nvCxnSpPr>
        <p:spPr>
          <a:xfrm flipV="1">
            <a:off x="3208635" y="462093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Line 2">
            <a:extLst>
              <a:ext uri="{FF2B5EF4-FFF2-40B4-BE49-F238E27FC236}">
                <a16:creationId xmlns:a16="http://schemas.microsoft.com/office/drawing/2014/main" id="{8CC848C6-4E5E-466B-9823-BD34346195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F85C83FB-927E-411D-8F6E-CFD9A448F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4" name="AutoShape 4">
            <a:extLst>
              <a:ext uri="{FF2B5EF4-FFF2-40B4-BE49-F238E27FC236}">
                <a16:creationId xmlns:a16="http://schemas.microsoft.com/office/drawing/2014/main" id="{F6398A32-B63E-405A-843D-8035542554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D79457-3B2F-4514-861E-ED4D9898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9C1ED4-AA15-44C3-BA4C-199F2B9F009C}"/>
              </a:ext>
            </a:extLst>
          </p:cNvPr>
          <p:cNvSpPr txBox="1"/>
          <p:nvPr/>
        </p:nvSpPr>
        <p:spPr>
          <a:xfrm>
            <a:off x="609599" y="699697"/>
            <a:ext cx="84969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sequence of characters (string):</a:t>
            </a:r>
            <a:b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very simple graph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string of characters can be interpreted as a 1-dimensional graph with only one type of edge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Successor edges (successor relation)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156B9ECE-6C93-4094-9D3A-31AB2C58CBB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4056" y="476672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Do you find such a structure anywhere in real life?</a:t>
            </a:r>
          </a:p>
        </p:txBody>
      </p:sp>
      <p:grpSp>
        <p:nvGrpSpPr>
          <p:cNvPr id="13315" name="Gruppieren 284">
            <a:extLst>
              <a:ext uri="{FF2B5EF4-FFF2-40B4-BE49-F238E27FC236}">
                <a16:creationId xmlns:a16="http://schemas.microsoft.com/office/drawing/2014/main" id="{6205F989-C17E-4007-BD5D-591C14BDAB34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897063"/>
            <a:ext cx="8081962" cy="4314825"/>
            <a:chOff x="467852" y="1897080"/>
            <a:chExt cx="8081732" cy="4314464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C7010805-188F-406E-8956-20FAF013DD78}"/>
                </a:ext>
              </a:extLst>
            </p:cNvPr>
            <p:cNvSpPr/>
            <p:nvPr/>
          </p:nvSpPr>
          <p:spPr>
            <a:xfrm>
              <a:off x="1134583" y="1898667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S</a:t>
              </a: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32548F57-451D-427D-A5B2-F029B3950815}"/>
                </a:ext>
              </a:extLst>
            </p:cNvPr>
            <p:cNvSpPr/>
            <p:nvPr/>
          </p:nvSpPr>
          <p:spPr>
            <a:xfrm>
              <a:off x="467852" y="1897080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R</a:t>
              </a:r>
            </a:p>
          </p:txBody>
        </p:sp>
        <p:cxnSp>
          <p:nvCxnSpPr>
            <p:cNvPr id="97" name="Gerade Verbindung mit Pfeil 96">
              <a:extLst>
                <a:ext uri="{FF2B5EF4-FFF2-40B4-BE49-F238E27FC236}">
                  <a16:creationId xmlns:a16="http://schemas.microsoft.com/office/drawing/2014/main" id="{2BFAE9A1-0602-41A4-96C0-B2D0FFCF3393}"/>
                </a:ext>
              </a:extLst>
            </p:cNvPr>
            <p:cNvCxnSpPr>
              <a:stCxn id="96" idx="6"/>
              <a:endCxn id="95" idx="2"/>
            </p:cNvCxnSpPr>
            <p:nvPr/>
          </p:nvCxnSpPr>
          <p:spPr>
            <a:xfrm>
              <a:off x="953613" y="2073277"/>
              <a:ext cx="1809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Gerade Verbindung mit Pfeil 97">
              <a:extLst>
                <a:ext uri="{FF2B5EF4-FFF2-40B4-BE49-F238E27FC236}">
                  <a16:creationId xmlns:a16="http://schemas.microsoft.com/office/drawing/2014/main" id="{A449EFB3-5B60-4C92-B614-9C10192239F8}"/>
                </a:ext>
              </a:extLst>
            </p:cNvPr>
            <p:cNvCxnSpPr>
              <a:stCxn id="95" idx="6"/>
              <a:endCxn id="94" idx="2"/>
            </p:cNvCxnSpPr>
            <p:nvPr/>
          </p:nvCxnSpPr>
          <p:spPr>
            <a:xfrm flipV="1">
              <a:off x="1620344" y="2073277"/>
              <a:ext cx="50655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3320" name="Gruppieren 150">
              <a:extLst>
                <a:ext uri="{FF2B5EF4-FFF2-40B4-BE49-F238E27FC236}">
                  <a16:creationId xmlns:a16="http://schemas.microsoft.com/office/drawing/2014/main" id="{2DF2B9DA-9E2F-40E6-87D9-B4E5D79571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85484" y="1897080"/>
              <a:ext cx="1864100" cy="3557843"/>
              <a:chOff x="6685484" y="1897080"/>
              <a:chExt cx="1864100" cy="3557843"/>
            </a:xfrm>
          </p:grpSpPr>
          <p:sp>
            <p:nvSpPr>
              <p:cNvPr id="94" name="Ellipse 93">
                <a:extLst>
                  <a:ext uri="{FF2B5EF4-FFF2-40B4-BE49-F238E27FC236}">
                    <a16:creationId xmlns:a16="http://schemas.microsoft.com/office/drawing/2014/main" id="{CF3807E1-B1FD-469B-81E6-E66020D30D6F}"/>
                  </a:ext>
                </a:extLst>
              </p:cNvPr>
              <p:cNvSpPr/>
              <p:nvPr/>
            </p:nvSpPr>
            <p:spPr>
              <a:xfrm>
                <a:off x="6685912" y="1897080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10" name="Gerade Verbindung mit Pfeil 109">
                <a:extLst>
                  <a:ext uri="{FF2B5EF4-FFF2-40B4-BE49-F238E27FC236}">
                    <a16:creationId xmlns:a16="http://schemas.microsoft.com/office/drawing/2014/main" id="{CCC702CD-7583-4A0E-AD5C-24FEEE6ADD66}"/>
                  </a:ext>
                </a:extLst>
              </p:cNvPr>
              <p:cNvCxnSpPr/>
              <p:nvPr/>
            </p:nvCxnSpPr>
            <p:spPr>
              <a:xfrm flipV="1">
                <a:off x="7189136" y="2078040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83" name="Gruppieren 116">
                <a:extLst>
                  <a:ext uri="{FF2B5EF4-FFF2-40B4-BE49-F238E27FC236}">
                    <a16:creationId xmlns:a16="http://schemas.microsoft.com/office/drawing/2014/main" id="{960B4EB4-9B79-4361-94A5-C7BD044EA3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00" name="Ellipse 99">
                  <a:extLst>
                    <a:ext uri="{FF2B5EF4-FFF2-40B4-BE49-F238E27FC236}">
                      <a16:creationId xmlns:a16="http://schemas.microsoft.com/office/drawing/2014/main" id="{8F0AD2DC-7F2F-4DF2-97D3-9299877CD435}"/>
                    </a:ext>
                  </a:extLst>
                </p:cNvPr>
                <p:cNvSpPr/>
                <p:nvPr/>
              </p:nvSpPr>
              <p:spPr>
                <a:xfrm>
                  <a:off x="3134717" y="1900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01" name="Ellipse 100">
                  <a:extLst>
                    <a:ext uri="{FF2B5EF4-FFF2-40B4-BE49-F238E27FC236}">
                      <a16:creationId xmlns:a16="http://schemas.microsoft.com/office/drawing/2014/main" id="{F2556E56-095E-49AB-9ED8-5AD72FC4544D}"/>
                    </a:ext>
                  </a:extLst>
                </p:cNvPr>
                <p:cNvSpPr/>
                <p:nvPr/>
              </p:nvSpPr>
              <p:spPr>
                <a:xfrm>
                  <a:off x="2467986" y="189866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02" name="Gerade Verbindung mit Pfeil 101">
                  <a:extLst>
                    <a:ext uri="{FF2B5EF4-FFF2-40B4-BE49-F238E27FC236}">
                      <a16:creationId xmlns:a16="http://schemas.microsoft.com/office/drawing/2014/main" id="{06AC4661-1B95-44BF-9A8F-DDBD82266573}"/>
                    </a:ext>
                  </a:extLst>
                </p:cNvPr>
                <p:cNvCxnSpPr>
                  <a:stCxn id="101" idx="6"/>
                  <a:endCxn id="100" idx="2"/>
                </p:cNvCxnSpPr>
                <p:nvPr/>
              </p:nvCxnSpPr>
              <p:spPr>
                <a:xfrm>
                  <a:off x="2953747" y="2074865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11" name="Ellipse 110">
                  <a:extLst>
                    <a:ext uri="{FF2B5EF4-FFF2-40B4-BE49-F238E27FC236}">
                      <a16:creationId xmlns:a16="http://schemas.microsoft.com/office/drawing/2014/main" id="{8BB4AE41-5826-4A85-96BA-C66AB0F873D0}"/>
                    </a:ext>
                  </a:extLst>
                </p:cNvPr>
                <p:cNvSpPr/>
                <p:nvPr/>
              </p:nvSpPr>
              <p:spPr>
                <a:xfrm>
                  <a:off x="3125192" y="227804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12" name="Ellipse 111">
                  <a:extLst>
                    <a:ext uri="{FF2B5EF4-FFF2-40B4-BE49-F238E27FC236}">
                      <a16:creationId xmlns:a16="http://schemas.microsoft.com/office/drawing/2014/main" id="{AE03BC4A-5CAB-4DBE-B5A9-C39F28919CA4}"/>
                    </a:ext>
                  </a:extLst>
                </p:cNvPr>
                <p:cNvSpPr/>
                <p:nvPr/>
              </p:nvSpPr>
              <p:spPr>
                <a:xfrm>
                  <a:off x="3126780" y="267806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14" name="Form 113">
                  <a:extLst>
                    <a:ext uri="{FF2B5EF4-FFF2-40B4-BE49-F238E27FC236}">
                      <a16:creationId xmlns:a16="http://schemas.microsoft.com/office/drawing/2014/main" id="{392082CD-0052-4784-B308-51B71E57F18B}"/>
                    </a:ext>
                  </a:extLst>
                </p:cNvPr>
                <p:cNvCxnSpPr>
                  <a:stCxn id="101" idx="4"/>
                  <a:endCxn id="111" idx="2"/>
                </p:cNvCxnSpPr>
                <p:nvPr/>
              </p:nvCxnSpPr>
              <p:spPr>
                <a:xfrm rot="16200000" flipH="1">
                  <a:off x="2816439" y="2145491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Form 115">
                  <a:extLst>
                    <a:ext uri="{FF2B5EF4-FFF2-40B4-BE49-F238E27FC236}">
                      <a16:creationId xmlns:a16="http://schemas.microsoft.com/office/drawing/2014/main" id="{802411EF-8AA0-4EA4-A9C4-1D113A2C5037}"/>
                    </a:ext>
                  </a:extLst>
                </p:cNvPr>
                <p:cNvCxnSpPr>
                  <a:stCxn id="101" idx="4"/>
                  <a:endCxn id="112" idx="2"/>
                </p:cNvCxnSpPr>
                <p:nvPr/>
              </p:nvCxnSpPr>
              <p:spPr>
                <a:xfrm rot="16200000" flipH="1">
                  <a:off x="2617224" y="2344705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4" name="Gruppieren 117">
                <a:extLst>
                  <a:ext uri="{FF2B5EF4-FFF2-40B4-BE49-F238E27FC236}">
                    <a16:creationId xmlns:a16="http://schemas.microsoft.com/office/drawing/2014/main" id="{85BA49E9-C128-4C09-BCA0-7D24A0E919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19" name="Ellipse 118">
                  <a:extLst>
                    <a:ext uri="{FF2B5EF4-FFF2-40B4-BE49-F238E27FC236}">
                      <a16:creationId xmlns:a16="http://schemas.microsoft.com/office/drawing/2014/main" id="{A39DFD50-AB5C-436C-98A7-F25A2CE3B82A}"/>
                    </a:ext>
                  </a:extLst>
                </p:cNvPr>
                <p:cNvSpPr/>
                <p:nvPr/>
              </p:nvSpPr>
              <p:spPr>
                <a:xfrm>
                  <a:off x="3134866" y="19003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0" name="Ellipse 119">
                  <a:extLst>
                    <a:ext uri="{FF2B5EF4-FFF2-40B4-BE49-F238E27FC236}">
                      <a16:creationId xmlns:a16="http://schemas.microsoft.com/office/drawing/2014/main" id="{1388774D-5961-470F-8044-2F5B4A22DDA3}"/>
                    </a:ext>
                  </a:extLst>
                </p:cNvPr>
                <p:cNvSpPr/>
                <p:nvPr/>
              </p:nvSpPr>
              <p:spPr>
                <a:xfrm>
                  <a:off x="2468135" y="189877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1" name="Gerade Verbindung mit Pfeil 120">
                  <a:extLst>
                    <a:ext uri="{FF2B5EF4-FFF2-40B4-BE49-F238E27FC236}">
                      <a16:creationId xmlns:a16="http://schemas.microsoft.com/office/drawing/2014/main" id="{3774A0C0-B211-4F0D-9B53-0AA8424FE585}"/>
                    </a:ext>
                  </a:extLst>
                </p:cNvPr>
                <p:cNvCxnSpPr>
                  <a:stCxn id="120" idx="6"/>
                  <a:endCxn id="119" idx="2"/>
                </p:cNvCxnSpPr>
                <p:nvPr/>
              </p:nvCxnSpPr>
              <p:spPr>
                <a:xfrm>
                  <a:off x="2953896" y="207496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22" name="Ellipse 121">
                  <a:extLst>
                    <a:ext uri="{FF2B5EF4-FFF2-40B4-BE49-F238E27FC236}">
                      <a16:creationId xmlns:a16="http://schemas.microsoft.com/office/drawing/2014/main" id="{B3D4FCE7-60A1-4106-8755-05910E2557C3}"/>
                    </a:ext>
                  </a:extLst>
                </p:cNvPr>
                <p:cNvSpPr/>
                <p:nvPr/>
              </p:nvSpPr>
              <p:spPr>
                <a:xfrm>
                  <a:off x="3125341" y="227815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205F46C2-76FB-476E-9B91-7011B24B068B}"/>
                    </a:ext>
                  </a:extLst>
                </p:cNvPr>
                <p:cNvSpPr/>
                <p:nvPr/>
              </p:nvSpPr>
              <p:spPr>
                <a:xfrm>
                  <a:off x="3126929" y="267816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24" name="Form 123">
                  <a:extLst>
                    <a:ext uri="{FF2B5EF4-FFF2-40B4-BE49-F238E27FC236}">
                      <a16:creationId xmlns:a16="http://schemas.microsoft.com/office/drawing/2014/main" id="{E8ADDC2A-8099-43CE-8A74-CFDCA35B3EE9}"/>
                    </a:ext>
                  </a:extLst>
                </p:cNvPr>
                <p:cNvCxnSpPr>
                  <a:stCxn id="120" idx="4"/>
                  <a:endCxn id="122" idx="2"/>
                </p:cNvCxnSpPr>
                <p:nvPr/>
              </p:nvCxnSpPr>
              <p:spPr>
                <a:xfrm rot="16200000" flipH="1">
                  <a:off x="2816588" y="214559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Form 124">
                  <a:extLst>
                    <a:ext uri="{FF2B5EF4-FFF2-40B4-BE49-F238E27FC236}">
                      <a16:creationId xmlns:a16="http://schemas.microsoft.com/office/drawing/2014/main" id="{51098BC4-9DD5-4312-8161-FAF31EE53B8A}"/>
                    </a:ext>
                  </a:extLst>
                </p:cNvPr>
                <p:cNvCxnSpPr>
                  <a:stCxn id="120" idx="4"/>
                  <a:endCxn id="123" idx="2"/>
                </p:cNvCxnSpPr>
                <p:nvPr/>
              </p:nvCxnSpPr>
              <p:spPr>
                <a:xfrm rot="16200000" flipH="1">
                  <a:off x="2617373" y="234480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5" name="Gruppieren 125">
                <a:extLst>
                  <a:ext uri="{FF2B5EF4-FFF2-40B4-BE49-F238E27FC236}">
                    <a16:creationId xmlns:a16="http://schemas.microsoft.com/office/drawing/2014/main" id="{C51064E4-E13F-43B7-81B7-16B21B3760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27" name="Ellipse 126">
                  <a:extLst>
                    <a:ext uri="{FF2B5EF4-FFF2-40B4-BE49-F238E27FC236}">
                      <a16:creationId xmlns:a16="http://schemas.microsoft.com/office/drawing/2014/main" id="{6006CB0F-090A-460D-89E1-805242BBEE34}"/>
                    </a:ext>
                  </a:extLst>
                </p:cNvPr>
                <p:cNvSpPr/>
                <p:nvPr/>
              </p:nvSpPr>
              <p:spPr>
                <a:xfrm>
                  <a:off x="3135544" y="190007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8" name="Ellipse 127">
                  <a:extLst>
                    <a:ext uri="{FF2B5EF4-FFF2-40B4-BE49-F238E27FC236}">
                      <a16:creationId xmlns:a16="http://schemas.microsoft.com/office/drawing/2014/main" id="{18016FBC-A3C1-4332-A1AA-4AE6F33DDC24}"/>
                    </a:ext>
                  </a:extLst>
                </p:cNvPr>
                <p:cNvSpPr/>
                <p:nvPr/>
              </p:nvSpPr>
              <p:spPr>
                <a:xfrm>
                  <a:off x="2468813" y="189848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9" name="Gerade Verbindung mit Pfeil 128">
                  <a:extLst>
                    <a:ext uri="{FF2B5EF4-FFF2-40B4-BE49-F238E27FC236}">
                      <a16:creationId xmlns:a16="http://schemas.microsoft.com/office/drawing/2014/main" id="{0560D88C-BDB4-482A-B4A4-30340B6267E9}"/>
                    </a:ext>
                  </a:extLst>
                </p:cNvPr>
                <p:cNvCxnSpPr>
                  <a:stCxn id="128" idx="6"/>
                  <a:endCxn id="127" idx="2"/>
                </p:cNvCxnSpPr>
                <p:nvPr/>
              </p:nvCxnSpPr>
              <p:spPr>
                <a:xfrm>
                  <a:off x="2954574" y="2074683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A3B167FF-06B6-4B6F-AC88-7EF9D02FB068}"/>
                    </a:ext>
                  </a:extLst>
                </p:cNvPr>
                <p:cNvSpPr/>
                <p:nvPr/>
              </p:nvSpPr>
              <p:spPr>
                <a:xfrm>
                  <a:off x="3126019" y="227786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31" name="Ellipse 130">
                  <a:extLst>
                    <a:ext uri="{FF2B5EF4-FFF2-40B4-BE49-F238E27FC236}">
                      <a16:creationId xmlns:a16="http://schemas.microsoft.com/office/drawing/2014/main" id="{6B7FC807-240F-4CF7-B594-1A8082904CD1}"/>
                    </a:ext>
                  </a:extLst>
                </p:cNvPr>
                <p:cNvSpPr/>
                <p:nvPr/>
              </p:nvSpPr>
              <p:spPr>
                <a:xfrm>
                  <a:off x="3127607" y="267788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32" name="Form 131">
                  <a:extLst>
                    <a:ext uri="{FF2B5EF4-FFF2-40B4-BE49-F238E27FC236}">
                      <a16:creationId xmlns:a16="http://schemas.microsoft.com/office/drawing/2014/main" id="{6D1E78F2-7A2B-407D-8075-4EBEB01B4E5F}"/>
                    </a:ext>
                  </a:extLst>
                </p:cNvPr>
                <p:cNvCxnSpPr>
                  <a:stCxn id="128" idx="4"/>
                  <a:endCxn id="130" idx="2"/>
                </p:cNvCxnSpPr>
                <p:nvPr/>
              </p:nvCxnSpPr>
              <p:spPr>
                <a:xfrm rot="16200000" flipH="1">
                  <a:off x="2817266" y="2145310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Form 132">
                  <a:extLst>
                    <a:ext uri="{FF2B5EF4-FFF2-40B4-BE49-F238E27FC236}">
                      <a16:creationId xmlns:a16="http://schemas.microsoft.com/office/drawing/2014/main" id="{F44C08C3-BEC8-4C9E-9BD7-7D5E00670684}"/>
                    </a:ext>
                  </a:extLst>
                </p:cNvPr>
                <p:cNvCxnSpPr>
                  <a:stCxn id="128" idx="4"/>
                  <a:endCxn id="131" idx="2"/>
                </p:cNvCxnSpPr>
                <p:nvPr/>
              </p:nvCxnSpPr>
              <p:spPr>
                <a:xfrm rot="16200000" flipH="1">
                  <a:off x="2618051" y="2344524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5" name="Form 134">
                <a:extLst>
                  <a:ext uri="{FF2B5EF4-FFF2-40B4-BE49-F238E27FC236}">
                    <a16:creationId xmlns:a16="http://schemas.microsoft.com/office/drawing/2014/main" id="{ED765517-7E97-46F4-B5CC-E1DE4D4D2BA8}"/>
                  </a:ext>
                </a:extLst>
              </p:cNvPr>
              <p:cNvCxnSpPr/>
              <p:nvPr/>
            </p:nvCxnSpPr>
            <p:spPr>
              <a:xfrm rot="16200000" flipH="1">
                <a:off x="6657367" y="2552651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7" name="Form 136">
                <a:extLst>
                  <a:ext uri="{FF2B5EF4-FFF2-40B4-BE49-F238E27FC236}">
                    <a16:creationId xmlns:a16="http://schemas.microsoft.com/office/drawing/2014/main" id="{418403B7-F7A9-4D5C-98BA-2A0A68EFAC62}"/>
                  </a:ext>
                </a:extLst>
              </p:cNvPr>
              <p:cNvCxnSpPr/>
              <p:nvPr/>
            </p:nvCxnSpPr>
            <p:spPr>
              <a:xfrm rot="16200000" flipH="1">
                <a:off x="6044642" y="3165375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1" name="Gruppieren 152">
              <a:extLst>
                <a:ext uri="{FF2B5EF4-FFF2-40B4-BE49-F238E27FC236}">
                  <a16:creationId xmlns:a16="http://schemas.microsoft.com/office/drawing/2014/main" id="{3470134B-56A0-41A1-93C6-F4B011D970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595" y="2350695"/>
              <a:ext cx="1864100" cy="3557843"/>
              <a:chOff x="6685484" y="1897080"/>
              <a:chExt cx="1864100" cy="3557843"/>
            </a:xfrm>
          </p:grpSpPr>
          <p:sp>
            <p:nvSpPr>
              <p:cNvPr id="154" name="Ellipse 153">
                <a:extLst>
                  <a:ext uri="{FF2B5EF4-FFF2-40B4-BE49-F238E27FC236}">
                    <a16:creationId xmlns:a16="http://schemas.microsoft.com/office/drawing/2014/main" id="{F5C67CEC-6F2F-467B-BFA1-D1AF8283D1C0}"/>
                  </a:ext>
                </a:extLst>
              </p:cNvPr>
              <p:cNvSpPr/>
              <p:nvPr/>
            </p:nvSpPr>
            <p:spPr>
              <a:xfrm>
                <a:off x="6685493" y="1897452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55" name="Gerade Verbindung mit Pfeil 154">
                <a:extLst>
                  <a:ext uri="{FF2B5EF4-FFF2-40B4-BE49-F238E27FC236}">
                    <a16:creationId xmlns:a16="http://schemas.microsoft.com/office/drawing/2014/main" id="{ECD03663-8CEA-45B5-B8DA-CFE1540B6D9A}"/>
                  </a:ext>
                </a:extLst>
              </p:cNvPr>
              <p:cNvCxnSpPr/>
              <p:nvPr/>
            </p:nvCxnSpPr>
            <p:spPr>
              <a:xfrm flipV="1">
                <a:off x="7188717" y="2078412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55" name="Gruppieren 116">
                <a:extLst>
                  <a:ext uri="{FF2B5EF4-FFF2-40B4-BE49-F238E27FC236}">
                    <a16:creationId xmlns:a16="http://schemas.microsoft.com/office/drawing/2014/main" id="{3AA5B729-1E7B-4AE6-BB28-815E2DE253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842CD792-DFAC-4A13-AA0E-B6CE309C4749}"/>
                    </a:ext>
                  </a:extLst>
                </p:cNvPr>
                <p:cNvSpPr/>
                <p:nvPr/>
              </p:nvSpPr>
              <p:spPr>
                <a:xfrm>
                  <a:off x="3134298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8" name="Ellipse 207">
                  <a:extLst>
                    <a:ext uri="{FF2B5EF4-FFF2-40B4-BE49-F238E27FC236}">
                      <a16:creationId xmlns:a16="http://schemas.microsoft.com/office/drawing/2014/main" id="{ED595689-DE26-43C1-899A-A3444786B2A6}"/>
                    </a:ext>
                  </a:extLst>
                </p:cNvPr>
                <p:cNvSpPr/>
                <p:nvPr/>
              </p:nvSpPr>
              <p:spPr>
                <a:xfrm>
                  <a:off x="2467567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09" name="Gerade Verbindung mit Pfeil 208">
                  <a:extLst>
                    <a:ext uri="{FF2B5EF4-FFF2-40B4-BE49-F238E27FC236}">
                      <a16:creationId xmlns:a16="http://schemas.microsoft.com/office/drawing/2014/main" id="{A8F71844-873D-4D68-8021-824A73250B95}"/>
                    </a:ext>
                  </a:extLst>
                </p:cNvPr>
                <p:cNvCxnSpPr>
                  <a:stCxn id="208" idx="6"/>
                  <a:endCxn id="207" idx="2"/>
                </p:cNvCxnSpPr>
                <p:nvPr/>
              </p:nvCxnSpPr>
              <p:spPr>
                <a:xfrm>
                  <a:off x="2953328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10" name="Ellipse 209">
                  <a:extLst>
                    <a:ext uri="{FF2B5EF4-FFF2-40B4-BE49-F238E27FC236}">
                      <a16:creationId xmlns:a16="http://schemas.microsoft.com/office/drawing/2014/main" id="{55CB13B6-48FE-458F-B819-0B9A2AB617D5}"/>
                    </a:ext>
                  </a:extLst>
                </p:cNvPr>
                <p:cNvSpPr/>
                <p:nvPr/>
              </p:nvSpPr>
              <p:spPr>
                <a:xfrm>
                  <a:off x="3124773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11" name="Ellipse 210">
                  <a:extLst>
                    <a:ext uri="{FF2B5EF4-FFF2-40B4-BE49-F238E27FC236}">
                      <a16:creationId xmlns:a16="http://schemas.microsoft.com/office/drawing/2014/main" id="{E6A79A86-6412-4EAC-BA9E-F6D4B6555F83}"/>
                    </a:ext>
                  </a:extLst>
                </p:cNvPr>
                <p:cNvSpPr/>
                <p:nvPr/>
              </p:nvSpPr>
              <p:spPr>
                <a:xfrm>
                  <a:off x="3126361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12" name="Form 211">
                  <a:extLst>
                    <a:ext uri="{FF2B5EF4-FFF2-40B4-BE49-F238E27FC236}">
                      <a16:creationId xmlns:a16="http://schemas.microsoft.com/office/drawing/2014/main" id="{28DC4BB8-1BC4-431B-B578-C612FA08C6B7}"/>
                    </a:ext>
                  </a:extLst>
                </p:cNvPr>
                <p:cNvCxnSpPr>
                  <a:stCxn id="208" idx="4"/>
                  <a:endCxn id="210" idx="2"/>
                </p:cNvCxnSpPr>
                <p:nvPr/>
              </p:nvCxnSpPr>
              <p:spPr>
                <a:xfrm rot="16200000" flipH="1">
                  <a:off x="2816020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Form 212">
                  <a:extLst>
                    <a:ext uri="{FF2B5EF4-FFF2-40B4-BE49-F238E27FC236}">
                      <a16:creationId xmlns:a16="http://schemas.microsoft.com/office/drawing/2014/main" id="{F4A2EF11-3846-4AB3-8D8A-F48F7302CAC9}"/>
                    </a:ext>
                  </a:extLst>
                </p:cNvPr>
                <p:cNvCxnSpPr>
                  <a:stCxn id="208" idx="4"/>
                  <a:endCxn id="211" idx="2"/>
                </p:cNvCxnSpPr>
                <p:nvPr/>
              </p:nvCxnSpPr>
              <p:spPr>
                <a:xfrm rot="16200000" flipH="1">
                  <a:off x="2616805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6" name="Gruppieren 117">
                <a:extLst>
                  <a:ext uri="{FF2B5EF4-FFF2-40B4-BE49-F238E27FC236}">
                    <a16:creationId xmlns:a16="http://schemas.microsoft.com/office/drawing/2014/main" id="{9D6D7710-C1F9-4E8C-B1CF-3F6D80609D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90" name="Ellipse 189">
                  <a:extLst>
                    <a:ext uri="{FF2B5EF4-FFF2-40B4-BE49-F238E27FC236}">
                      <a16:creationId xmlns:a16="http://schemas.microsoft.com/office/drawing/2014/main" id="{9387AF9B-88E1-49A6-9590-BEC566F98643}"/>
                    </a:ext>
                  </a:extLst>
                </p:cNvPr>
                <p:cNvSpPr/>
                <p:nvPr/>
              </p:nvSpPr>
              <p:spPr>
                <a:xfrm>
                  <a:off x="3134447" y="190073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98" name="Ellipse 197">
                  <a:extLst>
                    <a:ext uri="{FF2B5EF4-FFF2-40B4-BE49-F238E27FC236}">
                      <a16:creationId xmlns:a16="http://schemas.microsoft.com/office/drawing/2014/main" id="{E2E9BFB5-BB79-4A1C-924B-63750F1C2E23}"/>
                    </a:ext>
                  </a:extLst>
                </p:cNvPr>
                <p:cNvSpPr/>
                <p:nvPr/>
              </p:nvSpPr>
              <p:spPr>
                <a:xfrm>
                  <a:off x="2467716" y="189914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99" name="Gerade Verbindung mit Pfeil 198">
                  <a:extLst>
                    <a:ext uri="{FF2B5EF4-FFF2-40B4-BE49-F238E27FC236}">
                      <a16:creationId xmlns:a16="http://schemas.microsoft.com/office/drawing/2014/main" id="{3F7AA0F9-686B-4554-8D52-238ABECF61EB}"/>
                    </a:ext>
                  </a:extLst>
                </p:cNvPr>
                <p:cNvCxnSpPr>
                  <a:stCxn id="198" idx="6"/>
                  <a:endCxn id="190" idx="2"/>
                </p:cNvCxnSpPr>
                <p:nvPr/>
              </p:nvCxnSpPr>
              <p:spPr>
                <a:xfrm>
                  <a:off x="2953477" y="2075340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B42E9F7-5749-4148-BA4D-F14B7B8E432A}"/>
                    </a:ext>
                  </a:extLst>
                </p:cNvPr>
                <p:cNvSpPr/>
                <p:nvPr/>
              </p:nvSpPr>
              <p:spPr>
                <a:xfrm>
                  <a:off x="3124922" y="227852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1" name="Ellipse 200">
                  <a:extLst>
                    <a:ext uri="{FF2B5EF4-FFF2-40B4-BE49-F238E27FC236}">
                      <a16:creationId xmlns:a16="http://schemas.microsoft.com/office/drawing/2014/main" id="{5FF6CCD1-1615-4C01-9FB7-C92279E769AE}"/>
                    </a:ext>
                  </a:extLst>
                </p:cNvPr>
                <p:cNvSpPr/>
                <p:nvPr/>
              </p:nvSpPr>
              <p:spPr>
                <a:xfrm>
                  <a:off x="3126510" y="267854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03" name="Form 202">
                  <a:extLst>
                    <a:ext uri="{FF2B5EF4-FFF2-40B4-BE49-F238E27FC236}">
                      <a16:creationId xmlns:a16="http://schemas.microsoft.com/office/drawing/2014/main" id="{D5592F1E-6022-49DF-B431-4743F90E8CB2}"/>
                    </a:ext>
                  </a:extLst>
                </p:cNvPr>
                <p:cNvCxnSpPr>
                  <a:stCxn id="198" idx="4"/>
                  <a:endCxn id="200" idx="2"/>
                </p:cNvCxnSpPr>
                <p:nvPr/>
              </p:nvCxnSpPr>
              <p:spPr>
                <a:xfrm rot="16200000" flipH="1">
                  <a:off x="2816169" y="2145967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Form 205">
                  <a:extLst>
                    <a:ext uri="{FF2B5EF4-FFF2-40B4-BE49-F238E27FC236}">
                      <a16:creationId xmlns:a16="http://schemas.microsoft.com/office/drawing/2014/main" id="{AB38C7D4-A724-4F50-8691-C0DA3B08BE3A}"/>
                    </a:ext>
                  </a:extLst>
                </p:cNvPr>
                <p:cNvCxnSpPr>
                  <a:stCxn id="198" idx="4"/>
                  <a:endCxn id="201" idx="2"/>
                </p:cNvCxnSpPr>
                <p:nvPr/>
              </p:nvCxnSpPr>
              <p:spPr>
                <a:xfrm rot="16200000" flipH="1">
                  <a:off x="2616954" y="2345181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7" name="Gruppieren 125">
                <a:extLst>
                  <a:ext uri="{FF2B5EF4-FFF2-40B4-BE49-F238E27FC236}">
                    <a16:creationId xmlns:a16="http://schemas.microsoft.com/office/drawing/2014/main" id="{E90355FA-F702-430B-A302-45E559AF5E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63" name="Ellipse 162">
                  <a:extLst>
                    <a:ext uri="{FF2B5EF4-FFF2-40B4-BE49-F238E27FC236}">
                      <a16:creationId xmlns:a16="http://schemas.microsoft.com/office/drawing/2014/main" id="{AB73254B-C793-4D3E-AAFD-D8000FE48E8D}"/>
                    </a:ext>
                  </a:extLst>
                </p:cNvPr>
                <p:cNvSpPr/>
                <p:nvPr/>
              </p:nvSpPr>
              <p:spPr>
                <a:xfrm>
                  <a:off x="3135125" y="190044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E73D20DD-EDCB-481C-8FD0-146BB588DC7F}"/>
                    </a:ext>
                  </a:extLst>
                </p:cNvPr>
                <p:cNvSpPr/>
                <p:nvPr/>
              </p:nvSpPr>
              <p:spPr>
                <a:xfrm>
                  <a:off x="2468394" y="18988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66" name="Gerade Verbindung mit Pfeil 165">
                  <a:extLst>
                    <a:ext uri="{FF2B5EF4-FFF2-40B4-BE49-F238E27FC236}">
                      <a16:creationId xmlns:a16="http://schemas.microsoft.com/office/drawing/2014/main" id="{D27F5CEC-BD0E-4ACB-98F6-138E7B9062B0}"/>
                    </a:ext>
                  </a:extLst>
                </p:cNvPr>
                <p:cNvCxnSpPr>
                  <a:stCxn id="165" idx="6"/>
                  <a:endCxn id="163" idx="2"/>
                </p:cNvCxnSpPr>
                <p:nvPr/>
              </p:nvCxnSpPr>
              <p:spPr>
                <a:xfrm>
                  <a:off x="2954155" y="2075055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4" name="Ellipse 173">
                  <a:extLst>
                    <a:ext uri="{FF2B5EF4-FFF2-40B4-BE49-F238E27FC236}">
                      <a16:creationId xmlns:a16="http://schemas.microsoft.com/office/drawing/2014/main" id="{6CE45359-9103-43BF-828D-BDEA8C7BF117}"/>
                    </a:ext>
                  </a:extLst>
                </p:cNvPr>
                <p:cNvSpPr/>
                <p:nvPr/>
              </p:nvSpPr>
              <p:spPr>
                <a:xfrm>
                  <a:off x="3125600" y="227823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82" name="Ellipse 181">
                  <a:extLst>
                    <a:ext uri="{FF2B5EF4-FFF2-40B4-BE49-F238E27FC236}">
                      <a16:creationId xmlns:a16="http://schemas.microsoft.com/office/drawing/2014/main" id="{C25897C4-63F4-4343-BBD4-717E6A286F47}"/>
                    </a:ext>
                  </a:extLst>
                </p:cNvPr>
                <p:cNvSpPr/>
                <p:nvPr/>
              </p:nvSpPr>
              <p:spPr>
                <a:xfrm>
                  <a:off x="3127188" y="2678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84" name="Form 183">
                  <a:extLst>
                    <a:ext uri="{FF2B5EF4-FFF2-40B4-BE49-F238E27FC236}">
                      <a16:creationId xmlns:a16="http://schemas.microsoft.com/office/drawing/2014/main" id="{7B59DE7A-D90C-4AFA-8A6C-71F7848520AA}"/>
                    </a:ext>
                  </a:extLst>
                </p:cNvPr>
                <p:cNvCxnSpPr>
                  <a:stCxn id="165" idx="4"/>
                  <a:endCxn id="174" idx="2"/>
                </p:cNvCxnSpPr>
                <p:nvPr/>
              </p:nvCxnSpPr>
              <p:spPr>
                <a:xfrm rot="16200000" flipH="1">
                  <a:off x="2816847" y="2145682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Form 188">
                  <a:extLst>
                    <a:ext uri="{FF2B5EF4-FFF2-40B4-BE49-F238E27FC236}">
                      <a16:creationId xmlns:a16="http://schemas.microsoft.com/office/drawing/2014/main" id="{16E658EE-2064-42F7-BB64-40F95F0065C3}"/>
                    </a:ext>
                  </a:extLst>
                </p:cNvPr>
                <p:cNvCxnSpPr>
                  <a:stCxn id="165" idx="4"/>
                  <a:endCxn id="182" idx="2"/>
                </p:cNvCxnSpPr>
                <p:nvPr/>
              </p:nvCxnSpPr>
              <p:spPr>
                <a:xfrm rot="16200000" flipH="1">
                  <a:off x="2617632" y="2344896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9" name="Form 158">
                <a:extLst>
                  <a:ext uri="{FF2B5EF4-FFF2-40B4-BE49-F238E27FC236}">
                    <a16:creationId xmlns:a16="http://schemas.microsoft.com/office/drawing/2014/main" id="{C405C768-88F2-435E-8343-12465E27B013}"/>
                  </a:ext>
                </a:extLst>
              </p:cNvPr>
              <p:cNvCxnSpPr/>
              <p:nvPr/>
            </p:nvCxnSpPr>
            <p:spPr>
              <a:xfrm rot="16200000" flipH="1">
                <a:off x="6656948" y="2553023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0" name="Form 159">
                <a:extLst>
                  <a:ext uri="{FF2B5EF4-FFF2-40B4-BE49-F238E27FC236}">
                    <a16:creationId xmlns:a16="http://schemas.microsoft.com/office/drawing/2014/main" id="{9E8A51C6-973C-46CC-839E-E0AAACDBC7AE}"/>
                  </a:ext>
                </a:extLst>
              </p:cNvPr>
              <p:cNvCxnSpPr/>
              <p:nvPr/>
            </p:nvCxnSpPr>
            <p:spPr>
              <a:xfrm rot="16200000" flipH="1">
                <a:off x="6044223" y="3165747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2" name="Gruppieren 214">
              <a:extLst>
                <a:ext uri="{FF2B5EF4-FFF2-40B4-BE49-F238E27FC236}">
                  <a16:creationId xmlns:a16="http://schemas.microsoft.com/office/drawing/2014/main" id="{A5B0FEBA-C391-4EE4-8204-DD97FA5D1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3433" y="2653701"/>
              <a:ext cx="1864100" cy="3557843"/>
              <a:chOff x="6685484" y="1897080"/>
              <a:chExt cx="1864100" cy="3557843"/>
            </a:xfrm>
          </p:grpSpPr>
          <p:sp>
            <p:nvSpPr>
              <p:cNvPr id="218" name="Ellipse 217">
                <a:extLst>
                  <a:ext uri="{FF2B5EF4-FFF2-40B4-BE49-F238E27FC236}">
                    <a16:creationId xmlns:a16="http://schemas.microsoft.com/office/drawing/2014/main" id="{F047BC50-09DD-4C87-9096-8BD6F083538D}"/>
                  </a:ext>
                </a:extLst>
              </p:cNvPr>
              <p:cNvSpPr/>
              <p:nvPr/>
            </p:nvSpPr>
            <p:spPr>
              <a:xfrm>
                <a:off x="6685599" y="1897633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219" name="Gerade Verbindung mit Pfeil 218">
                <a:extLst>
                  <a:ext uri="{FF2B5EF4-FFF2-40B4-BE49-F238E27FC236}">
                    <a16:creationId xmlns:a16="http://schemas.microsoft.com/office/drawing/2014/main" id="{151930E6-5019-463C-ACB0-45BDC7F4B851}"/>
                  </a:ext>
                </a:extLst>
              </p:cNvPr>
              <p:cNvCxnSpPr/>
              <p:nvPr/>
            </p:nvCxnSpPr>
            <p:spPr>
              <a:xfrm flipV="1">
                <a:off x="7188823" y="2078593"/>
                <a:ext cx="18097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27" name="Gruppieren 116">
                <a:extLst>
                  <a:ext uri="{FF2B5EF4-FFF2-40B4-BE49-F238E27FC236}">
                    <a16:creationId xmlns:a16="http://schemas.microsoft.com/office/drawing/2014/main" id="{331B3333-A7F7-400F-928D-1E49F74635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74" name="Ellipse 273">
                  <a:extLst>
                    <a:ext uri="{FF2B5EF4-FFF2-40B4-BE49-F238E27FC236}">
                      <a16:creationId xmlns:a16="http://schemas.microsoft.com/office/drawing/2014/main" id="{C7861092-8A23-477A-A192-005FC1A7E6E7}"/>
                    </a:ext>
                  </a:extLst>
                </p:cNvPr>
                <p:cNvSpPr/>
                <p:nvPr/>
              </p:nvSpPr>
              <p:spPr>
                <a:xfrm>
                  <a:off x="3134404" y="190080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5" name="Ellipse 274">
                  <a:extLst>
                    <a:ext uri="{FF2B5EF4-FFF2-40B4-BE49-F238E27FC236}">
                      <a16:creationId xmlns:a16="http://schemas.microsoft.com/office/drawing/2014/main" id="{D702DDAA-3547-4DEE-91AB-903F2B4B54E5}"/>
                    </a:ext>
                  </a:extLst>
                </p:cNvPr>
                <p:cNvSpPr/>
                <p:nvPr/>
              </p:nvSpPr>
              <p:spPr>
                <a:xfrm>
                  <a:off x="2467673" y="189922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76" name="Gerade Verbindung mit Pfeil 275">
                  <a:extLst>
                    <a:ext uri="{FF2B5EF4-FFF2-40B4-BE49-F238E27FC236}">
                      <a16:creationId xmlns:a16="http://schemas.microsoft.com/office/drawing/2014/main" id="{42FC5AA2-173F-4242-91C5-1C8F9EA87ACB}"/>
                    </a:ext>
                  </a:extLst>
                </p:cNvPr>
                <p:cNvCxnSpPr>
                  <a:stCxn id="275" idx="6"/>
                  <a:endCxn id="274" idx="2"/>
                </p:cNvCxnSpPr>
                <p:nvPr/>
              </p:nvCxnSpPr>
              <p:spPr>
                <a:xfrm>
                  <a:off x="2953434" y="207541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C1FC6D4-9005-488E-A38D-1F947BED9065}"/>
                    </a:ext>
                  </a:extLst>
                </p:cNvPr>
                <p:cNvSpPr/>
                <p:nvPr/>
              </p:nvSpPr>
              <p:spPr>
                <a:xfrm>
                  <a:off x="3124879" y="227860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8" name="Ellipse 277">
                  <a:extLst>
                    <a:ext uri="{FF2B5EF4-FFF2-40B4-BE49-F238E27FC236}">
                      <a16:creationId xmlns:a16="http://schemas.microsoft.com/office/drawing/2014/main" id="{63B07302-DD01-4535-A3FA-9CE8C7A73F2F}"/>
                    </a:ext>
                  </a:extLst>
                </p:cNvPr>
                <p:cNvSpPr/>
                <p:nvPr/>
              </p:nvSpPr>
              <p:spPr>
                <a:xfrm>
                  <a:off x="3126467" y="267861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9" name="Form 278">
                  <a:extLst>
                    <a:ext uri="{FF2B5EF4-FFF2-40B4-BE49-F238E27FC236}">
                      <a16:creationId xmlns:a16="http://schemas.microsoft.com/office/drawing/2014/main" id="{A36EA2C0-F90E-49F1-A02E-D9C43194571B}"/>
                    </a:ext>
                  </a:extLst>
                </p:cNvPr>
                <p:cNvCxnSpPr>
                  <a:stCxn id="275" idx="4"/>
                  <a:endCxn id="277" idx="2"/>
                </p:cNvCxnSpPr>
                <p:nvPr/>
              </p:nvCxnSpPr>
              <p:spPr>
                <a:xfrm rot="16200000" flipH="1">
                  <a:off x="2816126" y="214604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Form 279">
                  <a:extLst>
                    <a:ext uri="{FF2B5EF4-FFF2-40B4-BE49-F238E27FC236}">
                      <a16:creationId xmlns:a16="http://schemas.microsoft.com/office/drawing/2014/main" id="{7A0548C0-BF68-4AB7-9AA0-4965D2BC7FC0}"/>
                    </a:ext>
                  </a:extLst>
                </p:cNvPr>
                <p:cNvCxnSpPr>
                  <a:stCxn id="275" idx="4"/>
                  <a:endCxn id="278" idx="2"/>
                </p:cNvCxnSpPr>
                <p:nvPr/>
              </p:nvCxnSpPr>
              <p:spPr>
                <a:xfrm rot="16200000" flipH="1">
                  <a:off x="2616911" y="234525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8" name="Gruppieren 117">
                <a:extLst>
                  <a:ext uri="{FF2B5EF4-FFF2-40B4-BE49-F238E27FC236}">
                    <a16:creationId xmlns:a16="http://schemas.microsoft.com/office/drawing/2014/main" id="{3D65F354-1888-43E2-AA95-C9D98409A9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7" name="Ellipse 266">
                  <a:extLst>
                    <a:ext uri="{FF2B5EF4-FFF2-40B4-BE49-F238E27FC236}">
                      <a16:creationId xmlns:a16="http://schemas.microsoft.com/office/drawing/2014/main" id="{8FB901DF-8BDD-4E8B-B768-A4EF1C1C8A4A}"/>
                    </a:ext>
                  </a:extLst>
                </p:cNvPr>
                <p:cNvSpPr/>
                <p:nvPr/>
              </p:nvSpPr>
              <p:spPr>
                <a:xfrm>
                  <a:off x="3134553" y="190091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8" name="Ellipse 267">
                  <a:extLst>
                    <a:ext uri="{FF2B5EF4-FFF2-40B4-BE49-F238E27FC236}">
                      <a16:creationId xmlns:a16="http://schemas.microsoft.com/office/drawing/2014/main" id="{C4D1C821-A1F6-45A0-A1B2-705460782B01}"/>
                    </a:ext>
                  </a:extLst>
                </p:cNvPr>
                <p:cNvSpPr/>
                <p:nvPr/>
              </p:nvSpPr>
              <p:spPr>
                <a:xfrm>
                  <a:off x="2467822" y="1899324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9" name="Gerade Verbindung mit Pfeil 268">
                  <a:extLst>
                    <a:ext uri="{FF2B5EF4-FFF2-40B4-BE49-F238E27FC236}">
                      <a16:creationId xmlns:a16="http://schemas.microsoft.com/office/drawing/2014/main" id="{DE6CC54D-7F0B-4C39-8D90-6B3297B3848B}"/>
                    </a:ext>
                  </a:extLst>
                </p:cNvPr>
                <p:cNvCxnSpPr>
                  <a:stCxn id="268" idx="6"/>
                  <a:endCxn id="267" idx="2"/>
                </p:cNvCxnSpPr>
                <p:nvPr/>
              </p:nvCxnSpPr>
              <p:spPr>
                <a:xfrm>
                  <a:off x="2953583" y="2075522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C6565C1C-7802-4335-8F9B-04A2BED75E51}"/>
                    </a:ext>
                  </a:extLst>
                </p:cNvPr>
                <p:cNvSpPr/>
                <p:nvPr/>
              </p:nvSpPr>
              <p:spPr>
                <a:xfrm>
                  <a:off x="3125028" y="227870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1" name="Ellipse 270">
                  <a:extLst>
                    <a:ext uri="{FF2B5EF4-FFF2-40B4-BE49-F238E27FC236}">
                      <a16:creationId xmlns:a16="http://schemas.microsoft.com/office/drawing/2014/main" id="{46340261-A2B7-416C-81B0-42EFC5F4925D}"/>
                    </a:ext>
                  </a:extLst>
                </p:cNvPr>
                <p:cNvSpPr/>
                <p:nvPr/>
              </p:nvSpPr>
              <p:spPr>
                <a:xfrm>
                  <a:off x="3126616" y="267872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2" name="Form 271">
                  <a:extLst>
                    <a:ext uri="{FF2B5EF4-FFF2-40B4-BE49-F238E27FC236}">
                      <a16:creationId xmlns:a16="http://schemas.microsoft.com/office/drawing/2014/main" id="{224DDC9C-CCF5-49D1-A299-CB47010AD6FF}"/>
                    </a:ext>
                  </a:extLst>
                </p:cNvPr>
                <p:cNvCxnSpPr>
                  <a:stCxn id="268" idx="4"/>
                  <a:endCxn id="270" idx="2"/>
                </p:cNvCxnSpPr>
                <p:nvPr/>
              </p:nvCxnSpPr>
              <p:spPr>
                <a:xfrm rot="16200000" flipH="1">
                  <a:off x="2816275" y="2146148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Form 272">
                  <a:extLst>
                    <a:ext uri="{FF2B5EF4-FFF2-40B4-BE49-F238E27FC236}">
                      <a16:creationId xmlns:a16="http://schemas.microsoft.com/office/drawing/2014/main" id="{EB958077-BD4B-4D31-AAE2-C4DFA20130F5}"/>
                    </a:ext>
                  </a:extLst>
                </p:cNvPr>
                <p:cNvCxnSpPr>
                  <a:stCxn id="268" idx="4"/>
                  <a:endCxn id="271" idx="2"/>
                </p:cNvCxnSpPr>
                <p:nvPr/>
              </p:nvCxnSpPr>
              <p:spPr>
                <a:xfrm rot="16200000" flipH="1">
                  <a:off x="2617060" y="2345362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9" name="Gruppieren 125">
                <a:extLst>
                  <a:ext uri="{FF2B5EF4-FFF2-40B4-BE49-F238E27FC236}">
                    <a16:creationId xmlns:a16="http://schemas.microsoft.com/office/drawing/2014/main" id="{FDB6CE09-C229-4F84-90AE-372BF47047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0" name="Ellipse 259">
                  <a:extLst>
                    <a:ext uri="{FF2B5EF4-FFF2-40B4-BE49-F238E27FC236}">
                      <a16:creationId xmlns:a16="http://schemas.microsoft.com/office/drawing/2014/main" id="{20587BAF-3714-492B-AAC3-93AA64C5C27D}"/>
                    </a:ext>
                  </a:extLst>
                </p:cNvPr>
                <p:cNvSpPr/>
                <p:nvPr/>
              </p:nvSpPr>
              <p:spPr>
                <a:xfrm>
                  <a:off x="3135231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1" name="Ellipse 260">
                  <a:extLst>
                    <a:ext uri="{FF2B5EF4-FFF2-40B4-BE49-F238E27FC236}">
                      <a16:creationId xmlns:a16="http://schemas.microsoft.com/office/drawing/2014/main" id="{45921038-84C2-46F3-B62A-2254DFE12972}"/>
                    </a:ext>
                  </a:extLst>
                </p:cNvPr>
                <p:cNvSpPr/>
                <p:nvPr/>
              </p:nvSpPr>
              <p:spPr>
                <a:xfrm>
                  <a:off x="2468500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2" name="Gerade Verbindung mit Pfeil 261">
                  <a:extLst>
                    <a:ext uri="{FF2B5EF4-FFF2-40B4-BE49-F238E27FC236}">
                      <a16:creationId xmlns:a16="http://schemas.microsoft.com/office/drawing/2014/main" id="{C81A0B3A-70C9-43F3-A413-5B5539FF3BB2}"/>
                    </a:ext>
                  </a:extLst>
                </p:cNvPr>
                <p:cNvCxnSpPr>
                  <a:stCxn id="261" idx="6"/>
                  <a:endCxn id="260" idx="2"/>
                </p:cNvCxnSpPr>
                <p:nvPr/>
              </p:nvCxnSpPr>
              <p:spPr>
                <a:xfrm>
                  <a:off x="2954261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684A0E04-345B-4A29-80BF-EE40967C0CF8}"/>
                    </a:ext>
                  </a:extLst>
                </p:cNvPr>
                <p:cNvSpPr/>
                <p:nvPr/>
              </p:nvSpPr>
              <p:spPr>
                <a:xfrm>
                  <a:off x="3125706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4" name="Ellipse 263">
                  <a:extLst>
                    <a:ext uri="{FF2B5EF4-FFF2-40B4-BE49-F238E27FC236}">
                      <a16:creationId xmlns:a16="http://schemas.microsoft.com/office/drawing/2014/main" id="{D513CAC1-B429-456F-B6BE-45942219650A}"/>
                    </a:ext>
                  </a:extLst>
                </p:cNvPr>
                <p:cNvSpPr/>
                <p:nvPr/>
              </p:nvSpPr>
              <p:spPr>
                <a:xfrm>
                  <a:off x="3127294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65" name="Form 264">
                  <a:extLst>
                    <a:ext uri="{FF2B5EF4-FFF2-40B4-BE49-F238E27FC236}">
                      <a16:creationId xmlns:a16="http://schemas.microsoft.com/office/drawing/2014/main" id="{EB1AEFDB-3533-4C93-977D-C93A89BCA78C}"/>
                    </a:ext>
                  </a:extLst>
                </p:cNvPr>
                <p:cNvCxnSpPr>
                  <a:stCxn id="261" idx="4"/>
                  <a:endCxn id="263" idx="2"/>
                </p:cNvCxnSpPr>
                <p:nvPr/>
              </p:nvCxnSpPr>
              <p:spPr>
                <a:xfrm rot="16200000" flipH="1">
                  <a:off x="2816953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Form 265">
                  <a:extLst>
                    <a:ext uri="{FF2B5EF4-FFF2-40B4-BE49-F238E27FC236}">
                      <a16:creationId xmlns:a16="http://schemas.microsoft.com/office/drawing/2014/main" id="{20796DAE-6434-4EE3-95C0-238BBC46F026}"/>
                    </a:ext>
                  </a:extLst>
                </p:cNvPr>
                <p:cNvCxnSpPr>
                  <a:stCxn id="261" idx="4"/>
                  <a:endCxn id="264" idx="2"/>
                </p:cNvCxnSpPr>
                <p:nvPr/>
              </p:nvCxnSpPr>
              <p:spPr>
                <a:xfrm rot="16200000" flipH="1">
                  <a:off x="2617738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8" name="Form 257">
                <a:extLst>
                  <a:ext uri="{FF2B5EF4-FFF2-40B4-BE49-F238E27FC236}">
                    <a16:creationId xmlns:a16="http://schemas.microsoft.com/office/drawing/2014/main" id="{EE2F3B7E-0BD6-4453-9245-E6B0DB0E3EAC}"/>
                  </a:ext>
                </a:extLst>
              </p:cNvPr>
              <p:cNvCxnSpPr/>
              <p:nvPr/>
            </p:nvCxnSpPr>
            <p:spPr>
              <a:xfrm rot="16200000" flipH="1">
                <a:off x="6657054" y="2553204"/>
                <a:ext cx="1042901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9" name="Form 258">
                <a:extLst>
                  <a:ext uri="{FF2B5EF4-FFF2-40B4-BE49-F238E27FC236}">
                    <a16:creationId xmlns:a16="http://schemas.microsoft.com/office/drawing/2014/main" id="{B5843116-41B5-4FAD-A51E-7F11D0FFAB4B}"/>
                  </a:ext>
                </a:extLst>
              </p:cNvPr>
              <p:cNvCxnSpPr/>
              <p:nvPr/>
            </p:nvCxnSpPr>
            <p:spPr>
              <a:xfrm rot="16200000" flipH="1">
                <a:off x="6044329" y="3165928"/>
                <a:ext cx="2249300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82" name="Form 281">
              <a:extLst>
                <a:ext uri="{FF2B5EF4-FFF2-40B4-BE49-F238E27FC236}">
                  <a16:creationId xmlns:a16="http://schemas.microsoft.com/office/drawing/2014/main" id="{2C52AF41-EEB4-4197-8CE2-5A9116271181}"/>
                </a:ext>
              </a:extLst>
            </p:cNvPr>
            <p:cNvCxnSpPr>
              <a:stCxn id="95" idx="4"/>
              <a:endCxn id="154" idx="2"/>
            </p:cNvCxnSpPr>
            <p:nvPr/>
          </p:nvCxnSpPr>
          <p:spPr>
            <a:xfrm rot="16200000" flipH="1">
              <a:off x="2710933" y="917593"/>
              <a:ext cx="276202" cy="2943141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4" name="Form 283">
              <a:extLst>
                <a:ext uri="{FF2B5EF4-FFF2-40B4-BE49-F238E27FC236}">
                  <a16:creationId xmlns:a16="http://schemas.microsoft.com/office/drawing/2014/main" id="{0090C594-8E73-4BF1-8F1A-61E62055ED87}"/>
                </a:ext>
              </a:extLst>
            </p:cNvPr>
            <p:cNvCxnSpPr>
              <a:stCxn id="95" idx="4"/>
              <a:endCxn id="218" idx="2"/>
            </p:cNvCxnSpPr>
            <p:nvPr/>
          </p:nvCxnSpPr>
          <p:spPr>
            <a:xfrm rot="16200000" flipH="1">
              <a:off x="1360811" y="2267715"/>
              <a:ext cx="579390" cy="54608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9" name="Line 2">
            <a:extLst>
              <a:ext uri="{FF2B5EF4-FFF2-40B4-BE49-F238E27FC236}">
                <a16:creationId xmlns:a16="http://schemas.microsoft.com/office/drawing/2014/main" id="{BC447874-4B2F-4635-B126-7FE3821FE9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3">
            <a:extLst>
              <a:ext uri="{FF2B5EF4-FFF2-40B4-BE49-F238E27FC236}">
                <a16:creationId xmlns:a16="http://schemas.microsoft.com/office/drawing/2014/main" id="{18BC0E52-6D9C-4595-9CAF-22B1D226D5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" name="AutoShape 4">
            <a:extLst>
              <a:ext uri="{FF2B5EF4-FFF2-40B4-BE49-F238E27FC236}">
                <a16:creationId xmlns:a16="http://schemas.microsoft.com/office/drawing/2014/main" id="{8E27152D-E0AD-4C54-9783-C8C2C42D26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75384-37A2-4F87-A139-353EA43E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55C847CF-3234-4AB0-A3A6-706E0FCA1F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99792" y="333375"/>
            <a:ext cx="3668708" cy="1143000"/>
          </a:xfrm>
        </p:spPr>
        <p:txBody>
          <a:bodyPr/>
          <a:lstStyle/>
          <a:p>
            <a:pPr eaLnBrk="1" hangingPunct="1"/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How about now?</a:t>
            </a:r>
          </a:p>
        </p:txBody>
      </p:sp>
      <p:grpSp>
        <p:nvGrpSpPr>
          <p:cNvPr id="14339" name="Gruppieren 256">
            <a:extLst>
              <a:ext uri="{FF2B5EF4-FFF2-40B4-BE49-F238E27FC236}">
                <a16:creationId xmlns:a16="http://schemas.microsoft.com/office/drawing/2014/main" id="{70A04736-BDE1-48C2-9582-72CB1C5E0B2E}"/>
              </a:ext>
            </a:extLst>
          </p:cNvPr>
          <p:cNvGrpSpPr>
            <a:grpSpLocks/>
          </p:cNvGrpSpPr>
          <p:nvPr/>
        </p:nvGrpSpPr>
        <p:grpSpPr bwMode="auto">
          <a:xfrm>
            <a:off x="622300" y="1535113"/>
            <a:ext cx="7766124" cy="4662487"/>
            <a:chOff x="621782" y="1534952"/>
            <a:chExt cx="7467969" cy="4663246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B5658036-AB2B-425F-AA69-55C4A746C708}"/>
                </a:ext>
              </a:extLst>
            </p:cNvPr>
            <p:cNvSpPr/>
            <p:nvPr/>
          </p:nvSpPr>
          <p:spPr>
            <a:xfrm>
              <a:off x="4070002" y="1534952"/>
              <a:ext cx="584229" cy="239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Bud</a:t>
              </a:r>
            </a:p>
          </p:txBody>
        </p: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5FA78FE2-0F66-4E02-85FE-B62EF4773D99}"/>
                </a:ext>
              </a:extLst>
            </p:cNvPr>
            <p:cNvCxnSpPr>
              <a:stCxn id="186" idx="0"/>
              <a:endCxn id="187" idx="4"/>
            </p:cNvCxnSpPr>
            <p:nvPr/>
          </p:nvCxnSpPr>
          <p:spPr>
            <a:xfrm rot="5400000" flipH="1" flipV="1">
              <a:off x="4049328" y="2655910"/>
              <a:ext cx="6271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7F1431FB-E765-42BF-B85A-17F3954FD69E}"/>
                </a:ext>
              </a:extLst>
            </p:cNvPr>
            <p:cNvCxnSpPr>
              <a:stCxn id="161" idx="0"/>
              <a:endCxn id="186" idx="4"/>
            </p:cNvCxnSpPr>
            <p:nvPr/>
          </p:nvCxnSpPr>
          <p:spPr>
            <a:xfrm rot="5400000" flipH="1" flipV="1">
              <a:off x="3549979" y="4049167"/>
              <a:ext cx="16258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1" name="Ellipse 160">
              <a:extLst>
                <a:ext uri="{FF2B5EF4-FFF2-40B4-BE49-F238E27FC236}">
                  <a16:creationId xmlns:a16="http://schemas.microsoft.com/office/drawing/2014/main" id="{201FBFEE-0A43-481C-8A43-5C0B8EBB6919}"/>
                </a:ext>
              </a:extLst>
            </p:cNvPr>
            <p:cNvSpPr/>
            <p:nvPr/>
          </p:nvSpPr>
          <p:spPr>
            <a:xfrm>
              <a:off x="3942996" y="4861305"/>
              <a:ext cx="839829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6" name="Ellipse 185">
              <a:extLst>
                <a:ext uri="{FF2B5EF4-FFF2-40B4-BE49-F238E27FC236}">
                  <a16:creationId xmlns:a16="http://schemas.microsoft.com/office/drawing/2014/main" id="{C099E3EC-6E56-44C2-8E69-9A0CF88FE89A}"/>
                </a:ext>
              </a:extLst>
            </p:cNvPr>
            <p:cNvSpPr/>
            <p:nvPr/>
          </p:nvSpPr>
          <p:spPr>
            <a:xfrm>
              <a:off x="3942996" y="2970286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AEC4B6B8-88B9-402B-B351-176FE9528067}"/>
                </a:ext>
              </a:extLst>
            </p:cNvPr>
            <p:cNvSpPr/>
            <p:nvPr/>
          </p:nvSpPr>
          <p:spPr>
            <a:xfrm>
              <a:off x="3942996" y="2077965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grpSp>
          <p:nvGrpSpPr>
            <p:cNvPr id="14346" name="Gruppieren 211">
              <a:extLst>
                <a:ext uri="{FF2B5EF4-FFF2-40B4-BE49-F238E27FC236}">
                  <a16:creationId xmlns:a16="http://schemas.microsoft.com/office/drawing/2014/main" id="{11192F6E-9B76-4165-B05A-1D7CA84EDF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3198" y="2085109"/>
              <a:ext cx="3306553" cy="4113089"/>
              <a:chOff x="4783198" y="2085109"/>
              <a:chExt cx="3306553" cy="4113089"/>
            </a:xfrm>
          </p:grpSpPr>
          <p:cxnSp>
            <p:nvCxnSpPr>
              <p:cNvPr id="29" name="Gerade Verbindung mit Pfeil 28">
                <a:extLst>
                  <a:ext uri="{FF2B5EF4-FFF2-40B4-BE49-F238E27FC236}">
                    <a16:creationId xmlns:a16="http://schemas.microsoft.com/office/drawing/2014/main" id="{4246466C-FC1B-4BFC-8154-75C373EDC9B4}"/>
                  </a:ext>
                </a:extLst>
              </p:cNvPr>
              <p:cNvCxnSpPr>
                <a:endCxn id="162" idx="2"/>
              </p:cNvCxnSpPr>
              <p:nvPr/>
            </p:nvCxnSpPr>
            <p:spPr>
              <a:xfrm>
                <a:off x="4800289" y="4991502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92" name="Gruppieren 159">
                <a:extLst>
                  <a:ext uri="{FF2B5EF4-FFF2-40B4-BE49-F238E27FC236}">
                    <a16:creationId xmlns:a16="http://schemas.microsoft.com/office/drawing/2014/main" id="{39CA4307-4449-4458-9BBA-DCFDFC5B00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51" name="Gerade Verbindung mit Pfeil 50">
                  <a:extLst>
                    <a:ext uri="{FF2B5EF4-FFF2-40B4-BE49-F238E27FC236}">
                      <a16:creationId xmlns:a16="http://schemas.microsoft.com/office/drawing/2014/main" id="{1ED33C42-9150-4691-A36D-CF97C53E8F0D}"/>
                    </a:ext>
                  </a:extLst>
                </p:cNvPr>
                <p:cNvCxnSpPr/>
                <p:nvPr/>
              </p:nvCxnSpPr>
              <p:spPr>
                <a:xfrm flipV="1">
                  <a:off x="6673938" y="5544906"/>
                  <a:ext cx="303227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lipse 51">
                  <a:extLst>
                    <a:ext uri="{FF2B5EF4-FFF2-40B4-BE49-F238E27FC236}">
                      <a16:creationId xmlns:a16="http://schemas.microsoft.com/office/drawing/2014/main" id="{1E15FA30-F21D-4C80-B996-A556B34F1837}"/>
                    </a:ext>
                  </a:extLst>
                </p:cNvPr>
                <p:cNvSpPr/>
                <p:nvPr/>
              </p:nvSpPr>
              <p:spPr>
                <a:xfrm>
                  <a:off x="5816646" y="5416297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54" name="Ellipse 53">
                  <a:extLst>
                    <a:ext uri="{FF2B5EF4-FFF2-40B4-BE49-F238E27FC236}">
                      <a16:creationId xmlns:a16="http://schemas.microsoft.com/office/drawing/2014/main" id="{FD68D1AC-BD9C-47A6-983F-0D68BDCC70FA}"/>
                    </a:ext>
                  </a:extLst>
                </p:cNvPr>
                <p:cNvSpPr/>
                <p:nvPr/>
              </p:nvSpPr>
              <p:spPr>
                <a:xfrm>
                  <a:off x="6750142" y="510033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55" name="Gerade Verbindung mit Pfeil 54">
                  <a:extLst>
                    <a:ext uri="{FF2B5EF4-FFF2-40B4-BE49-F238E27FC236}">
                      <a16:creationId xmlns:a16="http://schemas.microsoft.com/office/drawing/2014/main" id="{3DA3C9CE-D871-4569-89E3-7AAD92A0362D}"/>
                    </a:ext>
                  </a:extLst>
                </p:cNvPr>
                <p:cNvCxnSpPr/>
                <p:nvPr/>
              </p:nvCxnSpPr>
              <p:spPr>
                <a:xfrm>
                  <a:off x="6556458" y="56528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894F4FF0-F2ED-47D5-BFA9-39F81F10C222}"/>
                    </a:ext>
                  </a:extLst>
                </p:cNvPr>
                <p:cNvSpPr/>
                <p:nvPr/>
              </p:nvSpPr>
              <p:spPr>
                <a:xfrm>
                  <a:off x="6762843" y="5730673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E579C13E-CC5C-4AC5-8180-C6EE80739BAF}"/>
                    </a:ext>
                  </a:extLst>
                </p:cNvPr>
                <p:cNvSpPr/>
                <p:nvPr/>
              </p:nvSpPr>
              <p:spPr>
                <a:xfrm>
                  <a:off x="6973990" y="5416297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52" name="Gerade Verbindung mit Pfeil 151">
                  <a:extLst>
                    <a:ext uri="{FF2B5EF4-FFF2-40B4-BE49-F238E27FC236}">
                      <a16:creationId xmlns:a16="http://schemas.microsoft.com/office/drawing/2014/main" id="{9E281CA1-BC0A-4184-BE08-4CB81A46FBDE}"/>
                    </a:ext>
                  </a:extLst>
                </p:cNvPr>
                <p:cNvCxnSpPr/>
                <p:nvPr/>
              </p:nvCxnSpPr>
              <p:spPr>
                <a:xfrm flipV="1">
                  <a:off x="6535819" y="5267048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2" name="Ellipse 161">
                <a:extLst>
                  <a:ext uri="{FF2B5EF4-FFF2-40B4-BE49-F238E27FC236}">
                    <a16:creationId xmlns:a16="http://schemas.microsoft.com/office/drawing/2014/main" id="{126FE62B-06C0-4C41-A8F8-53BF796FD08F}"/>
                  </a:ext>
                </a:extLst>
              </p:cNvPr>
              <p:cNvSpPr/>
              <p:nvPr/>
            </p:nvSpPr>
            <p:spPr>
              <a:xfrm>
                <a:off x="5182896" y="4861306"/>
                <a:ext cx="83982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164" name="Gerade Verbindung mit Pfeil 163">
                <a:extLst>
                  <a:ext uri="{FF2B5EF4-FFF2-40B4-BE49-F238E27FC236}">
                    <a16:creationId xmlns:a16="http://schemas.microsoft.com/office/drawing/2014/main" id="{F3E7490E-408A-49EB-B0DB-2FE5ED3FAF2B}"/>
                  </a:ext>
                </a:extLst>
              </p:cNvPr>
              <p:cNvCxnSpPr/>
              <p:nvPr/>
            </p:nvCxnSpPr>
            <p:spPr>
              <a:xfrm flipV="1">
                <a:off x="6032250" y="4989914"/>
                <a:ext cx="303228" cy="79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95" name="Gruppieren 165">
                <a:extLst>
                  <a:ext uri="{FF2B5EF4-FFF2-40B4-BE49-F238E27FC236}">
                    <a16:creationId xmlns:a16="http://schemas.microsoft.com/office/drawing/2014/main" id="{B3FF90F2-45FA-4043-B631-7C23B099C4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67" name="Gerade Verbindung mit Pfeil 166">
                  <a:extLst>
                    <a:ext uri="{FF2B5EF4-FFF2-40B4-BE49-F238E27FC236}">
                      <a16:creationId xmlns:a16="http://schemas.microsoft.com/office/drawing/2014/main" id="{D50FA54F-D146-4710-B800-F8D64C80911A}"/>
                    </a:ext>
                  </a:extLst>
                </p:cNvPr>
                <p:cNvCxnSpPr/>
                <p:nvPr/>
              </p:nvCxnSpPr>
              <p:spPr>
                <a:xfrm flipV="1">
                  <a:off x="6658928" y="5543909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68" name="Ellipse 167">
                  <a:extLst>
                    <a:ext uri="{FF2B5EF4-FFF2-40B4-BE49-F238E27FC236}">
                      <a16:creationId xmlns:a16="http://schemas.microsoft.com/office/drawing/2014/main" id="{2411D125-ACB0-4876-873B-CC58BEA43895}"/>
                    </a:ext>
                  </a:extLst>
                </p:cNvPr>
                <p:cNvSpPr/>
                <p:nvPr/>
              </p:nvSpPr>
              <p:spPr>
                <a:xfrm>
                  <a:off x="5801635" y="5415301"/>
                  <a:ext cx="838242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69" name="Ellipse 168">
                  <a:extLst>
                    <a:ext uri="{FF2B5EF4-FFF2-40B4-BE49-F238E27FC236}">
                      <a16:creationId xmlns:a16="http://schemas.microsoft.com/office/drawing/2014/main" id="{A8CB9D94-C526-41C6-9747-A4A2CEEDDB4C}"/>
                    </a:ext>
                  </a:extLst>
                </p:cNvPr>
                <p:cNvSpPr/>
                <p:nvPr/>
              </p:nvSpPr>
              <p:spPr>
                <a:xfrm>
                  <a:off x="6735132" y="5115214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0" name="Gerade Verbindung mit Pfeil 169">
                  <a:extLst>
                    <a:ext uri="{FF2B5EF4-FFF2-40B4-BE49-F238E27FC236}">
                      <a16:creationId xmlns:a16="http://schemas.microsoft.com/office/drawing/2014/main" id="{B7B4013F-77C6-41E7-9655-DFF762A282C1}"/>
                    </a:ext>
                  </a:extLst>
                </p:cNvPr>
                <p:cNvCxnSpPr/>
                <p:nvPr/>
              </p:nvCxnSpPr>
              <p:spPr>
                <a:xfrm>
                  <a:off x="6541447" y="5651876"/>
                  <a:ext cx="227023" cy="13496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1" name="Ellipse 170">
                  <a:extLst>
                    <a:ext uri="{FF2B5EF4-FFF2-40B4-BE49-F238E27FC236}">
                      <a16:creationId xmlns:a16="http://schemas.microsoft.com/office/drawing/2014/main" id="{4D121875-4A1B-46EB-AC4E-69F8B4BC89F0}"/>
                    </a:ext>
                  </a:extLst>
                </p:cNvPr>
                <p:cNvSpPr/>
                <p:nvPr/>
              </p:nvSpPr>
              <p:spPr>
                <a:xfrm>
                  <a:off x="6747832" y="5715387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7B0AEC48-16B8-4B98-B38A-F0B12D1FDF30}"/>
                    </a:ext>
                  </a:extLst>
                </p:cNvPr>
                <p:cNvSpPr/>
                <p:nvPr/>
              </p:nvSpPr>
              <p:spPr>
                <a:xfrm>
                  <a:off x="6958980" y="5415301"/>
                  <a:ext cx="592167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3" name="Gerade Verbindung mit Pfeil 172">
                  <a:extLst>
                    <a:ext uri="{FF2B5EF4-FFF2-40B4-BE49-F238E27FC236}">
                      <a16:creationId xmlns:a16="http://schemas.microsoft.com/office/drawing/2014/main" id="{0F6C83DA-CD02-44FF-9FCA-E862D17DCAA6}"/>
                    </a:ext>
                  </a:extLst>
                </p:cNvPr>
                <p:cNvCxnSpPr/>
                <p:nvPr/>
              </p:nvCxnSpPr>
              <p:spPr>
                <a:xfrm flipV="1">
                  <a:off x="6520808" y="526763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96" name="Gruppieren 173">
                <a:extLst>
                  <a:ext uri="{FF2B5EF4-FFF2-40B4-BE49-F238E27FC236}">
                    <a16:creationId xmlns:a16="http://schemas.microsoft.com/office/drawing/2014/main" id="{8E73CE45-7505-47B8-939B-48E50A8E3C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75" name="Gerade Verbindung mit Pfeil 174">
                  <a:extLst>
                    <a:ext uri="{FF2B5EF4-FFF2-40B4-BE49-F238E27FC236}">
                      <a16:creationId xmlns:a16="http://schemas.microsoft.com/office/drawing/2014/main" id="{4C2C2200-205D-472A-9FCF-A4F93C61E6AF}"/>
                    </a:ext>
                  </a:extLst>
                </p:cNvPr>
                <p:cNvCxnSpPr/>
                <p:nvPr/>
              </p:nvCxnSpPr>
              <p:spPr>
                <a:xfrm flipV="1">
                  <a:off x="6673570" y="5544976"/>
                  <a:ext cx="303227" cy="793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6" name="Ellipse 175">
                  <a:extLst>
                    <a:ext uri="{FF2B5EF4-FFF2-40B4-BE49-F238E27FC236}">
                      <a16:creationId xmlns:a16="http://schemas.microsoft.com/office/drawing/2014/main" id="{690459EA-D3A1-4E02-9A33-6ACB9B0BC372}"/>
                    </a:ext>
                  </a:extLst>
                </p:cNvPr>
                <p:cNvSpPr/>
                <p:nvPr/>
              </p:nvSpPr>
              <p:spPr>
                <a:xfrm>
                  <a:off x="5816278" y="5416368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77" name="Ellipse 176">
                  <a:extLst>
                    <a:ext uri="{FF2B5EF4-FFF2-40B4-BE49-F238E27FC236}">
                      <a16:creationId xmlns:a16="http://schemas.microsoft.com/office/drawing/2014/main" id="{8D9F67D5-EFD8-41A6-86E9-0503730A2966}"/>
                    </a:ext>
                  </a:extLst>
                </p:cNvPr>
                <p:cNvSpPr/>
                <p:nvPr/>
              </p:nvSpPr>
              <p:spPr>
                <a:xfrm>
                  <a:off x="6749774" y="510040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8" name="Gerade Verbindung mit Pfeil 177">
                  <a:extLst>
                    <a:ext uri="{FF2B5EF4-FFF2-40B4-BE49-F238E27FC236}">
                      <a16:creationId xmlns:a16="http://schemas.microsoft.com/office/drawing/2014/main" id="{EF6EA38A-3FF1-47A8-9B10-2A1CB6A0717A}"/>
                    </a:ext>
                  </a:extLst>
                </p:cNvPr>
                <p:cNvCxnSpPr/>
                <p:nvPr/>
              </p:nvCxnSpPr>
              <p:spPr>
                <a:xfrm>
                  <a:off x="6556090" y="56529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79A49115-302A-4138-9899-82F176EBA460}"/>
                    </a:ext>
                  </a:extLst>
                </p:cNvPr>
                <p:cNvSpPr/>
                <p:nvPr/>
              </p:nvSpPr>
              <p:spPr>
                <a:xfrm>
                  <a:off x="6762475" y="5730744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80" name="Ellipse 179">
                  <a:extLst>
                    <a:ext uri="{FF2B5EF4-FFF2-40B4-BE49-F238E27FC236}">
                      <a16:creationId xmlns:a16="http://schemas.microsoft.com/office/drawing/2014/main" id="{9A603534-E7D4-4325-A8E3-D6868A552132}"/>
                    </a:ext>
                  </a:extLst>
                </p:cNvPr>
                <p:cNvSpPr/>
                <p:nvPr/>
              </p:nvSpPr>
              <p:spPr>
                <a:xfrm>
                  <a:off x="6973622" y="5416368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81" name="Gerade Verbindung mit Pfeil 180">
                  <a:extLst>
                    <a:ext uri="{FF2B5EF4-FFF2-40B4-BE49-F238E27FC236}">
                      <a16:creationId xmlns:a16="http://schemas.microsoft.com/office/drawing/2014/main" id="{85F1D8B8-D822-44D9-A3D7-2C8C01D9D22F}"/>
                    </a:ext>
                  </a:extLst>
                </p:cNvPr>
                <p:cNvCxnSpPr/>
                <p:nvPr/>
              </p:nvCxnSpPr>
              <p:spPr>
                <a:xfrm flipV="1">
                  <a:off x="6535451" y="526711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3" name="Gerade Verbindung mit Pfeil 182">
                <a:extLst>
                  <a:ext uri="{FF2B5EF4-FFF2-40B4-BE49-F238E27FC236}">
                    <a16:creationId xmlns:a16="http://schemas.microsoft.com/office/drawing/2014/main" id="{6590AC2E-B662-42D9-98B6-67326D986D52}"/>
                  </a:ext>
                </a:extLst>
              </p:cNvPr>
              <p:cNvCxnSpPr/>
              <p:nvPr/>
            </p:nvCxnSpPr>
            <p:spPr>
              <a:xfrm rot="5400000" flipH="1" flipV="1">
                <a:off x="5535310" y="4458033"/>
                <a:ext cx="493792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5" name="Gerade Verbindung mit Pfeil 184">
                <a:extLst>
                  <a:ext uri="{FF2B5EF4-FFF2-40B4-BE49-F238E27FC236}">
                    <a16:creationId xmlns:a16="http://schemas.microsoft.com/office/drawing/2014/main" id="{8461141C-A29A-40EF-99E7-BEB1AB60F0EF}"/>
                  </a:ext>
                </a:extLst>
              </p:cNvPr>
              <p:cNvCxnSpPr/>
              <p:nvPr/>
            </p:nvCxnSpPr>
            <p:spPr>
              <a:xfrm rot="16200000" flipH="1">
                <a:off x="5536897" y="5234447"/>
                <a:ext cx="493793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8" name="Gerade Verbindung mit Pfeil 187">
                <a:extLst>
                  <a:ext uri="{FF2B5EF4-FFF2-40B4-BE49-F238E27FC236}">
                    <a16:creationId xmlns:a16="http://schemas.microsoft.com/office/drawing/2014/main" id="{600FB4B9-47CF-4458-9F19-79BE8AB830D1}"/>
                  </a:ext>
                </a:extLst>
              </p:cNvPr>
              <p:cNvCxnSpPr/>
              <p:nvPr/>
            </p:nvCxnSpPr>
            <p:spPr>
              <a:xfrm>
                <a:off x="4801877" y="3110009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400" name="Gruppieren 189">
                <a:extLst>
                  <a:ext uri="{FF2B5EF4-FFF2-40B4-BE49-F238E27FC236}">
                    <a16:creationId xmlns:a16="http://schemas.microsoft.com/office/drawing/2014/main" id="{563FFF4B-477B-4CC1-82C3-3F346B0E97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91" name="Gerade Verbindung mit Pfeil 190">
                  <a:extLst>
                    <a:ext uri="{FF2B5EF4-FFF2-40B4-BE49-F238E27FC236}">
                      <a16:creationId xmlns:a16="http://schemas.microsoft.com/office/drawing/2014/main" id="{DE2F8CB5-C942-456E-84C8-56A76580A3F1}"/>
                    </a:ext>
                  </a:extLst>
                </p:cNvPr>
                <p:cNvCxnSpPr/>
                <p:nvPr/>
              </p:nvCxnSpPr>
              <p:spPr>
                <a:xfrm flipV="1">
                  <a:off x="6674481" y="5544005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92" name="Ellipse 191">
                  <a:extLst>
                    <a:ext uri="{FF2B5EF4-FFF2-40B4-BE49-F238E27FC236}">
                      <a16:creationId xmlns:a16="http://schemas.microsoft.com/office/drawing/2014/main" id="{53BFD3D3-41EF-4257-89DD-A64017442135}"/>
                    </a:ext>
                  </a:extLst>
                </p:cNvPr>
                <p:cNvSpPr/>
                <p:nvPr/>
              </p:nvSpPr>
              <p:spPr>
                <a:xfrm>
                  <a:off x="5817188" y="5415396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22499254-CD04-4F02-9FF2-EE0E6AAF7D22}"/>
                    </a:ext>
                  </a:extLst>
                </p:cNvPr>
                <p:cNvSpPr/>
                <p:nvPr/>
              </p:nvSpPr>
              <p:spPr>
                <a:xfrm>
                  <a:off x="6750684" y="5115310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4" name="Gerade Verbindung mit Pfeil 193">
                  <a:extLst>
                    <a:ext uri="{FF2B5EF4-FFF2-40B4-BE49-F238E27FC236}">
                      <a16:creationId xmlns:a16="http://schemas.microsoft.com/office/drawing/2014/main" id="{19BF3011-E782-4D70-A000-D893C64A0D09}"/>
                    </a:ext>
                  </a:extLst>
                </p:cNvPr>
                <p:cNvCxnSpPr/>
                <p:nvPr/>
              </p:nvCxnSpPr>
              <p:spPr>
                <a:xfrm>
                  <a:off x="6557000" y="5651972"/>
                  <a:ext cx="227023" cy="13495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95" name="Ellipse 194">
                  <a:extLst>
                    <a:ext uri="{FF2B5EF4-FFF2-40B4-BE49-F238E27FC236}">
                      <a16:creationId xmlns:a16="http://schemas.microsoft.com/office/drawing/2014/main" id="{8B4976AC-0144-4662-B887-0DD841DD85F3}"/>
                    </a:ext>
                  </a:extLst>
                </p:cNvPr>
                <p:cNvSpPr/>
                <p:nvPr/>
              </p:nvSpPr>
              <p:spPr>
                <a:xfrm>
                  <a:off x="6763385" y="5729772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96" name="Ellipse 195">
                  <a:extLst>
                    <a:ext uri="{FF2B5EF4-FFF2-40B4-BE49-F238E27FC236}">
                      <a16:creationId xmlns:a16="http://schemas.microsoft.com/office/drawing/2014/main" id="{A3E86861-67DC-4B11-8CA0-09098DB91222}"/>
                    </a:ext>
                  </a:extLst>
                </p:cNvPr>
                <p:cNvSpPr/>
                <p:nvPr/>
              </p:nvSpPr>
              <p:spPr>
                <a:xfrm>
                  <a:off x="6974532" y="5415396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7" name="Gerade Verbindung mit Pfeil 196">
                  <a:extLst>
                    <a:ext uri="{FF2B5EF4-FFF2-40B4-BE49-F238E27FC236}">
                      <a16:creationId xmlns:a16="http://schemas.microsoft.com/office/drawing/2014/main" id="{8C734264-2924-4254-9754-310AB42F0390}"/>
                    </a:ext>
                  </a:extLst>
                </p:cNvPr>
                <p:cNvCxnSpPr/>
                <p:nvPr/>
              </p:nvCxnSpPr>
              <p:spPr>
                <a:xfrm flipV="1">
                  <a:off x="6536361" y="5267735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2" name="Ellipse 201">
                <a:extLst>
                  <a:ext uri="{FF2B5EF4-FFF2-40B4-BE49-F238E27FC236}">
                    <a16:creationId xmlns:a16="http://schemas.microsoft.com/office/drawing/2014/main" id="{0555AAA0-22AA-4A63-BD6F-72CB0222617E}"/>
                  </a:ext>
                </a:extLst>
              </p:cNvPr>
              <p:cNvSpPr/>
              <p:nvPr/>
            </p:nvSpPr>
            <p:spPr>
              <a:xfrm>
                <a:off x="5159082" y="2084317"/>
                <a:ext cx="577878" cy="265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04" name="Gerade Verbindung mit Pfeil 203">
                <a:extLst>
                  <a:ext uri="{FF2B5EF4-FFF2-40B4-BE49-F238E27FC236}">
                    <a16:creationId xmlns:a16="http://schemas.microsoft.com/office/drawing/2014/main" id="{5EB2D70A-991E-4DC7-BAD7-1E75E2E252F7}"/>
                  </a:ext>
                </a:extLst>
              </p:cNvPr>
              <p:cNvCxnSpPr/>
              <p:nvPr/>
            </p:nvCxnSpPr>
            <p:spPr>
              <a:xfrm>
                <a:off x="4782826" y="2219276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05" name="Gerade Verbindung mit Pfeil 204">
              <a:extLst>
                <a:ext uri="{FF2B5EF4-FFF2-40B4-BE49-F238E27FC236}">
                  <a16:creationId xmlns:a16="http://schemas.microsoft.com/office/drawing/2014/main" id="{0849C731-F464-40DF-9352-7BC871ED5E4F}"/>
                </a:ext>
              </a:extLst>
            </p:cNvPr>
            <p:cNvCxnSpPr>
              <a:stCxn id="187" idx="0"/>
              <a:endCxn id="9" idx="4"/>
            </p:cNvCxnSpPr>
            <p:nvPr/>
          </p:nvCxnSpPr>
          <p:spPr>
            <a:xfrm rot="5400000" flipH="1" flipV="1">
              <a:off x="4210485" y="1926335"/>
              <a:ext cx="3032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4348" name="Gruppieren 212">
              <a:extLst>
                <a:ext uri="{FF2B5EF4-FFF2-40B4-BE49-F238E27FC236}">
                  <a16:creationId xmlns:a16="http://schemas.microsoft.com/office/drawing/2014/main" id="{A62B01F7-F119-4E5D-B10B-B18A08781DC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621782" y="2076145"/>
              <a:ext cx="3306553" cy="4113089"/>
              <a:chOff x="4783198" y="2085109"/>
              <a:chExt cx="3306553" cy="4113089"/>
            </a:xfrm>
          </p:grpSpPr>
          <p:cxnSp>
            <p:nvCxnSpPr>
              <p:cNvPr id="214" name="Gerade Verbindung mit Pfeil 213">
                <a:extLst>
                  <a:ext uri="{FF2B5EF4-FFF2-40B4-BE49-F238E27FC236}">
                    <a16:creationId xmlns:a16="http://schemas.microsoft.com/office/drawing/2014/main" id="{E3D4ACB2-EEEC-4F9D-B083-AB2E252ED843}"/>
                  </a:ext>
                </a:extLst>
              </p:cNvPr>
              <p:cNvCxnSpPr>
                <a:endCxn id="216" idx="2"/>
              </p:cNvCxnSpPr>
              <p:nvPr/>
            </p:nvCxnSpPr>
            <p:spPr>
              <a:xfrm>
                <a:off x="4800289" y="4990939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52" name="Gruppieren 159">
                <a:extLst>
                  <a:ext uri="{FF2B5EF4-FFF2-40B4-BE49-F238E27FC236}">
                    <a16:creationId xmlns:a16="http://schemas.microsoft.com/office/drawing/2014/main" id="{828B27DC-B32C-4DBF-BC15-B993BCE3F9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7" name="Gerade Verbindung mit Pfeil 246">
                  <a:extLst>
                    <a:ext uri="{FF2B5EF4-FFF2-40B4-BE49-F238E27FC236}">
                      <a16:creationId xmlns:a16="http://schemas.microsoft.com/office/drawing/2014/main" id="{63BEB761-4CD3-46BD-8F44-508056D88983}"/>
                    </a:ext>
                  </a:extLst>
                </p:cNvPr>
                <p:cNvCxnSpPr/>
                <p:nvPr/>
              </p:nvCxnSpPr>
              <p:spPr>
                <a:xfrm flipV="1">
                  <a:off x="6673937" y="554434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8" name="Ellipse 247">
                  <a:extLst>
                    <a:ext uri="{FF2B5EF4-FFF2-40B4-BE49-F238E27FC236}">
                      <a16:creationId xmlns:a16="http://schemas.microsoft.com/office/drawing/2014/main" id="{0711EF62-0095-46D3-87ED-C0E8654D9430}"/>
                    </a:ext>
                  </a:extLst>
                </p:cNvPr>
                <p:cNvSpPr/>
                <p:nvPr/>
              </p:nvSpPr>
              <p:spPr>
                <a:xfrm>
                  <a:off x="5816645" y="5415734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F2F60CAA-5A5A-440D-B833-6B228AE11C45}"/>
                    </a:ext>
                  </a:extLst>
                </p:cNvPr>
                <p:cNvSpPr/>
                <p:nvPr/>
              </p:nvSpPr>
              <p:spPr>
                <a:xfrm>
                  <a:off x="6750141" y="5115648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0" name="Gerade Verbindung mit Pfeil 249">
                  <a:extLst>
                    <a:ext uri="{FF2B5EF4-FFF2-40B4-BE49-F238E27FC236}">
                      <a16:creationId xmlns:a16="http://schemas.microsoft.com/office/drawing/2014/main" id="{95B298A5-EDB6-4462-88B4-99888299080E}"/>
                    </a:ext>
                  </a:extLst>
                </p:cNvPr>
                <p:cNvCxnSpPr/>
                <p:nvPr/>
              </p:nvCxnSpPr>
              <p:spPr>
                <a:xfrm>
                  <a:off x="6556457" y="565231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51" name="Ellipse 250">
                  <a:extLst>
                    <a:ext uri="{FF2B5EF4-FFF2-40B4-BE49-F238E27FC236}">
                      <a16:creationId xmlns:a16="http://schemas.microsoft.com/office/drawing/2014/main" id="{D4224E5E-1FF2-445A-8F85-56A73B93EDC9}"/>
                    </a:ext>
                  </a:extLst>
                </p:cNvPr>
                <p:cNvSpPr/>
                <p:nvPr/>
              </p:nvSpPr>
              <p:spPr>
                <a:xfrm>
                  <a:off x="6762842" y="5730110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52" name="Ellipse 251">
                  <a:extLst>
                    <a:ext uri="{FF2B5EF4-FFF2-40B4-BE49-F238E27FC236}">
                      <a16:creationId xmlns:a16="http://schemas.microsoft.com/office/drawing/2014/main" id="{1F41565F-2FB7-4FF1-8F68-E4F5C300988A}"/>
                    </a:ext>
                  </a:extLst>
                </p:cNvPr>
                <p:cNvSpPr/>
                <p:nvPr/>
              </p:nvSpPr>
              <p:spPr>
                <a:xfrm>
                  <a:off x="6973990" y="5415734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3" name="Gerade Verbindung mit Pfeil 252">
                  <a:extLst>
                    <a:ext uri="{FF2B5EF4-FFF2-40B4-BE49-F238E27FC236}">
                      <a16:creationId xmlns:a16="http://schemas.microsoft.com/office/drawing/2014/main" id="{7655FEC1-C428-4191-A27A-AA97794D5C86}"/>
                    </a:ext>
                  </a:extLst>
                </p:cNvPr>
                <p:cNvCxnSpPr/>
                <p:nvPr/>
              </p:nvCxnSpPr>
              <p:spPr>
                <a:xfrm flipV="1">
                  <a:off x="6535819" y="52680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6" name="Ellipse 215">
                <a:extLst>
                  <a:ext uri="{FF2B5EF4-FFF2-40B4-BE49-F238E27FC236}">
                    <a16:creationId xmlns:a16="http://schemas.microsoft.com/office/drawing/2014/main" id="{197E69E4-8E94-4245-9575-7D866450A960}"/>
                  </a:ext>
                </a:extLst>
              </p:cNvPr>
              <p:cNvSpPr/>
              <p:nvPr/>
            </p:nvSpPr>
            <p:spPr>
              <a:xfrm>
                <a:off x="5182895" y="4860742"/>
                <a:ext cx="839829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217" name="Gerade Verbindung mit Pfeil 216">
                <a:extLst>
                  <a:ext uri="{FF2B5EF4-FFF2-40B4-BE49-F238E27FC236}">
                    <a16:creationId xmlns:a16="http://schemas.microsoft.com/office/drawing/2014/main" id="{AF6819CB-094F-4F91-90A2-3E716BA95DEA}"/>
                  </a:ext>
                </a:extLst>
              </p:cNvPr>
              <p:cNvCxnSpPr/>
              <p:nvPr/>
            </p:nvCxnSpPr>
            <p:spPr>
              <a:xfrm flipV="1">
                <a:off x="6032250" y="4989351"/>
                <a:ext cx="303227" cy="95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55" name="Gruppieren 165">
                <a:extLst>
                  <a:ext uri="{FF2B5EF4-FFF2-40B4-BE49-F238E27FC236}">
                    <a16:creationId xmlns:a16="http://schemas.microsoft.com/office/drawing/2014/main" id="{0FBB91FE-ECDA-451A-B409-9CFF70234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0" name="Gerade Verbindung mit Pfeil 239">
                  <a:extLst>
                    <a:ext uri="{FF2B5EF4-FFF2-40B4-BE49-F238E27FC236}">
                      <a16:creationId xmlns:a16="http://schemas.microsoft.com/office/drawing/2014/main" id="{67677B8D-80B4-4902-87DB-2A130210FA0A}"/>
                    </a:ext>
                  </a:extLst>
                </p:cNvPr>
                <p:cNvCxnSpPr/>
                <p:nvPr/>
              </p:nvCxnSpPr>
              <p:spPr>
                <a:xfrm flipV="1">
                  <a:off x="6658926" y="5544934"/>
                  <a:ext cx="303228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1" name="Ellipse 240">
                  <a:extLst>
                    <a:ext uri="{FF2B5EF4-FFF2-40B4-BE49-F238E27FC236}">
                      <a16:creationId xmlns:a16="http://schemas.microsoft.com/office/drawing/2014/main" id="{11B48008-6562-47F7-AEB9-9AD71F33EFAD}"/>
                    </a:ext>
                  </a:extLst>
                </p:cNvPr>
                <p:cNvSpPr/>
                <p:nvPr/>
              </p:nvSpPr>
              <p:spPr>
                <a:xfrm>
                  <a:off x="5801633" y="5416325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F656F513-810E-4443-B78B-BD0DE37D4C7A}"/>
                    </a:ext>
                  </a:extLst>
                </p:cNvPr>
                <p:cNvSpPr/>
                <p:nvPr/>
              </p:nvSpPr>
              <p:spPr>
                <a:xfrm>
                  <a:off x="6735130" y="5100362"/>
                  <a:ext cx="598518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3" name="Gerade Verbindung mit Pfeil 242">
                  <a:extLst>
                    <a:ext uri="{FF2B5EF4-FFF2-40B4-BE49-F238E27FC236}">
                      <a16:creationId xmlns:a16="http://schemas.microsoft.com/office/drawing/2014/main" id="{32629717-4FC1-4449-8804-3BA0C8F6E7E1}"/>
                    </a:ext>
                  </a:extLst>
                </p:cNvPr>
                <p:cNvCxnSpPr/>
                <p:nvPr/>
              </p:nvCxnSpPr>
              <p:spPr>
                <a:xfrm>
                  <a:off x="6541445" y="5652901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44" name="Ellipse 243">
                  <a:extLst>
                    <a:ext uri="{FF2B5EF4-FFF2-40B4-BE49-F238E27FC236}">
                      <a16:creationId xmlns:a16="http://schemas.microsoft.com/office/drawing/2014/main" id="{72D89023-C5C5-4F76-BD84-9D864C7F1DF0}"/>
                    </a:ext>
                  </a:extLst>
                </p:cNvPr>
                <p:cNvSpPr/>
                <p:nvPr/>
              </p:nvSpPr>
              <p:spPr>
                <a:xfrm>
                  <a:off x="6747830" y="5730701"/>
                  <a:ext cx="598518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45" name="Ellipse 244">
                  <a:extLst>
                    <a:ext uri="{FF2B5EF4-FFF2-40B4-BE49-F238E27FC236}">
                      <a16:creationId xmlns:a16="http://schemas.microsoft.com/office/drawing/2014/main" id="{9C5762AD-DA78-487E-A065-119456BDE4CC}"/>
                    </a:ext>
                  </a:extLst>
                </p:cNvPr>
                <p:cNvSpPr/>
                <p:nvPr/>
              </p:nvSpPr>
              <p:spPr>
                <a:xfrm>
                  <a:off x="6958979" y="5416325"/>
                  <a:ext cx="592166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6" name="Gerade Verbindung mit Pfeil 245">
                  <a:extLst>
                    <a:ext uri="{FF2B5EF4-FFF2-40B4-BE49-F238E27FC236}">
                      <a16:creationId xmlns:a16="http://schemas.microsoft.com/office/drawing/2014/main" id="{8CCFA6DD-DC43-4312-A26B-88C7CB1F47F2}"/>
                    </a:ext>
                  </a:extLst>
                </p:cNvPr>
                <p:cNvCxnSpPr/>
                <p:nvPr/>
              </p:nvCxnSpPr>
              <p:spPr>
                <a:xfrm flipV="1">
                  <a:off x="6520807" y="5267076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56" name="Gruppieren 173">
                <a:extLst>
                  <a:ext uri="{FF2B5EF4-FFF2-40B4-BE49-F238E27FC236}">
                    <a16:creationId xmlns:a16="http://schemas.microsoft.com/office/drawing/2014/main" id="{29F72CD4-C3FA-4D96-B601-CBC6394EE0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33" name="Gerade Verbindung mit Pfeil 232">
                  <a:extLst>
                    <a:ext uri="{FF2B5EF4-FFF2-40B4-BE49-F238E27FC236}">
                      <a16:creationId xmlns:a16="http://schemas.microsoft.com/office/drawing/2014/main" id="{4AB5A032-E153-4DDE-B907-460BA99CB47A}"/>
                    </a:ext>
                  </a:extLst>
                </p:cNvPr>
                <p:cNvCxnSpPr/>
                <p:nvPr/>
              </p:nvCxnSpPr>
              <p:spPr>
                <a:xfrm flipV="1">
                  <a:off x="6673569" y="554441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34" name="Ellipse 233">
                  <a:extLst>
                    <a:ext uri="{FF2B5EF4-FFF2-40B4-BE49-F238E27FC236}">
                      <a16:creationId xmlns:a16="http://schemas.microsoft.com/office/drawing/2014/main" id="{0B214708-BDE9-47DF-BAB2-70262729A6E0}"/>
                    </a:ext>
                  </a:extLst>
                </p:cNvPr>
                <p:cNvSpPr/>
                <p:nvPr/>
              </p:nvSpPr>
              <p:spPr>
                <a:xfrm>
                  <a:off x="5816277" y="5415805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02E7219A-E171-43F6-9249-3E9B85CBD405}"/>
                    </a:ext>
                  </a:extLst>
                </p:cNvPr>
                <p:cNvSpPr/>
                <p:nvPr/>
              </p:nvSpPr>
              <p:spPr>
                <a:xfrm>
                  <a:off x="6749773" y="5115718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6" name="Gerade Verbindung mit Pfeil 235">
                  <a:extLst>
                    <a:ext uri="{FF2B5EF4-FFF2-40B4-BE49-F238E27FC236}">
                      <a16:creationId xmlns:a16="http://schemas.microsoft.com/office/drawing/2014/main" id="{C7AAC8CC-5652-4FA5-AFDF-D318AD15659C}"/>
                    </a:ext>
                  </a:extLst>
                </p:cNvPr>
                <p:cNvCxnSpPr/>
                <p:nvPr/>
              </p:nvCxnSpPr>
              <p:spPr>
                <a:xfrm>
                  <a:off x="6556089" y="565238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7" name="Ellipse 236">
                  <a:extLst>
                    <a:ext uri="{FF2B5EF4-FFF2-40B4-BE49-F238E27FC236}">
                      <a16:creationId xmlns:a16="http://schemas.microsoft.com/office/drawing/2014/main" id="{A3F97BFF-FFDC-46A3-B3C0-81C07D00E748}"/>
                    </a:ext>
                  </a:extLst>
                </p:cNvPr>
                <p:cNvSpPr/>
                <p:nvPr/>
              </p:nvSpPr>
              <p:spPr>
                <a:xfrm>
                  <a:off x="6762474" y="5730181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8" name="Ellipse 237">
                  <a:extLst>
                    <a:ext uri="{FF2B5EF4-FFF2-40B4-BE49-F238E27FC236}">
                      <a16:creationId xmlns:a16="http://schemas.microsoft.com/office/drawing/2014/main" id="{BCEB50D4-1137-495E-B57D-B05E4D22A5BF}"/>
                    </a:ext>
                  </a:extLst>
                </p:cNvPr>
                <p:cNvSpPr/>
                <p:nvPr/>
              </p:nvSpPr>
              <p:spPr>
                <a:xfrm>
                  <a:off x="6973622" y="5415805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9" name="Gerade Verbindung mit Pfeil 238">
                  <a:extLst>
                    <a:ext uri="{FF2B5EF4-FFF2-40B4-BE49-F238E27FC236}">
                      <a16:creationId xmlns:a16="http://schemas.microsoft.com/office/drawing/2014/main" id="{912090BC-5E1F-4C40-A161-4AB8267BD2C7}"/>
                    </a:ext>
                  </a:extLst>
                </p:cNvPr>
                <p:cNvCxnSpPr/>
                <p:nvPr/>
              </p:nvCxnSpPr>
              <p:spPr>
                <a:xfrm flipV="1">
                  <a:off x="6535451" y="52681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0" name="Gerade Verbindung mit Pfeil 219">
                <a:extLst>
                  <a:ext uri="{FF2B5EF4-FFF2-40B4-BE49-F238E27FC236}">
                    <a16:creationId xmlns:a16="http://schemas.microsoft.com/office/drawing/2014/main" id="{36D38421-733A-4E63-AA33-C82CF15F7E5D}"/>
                  </a:ext>
                </a:extLst>
              </p:cNvPr>
              <p:cNvCxnSpPr/>
              <p:nvPr/>
            </p:nvCxnSpPr>
            <p:spPr>
              <a:xfrm rot="5400000" flipH="1" flipV="1">
                <a:off x="5535309" y="4457470"/>
                <a:ext cx="493792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1" name="Gerade Verbindung mit Pfeil 220">
                <a:extLst>
                  <a:ext uri="{FF2B5EF4-FFF2-40B4-BE49-F238E27FC236}">
                    <a16:creationId xmlns:a16="http://schemas.microsoft.com/office/drawing/2014/main" id="{9D24F33C-08F2-4D8E-9E7C-BFB4ED69C3C1}"/>
                  </a:ext>
                </a:extLst>
              </p:cNvPr>
              <p:cNvCxnSpPr/>
              <p:nvPr/>
            </p:nvCxnSpPr>
            <p:spPr>
              <a:xfrm rot="16200000" flipH="1">
                <a:off x="5536897" y="5233884"/>
                <a:ext cx="493793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2" name="Gerade Verbindung mit Pfeil 221">
                <a:extLst>
                  <a:ext uri="{FF2B5EF4-FFF2-40B4-BE49-F238E27FC236}">
                    <a16:creationId xmlns:a16="http://schemas.microsoft.com/office/drawing/2014/main" id="{B47021E2-653B-4F77-856F-B7D88AFCDB3E}"/>
                  </a:ext>
                </a:extLst>
              </p:cNvPr>
              <p:cNvCxnSpPr/>
              <p:nvPr/>
            </p:nvCxnSpPr>
            <p:spPr>
              <a:xfrm>
                <a:off x="4801876" y="3111033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60" name="Gruppieren 189">
                <a:extLst>
                  <a:ext uri="{FF2B5EF4-FFF2-40B4-BE49-F238E27FC236}">
                    <a16:creationId xmlns:a16="http://schemas.microsoft.com/office/drawing/2014/main" id="{06197441-E970-44A6-8CA7-8F7171D3FD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26" name="Gerade Verbindung mit Pfeil 225">
                  <a:extLst>
                    <a:ext uri="{FF2B5EF4-FFF2-40B4-BE49-F238E27FC236}">
                      <a16:creationId xmlns:a16="http://schemas.microsoft.com/office/drawing/2014/main" id="{192A7626-ED58-4FAF-8571-85693C328DA1}"/>
                    </a:ext>
                  </a:extLst>
                </p:cNvPr>
                <p:cNvCxnSpPr/>
                <p:nvPr/>
              </p:nvCxnSpPr>
              <p:spPr>
                <a:xfrm flipV="1">
                  <a:off x="6674479" y="5545029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27" name="Ellipse 226">
                  <a:extLst>
                    <a:ext uri="{FF2B5EF4-FFF2-40B4-BE49-F238E27FC236}">
                      <a16:creationId xmlns:a16="http://schemas.microsoft.com/office/drawing/2014/main" id="{5414459F-75ED-4828-B896-84CA0EF6B16E}"/>
                    </a:ext>
                  </a:extLst>
                </p:cNvPr>
                <p:cNvSpPr/>
                <p:nvPr/>
              </p:nvSpPr>
              <p:spPr>
                <a:xfrm>
                  <a:off x="5817186" y="5416421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49DDAC61-DF9C-4DB7-B578-556014105BC6}"/>
                    </a:ext>
                  </a:extLst>
                </p:cNvPr>
                <p:cNvSpPr/>
                <p:nvPr/>
              </p:nvSpPr>
              <p:spPr>
                <a:xfrm>
                  <a:off x="6750682" y="5130624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29" name="Gerade Verbindung mit Pfeil 228">
                  <a:extLst>
                    <a:ext uri="{FF2B5EF4-FFF2-40B4-BE49-F238E27FC236}">
                      <a16:creationId xmlns:a16="http://schemas.microsoft.com/office/drawing/2014/main" id="{437D005C-599E-43C3-9AB4-5A6B0907AF79}"/>
                    </a:ext>
                  </a:extLst>
                </p:cNvPr>
                <p:cNvCxnSpPr/>
                <p:nvPr/>
              </p:nvCxnSpPr>
              <p:spPr>
                <a:xfrm>
                  <a:off x="6556998" y="5652996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0" name="Ellipse 229">
                  <a:extLst>
                    <a:ext uri="{FF2B5EF4-FFF2-40B4-BE49-F238E27FC236}">
                      <a16:creationId xmlns:a16="http://schemas.microsoft.com/office/drawing/2014/main" id="{26E51CA8-55FC-439B-9CEE-31B94142403D}"/>
                    </a:ext>
                  </a:extLst>
                </p:cNvPr>
                <p:cNvSpPr/>
                <p:nvPr/>
              </p:nvSpPr>
              <p:spPr>
                <a:xfrm>
                  <a:off x="6763383" y="5730797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1" name="Ellipse 230">
                  <a:extLst>
                    <a:ext uri="{FF2B5EF4-FFF2-40B4-BE49-F238E27FC236}">
                      <a16:creationId xmlns:a16="http://schemas.microsoft.com/office/drawing/2014/main" id="{A5B0587B-D236-4361-AB17-30639D35300E}"/>
                    </a:ext>
                  </a:extLst>
                </p:cNvPr>
                <p:cNvSpPr/>
                <p:nvPr/>
              </p:nvSpPr>
              <p:spPr>
                <a:xfrm>
                  <a:off x="6974531" y="5416421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2" name="Gerade Verbindung mit Pfeil 231">
                  <a:extLst>
                    <a:ext uri="{FF2B5EF4-FFF2-40B4-BE49-F238E27FC236}">
                      <a16:creationId xmlns:a16="http://schemas.microsoft.com/office/drawing/2014/main" id="{4D3335D2-703B-4CED-98D9-665104F0DE71}"/>
                    </a:ext>
                  </a:extLst>
                </p:cNvPr>
                <p:cNvCxnSpPr/>
                <p:nvPr/>
              </p:nvCxnSpPr>
              <p:spPr>
                <a:xfrm flipV="1">
                  <a:off x="6536360" y="5268759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4" name="Ellipse 223">
                <a:extLst>
                  <a:ext uri="{FF2B5EF4-FFF2-40B4-BE49-F238E27FC236}">
                    <a16:creationId xmlns:a16="http://schemas.microsoft.com/office/drawing/2014/main" id="{6115449C-D7FB-40E1-8295-5B3C6EB19594}"/>
                  </a:ext>
                </a:extLst>
              </p:cNvPr>
              <p:cNvSpPr/>
              <p:nvPr/>
            </p:nvSpPr>
            <p:spPr>
              <a:xfrm>
                <a:off x="5159082" y="2085341"/>
                <a:ext cx="57787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25" name="Gerade Verbindung mit Pfeil 224">
                <a:extLst>
                  <a:ext uri="{FF2B5EF4-FFF2-40B4-BE49-F238E27FC236}">
                    <a16:creationId xmlns:a16="http://schemas.microsoft.com/office/drawing/2014/main" id="{C3AF045D-5F68-4293-98CF-A5B4F45D47AD}"/>
                  </a:ext>
                </a:extLst>
              </p:cNvPr>
              <p:cNvCxnSpPr/>
              <p:nvPr/>
            </p:nvCxnSpPr>
            <p:spPr>
              <a:xfrm>
                <a:off x="4782825" y="2220301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54" name="Gerade Verbindung mit Pfeil 253">
              <a:extLst>
                <a:ext uri="{FF2B5EF4-FFF2-40B4-BE49-F238E27FC236}">
                  <a16:creationId xmlns:a16="http://schemas.microsoft.com/office/drawing/2014/main" id="{BB9E107E-6123-4F65-BC8D-F98DEF710A77}"/>
                </a:ext>
              </a:extLst>
            </p:cNvPr>
            <p:cNvCxnSpPr>
              <a:endCxn id="161" idx="4"/>
            </p:cNvCxnSpPr>
            <p:nvPr/>
          </p:nvCxnSpPr>
          <p:spPr>
            <a:xfrm rot="5400000" flipH="1" flipV="1">
              <a:off x="4051711" y="5427342"/>
              <a:ext cx="611286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56" name="Ellipse 255">
              <a:extLst>
                <a:ext uri="{FF2B5EF4-FFF2-40B4-BE49-F238E27FC236}">
                  <a16:creationId xmlns:a16="http://schemas.microsoft.com/office/drawing/2014/main" id="{1FBDD13C-BCA1-4C4B-9C1A-D98B3DDC88EB}"/>
                </a:ext>
              </a:extLst>
            </p:cNvPr>
            <p:cNvSpPr/>
            <p:nvPr/>
          </p:nvSpPr>
          <p:spPr>
            <a:xfrm>
              <a:off x="3944584" y="5756801"/>
              <a:ext cx="839828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Root</a:t>
              </a:r>
            </a:p>
          </p:txBody>
        </p:sp>
      </p:grpSp>
      <p:sp>
        <p:nvSpPr>
          <p:cNvPr id="95" name="Line 2">
            <a:extLst>
              <a:ext uri="{FF2B5EF4-FFF2-40B4-BE49-F238E27FC236}">
                <a16:creationId xmlns:a16="http://schemas.microsoft.com/office/drawing/2014/main" id="{AB3FED4F-B6D0-4704-B90B-AC998B5C7C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">
            <a:extLst>
              <a:ext uri="{FF2B5EF4-FFF2-40B4-BE49-F238E27FC236}">
                <a16:creationId xmlns:a16="http://schemas.microsoft.com/office/drawing/2014/main" id="{4A31E80D-F496-45E1-83F4-97D9FF3F2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7" name="AutoShape 4">
            <a:extLst>
              <a:ext uri="{FF2B5EF4-FFF2-40B4-BE49-F238E27FC236}">
                <a16:creationId xmlns:a16="http://schemas.microsoft.com/office/drawing/2014/main" id="{991D54B7-F858-42A8-8C48-B203648E181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FF5891-0634-4B87-A4AA-94EA088B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dplatzhalter 5" descr="einfache_struktur.png">
            <a:extLst>
              <a:ext uri="{FF2B5EF4-FFF2-40B4-BE49-F238E27FC236}">
                <a16:creationId xmlns:a16="http://schemas.microsoft.com/office/drawing/2014/main" id="{010DC3B2-C40D-4A69-A8C5-D2D4C7CA594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1" t="8501" r="17311"/>
          <a:stretch>
            <a:fillRect/>
          </a:stretch>
        </p:blipFill>
        <p:spPr>
          <a:xfrm>
            <a:off x="5260975" y="661988"/>
            <a:ext cx="3883025" cy="5535612"/>
          </a:xfrm>
        </p:spPr>
      </p:pic>
      <p:sp>
        <p:nvSpPr>
          <p:cNvPr id="15363" name="Inhaltsplatzhalter 3">
            <a:extLst>
              <a:ext uri="{FF2B5EF4-FFF2-40B4-BE49-F238E27FC236}">
                <a16:creationId xmlns:a16="http://schemas.microsoft.com/office/drawing/2014/main" id="{BBE0DDF8-B276-4E56-944B-3281009321C6}"/>
              </a:ext>
            </a:extLst>
          </p:cNvPr>
          <p:cNvSpPr txBox="1">
            <a:spLocks/>
          </p:cNvSpPr>
          <p:nvPr/>
        </p:nvSpPr>
        <p:spPr bwMode="auto">
          <a:xfrm>
            <a:off x="0" y="1773238"/>
            <a:ext cx="4040188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Clr>
                <a:srgbClr val="7030A0"/>
              </a:buClr>
              <a:buSzPct val="70000"/>
              <a:buNone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3 Node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Root compartment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annual shoots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Buds</a:t>
            </a:r>
          </a:p>
        </p:txBody>
      </p:sp>
      <p:sp>
        <p:nvSpPr>
          <p:cNvPr id="15364" name="Inhaltsplatzhalter 3">
            <a:extLst>
              <a:ext uri="{FF2B5EF4-FFF2-40B4-BE49-F238E27FC236}">
                <a16:creationId xmlns:a16="http://schemas.microsoft.com/office/drawing/2014/main" id="{00E9F654-ED73-4141-A8BA-099AE155315F}"/>
              </a:ext>
            </a:extLst>
          </p:cNvPr>
          <p:cNvSpPr txBox="1">
            <a:spLocks/>
          </p:cNvSpPr>
          <p:nvPr/>
        </p:nvSpPr>
        <p:spPr bwMode="auto">
          <a:xfrm>
            <a:off x="179512" y="4519612"/>
            <a:ext cx="5348288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7030A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Edge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Successor relation (same axis)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Branching relation (new axis)</a:t>
            </a:r>
          </a:p>
        </p:txBody>
      </p:sp>
      <p:sp>
        <p:nvSpPr>
          <p:cNvPr id="15365" name="Titel 2">
            <a:extLst>
              <a:ext uri="{FF2B5EF4-FFF2-40B4-BE49-F238E27FC236}">
                <a16:creationId xmlns:a16="http://schemas.microsoft.com/office/drawing/2014/main" id="{8ABB7C89-487C-45F6-882A-CAF8470C59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3423" y="583406"/>
            <a:ext cx="4919311" cy="932656"/>
          </a:xfrm>
        </p:spPr>
        <p:txBody>
          <a:bodyPr/>
          <a:lstStyle/>
          <a:p>
            <a:pPr algn="l" eaLnBrk="1" hangingPunct="1"/>
            <a:r>
              <a:rPr lang="en-US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It is a tree</a:t>
            </a:r>
            <a:b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- trees are special graphs</a:t>
            </a:r>
          </a:p>
        </p:txBody>
      </p:sp>
      <p:grpSp>
        <p:nvGrpSpPr>
          <p:cNvPr id="2" name="Gruppieren 304">
            <a:extLst>
              <a:ext uri="{FF2B5EF4-FFF2-40B4-BE49-F238E27FC236}">
                <a16:creationId xmlns:a16="http://schemas.microsoft.com/office/drawing/2014/main" id="{4E0A13E5-3751-4B3F-BB8D-252211DF357C}"/>
              </a:ext>
            </a:extLst>
          </p:cNvPr>
          <p:cNvGrpSpPr>
            <a:grpSpLocks/>
          </p:cNvGrpSpPr>
          <p:nvPr/>
        </p:nvGrpSpPr>
        <p:grpSpPr bwMode="auto">
          <a:xfrm>
            <a:off x="2990850" y="1216025"/>
            <a:ext cx="4076700" cy="2279650"/>
            <a:chOff x="2990626" y="1215614"/>
            <a:chExt cx="4077148" cy="2280621"/>
          </a:xfrm>
        </p:grpSpPr>
        <p:cxnSp>
          <p:nvCxnSpPr>
            <p:cNvPr id="297" name="Gerade Verbindung mit Pfeil 296">
              <a:extLst>
                <a:ext uri="{FF2B5EF4-FFF2-40B4-BE49-F238E27FC236}">
                  <a16:creationId xmlns:a16="http://schemas.microsoft.com/office/drawing/2014/main" id="{49ECD454-7EF6-4467-B18E-E7B6FAE0D67B}"/>
                </a:ext>
              </a:extLst>
            </p:cNvPr>
            <p:cNvCxnSpPr/>
            <p:nvPr/>
          </p:nvCxnSpPr>
          <p:spPr>
            <a:xfrm flipV="1">
              <a:off x="2990626" y="2711676"/>
              <a:ext cx="3119781" cy="2032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9" name="Gerade Verbindung mit Pfeil 298">
              <a:extLst>
                <a:ext uri="{FF2B5EF4-FFF2-40B4-BE49-F238E27FC236}">
                  <a16:creationId xmlns:a16="http://schemas.microsoft.com/office/drawing/2014/main" id="{B8DF730D-F3AE-4954-B1FA-A96BB75407EB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34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1" name="Gerade Verbindung mit Pfeil 300">
              <a:extLst>
                <a:ext uri="{FF2B5EF4-FFF2-40B4-BE49-F238E27FC236}">
                  <a16:creationId xmlns:a16="http://schemas.microsoft.com/office/drawing/2014/main" id="{66DD9571-5CC1-4EAE-9F70-0677152A1860}"/>
                </a:ext>
              </a:extLst>
            </p:cNvPr>
            <p:cNvCxnSpPr/>
            <p:nvPr/>
          </p:nvCxnSpPr>
          <p:spPr>
            <a:xfrm>
              <a:off x="2990626" y="2926080"/>
              <a:ext cx="3173762" cy="5701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uppieren 305">
            <a:extLst>
              <a:ext uri="{FF2B5EF4-FFF2-40B4-BE49-F238E27FC236}">
                <a16:creationId xmlns:a16="http://schemas.microsoft.com/office/drawing/2014/main" id="{C982888E-C944-4C83-9103-97B32483B82D}"/>
              </a:ext>
            </a:extLst>
          </p:cNvPr>
          <p:cNvGrpSpPr>
            <a:grpSpLocks/>
          </p:cNvGrpSpPr>
          <p:nvPr/>
        </p:nvGrpSpPr>
        <p:grpSpPr bwMode="auto">
          <a:xfrm>
            <a:off x="2390775" y="1722438"/>
            <a:ext cx="4076700" cy="2516187"/>
            <a:chOff x="2990626" y="1215614"/>
            <a:chExt cx="4077148" cy="2515496"/>
          </a:xfrm>
        </p:grpSpPr>
        <p:cxnSp>
          <p:nvCxnSpPr>
            <p:cNvPr id="307" name="Gerade Verbindung mit Pfeil 306">
              <a:extLst>
                <a:ext uri="{FF2B5EF4-FFF2-40B4-BE49-F238E27FC236}">
                  <a16:creationId xmlns:a16="http://schemas.microsoft.com/office/drawing/2014/main" id="{277C0B20-04C0-4816-9FFC-2965C01D3DEF}"/>
                </a:ext>
              </a:extLst>
            </p:cNvPr>
            <p:cNvCxnSpPr/>
            <p:nvPr/>
          </p:nvCxnSpPr>
          <p:spPr>
            <a:xfrm flipV="1">
              <a:off x="2990626" y="2710628"/>
              <a:ext cx="3119781" cy="20473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8" name="Gerade Verbindung mit Pfeil 307">
              <a:extLst>
                <a:ext uri="{FF2B5EF4-FFF2-40B4-BE49-F238E27FC236}">
                  <a16:creationId xmlns:a16="http://schemas.microsoft.com/office/drawing/2014/main" id="{C90A07E7-1DB7-4AC2-ACA6-11A49B035995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745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9" name="Gerade Verbindung mit Pfeil 308">
              <a:extLst>
                <a:ext uri="{FF2B5EF4-FFF2-40B4-BE49-F238E27FC236}">
                  <a16:creationId xmlns:a16="http://schemas.microsoft.com/office/drawing/2014/main" id="{5509B2DF-CB62-44E8-95AE-F0062CA12FDB}"/>
                </a:ext>
              </a:extLst>
            </p:cNvPr>
            <p:cNvCxnSpPr/>
            <p:nvPr/>
          </p:nvCxnSpPr>
          <p:spPr>
            <a:xfrm>
              <a:off x="2990626" y="2926469"/>
              <a:ext cx="3246795" cy="80464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12" name="Gerade Verbindung mit Pfeil 311">
            <a:extLst>
              <a:ext uri="{FF2B5EF4-FFF2-40B4-BE49-F238E27FC236}">
                <a16:creationId xmlns:a16="http://schemas.microsoft.com/office/drawing/2014/main" id="{63CA1038-000E-43EA-A682-8CD0766168B0}"/>
              </a:ext>
            </a:extLst>
          </p:cNvPr>
          <p:cNvCxnSpPr>
            <a:cxnSpLocks/>
          </p:cNvCxnSpPr>
          <p:nvPr/>
        </p:nvCxnSpPr>
        <p:spPr>
          <a:xfrm>
            <a:off x="3275856" y="2564904"/>
            <a:ext cx="3663107" cy="298658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3" name="Ellipse 312">
            <a:extLst>
              <a:ext uri="{FF2B5EF4-FFF2-40B4-BE49-F238E27FC236}">
                <a16:creationId xmlns:a16="http://schemas.microsoft.com/office/drawing/2014/main" id="{7E7C8C01-EE8E-4BD4-A23F-DFF0D01E9546}"/>
              </a:ext>
            </a:extLst>
          </p:cNvPr>
          <p:cNvSpPr/>
          <p:nvPr/>
        </p:nvSpPr>
        <p:spPr>
          <a:xfrm>
            <a:off x="7078663" y="5002213"/>
            <a:ext cx="355600" cy="3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1</a:t>
            </a:r>
          </a:p>
        </p:txBody>
      </p:sp>
      <p:sp>
        <p:nvSpPr>
          <p:cNvPr id="314" name="Ellipse 313">
            <a:extLst>
              <a:ext uri="{FF2B5EF4-FFF2-40B4-BE49-F238E27FC236}">
                <a16:creationId xmlns:a16="http://schemas.microsoft.com/office/drawing/2014/main" id="{396AE601-2A28-41C0-A7B5-0F52B6A53227}"/>
              </a:ext>
            </a:extLst>
          </p:cNvPr>
          <p:cNvSpPr/>
          <p:nvPr/>
        </p:nvSpPr>
        <p:spPr>
          <a:xfrm>
            <a:off x="7080250" y="40147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2</a:t>
            </a:r>
          </a:p>
        </p:txBody>
      </p:sp>
      <p:sp>
        <p:nvSpPr>
          <p:cNvPr id="315" name="Ellipse 314">
            <a:extLst>
              <a:ext uri="{FF2B5EF4-FFF2-40B4-BE49-F238E27FC236}">
                <a16:creationId xmlns:a16="http://schemas.microsoft.com/office/drawing/2014/main" id="{3E00BEDA-80EC-4CC9-B158-B4CD4F1EB7D6}"/>
              </a:ext>
            </a:extLst>
          </p:cNvPr>
          <p:cNvSpPr/>
          <p:nvPr/>
        </p:nvSpPr>
        <p:spPr>
          <a:xfrm>
            <a:off x="7069138" y="28209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3</a:t>
            </a:r>
          </a:p>
        </p:txBody>
      </p:sp>
      <p:sp>
        <p:nvSpPr>
          <p:cNvPr id="316" name="Ellipse 315">
            <a:extLst>
              <a:ext uri="{FF2B5EF4-FFF2-40B4-BE49-F238E27FC236}">
                <a16:creationId xmlns:a16="http://schemas.microsoft.com/office/drawing/2014/main" id="{741030D7-2171-48E1-84BC-88BD271DDA60}"/>
              </a:ext>
            </a:extLst>
          </p:cNvPr>
          <p:cNvSpPr/>
          <p:nvPr/>
        </p:nvSpPr>
        <p:spPr>
          <a:xfrm>
            <a:off x="7091363" y="1465263"/>
            <a:ext cx="354012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4</a:t>
            </a:r>
          </a:p>
        </p:txBody>
      </p:sp>
      <p:sp>
        <p:nvSpPr>
          <p:cNvPr id="19" name="Line 2">
            <a:extLst>
              <a:ext uri="{FF2B5EF4-FFF2-40B4-BE49-F238E27FC236}">
                <a16:creationId xmlns:a16="http://schemas.microsoft.com/office/drawing/2014/main" id="{7080F601-5C49-4D02-BBB6-A250B46C26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">
            <a:extLst>
              <a:ext uri="{FF2B5EF4-FFF2-40B4-BE49-F238E27FC236}">
                <a16:creationId xmlns:a16="http://schemas.microsoft.com/office/drawing/2014/main" id="{E8B3BDA1-F828-4149-8B9F-4C89742EAC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1" name="AutoShape 4">
            <a:extLst>
              <a:ext uri="{FF2B5EF4-FFF2-40B4-BE49-F238E27FC236}">
                <a16:creationId xmlns:a16="http://schemas.microsoft.com/office/drawing/2014/main" id="{245A2DBB-F9F1-4C9C-AA8F-AD97DDDB4B3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DCD38-6753-4D69-90E7-D263CEC9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animBg="1"/>
      <p:bldP spid="313" grpId="1" animBg="1"/>
      <p:bldP spid="314" grpId="0" animBg="1"/>
      <p:bldP spid="314" grpId="1" animBg="1"/>
      <p:bldP spid="315" grpId="0" animBg="1"/>
      <p:bldP spid="315" grpId="1" animBg="1"/>
      <p:bldP spid="316" grpId="0" animBg="1"/>
      <p:bldP spid="31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49B637D8-4413-42F7-A46B-6C57C88C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99" y="548680"/>
            <a:ext cx="871219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Topology - underlying field of mathematics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mathematical field, where positional relationships are investigated by omitting metrics (lengths, angles)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Typical topological terms: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Neighborhood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Boundary (of a set)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Connectedness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geometric structures are topologically equivalent (isomorphic) if they can be transformed into each other by plastic deformation (without cutting or gluing parts together)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76400330-5ABA-42E3-9263-9DE8A4BD01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2BFEAD12-92F2-42B9-B541-569997D8DB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E02827DF-773E-4EBF-A7D0-2D20A948CBF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15902B-BCC5-4B7D-A644-87763F4B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3370B82D-B959-40A7-BDC6-C8B510A7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2" y="476672"/>
            <a:ext cx="8305793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Graph Theory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This has emerged as an independent field from topology and combinatorics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graph consists of a set of vertices (nodes) and a set of (directional or non-directional) edges (links) each connecting two vertices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Two isomorphic graphs: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B767F001-1568-4E88-B9D3-DFD756A2F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4481105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10CB9EEE-406F-4492-8AF3-0D4CB9A52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335" y="505736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F6E514C8-277F-4E08-9943-90B40F0C6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398" y="5057368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8BE37D81-B8C7-4273-AA51-F0014DDA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56336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Oval 8">
            <a:extLst>
              <a:ext uri="{FF2B5EF4-FFF2-40B4-BE49-F238E27FC236}">
                <a16:creationId xmlns:a16="http://schemas.microsoft.com/office/drawing/2014/main" id="{8F9BF2C7-35A3-44F7-9194-0E5DABC0F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64972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D47B4DC4-C9FB-406D-A790-84B1F3D453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6360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1EAB6B06-A413-427C-A19A-1E390C88A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8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C1156F7-8329-442A-930D-C84218204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6360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F1BC98B9-13B7-4FE2-B206-C0F2F28E20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9598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65FA6B34-FB32-4A05-90DF-2ACFFAF9B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8160" y="570506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Oval 14">
            <a:extLst>
              <a:ext uri="{FF2B5EF4-FFF2-40B4-BE49-F238E27FC236}">
                <a16:creationId xmlns:a16="http://schemas.microsoft.com/office/drawing/2014/main" id="{59B87C63-9C6D-435A-9B81-8E72AB2D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4651722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3" name="Oval 15">
            <a:extLst>
              <a:ext uri="{FF2B5EF4-FFF2-40B4-BE49-F238E27FC236}">
                <a16:creationId xmlns:a16="http://schemas.microsoft.com/office/drawing/2014/main" id="{9A05FE86-4535-4682-BD3A-D633D8787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396" y="4724747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4" name="Oval 16">
            <a:extLst>
              <a:ext uri="{FF2B5EF4-FFF2-40B4-BE49-F238E27FC236}">
                <a16:creationId xmlns:a16="http://schemas.microsoft.com/office/drawing/2014/main" id="{FE409B99-CD74-432E-87EF-DB73AE81C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371" y="522798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5" name="Oval 17">
            <a:extLst>
              <a:ext uri="{FF2B5EF4-FFF2-40B4-BE49-F238E27FC236}">
                <a16:creationId xmlns:a16="http://schemas.microsoft.com/office/drawing/2014/main" id="{A4C7E864-4F8A-47FD-9D32-22CBED8B6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5804247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6" name="Oval 18">
            <a:extLst>
              <a:ext uri="{FF2B5EF4-FFF2-40B4-BE49-F238E27FC236}">
                <a16:creationId xmlns:a16="http://schemas.microsoft.com/office/drawing/2014/main" id="{662892C3-06F0-4B49-A821-A26A16ED5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6971" y="5732810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7" name="Line 19">
            <a:extLst>
              <a:ext uri="{FF2B5EF4-FFF2-40B4-BE49-F238E27FC236}">
                <a16:creationId xmlns:a16="http://schemas.microsoft.com/office/drawing/2014/main" id="{484B9A76-A2E8-4B5F-9282-06B031E96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158" y="4724747"/>
            <a:ext cx="5032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>
            <a:extLst>
              <a:ext uri="{FF2B5EF4-FFF2-40B4-BE49-F238E27FC236}">
                <a16:creationId xmlns:a16="http://schemas.microsoft.com/office/drawing/2014/main" id="{C4289869-FCEF-4CC6-839D-E73DC67A4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0571" y="4724747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>
            <a:extLst>
              <a:ext uri="{FF2B5EF4-FFF2-40B4-BE49-F238E27FC236}">
                <a16:creationId xmlns:a16="http://schemas.microsoft.com/office/drawing/2014/main" id="{D579D237-D908-4BE1-A8DA-2567987012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49133" y="4796185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>
            <a:extLst>
              <a:ext uri="{FF2B5EF4-FFF2-40B4-BE49-F238E27FC236}">
                <a16:creationId xmlns:a16="http://schemas.microsoft.com/office/drawing/2014/main" id="{E7087A74-57B8-4295-A3F2-D7A1AEEB04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0571" y="5299422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>
            <a:extLst>
              <a:ext uri="{FF2B5EF4-FFF2-40B4-BE49-F238E27FC236}">
                <a16:creationId xmlns:a16="http://schemas.microsoft.com/office/drawing/2014/main" id="{2DD7A6C7-0A5E-464D-86E7-4D84FDE1A5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996" y="5804247"/>
            <a:ext cx="7191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">
            <a:extLst>
              <a:ext uri="{FF2B5EF4-FFF2-40B4-BE49-F238E27FC236}">
                <a16:creationId xmlns:a16="http://schemas.microsoft.com/office/drawing/2014/main" id="{EEC26666-28F1-46BD-9B15-4014A1751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">
            <a:extLst>
              <a:ext uri="{FF2B5EF4-FFF2-40B4-BE49-F238E27FC236}">
                <a16:creationId xmlns:a16="http://schemas.microsoft.com/office/drawing/2014/main" id="{E9FB2466-E213-4A2E-B8E3-2F90FE876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" name="AutoShape 4">
            <a:extLst>
              <a:ext uri="{FF2B5EF4-FFF2-40B4-BE49-F238E27FC236}">
                <a16:creationId xmlns:a16="http://schemas.microsoft.com/office/drawing/2014/main" id="{DE2BEECA-C17A-42E3-A405-23F6D9833DF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E53ED8-38C6-4F9A-8D7F-E35093F3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8ED169A4-8EE3-41E8-8B4D-01BEA5975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5" y="689274"/>
            <a:ext cx="8546774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Today</a:t>
            </a:r>
            <a:r>
              <a:rPr lang="en-US" altLang="de-DE" dirty="0">
                <a:solidFill>
                  <a:srgbClr val="CC33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 new rule type: interpretation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 spruce model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graph grammars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 err="1">
                <a:latin typeface="Arial" panose="020B0604020202020204" pitchFamily="34" charset="0"/>
              </a:rPr>
              <a:t>Informations</a:t>
            </a:r>
            <a:r>
              <a:rPr lang="en-US" altLang="de-DE" sz="2800" dirty="0">
                <a:latin typeface="Arial" panose="020B0604020202020204" pitchFamily="34" charset="0"/>
              </a:rPr>
              <a:t> about the measurements on 7 and 14 June (09:30 a.m., </a:t>
            </a:r>
            <a:r>
              <a:rPr lang="en-US" altLang="de-DE" sz="2800" dirty="0" err="1">
                <a:latin typeface="Arial" panose="020B0604020202020204" pitchFamily="34" charset="0"/>
              </a:rPr>
              <a:t>Büsgenweg</a:t>
            </a:r>
            <a:r>
              <a:rPr lang="en-US" altLang="de-DE" sz="2800" dirty="0">
                <a:latin typeface="Arial" panose="020B0604020202020204" pitchFamily="34" charset="0"/>
              </a:rPr>
              <a:t> 2)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A4A7F3C-8B41-4DAF-8B8D-468CB667A4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6DF0B06-8876-4E14-B539-D3AAD94F43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73971EC-7623-4751-B631-6093FBEBCDC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2F6BDD-FA64-438E-B255-1D4DD986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graphen4">
            <a:extLst>
              <a:ext uri="{FF2B5EF4-FFF2-40B4-BE49-F238E27FC236}">
                <a16:creationId xmlns:a16="http://schemas.microsoft.com/office/drawing/2014/main" id="{4FCCBFA6-787B-4566-A2C2-A23C8B124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21163"/>
            <a:ext cx="2136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2">
            <a:extLst>
              <a:ext uri="{FF2B5EF4-FFF2-40B4-BE49-F238E27FC236}">
                <a16:creationId xmlns:a16="http://schemas.microsoft.com/office/drawing/2014/main" id="{C76B9E27-2AB4-4150-9B22-6CEEE0B2D2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0B1B834-5AA1-410F-9950-D3D3E3BBC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821E3D41-609B-445A-A439-23C285C42A5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30305A-6093-4983-B7D7-D2A588C1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81A862-9F94-418A-AB06-2C5E70BEA3B4}"/>
              </a:ext>
            </a:extLst>
          </p:cNvPr>
          <p:cNvSpPr txBox="1"/>
          <p:nvPr/>
        </p:nvSpPr>
        <p:spPr>
          <a:xfrm>
            <a:off x="539552" y="548680"/>
            <a:ext cx="830579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Directed graphs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edges are provided with a direction (orientation)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tree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graph without circles (closed chains of consecutive edges).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rooted tree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tree with a specially designed vertex, the base vertex or root.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rooted tree can be given a "natural orientation" of the edges by orienting all edges "away from the base vertex".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>
            <a:extLst>
              <a:ext uri="{FF2B5EF4-FFF2-40B4-BE49-F238E27FC236}">
                <a16:creationId xmlns:a16="http://schemas.microsoft.com/office/drawing/2014/main" id="{F3D6EC9C-05E7-4609-9F41-8DE2B877A9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6BAE8761-7D3E-47D7-B441-E899802E4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0" name="AutoShape 4">
            <a:extLst>
              <a:ext uri="{FF2B5EF4-FFF2-40B4-BE49-F238E27FC236}">
                <a16:creationId xmlns:a16="http://schemas.microsoft.com/office/drawing/2014/main" id="{B823CEB6-18EC-4255-95E6-C8D27872BE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2" name="Text Box 6">
            <a:extLst>
              <a:ext uri="{FF2B5EF4-FFF2-40B4-BE49-F238E27FC236}">
                <a16:creationId xmlns:a16="http://schemas.microsoft.com/office/drawing/2014/main" id="{1CD9E3C4-55F3-4D35-8917-7CAB1C35A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068960"/>
            <a:ext cx="2088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 rule:</a:t>
            </a:r>
          </a:p>
        </p:txBody>
      </p:sp>
      <p:pic>
        <p:nvPicPr>
          <p:cNvPr id="19463" name="Picture 7" descr="ldiagr4">
            <a:extLst>
              <a:ext uri="{FF2B5EF4-FFF2-40B4-BE49-F238E27FC236}">
                <a16:creationId xmlns:a16="http://schemas.microsoft.com/office/drawing/2014/main" id="{D8EE8C56-C323-4155-ACA6-E58BF751E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34" y="2404116"/>
            <a:ext cx="6554304" cy="399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8">
            <a:extLst>
              <a:ext uri="{FF2B5EF4-FFF2-40B4-BE49-F238E27FC236}">
                <a16:creationId xmlns:a16="http://schemas.microsoft.com/office/drawing/2014/main" id="{797D9744-8121-4686-A739-952A5794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8234" y="4005263"/>
            <a:ext cx="6646379" cy="2519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3EBBA1B5-4091-4974-B958-ABE156B41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74" y="620688"/>
            <a:ext cx="8188957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Now we let the graphs change over time!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Graph-grammars (example)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E52CD-4A10-458E-8D86-8DAECE58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31</a:t>
            </a:fld>
            <a:endParaRPr lang="de-DE" altLang="de-DE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2D3215A6-EE04-4939-A205-65831EB6C6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A2255CC8-54D9-43C2-AE13-4797F773F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9626"/>
            <a:ext cx="0" cy="604837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F6960C33-87D5-4CC7-BC5A-899EBEE3AD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D004E438-016E-4523-9CCF-246457F8A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649942"/>
            <a:ext cx="4932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Graph-grammar (example)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09B7EF80-C82E-423A-A411-2A033C8AA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526432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E3938745-686D-455E-BEC7-AF1EB32F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4437112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20488" name="Picture 8" descr="ldiagr4">
            <a:extLst>
              <a:ext uri="{FF2B5EF4-FFF2-40B4-BE49-F238E27FC236}">
                <a16:creationId xmlns:a16="http://schemas.microsoft.com/office/drawing/2014/main" id="{13495749-6A62-40BE-939D-FF91FAD52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24" y="1916832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>
            <a:extLst>
              <a:ext uri="{FF2B5EF4-FFF2-40B4-BE49-F238E27FC236}">
                <a16:creationId xmlns:a16="http://schemas.microsoft.com/office/drawing/2014/main" id="{0F52A1E7-FDDD-44D5-A400-A6C00C4EC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861" y="5517282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 applicable here! (wrong edge type)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FBE51959-48A5-4969-B3D1-8F9282579B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91311" y="5229944"/>
            <a:ext cx="142875" cy="35877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4BB0DB-8366-4A41-8B2E-30B3FD79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284168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32</a:t>
            </a:fld>
            <a:endParaRPr lang="de-DE" altLang="de-DE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B3BC593A-8FC7-4412-8EBA-FC8F24D71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464790"/>
            <a:ext cx="864235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Morphological measurements, 7 and 14 June, 2024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(09:30 a.m., </a:t>
            </a:r>
            <a:r>
              <a:rPr lang="en-US" altLang="de-DE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Büsgenweg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 4)</a:t>
            </a:r>
            <a:endParaRPr lang="en-US" altLang="de-DE" sz="24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Please bring the following: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Smartphone or camera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dirty="0" err="1">
                <a:latin typeface="Arial" panose="020B0604020202020204" pitchFamily="34" charset="0"/>
              </a:rPr>
              <a:t>Coloured</a:t>
            </a:r>
            <a:r>
              <a:rPr lang="en-US" altLang="de-DE" sz="2400" dirty="0">
                <a:latin typeface="Arial" panose="020B0604020202020204" pitchFamily="34" charset="0"/>
              </a:rPr>
              <a:t> pencils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Ruler, protractor (if available)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Small adhesive labels (if available), alternatively “</a:t>
            </a:r>
            <a:r>
              <a:rPr lang="en-US" altLang="de-DE" sz="2400" dirty="0" err="1">
                <a:latin typeface="Arial" panose="020B0604020202020204" pitchFamily="34" charset="0"/>
              </a:rPr>
              <a:t>Tesafilm</a:t>
            </a:r>
            <a:r>
              <a:rPr lang="en-US" altLang="de-DE" sz="2400" dirty="0">
                <a:latin typeface="Arial" panose="020B0604020202020204" pitchFamily="34" charset="0"/>
              </a:rPr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Notebook / Tablet to enter data in </a:t>
            </a: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 format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2 or 3 groups will work simultaneously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gas exchange / manual morphology / FASTRAK digitizer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51035F4-CD90-4D22-AEA7-0B83E6B26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27776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A881705-4C0D-44B8-8A56-58E5B6115C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4C136448-5E4A-4B5C-B032-C806384489F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316B05-3931-49DE-AB59-6B5D0C36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91E6913D-15C9-4DA5-B114-F12C5FAD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333375"/>
            <a:ext cx="825893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Objects of investigation: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Young plants of poplar and spruce, the same as for the photosynthesis measurements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0000FF"/>
                </a:solidFill>
                <a:latin typeface="Arial" panose="020B0604020202020204" pitchFamily="34" charset="0"/>
              </a:rPr>
              <a:t>Before the detailed measurements: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Give the tree an ID name (name tag!)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check for special features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define reference direction (in pot)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photograph the tree from several sides (with reference direction and name tag)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record measured variables related to the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B5F5245-D71A-48CA-82F6-1D05BC2410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8D3CD2D4-D03F-4E7C-B389-BFDEB45D8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B127BD7-D81A-4F75-8E72-3D06F01CE0C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6F91B4-0B2D-4AFD-9992-D5248BB2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BD07FAD-F427-44D2-BE33-357C9EB8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46776" cy="528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Measurement quantities related to the entire tree: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Height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Diameter at the base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leaves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side branches 1st order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Date of measurement</a:t>
            </a:r>
          </a:p>
          <a:p>
            <a:pPr marL="342900" indent="-342900" eaLnBrk="1" hangingPunct="1">
              <a:buFontTx/>
              <a:buChar char="-"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Units of measurement: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lengths and diameters: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angle: degrees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masses: g (but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, as a rule, SI unit: kg)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DDA7E2AA-8369-4F6E-9B5A-B2E07B4386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372FBA0-5552-40E8-938B-F030159F1D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E70CF7-7D99-434E-B425-887A5A02961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7FA199-62F5-4842-918C-C0749D60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EBBFB4D-1104-40A9-BEC3-41C749DA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333375"/>
            <a:ext cx="864235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Preparation of the topological and geometrical detail survey of the tree: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Finding the annual shoot limits (shoot base scars), as far as possible!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(for poplar:) Numbering of the internodes of the main axis (trunk) from bottom to top (with consideration of the annual shoot arrangement); correspondingly also for the side branches;  numbering of leaves. (For spruce:) Numbering of annual shoots.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side branches: number further within each side branch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Topological sketch of the entire tree with all leaves on a large drawing sheet (use several sheets if necessary - provide enough space for length and angle information!)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53024B-0F8B-4BD2-98B2-A2130B29CE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6327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09B6A49-FD15-4266-8828-DC26A979E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FE87D5A-9158-4F92-919C-ED38FFA7CC3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D0733-71AF-4C7C-9B92-E0BDF741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ztest">
            <a:extLst>
              <a:ext uri="{FF2B5EF4-FFF2-40B4-BE49-F238E27FC236}">
                <a16:creationId xmlns:a16="http://schemas.microsoft.com/office/drawing/2014/main" id="{EA2E3105-C235-4448-84CF-8B81F0100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360871D4-3DA8-4268-8590-7EAC8B5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404813"/>
            <a:ext cx="374491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Red: Names of internodes, petioles and leaf blades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Black: Length (L), Diameter (D), Width (of leaf blade; B)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Green: Angle specifications. Angle of divergence (deviation from the growth direction of the main axis): W (in degrees), azimuth angle (relative to the reference direction on the ground): S (in degrees); note: no negative angles possible.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optional: angle between two consecutive internodes (W-indicator)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C3AAC34-21FC-46F5-B5EC-903659891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7193D762-B27B-47BE-9695-04D38F6A0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2ABAA05-4C12-4A19-A5AD-83868328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01C18B-A4F3-4846-8052-471D26D3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ztest">
            <a:extLst>
              <a:ext uri="{FF2B5EF4-FFF2-40B4-BE49-F238E27FC236}">
                <a16:creationId xmlns:a16="http://schemas.microsoft.com/office/drawing/2014/main" id="{818F94E6-998F-4EFB-997D-8148EE51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id="{DF1CF45C-3A70-4EFC-8E5A-341030AC8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32656"/>
            <a:ext cx="4140200" cy="608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Corresponding </a:t>
            </a:r>
            <a:r>
              <a:rPr lang="en-US" altLang="de-DE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dtd</a:t>
            </a: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file:</a:t>
            </a:r>
            <a:endParaRPr lang="de-DE" altLang="de-DE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T1  L75  ##   O0           D2.3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T2  L50  #T1  V            D1.9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T3  L67  #T2  V            D1.5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T4  L31  #T3  V          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S1  L40  #T1     -    W65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S2  L36  #T2     +    W60  D0.9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S3  L20  #T3     S315 W50  D0.8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B1  L45  #S1  V  R5   W30        C4 &lt; B30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B2  L57  #S2  V  R5   W10        C4 &lt; B35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B3  L28  #S3  V  R5   W45        C4 &lt; B19 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1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#  Name of the parent segment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V</a:t>
            </a:r>
            <a:r>
              <a:rPr lang="en-US" altLang="de-DE" sz="1800" dirty="0">
                <a:latin typeface="Arial" panose="020B0604020202020204" pitchFamily="34" charset="0"/>
              </a:rPr>
              <a:t> stands for "extension" (of the axis)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+ for S90 (growth direction right)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– for S270 (growth direction left)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R5</a:t>
            </a:r>
            <a:r>
              <a:rPr lang="en-US" altLang="de-DE" sz="1800" dirty="0">
                <a:latin typeface="Arial" panose="020B0604020202020204" pitchFamily="34" charset="0"/>
              </a:rPr>
              <a:t> for downward direction (= S180)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C4</a:t>
            </a:r>
            <a:r>
              <a:rPr lang="en-US" altLang="de-DE" sz="1800" dirty="0">
                <a:latin typeface="Arial" panose="020B0604020202020204" pitchFamily="34" charset="0"/>
              </a:rPr>
              <a:t> for red </a:t>
            </a:r>
            <a:r>
              <a:rPr lang="en-US" altLang="de-DE" sz="1800" dirty="0" err="1">
                <a:latin typeface="Arial" panose="020B0604020202020204" pitchFamily="34" charset="0"/>
              </a:rPr>
              <a:t>colour</a:t>
            </a:r>
            <a:r>
              <a:rPr lang="en-US" altLang="de-DE" sz="1800" dirty="0">
                <a:latin typeface="Arial" panose="020B0604020202020204" pitchFamily="34" charset="0"/>
              </a:rPr>
              <a:t> marking (arbitrary)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The B-specifications for the leaf blades are written in comment brackets (currently no automatic processing by </a:t>
            </a:r>
            <a:r>
              <a:rPr lang="en-US" altLang="de-DE" sz="1800" dirty="0" err="1"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B96AEAA-2F48-46B6-AC4A-1051C4A86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8493124-08F1-4EE9-94DB-7C7DC23E8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1613E91A-EA75-4CB4-AD0E-5F24D12F4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BDB973-E95D-448C-94E6-7D9AE00C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klbuche">
            <a:extLst>
              <a:ext uri="{FF2B5EF4-FFF2-40B4-BE49-F238E27FC236}">
                <a16:creationId xmlns:a16="http://schemas.microsoft.com/office/drawing/2014/main" id="{64BF913A-6D9A-4197-ACF0-44D978249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056" y="308584"/>
            <a:ext cx="3056394" cy="654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5">
            <a:extLst>
              <a:ext uri="{FF2B5EF4-FFF2-40B4-BE49-F238E27FC236}">
                <a16:creationId xmlns:a16="http://schemas.microsoft.com/office/drawing/2014/main" id="{B3ED8B5B-F544-4C9B-8FA6-349C56E53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353" y="447055"/>
            <a:ext cx="1512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12F002D-5F7F-4F01-A6C5-DDBE2DA45C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9" y="116632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15771561-2D3C-40AA-A64E-6BFC9F9041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618" y="548680"/>
            <a:ext cx="591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DA96E197-5D44-4D90-9354-C5E6B273289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73C38F-4207-4967-858C-9F8EEE6B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21C313-27AD-491D-82DC-A8907C29B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8150" y="0"/>
            <a:ext cx="2370354" cy="6858000"/>
          </a:xfrm>
          <a:prstGeom prst="rect">
            <a:avLst/>
          </a:prstGeom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845516CC-0A0B-45D3-92E5-BE437F321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41" y="365755"/>
            <a:ext cx="23771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small Beech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A4C171B-FB4E-4B7B-904E-5AFCCB9A5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789" y="1052736"/>
            <a:ext cx="779978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Query a context that must exist for a rule to be applicable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in XL: context specification in (* .... *)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C8B5319-D9FD-4C5D-A86D-336B14F39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4B62F39-2168-47D8-BEEC-664635FBB8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F49D85-7D24-4B48-86A8-2EFDBFD6DF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3129A4-9924-4533-B5E1-C941E2B3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4B5F1873-25AC-4769-A498-89C8754D2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648"/>
            <a:ext cx="8604250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Geometric detail measurements: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internodes and petioles (for poplar):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Diameter of internodes (annual growth at least 1 time per year) :   accurate to 1/10 mm; measured in the middle. Same for shoots in case of spruce.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i="1" dirty="0">
                <a:latin typeface="Arial" panose="020B0604020202020204" pitchFamily="34" charset="0"/>
              </a:rPr>
              <a:t>For poplar tree: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a leaf: measured from the beginning of the leaf stalk to the blade tip,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Width of leaf: measured at the widest point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Leaf area (only by destructive measurement): possible with a special leaf measuring instrument after the dismemberment of the tree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Angle: accurate to 5° (azimuth angle: 10°); measurement between internode and midrib of leaf blade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Mass:</a:t>
            </a:r>
          </a:p>
          <a:p>
            <a:pPr marL="457200" indent="-457200" eaLnBrk="1" hangingPunct="1">
              <a:spcBef>
                <a:spcPts val="6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Internodes and leaves: dry mass for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FFFF43A-A2CA-4EB1-AE85-F7348FF240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16605A-522F-4796-8199-AFF7526362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3BFF38E-D298-4E81-84BF-0CF80F7972E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C581EE-8B88-42A6-9202-FD5BCC28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BDE49942-85DD-4B09-A967-3D653C16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6632"/>
            <a:ext cx="87852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99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To analyze the measured data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upload in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- check for visual plausibility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Representation of leaves with width and area  currently not possible (transfer leaf data to extra table)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First analyses: Creation of tables with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(elementary analysis; lengths and angles); also possible with queries from the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console</a:t>
            </a: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Statistical evaluation of tables (R or </a:t>
            </a:r>
            <a:r>
              <a:rPr lang="en-US" altLang="de-DE" sz="2400" dirty="0" err="1">
                <a:latin typeface="Arial" panose="020B0604020202020204" pitchFamily="34" charset="0"/>
              </a:rPr>
              <a:t>Statistica</a:t>
            </a:r>
            <a:r>
              <a:rPr lang="en-US" altLang="de-DE" sz="2400" dirty="0">
                <a:latin typeface="Arial" panose="020B0604020202020204" pitchFamily="34" charset="0"/>
              </a:rPr>
              <a:t>)  (see description on </a:t>
            </a:r>
            <a:r>
              <a:rPr lang="en-US" altLang="de-DE" sz="2400" dirty="0" err="1">
                <a:latin typeface="Arial" panose="020B0604020202020204" pitchFamily="34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</a:rPr>
              <a:t>-CD, to be adapted)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dirty="0">
                <a:solidFill>
                  <a:srgbClr val="0000FF"/>
                </a:solidFill>
                <a:latin typeface="Arial" panose="020B0604020202020204" pitchFamily="34" charset="0"/>
              </a:rPr>
              <a:t>Targets:</a:t>
            </a:r>
            <a:r>
              <a:rPr lang="en-US" altLang="de-DE" sz="2200" dirty="0">
                <a:latin typeface="Arial" panose="020B0604020202020204" pitchFamily="34" charset="0"/>
              </a:rPr>
              <a:t> Progression of morphological quantities along the axes and during branching; correlation and regression analysis of the quantities among each other; mean values and standard deviations; non-linear adaptation of a light response curve to the photosynthesis data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04D114E-3571-4C45-A5DF-B8EE4EAF72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16632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28D974F-168C-4C66-96DA-0C0B97869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B2A46B0-5AEC-4AFC-9AA7-1356C0D5FB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2492E4-25BB-47AD-9EE5-3AC6B3AA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6">
            <a:extLst>
              <a:ext uri="{FF2B5EF4-FFF2-40B4-BE49-F238E27FC236}">
                <a16:creationId xmlns:a16="http://schemas.microsoft.com/office/drawing/2014/main" id="{43EA7468-B296-45D6-AD09-4D786BCC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327" y="672366"/>
            <a:ext cx="7758113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How to upload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-Data in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File / Open &gt; choose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-Data &gt; Open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Branching structure appears in the 3D view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Change camera settings if necessary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Modify the file and save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modification becomes visible on the display</a:t>
            </a: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4326E19-55D3-4369-A3C3-A3A530578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8D445F-8874-4D62-A80F-A04BC0C049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2F742D7-1CD1-4BAE-B894-A845C38C58C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ACE0DF-4651-4D98-8857-EA4365A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>
            <a:extLst>
              <a:ext uri="{FF2B5EF4-FFF2-40B4-BE49-F238E27FC236}">
                <a16:creationId xmlns:a16="http://schemas.microsoft.com/office/drawing/2014/main" id="{811F8D46-DE7A-4E67-90D9-E7889709C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981075"/>
            <a:ext cx="8424733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Checking for consistency of the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file: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Optical control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- pay special attention to the base shoot, are there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   more (too many) shoots at the base?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   Checking the age count: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analysis option F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- 5</a:t>
            </a:r>
            <a:r>
              <a:rPr lang="en-US" altLang="de-DE" sz="2400" baseline="30000" dirty="0">
                <a:latin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column of the generated table: is age 0 too rare?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327A1BF-2A5B-49DE-8150-C741D7CDE7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404664"/>
            <a:ext cx="8363271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67C21FD-6BFA-43D9-83C6-FDFD71A7E8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89384"/>
            <a:ext cx="1" cy="606861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213D871-0921-4724-9497-FDFA5EF0E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9379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106736-F73F-4632-A5AE-3F4AF2C9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6">
            <a:extLst>
              <a:ext uri="{FF2B5EF4-FFF2-40B4-BE49-F238E27FC236}">
                <a16:creationId xmlns:a16="http://schemas.microsoft.com/office/drawing/2014/main" id="{8092BC15-854F-46CD-AC40-6E11804C8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26" y="549275"/>
            <a:ext cx="8424862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Simple analyses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some features were taken from the predecessor software GROGRA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Panels &gt; RGG Panels &gt; GROGRA functions &gt; Analysis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There you can find: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list of all shoots (generates complete list)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elementary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basic tree parameters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topological analysis (more on this later)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8447AF3-0D2B-410D-A352-028A70E80B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850C6BC-D583-4A0A-963A-EC4BAAB2D1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E9E125C-CC72-4ADF-8272-20BB5DD0C34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4A28E9-DBD0-4A21-9AAC-7F2E9467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degenh01">
            <a:extLst>
              <a:ext uri="{FF2B5EF4-FFF2-40B4-BE49-F238E27FC236}">
                <a16:creationId xmlns:a16="http://schemas.microsoft.com/office/drawing/2014/main" id="{F1253BD4-822F-47CD-9B0E-BFBACD117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73911"/>
            <a:ext cx="5904706" cy="533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4">
            <a:extLst>
              <a:ext uri="{FF2B5EF4-FFF2-40B4-BE49-F238E27FC236}">
                <a16:creationId xmlns:a16="http://schemas.microsoft.com/office/drawing/2014/main" id="{AE78B153-00C9-475B-9AE8-48E89284C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471" y="542606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CB07E1A-E672-41FE-B01E-E7658A3E38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65E48013-C757-4765-B111-A7CBDD0F6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BF54D160-83FC-45C9-8A9C-5686EC4623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ED8E30-4B01-4019-8F42-5B3F4FC3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EDFABBC-ADD2-4C0D-9186-6DF0A476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2656"/>
            <a:ext cx="828072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statistical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Trend for leaf length along the main tree trunk for Poplar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0296B397-CAFA-4976-AE13-49D984877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9" y="386661"/>
            <a:ext cx="78488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Correlation between leaf length and width for Poplar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C22AA556-CFA7-4F5F-AA9F-C21B84C6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pic>
        <p:nvPicPr>
          <p:cNvPr id="39940" name="Picture 4" descr="degenh02">
            <a:extLst>
              <a:ext uri="{FF2B5EF4-FFF2-40B4-BE49-F238E27FC236}">
                <a16:creationId xmlns:a16="http://schemas.microsoft.com/office/drawing/2014/main" id="{0568DAB6-410A-4BF1-9E41-908726BF9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05333"/>
            <a:ext cx="5832475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5">
            <a:extLst>
              <a:ext uri="{FF2B5EF4-FFF2-40B4-BE49-F238E27FC236}">
                <a16:creationId xmlns:a16="http://schemas.microsoft.com/office/drawing/2014/main" id="{B1D66F07-3DCE-462F-B014-BABBE637A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956002"/>
            <a:ext cx="864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The analysis of the data will be part of the assignment and will not be elaborated here any further.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31127B7-F4A4-4656-B941-35D4744C2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648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9A9B332-8D19-4411-BD93-4661EAF70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60BB5C33-1652-4235-A984-77FFDE58404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03BB67-84E5-47FB-A7EC-9DB73532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5" descr="kat19a">
            <a:extLst>
              <a:ext uri="{FF2B5EF4-FFF2-40B4-BE49-F238E27FC236}">
                <a16:creationId xmlns:a16="http://schemas.microsoft.com/office/drawing/2014/main" id="{36B932D7-6DFC-445B-9A71-7DDF25F6C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9" y="1916113"/>
            <a:ext cx="8785225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B1A19196-0AAD-4E1D-89E6-286CF122EF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3443C21-911B-40DF-ADB7-4B21FAE0C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799" y="689274"/>
            <a:ext cx="21728" cy="616872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456819-A0B2-4019-AC67-A9D02B10BA6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883463-A5C6-4607-96DB-7F41CFF5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0167501-51DE-4170-BD91-FCA1ADC0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49275"/>
            <a:ext cx="8618982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left-sided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left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sm09_e14.rgg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6" descr="kat19e">
            <a:extLst>
              <a:ext uri="{FF2B5EF4-FFF2-40B4-BE49-F238E27FC236}">
                <a16:creationId xmlns:a16="http://schemas.microsoft.com/office/drawing/2014/main" id="{F44302FD-D581-45E2-A9B6-4DEE53971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4" y="2205038"/>
            <a:ext cx="87122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FF2BECC5-261D-4091-B1F6-B27CED7EDB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23B92027-CA1B-4696-864D-07CE2A0980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CB3A75-0255-4BFA-BD2B-7F0D1D9809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E0374A-D757-4E84-8667-B20C47D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64A8F41-4649-4330-8520-D90B892AC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31" y="524818"/>
            <a:ext cx="8568946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right-sided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right context: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sm09_e15.rgg</a:t>
            </a:r>
            <a:endParaRPr lang="en-US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5" descr="fig14new">
            <a:extLst>
              <a:ext uri="{FF2B5EF4-FFF2-40B4-BE49-F238E27FC236}">
                <a16:creationId xmlns:a16="http://schemas.microsoft.com/office/drawing/2014/main" id="{68D1121D-E032-462B-98E0-40EE51667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79" y="3933056"/>
            <a:ext cx="8591080" cy="278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CBCE0F9C-470E-4FEA-945F-8586BCA394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260648"/>
            <a:ext cx="853244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EF9E8072-E690-4BD2-B7A8-3D5A37266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AD249A8-AEF3-4342-9BAB-D7D886746F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462E99-1073-4F59-9DB7-2A49DED8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1A3862A-B271-46DE-A817-00BC1450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81000"/>
            <a:ext cx="889247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Right 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installation in a model for signal-controlled triggering of lateral shoot formation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A(int age);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B(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super.length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extends F(length, 3,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Axiom</a:t>
            </a: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A(0);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&lt; 5) ==&gt; B(10, 2) A(t+1);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2 = green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== 5) ==&gt; B(10, 4);      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4 = </a:t>
            </a:r>
            <a:r>
              <a:rPr lang="fr-FR" altLang="de-DE" sz="1600" dirty="0" err="1">
                <a:latin typeface="Arial" panose="020B0604020202020204" pitchFamily="34" charset="0"/>
                <a:cs typeface="Courier New" panose="02070309020205020404" pitchFamily="49" charset="0"/>
              </a:rPr>
              <a:t>red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2) </a:t>
            </a: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 B(r, 4) *)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B(s, 4);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4) ==&gt; B(s, 3) [ RH(random(0, 360)) RU(30) F(30, 1, 14) ];</a:t>
            </a:r>
            <a:r>
              <a:rPr lang="de-DE" altLang="de-DE" sz="1600" dirty="0">
                <a:latin typeface="Arial" panose="020B0604020202020204" pitchFamily="34" charset="0"/>
              </a:rPr>
              <a:t>  // 3 = </a:t>
            </a:r>
            <a:r>
              <a:rPr lang="de-DE" altLang="de-DE" sz="1600" dirty="0" err="1">
                <a:latin typeface="Arial" panose="020B0604020202020204" pitchFamily="34" charset="0"/>
              </a:rPr>
              <a:t>blue</a:t>
            </a:r>
            <a:endParaRPr lang="de-DE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6FADF7CE-F22F-4C06-9E90-DFB755BF4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32656"/>
            <a:ext cx="6542853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9900"/>
                </a:solidFill>
                <a:latin typeface="Arial" panose="020B0604020202020204" pitchFamily="34" charset="0"/>
              </a:rPr>
              <a:t>Insertion: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Graph View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always carries a graph with it, which contains all the current structure information.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this is transformed by applying the rules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the graph can be displayed completely in the 2D graph view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&gt; 2D &gt; Graph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(the 2D graph view can be anchored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the mouse in the </a:t>
            </a:r>
            <a:r>
              <a:rPr lang="en-US" altLang="de-DE" sz="2000" dirty="0" err="1"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latin typeface="Arial" panose="020B0604020202020204" pitchFamily="34" charset="0"/>
              </a:rPr>
              <a:t> user interface)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Layout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View &gt; Redraw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4801C0-A6E8-414A-84EB-B48D7303D8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260648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665784CF-8C69-43C3-8974-6D75C4185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1F26D9E-DD3B-48E3-AF32-7CF81F86E9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65808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95429-4A7C-434B-A506-CF4605AF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B29156-687B-45F9-AA61-EDD5FDD80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4558735"/>
            <a:ext cx="3886600" cy="203861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831D26B2-516A-493F-BC7F-B4B9871D0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96" y="333375"/>
            <a:ext cx="84582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Interpretation rules</a:t>
            </a:r>
            <a:endParaRPr lang="en-US" altLang="de-DE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Installation of a further rule application immediately before graphic interpretation (without effect on the next generation)</a:t>
            </a:r>
          </a:p>
        </p:txBody>
      </p:sp>
      <p:pic>
        <p:nvPicPr>
          <p:cNvPr id="17411" name="Picture 3" descr="ldiagr2">
            <a:extLst>
              <a:ext uri="{FF2B5EF4-FFF2-40B4-BE49-F238E27FC236}">
                <a16:creationId xmlns:a16="http://schemas.microsoft.com/office/drawing/2014/main" id="{DB48B7D6-CB70-4B25-AB3E-27F21DD9E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565400"/>
            <a:ext cx="6119812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>
            <a:extLst>
              <a:ext uri="{FF2B5EF4-FFF2-40B4-BE49-F238E27FC236}">
                <a16:creationId xmlns:a16="http://schemas.microsoft.com/office/drawing/2014/main" id="{E490BB7F-07B3-4885-BB95-3F22BEF7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49" y="3284538"/>
            <a:ext cx="2736475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chemeClr val="accent2"/>
                </a:solidFill>
                <a:latin typeface="Arial" panose="020B0604020202020204" pitchFamily="34" charset="0"/>
              </a:rPr>
              <a:t>Interpretation rule  application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Interpretation by turtle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3975149A-CA6F-4B21-9861-F8E5F1B0F2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34D5C014-E546-44B8-9C07-B53A2643C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D5E491F-86AD-4748-B18D-0413B3C91C9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E6100-4FD2-4287-B238-34163C32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3694</Words>
  <Application>Microsoft Office PowerPoint</Application>
  <PresentationFormat>Bildschirmpräsentation (4:3)</PresentationFormat>
  <Paragraphs>603</Paragraphs>
  <Slides>46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46</vt:i4>
      </vt:variant>
    </vt:vector>
  </HeadingPairs>
  <TitlesOfParts>
    <vt:vector size="53" baseType="lpstr">
      <vt:lpstr>Arial</vt:lpstr>
      <vt:lpstr>Calibri</vt:lpstr>
      <vt:lpstr>Courier New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 graph: a way to organize data  Definition: a set of nodes (partially) connected by (directed) edges (relations)</vt:lpstr>
      <vt:lpstr>PowerPoint-Präsentation</vt:lpstr>
      <vt:lpstr>Do you find such a structure anywhere in real life?</vt:lpstr>
      <vt:lpstr>How about now?</vt:lpstr>
      <vt:lpstr> It is a tree - trees are special graphs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256</cp:revision>
  <cp:lastPrinted>2015-06-11T07:57:54Z</cp:lastPrinted>
  <dcterms:created xsi:type="dcterms:W3CDTF">2006-10-23T15:58:10Z</dcterms:created>
  <dcterms:modified xsi:type="dcterms:W3CDTF">2024-06-05T11:44:05Z</dcterms:modified>
</cp:coreProperties>
</file>