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4"/>
  </p:notesMasterIdLst>
  <p:sldIdLst>
    <p:sldId id="256" r:id="rId2"/>
    <p:sldId id="570" r:id="rId3"/>
    <p:sldId id="573" r:id="rId4"/>
    <p:sldId id="607" r:id="rId5"/>
    <p:sldId id="608" r:id="rId6"/>
    <p:sldId id="522" r:id="rId7"/>
    <p:sldId id="543" r:id="rId8"/>
    <p:sldId id="544" r:id="rId9"/>
    <p:sldId id="545" r:id="rId10"/>
    <p:sldId id="546" r:id="rId11"/>
    <p:sldId id="547" r:id="rId12"/>
    <p:sldId id="548" r:id="rId13"/>
    <p:sldId id="549" r:id="rId14"/>
    <p:sldId id="523" r:id="rId15"/>
    <p:sldId id="524" r:id="rId16"/>
    <p:sldId id="525" r:id="rId17"/>
    <p:sldId id="610" r:id="rId18"/>
    <p:sldId id="611" r:id="rId19"/>
    <p:sldId id="613" r:id="rId20"/>
    <p:sldId id="528" r:id="rId21"/>
    <p:sldId id="551" r:id="rId22"/>
    <p:sldId id="529" r:id="rId23"/>
    <p:sldId id="574" r:id="rId24"/>
    <p:sldId id="575" r:id="rId25"/>
    <p:sldId id="576" r:id="rId26"/>
    <p:sldId id="577" r:id="rId27"/>
    <p:sldId id="578" r:id="rId28"/>
    <p:sldId id="579" r:id="rId29"/>
    <p:sldId id="580" r:id="rId30"/>
    <p:sldId id="581" r:id="rId31"/>
    <p:sldId id="582" r:id="rId32"/>
    <p:sldId id="377" r:id="rId33"/>
    <p:sldId id="583" r:id="rId34"/>
    <p:sldId id="584" r:id="rId35"/>
    <p:sldId id="585" r:id="rId36"/>
    <p:sldId id="586" r:id="rId37"/>
    <p:sldId id="587" r:id="rId38"/>
    <p:sldId id="588" r:id="rId39"/>
    <p:sldId id="589" r:id="rId40"/>
    <p:sldId id="590" r:id="rId41"/>
    <p:sldId id="591" r:id="rId42"/>
    <p:sldId id="386" r:id="rId43"/>
    <p:sldId id="387" r:id="rId44"/>
    <p:sldId id="388" r:id="rId45"/>
    <p:sldId id="592" r:id="rId46"/>
    <p:sldId id="390" r:id="rId47"/>
    <p:sldId id="444" r:id="rId48"/>
    <p:sldId id="593" r:id="rId49"/>
    <p:sldId id="391" r:id="rId50"/>
    <p:sldId id="392" r:id="rId51"/>
    <p:sldId id="594" r:id="rId52"/>
    <p:sldId id="394" r:id="rId53"/>
    <p:sldId id="395" r:id="rId54"/>
    <p:sldId id="396" r:id="rId55"/>
    <p:sldId id="397" r:id="rId56"/>
    <p:sldId id="398" r:id="rId57"/>
    <p:sldId id="399" r:id="rId58"/>
    <p:sldId id="400" r:id="rId59"/>
    <p:sldId id="559" r:id="rId60"/>
    <p:sldId id="560" r:id="rId61"/>
    <p:sldId id="561" r:id="rId62"/>
    <p:sldId id="556" r:id="rId63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3300"/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9" autoAdjust="0"/>
    <p:restoredTop sz="90929"/>
  </p:normalViewPr>
  <p:slideViewPr>
    <p:cSldViewPr>
      <p:cViewPr varScale="1">
        <p:scale>
          <a:sx n="97" d="100"/>
          <a:sy n="97" d="100"/>
        </p:scale>
        <p:origin x="6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379A9-6F41-4357-A824-2203C003AE08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A26F1-6DD0-4C6C-983F-9D7369E2AE0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178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A577333-8D87-40AE-874B-BEF0459954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034711-F8FD-48BE-9868-058E591BE7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617FAD-885B-430D-90D3-B854464E0C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07B0-9765-4284-B607-34B187A4A03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4729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A8A0E2-3D76-4783-99DA-8CA042061A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642B7B-A3CB-4F38-B7B7-3850715705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C3617C-2708-444A-AB16-061A81F1EE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844B5-04BD-4B2E-AB43-CF9F70F7CBD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27737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63F2EF-BF56-49D5-8B92-EF1283062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BA73A8-20D3-40A4-B1C4-DA7BA9D06D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0C3F3B-27E5-4C29-9C36-EE5DE50010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D3396-C168-4298-9B83-FCC6C800A54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2556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FD9CF1-EC07-4B1A-8BC6-F2E8642DDE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0E0883-4AA3-4EF6-93DD-D39BF063D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3B934B-B2CB-4A7C-818C-264B272639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198DF-1236-4EC9-8615-13F8C31484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1079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CD6B34-49C6-4EEA-B644-99AF5F68F0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F0E215-0690-404C-AB9E-A793580C8E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DB36DD-FA94-4E9D-8758-9FC7BC6445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EFF4-F928-4829-8CC9-05B5D495213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7521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D1DA78-893A-4553-834B-40DDCE72C0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BED6B7-1DEC-4465-B901-8D9B6B6FDC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723860-45EF-4A01-859E-21550213B5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51689-3495-47C1-B360-BB09614DF30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5812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92507CF-D0CA-4B9A-81AF-285942AE36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A5A82BB-12EB-449C-A292-56B6F50727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3337E67-DDAE-47EC-B8D0-E0B0194D8F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87C9B-FC5D-4410-936A-2324C868A01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556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50B3122-E090-4468-ABF3-E3A9994606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1183EBE-ABA7-44C5-97CC-C53FE0AD13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41088C0-7A9C-486A-8E89-CA3763DEC6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4EA33-1744-4E4B-B2DB-BB4D7577FD8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353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A858E71-E2F2-4488-9539-0865D9A41C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7B76E6D-AB67-4726-A8E1-A6628F6F0F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AC88294-ABD6-4823-96EA-770B75BFFD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47143-1785-4CA0-A095-0BBC415C218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45505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9BB423-2A29-444C-BFB5-47141EC2FC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7DFC3C-3F1A-4919-9D7F-18C174F818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9EC532-7924-4397-9D2D-1C01027717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F82D3-BDEE-4DCB-905C-FC19171C6DE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1615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944D49-7C15-4693-9527-B25C29922D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FDE58D-4A3F-4FF6-B9D7-7EDFB5F51E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78C63E-1804-4CE7-98E9-ABE8315FA3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C3EFD-0E4F-4B33-B6AB-5DD669B8D7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6604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C0357A3-71D7-412C-9526-4AF1F65A1F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610E70-64FF-41F5-85F9-5F22671BE6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375637E-E99A-4166-9711-3644838C2F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EF5C102-D9F9-4782-AEBD-31ECE7E44A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85FCEDD-BA5D-43F1-8EB3-4C959D1B4D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ABBDBC7-F2E7-4B3A-8C4A-1E01AA4A8CD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>
            <a:extLst>
              <a:ext uri="{FF2B5EF4-FFF2-40B4-BE49-F238E27FC236}">
                <a16:creationId xmlns:a16="http://schemas.microsoft.com/office/drawing/2014/main" id="{9D2E3CE6-3B9F-4CA7-943C-35F5A46C4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060848"/>
            <a:ext cx="8077200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>
                <a:solidFill>
                  <a:srgbClr val="CC3300"/>
                </a:solidFill>
                <a:latin typeface="Arial" panose="020B0604020202020204" pitchFamily="34" charset="0"/>
              </a:rPr>
              <a:t>- 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</a:rPr>
              <a:t>Summer Semester 2024 -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Winfried 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</a:rPr>
              <a:t>Kurth</a:t>
            </a:r>
            <a:endParaRPr lang="en-US" altLang="de-DE" sz="2400" dirty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3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rd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</a:t>
            </a:r>
            <a:r>
              <a:rPr lang="de-DE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: 25 April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, 2024</a:t>
            </a:r>
          </a:p>
        </p:txBody>
      </p:sp>
      <p:pic>
        <p:nvPicPr>
          <p:cNvPr id="2051" name="Picture 6" descr="groimpstart">
            <a:extLst>
              <a:ext uri="{FF2B5EF4-FFF2-40B4-BE49-F238E27FC236}">
                <a16:creationId xmlns:a16="http://schemas.microsoft.com/office/drawing/2014/main" id="{7ECBC45A-BDAD-474B-81C8-21D60C606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groimp500x500">
            <a:extLst>
              <a:ext uri="{FF2B5EF4-FFF2-40B4-BE49-F238E27FC236}">
                <a16:creationId xmlns:a16="http://schemas.microsoft.com/office/drawing/2014/main" id="{1F0C500D-4A69-48A8-B066-402A7F9FD4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F240873-8941-4AF4-9F84-97438BC1D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4" descr="kat13d">
            <a:extLst>
              <a:ext uri="{FF2B5EF4-FFF2-40B4-BE49-F238E27FC236}">
                <a16:creationId xmlns:a16="http://schemas.microsoft.com/office/drawing/2014/main" id="{D1000E03-8AC6-427A-993D-91CCF764E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54" y="692696"/>
            <a:ext cx="4680500" cy="5845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49E955-702F-465C-8B1D-C39F91AA3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77987D65-A84B-4F50-BDD8-765AC6E0D0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2DF4AEE9-3CC2-4D40-909E-8C0C1037BBF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63B1478B-986C-4965-8547-C159EB107EF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4" descr="kat13e">
            <a:extLst>
              <a:ext uri="{FF2B5EF4-FFF2-40B4-BE49-F238E27FC236}">
                <a16:creationId xmlns:a16="http://schemas.microsoft.com/office/drawing/2014/main" id="{B59A38E8-D768-42DB-805A-CC8E0B013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7" y="694661"/>
            <a:ext cx="4525947" cy="597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18C363-8A8D-422D-8C1E-5AB6EE50B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D51542CB-62CF-4A39-9203-DBDAC58429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30AF9AB0-6F63-4CB5-949D-78A01A82CF3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02301404-3E16-4F1E-AA12-F1CD4698B33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4" descr="kat13f">
            <a:extLst>
              <a:ext uri="{FF2B5EF4-FFF2-40B4-BE49-F238E27FC236}">
                <a16:creationId xmlns:a16="http://schemas.microsoft.com/office/drawing/2014/main" id="{D1698894-430F-4A7A-9072-C54F2F0C3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760" y="1300288"/>
            <a:ext cx="6779590" cy="4636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04CF01-35E6-4B8B-A6B1-F06440417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8593B6B2-31A0-4A06-B7A6-DC0228C9B8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C3752685-7587-4818-81D4-BA26D614A19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A7584D25-934B-4179-AA71-ECC2D728EDE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4" descr="kat13g">
            <a:extLst>
              <a:ext uri="{FF2B5EF4-FFF2-40B4-BE49-F238E27FC236}">
                <a16:creationId xmlns:a16="http://schemas.microsoft.com/office/drawing/2014/main" id="{6AA62A07-727F-4A81-A95F-62EB90446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49" y="1052513"/>
            <a:ext cx="8305793" cy="4885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C2F62F1-233F-4232-A763-B777C6A94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70EF85C1-BB73-4DD6-B77B-3674AC86D5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AD9A3F6A-E3DF-49FF-B945-FAE40917801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6D943EA4-D123-41C9-8108-A007F994E54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5">
            <a:extLst>
              <a:ext uri="{FF2B5EF4-FFF2-40B4-BE49-F238E27FC236}">
                <a16:creationId xmlns:a16="http://schemas.microsoft.com/office/drawing/2014/main" id="{17AB5C88-A4A5-4890-8C44-64F0FC1AF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656" y="1196752"/>
            <a:ext cx="7924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Another</a:t>
            </a:r>
            <a:r>
              <a:rPr lang="de-DE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</a:t>
            </a:r>
            <a:r>
              <a:rPr lang="de-DE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e-DE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((1:20))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de-DE" altLang="de-D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e-DE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((1:36))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( F0 RU(165) F0 RU(165) ) RU(270) )</a:t>
            </a:r>
            <a:r>
              <a:rPr lang="de-DE" altLang="de-DE" sz="20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925F650-22E5-4875-8811-87794FC5A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038848AE-2CAA-458D-9197-1318DA264A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C169D124-78D1-44C7-81CA-F74AC6E15E0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CA1727A8-3E01-4C2E-8D7A-7F8F1416423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5">
            <a:extLst>
              <a:ext uri="{FF2B5EF4-FFF2-40B4-BE49-F238E27FC236}">
                <a16:creationId xmlns:a16="http://schemas.microsoft.com/office/drawing/2014/main" id="{FCDAFF6B-A0F5-445F-93CA-3FBCBCFD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574809"/>
            <a:ext cx="7924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Another 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((1:20))</a:t>
            </a: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for </a:t>
            </a:r>
            <a:r>
              <a:rPr lang="de-DE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((1:36))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F0 RU(165) F0 RU(165) ) RU(270) )</a:t>
            </a:r>
            <a:r>
              <a:rPr lang="en-US" altLang="de-DE" sz="2000" dirty="0">
                <a:latin typeface="Arial" panose="020B0604020202020204" pitchFamily="34" charset="0"/>
              </a:rPr>
              <a:t> </a:t>
            </a:r>
          </a:p>
        </p:txBody>
      </p:sp>
      <p:pic>
        <p:nvPicPr>
          <p:cNvPr id="97283" name="Picture 6" descr="goro3">
            <a:extLst>
              <a:ext uri="{FF2B5EF4-FFF2-40B4-BE49-F238E27FC236}">
                <a16:creationId xmlns:a16="http://schemas.microsoft.com/office/drawing/2014/main" id="{EEE5A0A2-BE09-4A75-A543-61387D90B5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048000"/>
            <a:ext cx="3701008" cy="3701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1D882D-4E6F-4B5C-AEB3-4708C345C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55EB8B80-6E7B-4AFB-B8D1-8D9FBF4648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6">
            <a:extLst>
              <a:ext uri="{FF2B5EF4-FFF2-40B4-BE49-F238E27FC236}">
                <a16:creationId xmlns:a16="http://schemas.microsoft.com/office/drawing/2014/main" id="{86BB41AC-29F7-45AF-B92B-B83830B7ADB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Line 4">
            <a:extLst>
              <a:ext uri="{FF2B5EF4-FFF2-40B4-BE49-F238E27FC236}">
                <a16:creationId xmlns:a16="http://schemas.microsoft.com/office/drawing/2014/main" id="{6D5D4303-13E3-4D6B-A18B-8C27E0E1541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Line 2">
            <a:extLst>
              <a:ext uri="{FF2B5EF4-FFF2-40B4-BE49-F238E27FC236}">
                <a16:creationId xmlns:a16="http://schemas.microsoft.com/office/drawing/2014/main" id="{30DC4325-8FBA-4733-9C7A-761248AEAD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07" name="Line 3">
            <a:extLst>
              <a:ext uri="{FF2B5EF4-FFF2-40B4-BE49-F238E27FC236}">
                <a16:creationId xmlns:a16="http://schemas.microsoft.com/office/drawing/2014/main" id="{FFCECCAE-4F51-46FD-9D03-C87E56817F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8308" name="AutoShape 4">
            <a:extLst>
              <a:ext uri="{FF2B5EF4-FFF2-40B4-BE49-F238E27FC236}">
                <a16:creationId xmlns:a16="http://schemas.microsoft.com/office/drawing/2014/main" id="{0B847840-9DB0-457B-8673-167599AFAFC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309" name="Text Box 5">
            <a:extLst>
              <a:ext uri="{FF2B5EF4-FFF2-40B4-BE49-F238E27FC236}">
                <a16:creationId xmlns:a16="http://schemas.microsoft.com/office/drawing/2014/main" id="{13CDC698-B880-482A-96D4-9690A7D20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836712"/>
            <a:ext cx="78486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Extension to 3D graphics: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Turtle rotations around 3 axes</a:t>
            </a:r>
          </a:p>
        </p:txBody>
      </p:sp>
      <p:sp>
        <p:nvSpPr>
          <p:cNvPr id="98310" name="Line 6">
            <a:extLst>
              <a:ext uri="{FF2B5EF4-FFF2-40B4-BE49-F238E27FC236}">
                <a16:creationId xmlns:a16="http://schemas.microsoft.com/office/drawing/2014/main" id="{4C1C6ABA-C654-4A5C-A84B-B0281BD717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1985" y="3624481"/>
            <a:ext cx="2852089" cy="149710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1" name="Line 7">
            <a:extLst>
              <a:ext uri="{FF2B5EF4-FFF2-40B4-BE49-F238E27FC236}">
                <a16:creationId xmlns:a16="http://schemas.microsoft.com/office/drawing/2014/main" id="{5A29898F-F557-4B82-A089-9BD5EC82F0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96142" y="3624481"/>
            <a:ext cx="599622" cy="149710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2" name="Line 8">
            <a:extLst>
              <a:ext uri="{FF2B5EF4-FFF2-40B4-BE49-F238E27FC236}">
                <a16:creationId xmlns:a16="http://schemas.microsoft.com/office/drawing/2014/main" id="{59DD4475-FF9B-427C-953B-F5E9FCB758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07325" y="5121585"/>
            <a:ext cx="1" cy="7556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8313" name="Picture 9" descr="turtle05">
            <a:extLst>
              <a:ext uri="{FF2B5EF4-FFF2-40B4-BE49-F238E27FC236}">
                <a16:creationId xmlns:a16="http://schemas.microsoft.com/office/drawing/2014/main" id="{343CA38D-7982-4EE1-A188-778CAF007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372" y="4221088"/>
            <a:ext cx="1266028" cy="93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10E186-7806-49E4-8CB5-E2D75DC79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Line 2">
            <a:extLst>
              <a:ext uri="{FF2B5EF4-FFF2-40B4-BE49-F238E27FC236}">
                <a16:creationId xmlns:a16="http://schemas.microsoft.com/office/drawing/2014/main" id="{30DC4325-8FBA-4733-9C7A-761248AEAD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07" name="Line 3">
            <a:extLst>
              <a:ext uri="{FF2B5EF4-FFF2-40B4-BE49-F238E27FC236}">
                <a16:creationId xmlns:a16="http://schemas.microsoft.com/office/drawing/2014/main" id="{FFCECCAE-4F51-46FD-9D03-C87E56817F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8308" name="AutoShape 4">
            <a:extLst>
              <a:ext uri="{FF2B5EF4-FFF2-40B4-BE49-F238E27FC236}">
                <a16:creationId xmlns:a16="http://schemas.microsoft.com/office/drawing/2014/main" id="{0B847840-9DB0-457B-8673-167599AFAFC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309" name="Text Box 5">
            <a:extLst>
              <a:ext uri="{FF2B5EF4-FFF2-40B4-BE49-F238E27FC236}">
                <a16:creationId xmlns:a16="http://schemas.microsoft.com/office/drawing/2014/main" id="{13CDC698-B880-482A-96D4-9690A7D20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836712"/>
            <a:ext cx="78486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Extension to 3D graphics: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Turtle rotations around 3 axes</a:t>
            </a:r>
          </a:p>
        </p:txBody>
      </p:sp>
      <p:sp>
        <p:nvSpPr>
          <p:cNvPr id="98310" name="Line 6">
            <a:extLst>
              <a:ext uri="{FF2B5EF4-FFF2-40B4-BE49-F238E27FC236}">
                <a16:creationId xmlns:a16="http://schemas.microsoft.com/office/drawing/2014/main" id="{4C1C6ABA-C654-4A5C-A84B-B0281BD717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1985" y="3624481"/>
            <a:ext cx="2852089" cy="149710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1" name="Line 7">
            <a:extLst>
              <a:ext uri="{FF2B5EF4-FFF2-40B4-BE49-F238E27FC236}">
                <a16:creationId xmlns:a16="http://schemas.microsoft.com/office/drawing/2014/main" id="{5A29898F-F557-4B82-A089-9BD5EC82F0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96142" y="3624481"/>
            <a:ext cx="599622" cy="149710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2" name="Line 8">
            <a:extLst>
              <a:ext uri="{FF2B5EF4-FFF2-40B4-BE49-F238E27FC236}">
                <a16:creationId xmlns:a16="http://schemas.microsoft.com/office/drawing/2014/main" id="{59DD4475-FF9B-427C-953B-F5E9FCB758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07325" y="5121585"/>
            <a:ext cx="1" cy="7556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8313" name="Picture 9" descr="turtle05">
            <a:extLst>
              <a:ext uri="{FF2B5EF4-FFF2-40B4-BE49-F238E27FC236}">
                <a16:creationId xmlns:a16="http://schemas.microsoft.com/office/drawing/2014/main" id="{343CA38D-7982-4EE1-A188-778CAF007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372" y="4221088"/>
            <a:ext cx="1266028" cy="93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10E186-7806-49E4-8CB5-E2D75DC79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C639E9F3-3B82-4BD3-9AF5-549DFD0CD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043" y="3140968"/>
            <a:ext cx="8872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i="1" dirty="0" err="1">
                <a:latin typeface="Arial" panose="020B0604020202020204" pitchFamily="34" charset="0"/>
              </a:rPr>
              <a:t>left</a:t>
            </a:r>
            <a:endParaRPr lang="de-DE" altLang="de-DE" sz="2800" i="1" dirty="0">
              <a:latin typeface="Arial" panose="020B0604020202020204" pitchFamily="34" charset="0"/>
            </a:endParaRP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1A5B720D-67F9-40D9-8572-ED3C2275D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475" y="3356992"/>
            <a:ext cx="10077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i="1" dirty="0" err="1">
                <a:latin typeface="Arial" panose="020B0604020202020204" pitchFamily="34" charset="0"/>
              </a:rPr>
              <a:t>head</a:t>
            </a:r>
            <a:endParaRPr lang="de-DE" altLang="de-DE" sz="2800" i="1" dirty="0">
              <a:latin typeface="Arial" panose="020B0604020202020204" pitchFamily="34" charset="0"/>
            </a:endParaRPr>
          </a:p>
        </p:txBody>
      </p:sp>
      <p:sp>
        <p:nvSpPr>
          <p:cNvPr id="13" name="Text Box 10">
            <a:extLst>
              <a:ext uri="{FF2B5EF4-FFF2-40B4-BE49-F238E27FC236}">
                <a16:creationId xmlns:a16="http://schemas.microsoft.com/office/drawing/2014/main" id="{508AD4E8-8736-4AD3-A5B4-A601B5B6B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116" y="5805264"/>
            <a:ext cx="647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i="1" dirty="0" err="1">
                <a:latin typeface="Arial" panose="020B0604020202020204" pitchFamily="34" charset="0"/>
              </a:rPr>
              <a:t>up</a:t>
            </a:r>
            <a:endParaRPr lang="de-DE" altLang="de-DE" sz="28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814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Line 2">
            <a:extLst>
              <a:ext uri="{FF2B5EF4-FFF2-40B4-BE49-F238E27FC236}">
                <a16:creationId xmlns:a16="http://schemas.microsoft.com/office/drawing/2014/main" id="{30DC4325-8FBA-4733-9C7A-761248AEAD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07" name="Line 3">
            <a:extLst>
              <a:ext uri="{FF2B5EF4-FFF2-40B4-BE49-F238E27FC236}">
                <a16:creationId xmlns:a16="http://schemas.microsoft.com/office/drawing/2014/main" id="{FFCECCAE-4F51-46FD-9D03-C87E56817F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8308" name="AutoShape 4">
            <a:extLst>
              <a:ext uri="{FF2B5EF4-FFF2-40B4-BE49-F238E27FC236}">
                <a16:creationId xmlns:a16="http://schemas.microsoft.com/office/drawing/2014/main" id="{0B847840-9DB0-457B-8673-167599AFAFC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309" name="Text Box 5">
            <a:extLst>
              <a:ext uri="{FF2B5EF4-FFF2-40B4-BE49-F238E27FC236}">
                <a16:creationId xmlns:a16="http://schemas.microsoft.com/office/drawing/2014/main" id="{13CDC698-B880-482A-96D4-9690A7D20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836712"/>
            <a:ext cx="78486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Extension to 3D graphics: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Turtle rotations around 3 axes</a:t>
            </a:r>
          </a:p>
        </p:txBody>
      </p:sp>
      <p:sp>
        <p:nvSpPr>
          <p:cNvPr id="98310" name="Line 6">
            <a:extLst>
              <a:ext uri="{FF2B5EF4-FFF2-40B4-BE49-F238E27FC236}">
                <a16:creationId xmlns:a16="http://schemas.microsoft.com/office/drawing/2014/main" id="{4C1C6ABA-C654-4A5C-A84B-B0281BD717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35550" y="3624481"/>
            <a:ext cx="2852089" cy="149710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1" name="Line 7">
            <a:extLst>
              <a:ext uri="{FF2B5EF4-FFF2-40B4-BE49-F238E27FC236}">
                <a16:creationId xmlns:a16="http://schemas.microsoft.com/office/drawing/2014/main" id="{5A29898F-F557-4B82-A089-9BD5EC82F0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19707" y="3624481"/>
            <a:ext cx="599622" cy="149710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2" name="Line 8">
            <a:extLst>
              <a:ext uri="{FF2B5EF4-FFF2-40B4-BE49-F238E27FC236}">
                <a16:creationId xmlns:a16="http://schemas.microsoft.com/office/drawing/2014/main" id="{59DD4475-FF9B-427C-953B-F5E9FCB758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30890" y="5121585"/>
            <a:ext cx="1" cy="7556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8313" name="Picture 9" descr="turtle05">
            <a:extLst>
              <a:ext uri="{FF2B5EF4-FFF2-40B4-BE49-F238E27FC236}">
                <a16:creationId xmlns:a16="http://schemas.microsoft.com/office/drawing/2014/main" id="{343CA38D-7982-4EE1-A188-778CAF007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937" y="4221088"/>
            <a:ext cx="1266028" cy="93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10E186-7806-49E4-8CB5-E2D75DC79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C639E9F3-3B82-4BD3-9AF5-549DFD0CD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3140968"/>
            <a:ext cx="8872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i="1" dirty="0" err="1">
                <a:latin typeface="Arial" panose="020B0604020202020204" pitchFamily="34" charset="0"/>
              </a:rPr>
              <a:t>left</a:t>
            </a:r>
            <a:endParaRPr lang="de-DE" altLang="de-DE" sz="2800" i="1" dirty="0">
              <a:latin typeface="Arial" panose="020B0604020202020204" pitchFamily="34" charset="0"/>
            </a:endParaRP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1A5B720D-67F9-40D9-8572-ED3C2275D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8040" y="3356992"/>
            <a:ext cx="10077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i="1" dirty="0" err="1">
                <a:latin typeface="Arial" panose="020B0604020202020204" pitchFamily="34" charset="0"/>
              </a:rPr>
              <a:t>head</a:t>
            </a:r>
            <a:endParaRPr lang="de-DE" altLang="de-DE" sz="2800" i="1" dirty="0">
              <a:latin typeface="Arial" panose="020B0604020202020204" pitchFamily="34" charset="0"/>
            </a:endParaRPr>
          </a:p>
        </p:txBody>
      </p:sp>
      <p:sp>
        <p:nvSpPr>
          <p:cNvPr id="13" name="Text Box 10">
            <a:extLst>
              <a:ext uri="{FF2B5EF4-FFF2-40B4-BE49-F238E27FC236}">
                <a16:creationId xmlns:a16="http://schemas.microsoft.com/office/drawing/2014/main" id="{508AD4E8-8736-4AD3-A5B4-A601B5B6B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1" y="5805264"/>
            <a:ext cx="647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i="1" dirty="0" err="1">
                <a:latin typeface="Arial" panose="020B0604020202020204" pitchFamily="34" charset="0"/>
              </a:rPr>
              <a:t>up</a:t>
            </a:r>
            <a:endParaRPr lang="de-DE" altLang="de-DE" sz="2800" i="1" dirty="0">
              <a:latin typeface="Arial" panose="020B0604020202020204" pitchFamily="34" charset="0"/>
            </a:endParaRPr>
          </a:p>
        </p:txBody>
      </p:sp>
      <p:pic>
        <p:nvPicPr>
          <p:cNvPr id="14" name="Picture 4" descr="kat14">
            <a:extLst>
              <a:ext uri="{FF2B5EF4-FFF2-40B4-BE49-F238E27FC236}">
                <a16:creationId xmlns:a16="http://schemas.microsoft.com/office/drawing/2014/main" id="{DA98A10C-46ED-4D8E-860E-B136F07BE4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7" y="1916113"/>
            <a:ext cx="2736302" cy="4480558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9713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Line 2">
            <a:extLst>
              <a:ext uri="{FF2B5EF4-FFF2-40B4-BE49-F238E27FC236}">
                <a16:creationId xmlns:a16="http://schemas.microsoft.com/office/drawing/2014/main" id="{30DC4325-8FBA-4733-9C7A-761248AEAD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07" name="Line 3">
            <a:extLst>
              <a:ext uri="{FF2B5EF4-FFF2-40B4-BE49-F238E27FC236}">
                <a16:creationId xmlns:a16="http://schemas.microsoft.com/office/drawing/2014/main" id="{FFCECCAE-4F51-46FD-9D03-C87E56817F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8308" name="AutoShape 4">
            <a:extLst>
              <a:ext uri="{FF2B5EF4-FFF2-40B4-BE49-F238E27FC236}">
                <a16:creationId xmlns:a16="http://schemas.microsoft.com/office/drawing/2014/main" id="{0B847840-9DB0-457B-8673-167599AFAFC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309" name="Text Box 5">
            <a:extLst>
              <a:ext uri="{FF2B5EF4-FFF2-40B4-BE49-F238E27FC236}">
                <a16:creationId xmlns:a16="http://schemas.microsoft.com/office/drawing/2014/main" id="{13CDC698-B880-482A-96D4-9690A7D20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836712"/>
            <a:ext cx="78486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Extension to 3D graphics: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Turtle rotations around 3 axes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10E186-7806-49E4-8CB5-E2D75DC79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pic>
        <p:nvPicPr>
          <p:cNvPr id="14" name="Picture 4" descr="kat14">
            <a:extLst>
              <a:ext uri="{FF2B5EF4-FFF2-40B4-BE49-F238E27FC236}">
                <a16:creationId xmlns:a16="http://schemas.microsoft.com/office/drawing/2014/main" id="{DA98A10C-46ED-4D8E-860E-B136F07BE4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7" y="1916113"/>
            <a:ext cx="2736302" cy="4480558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Line 6">
            <a:extLst>
              <a:ext uri="{FF2B5EF4-FFF2-40B4-BE49-F238E27FC236}">
                <a16:creationId xmlns:a16="http://schemas.microsoft.com/office/drawing/2014/main" id="{E753E6FB-E349-4E57-B243-38B1F282D3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59857" y="4149601"/>
            <a:ext cx="1512888" cy="7191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7">
            <a:extLst>
              <a:ext uri="{FF2B5EF4-FFF2-40B4-BE49-F238E27FC236}">
                <a16:creationId xmlns:a16="http://schemas.microsoft.com/office/drawing/2014/main" id="{06223702-7554-4A56-99CB-EE59B73570C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2157" y="3573339"/>
            <a:ext cx="647700" cy="1295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8">
            <a:extLst>
              <a:ext uri="{FF2B5EF4-FFF2-40B4-BE49-F238E27FC236}">
                <a16:creationId xmlns:a16="http://schemas.microsoft.com/office/drawing/2014/main" id="{E8A1F6A6-8D65-4605-B1E9-8204272544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9857" y="4868739"/>
            <a:ext cx="0" cy="5048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AutoShape 9">
            <a:extLst>
              <a:ext uri="{FF2B5EF4-FFF2-40B4-BE49-F238E27FC236}">
                <a16:creationId xmlns:a16="http://schemas.microsoft.com/office/drawing/2014/main" id="{FC756EA5-C634-4F33-A680-D5A97C1E7A53}"/>
              </a:ext>
            </a:extLst>
          </p:cNvPr>
          <p:cNvSpPr>
            <a:spLocks noChangeArrowheads="1"/>
          </p:cNvSpPr>
          <p:nvPr/>
        </p:nvSpPr>
        <p:spPr bwMode="auto">
          <a:xfrm rot="-389803">
            <a:off x="3491657" y="4005139"/>
            <a:ext cx="865188" cy="504825"/>
          </a:xfrm>
          <a:prstGeom prst="curvedDownArrow">
            <a:avLst>
              <a:gd name="adj1" fmla="val 34277"/>
              <a:gd name="adj2" fmla="val 68553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9" name="AutoShape 10">
            <a:extLst>
              <a:ext uri="{FF2B5EF4-FFF2-40B4-BE49-F238E27FC236}">
                <a16:creationId xmlns:a16="http://schemas.microsoft.com/office/drawing/2014/main" id="{9649968D-4032-4EF3-B9FE-EA1092BDDE16}"/>
              </a:ext>
            </a:extLst>
          </p:cNvPr>
          <p:cNvSpPr>
            <a:spLocks noChangeArrowheads="1"/>
          </p:cNvSpPr>
          <p:nvPr/>
        </p:nvSpPr>
        <p:spPr bwMode="auto">
          <a:xfrm rot="-1219988">
            <a:off x="1835895" y="3789239"/>
            <a:ext cx="576262" cy="719137"/>
          </a:xfrm>
          <a:prstGeom prst="curvedRightArrow">
            <a:avLst>
              <a:gd name="adj1" fmla="val 24959"/>
              <a:gd name="adj2" fmla="val 4991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0" name="AutoShape 11">
            <a:extLst>
              <a:ext uri="{FF2B5EF4-FFF2-40B4-BE49-F238E27FC236}">
                <a16:creationId xmlns:a16="http://schemas.microsoft.com/office/drawing/2014/main" id="{1384F25A-BC99-4ECE-8AA2-7E59473315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2520" y="4868739"/>
            <a:ext cx="576262" cy="647700"/>
          </a:xfrm>
          <a:custGeom>
            <a:avLst/>
            <a:gdLst>
              <a:gd name="T0" fmla="*/ 2147483646 w 21600"/>
              <a:gd name="T1" fmla="*/ 0 h 21600"/>
              <a:gd name="T2" fmla="*/ 136782410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799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id="{3B3AAB2B-D5CC-4F0D-85A8-CFC136DA5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2020" y="3357439"/>
            <a:ext cx="7921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600" b="1">
                <a:solidFill>
                  <a:srgbClr val="CC9900"/>
                </a:solidFill>
                <a:latin typeface="Courier New" panose="02070309020205020404" pitchFamily="49" charset="0"/>
              </a:rPr>
              <a:t>RH</a:t>
            </a:r>
          </a:p>
        </p:txBody>
      </p:sp>
      <p:sp>
        <p:nvSpPr>
          <p:cNvPr id="22" name="Text Box 13">
            <a:extLst>
              <a:ext uri="{FF2B5EF4-FFF2-40B4-BE49-F238E27FC236}">
                <a16:creationId xmlns:a16="http://schemas.microsoft.com/office/drawing/2014/main" id="{FFE6AE7D-E663-4335-8C43-FEA799916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2" y="3212976"/>
            <a:ext cx="7921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600" b="1">
                <a:solidFill>
                  <a:schemeClr val="accent1"/>
                </a:solidFill>
                <a:latin typeface="Courier New" panose="02070309020205020404" pitchFamily="49" charset="0"/>
              </a:rPr>
              <a:t>RL</a:t>
            </a:r>
          </a:p>
        </p:txBody>
      </p:sp>
      <p:sp>
        <p:nvSpPr>
          <p:cNvPr id="23" name="Text Box 14">
            <a:extLst>
              <a:ext uri="{FF2B5EF4-FFF2-40B4-BE49-F238E27FC236}">
                <a16:creationId xmlns:a16="http://schemas.microsoft.com/office/drawing/2014/main" id="{8C176CA2-D2C9-419B-A92A-0E0865502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782" y="5084639"/>
            <a:ext cx="7921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600" b="1">
                <a:solidFill>
                  <a:srgbClr val="CC0000"/>
                </a:solidFill>
                <a:latin typeface="Courier New" panose="02070309020205020404" pitchFamily="49" charset="0"/>
              </a:rPr>
              <a:t>RU</a:t>
            </a:r>
          </a:p>
        </p:txBody>
      </p:sp>
    </p:spTree>
    <p:extLst>
      <p:ext uri="{BB962C8B-B14F-4D97-AF65-F5344CB8AC3E}">
        <p14:creationId xmlns:p14="http://schemas.microsoft.com/office/powerpoint/2010/main" val="159286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1AA98018-966A-49EE-9F5C-3A74C8362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870099"/>
            <a:ext cx="8064694" cy="2846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Paradigms of programing (imperative, object-oriented,   rule-based)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Turtle geometry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its execution with </a:t>
            </a:r>
            <a:r>
              <a:rPr lang="en-US" altLang="de-DE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GroIMP</a:t>
            </a:r>
            <a:endParaRPr lang="de-DE" altLang="de-DE" sz="2400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A6A476F-3706-4D1E-9677-E493A695E2F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74650"/>
            <a:ext cx="830580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D547FBB-0F41-499D-ABDC-BA375AC073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8FA2E248-2359-4269-89CC-517E5AFB597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E54D74-CB72-451A-8C1A-017F72D78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14027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2">
            <a:extLst>
              <a:ext uri="{FF2B5EF4-FFF2-40B4-BE49-F238E27FC236}">
                <a16:creationId xmlns:a16="http://schemas.microsoft.com/office/drawing/2014/main" id="{2EEA20E6-0D4F-4FAD-AC7F-1BDAF1D88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6868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3D commands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200" b="1" dirty="0">
              <a:solidFill>
                <a:srgbClr val="FF0000"/>
              </a:solidFill>
              <a:latin typeface="Arial" panose="020B0604020202020204" pitchFamily="34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RU(45)</a:t>
            </a:r>
            <a:r>
              <a:rPr lang="en-US" altLang="de-DE" sz="2800" dirty="0">
                <a:latin typeface="Arial" panose="020B0604020202020204" pitchFamily="34" charset="0"/>
                <a:cs typeface="Courier New" panose="02070309020205020404" pitchFamily="49" charset="0"/>
              </a:rPr>
              <a:t> Rotate the turtle about the "up" axis by 45°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cs typeface="Courier New" panose="02070309020205020404" pitchFamily="49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RL(...), RH(...) </a:t>
            </a:r>
            <a:r>
              <a:rPr lang="en-US" altLang="de-DE" sz="2800" dirty="0">
                <a:latin typeface="Arial" panose="020B0604020202020204" pitchFamily="34" charset="0"/>
                <a:cs typeface="Courier New" panose="02070309020205020404" pitchFamily="49" charset="0"/>
              </a:rPr>
              <a:t>analogously around "left" and "head" axis. Up-, left- and head-axis form an orthogonal, spatial coordinate system, which is carried by the turtle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0000FF"/>
              </a:solidFill>
              <a:latin typeface="Arial" panose="020B0604020202020204" pitchFamily="34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RV(x)</a:t>
            </a:r>
            <a:r>
              <a:rPr lang="en-US" altLang="de-DE" sz="2800" dirty="0">
                <a:latin typeface="Arial" panose="020B0604020202020204" pitchFamily="34" charset="0"/>
                <a:cs typeface="Courier New" panose="02070309020205020404" pitchFamily="49" charset="0"/>
              </a:rPr>
              <a:t> Rotation "downwards" with strength given by x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0000FF"/>
              </a:solidFill>
              <a:latin typeface="Arial" panose="020B0604020202020204" pitchFamily="34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RG</a:t>
            </a:r>
            <a:r>
              <a:rPr lang="en-US" altLang="de-DE" sz="2800" dirty="0">
                <a:latin typeface="Arial" panose="020B0604020202020204" pitchFamily="34" charset="0"/>
                <a:cs typeface="Courier New" panose="02070309020205020404" pitchFamily="49" charset="0"/>
              </a:rPr>
              <a:t> Rotation all the way down (direction (0, 0, -1))</a:t>
            </a:r>
            <a:endParaRPr lang="de-DE" altLang="de-DE" sz="2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56F60F-4D99-48C0-B826-57E1041AF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C7CA289C-690A-4039-8AB8-A0A2868CB7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4BCBB6D7-8487-4BBE-84BE-1FE34525148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2852109C-7132-44B7-A7EB-2B5480EB81D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4" descr="kat15">
            <a:extLst>
              <a:ext uri="{FF2B5EF4-FFF2-40B4-BE49-F238E27FC236}">
                <a16:creationId xmlns:a16="http://schemas.microsoft.com/office/drawing/2014/main" id="{7DAD76E0-07A0-4EFA-A1A4-509DBED52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FC76277-222B-439D-9CC4-80343D1E1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1DDC07EE-30B9-4A3A-AF4B-9E0165481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620688"/>
            <a:ext cx="0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DE5A8A09-9919-4FD4-B7E3-2F48087682E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5FD110B2-2FEC-4883-BFDF-F0E207563C8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18864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2">
            <a:extLst>
              <a:ext uri="{FF2B5EF4-FFF2-40B4-BE49-F238E27FC236}">
                <a16:creationId xmlns:a16="http://schemas.microsoft.com/office/drawing/2014/main" id="{807B1547-C875-49F1-A696-16C3FC381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458200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L(100) D(3) RU(-90) F(50) RU(90) M0 RU(90) D(10) F0 </a:t>
            </a:r>
            <a:r>
              <a:rPr lang="en-US" altLang="de-D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F0</a:t>
            </a:r>
            <a:endParaRPr lang="en-US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D(3) RU(90) F0 </a:t>
            </a:r>
            <a:r>
              <a:rPr lang="en-US" altLang="de-D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F0</a:t>
            </a:r>
            <a:r>
              <a:rPr lang="en-US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RU(90) F(150) RU(90) F(140) RU(90)</a:t>
            </a:r>
            <a:endParaRPr lang="en-US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M(30) F(30) M(30) F(30) RU(120) M0 Sphere(15)</a:t>
            </a:r>
            <a:r>
              <a:rPr lang="en-US" altLang="de-DE" sz="24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Output</a:t>
            </a:r>
          </a:p>
        </p:txBody>
      </p:sp>
      <p:sp>
        <p:nvSpPr>
          <p:cNvPr id="104451" name="Text Box 3">
            <a:extLst>
              <a:ext uri="{FF2B5EF4-FFF2-40B4-BE49-F238E27FC236}">
                <a16:creationId xmlns:a16="http://schemas.microsoft.com/office/drawing/2014/main" id="{033A54F9-9862-40BA-BA95-EEF9487D8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410200"/>
            <a:ext cx="8763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i="1" dirty="0">
                <a:solidFill>
                  <a:srgbClr val="0000FF"/>
                </a:solidFill>
                <a:latin typeface="Arial" panose="020B0604020202020204" pitchFamily="34" charset="0"/>
              </a:rPr>
              <a:t>What is the output for the following code?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L(10) F0 RU(45) F0 RU(45) </a:t>
            </a:r>
            <a:r>
              <a:rPr lang="en-US" altLang="de-DE" sz="2400" b="1" dirty="0" err="1">
                <a:latin typeface="Courier New" panose="02070309020205020404" pitchFamily="49" charset="0"/>
              </a:rPr>
              <a:t>LMul</a:t>
            </a:r>
            <a:r>
              <a:rPr lang="en-US" altLang="de-DE" sz="2400" b="1" dirty="0">
                <a:latin typeface="Courier New" panose="02070309020205020404" pitchFamily="49" charset="0"/>
              </a:rPr>
              <a:t>(0.5) F0 M0 F0</a:t>
            </a:r>
            <a:endParaRPr lang="en-US" altLang="de-DE" sz="2400" dirty="0"/>
          </a:p>
        </p:txBody>
      </p:sp>
      <p:pic>
        <p:nvPicPr>
          <p:cNvPr id="104452" name="Picture 4" descr="doghead">
            <a:extLst>
              <a:ext uri="{FF2B5EF4-FFF2-40B4-BE49-F238E27FC236}">
                <a16:creationId xmlns:a16="http://schemas.microsoft.com/office/drawing/2014/main" id="{D552E27B-8A11-44EE-A25F-1A0F92138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630016"/>
            <a:ext cx="268763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D75091-13C8-4D50-9C5C-6F179F013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16ADE43B-0CE9-4D0E-BCA5-FA9F93A6E3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6">
            <a:extLst>
              <a:ext uri="{FF2B5EF4-FFF2-40B4-BE49-F238E27FC236}">
                <a16:creationId xmlns:a16="http://schemas.microsoft.com/office/drawing/2014/main" id="{D00CB082-B4E9-4786-9D13-DC0BEE1B037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Line 4">
            <a:extLst>
              <a:ext uri="{FF2B5EF4-FFF2-40B4-BE49-F238E27FC236}">
                <a16:creationId xmlns:a16="http://schemas.microsoft.com/office/drawing/2014/main" id="{BC556C06-6565-4C62-A85E-87096B8B958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89DA46FE-9996-4B10-811E-9C4AC290D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95400"/>
            <a:ext cx="7239000" cy="398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Branches: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Realization with memory commands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[ 	save current state to memory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("Tray", stack)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]	take uppermost state from the stack            	and make this the current state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(so: the branch ends)</a:t>
            </a:r>
            <a:endParaRPr lang="de-DE" altLang="de-DE" sz="2400" dirty="0"/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4A769B85-473B-4663-8780-711B070AC85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74650"/>
            <a:ext cx="830580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36925F33-BAA9-43D6-B0B9-AAF7BD6C3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3" name="AutoShape 5">
            <a:extLst>
              <a:ext uri="{FF2B5EF4-FFF2-40B4-BE49-F238E27FC236}">
                <a16:creationId xmlns:a16="http://schemas.microsoft.com/office/drawing/2014/main" id="{CE5B59D3-829C-4528-BCB9-F2C0273A95A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A9D293-0AD2-420C-B55A-630F4032D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316355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89DA46FE-9996-4B10-811E-9C4AC290D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95400"/>
            <a:ext cx="7239000" cy="4724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Branches: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Realization with memory commands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[ 	save current state to memory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("Tray", stack)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]	take uppermost state from the stack            	and make this the current state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(so: the branch ends)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F0 [ RU(-40) F0 ] RU(20) </a:t>
            </a:r>
            <a:r>
              <a:rPr lang="de-DE" altLang="de-DE" sz="2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DMul</a:t>
            </a: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(2) F0</a:t>
            </a:r>
            <a:endParaRPr lang="de-DE" altLang="de-DE" sz="2400" dirty="0"/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4A769B85-473B-4663-8780-711B070AC85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74650"/>
            <a:ext cx="830580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36925F33-BAA9-43D6-B0B9-AAF7BD6C3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3" name="AutoShape 5">
            <a:extLst>
              <a:ext uri="{FF2B5EF4-FFF2-40B4-BE49-F238E27FC236}">
                <a16:creationId xmlns:a16="http://schemas.microsoft.com/office/drawing/2014/main" id="{CE5B59D3-829C-4528-BCB9-F2C0273A95A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B62321-2EDE-4745-8613-727DA6328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933242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89DA46FE-9996-4B10-811E-9C4AC290D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8680"/>
            <a:ext cx="7239000" cy="417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Branches: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Realization with memory commands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[ 	save current state to memory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("Tray", stack)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]	take uppermost state from the stack            	and make this the current state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(so: the branch ends)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F0 [ RU(-40) F0 ] RU(20) </a:t>
            </a:r>
            <a:r>
              <a:rPr lang="de-DE" altLang="de-DE" sz="2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DMul</a:t>
            </a: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(2) F0</a:t>
            </a:r>
            <a:endParaRPr lang="de-DE" altLang="de-DE" sz="2400" dirty="0"/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4A769B85-473B-4663-8780-711B070AC85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74650"/>
            <a:ext cx="830580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36925F33-BAA9-43D6-B0B9-AAF7BD6C3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3" name="AutoShape 5">
            <a:extLst>
              <a:ext uri="{FF2B5EF4-FFF2-40B4-BE49-F238E27FC236}">
                <a16:creationId xmlns:a16="http://schemas.microsoft.com/office/drawing/2014/main" id="{CE5B59D3-829C-4528-BCB9-F2C0273A95A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6" name="Picture 8" descr="kat13h">
            <a:extLst>
              <a:ext uri="{FF2B5EF4-FFF2-40B4-BE49-F238E27FC236}">
                <a16:creationId xmlns:a16="http://schemas.microsoft.com/office/drawing/2014/main" id="{8726C555-4978-4031-85DA-4E4CCBEB73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014" y="4725402"/>
            <a:ext cx="6714338" cy="2132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60E9DC-A74D-4486-B704-77D6E29E2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796854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kat16">
            <a:extLst>
              <a:ext uri="{FF2B5EF4-FFF2-40B4-BE49-F238E27FC236}">
                <a16:creationId xmlns:a16="http://schemas.microsoft.com/office/drawing/2014/main" id="{6BC61474-A9E0-45C2-8004-9A22FF5BC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49" y="1916832"/>
            <a:ext cx="6349687" cy="4245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 Box 5">
            <a:extLst>
              <a:ext uri="{FF2B5EF4-FFF2-40B4-BE49-F238E27FC236}">
                <a16:creationId xmlns:a16="http://schemas.microsoft.com/office/drawing/2014/main" id="{50D65330-F9D5-4293-B28D-E7F2D7FE1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199" y="692150"/>
            <a:ext cx="792479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</a:rPr>
              <a:t>Which Turtle command sequences are used to create the following structures?</a:t>
            </a:r>
            <a:endParaRPr lang="de-DE" altLang="de-DE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34C5CC-8B5F-43C7-96A8-E3BB3863E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D32A9448-2CF9-4D51-8506-6B0E001E522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74650"/>
            <a:ext cx="830580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EA1F8C12-D2FC-42E2-8ABA-79D73714D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999" y="803276"/>
            <a:ext cx="0" cy="60547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F95BBDA9-F1C8-4CBE-B3BF-D3B8598B124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835952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FD04A179-D652-4A63-A6A2-6C9866176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6" y="1003369"/>
            <a:ext cx="5819761" cy="513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Dynamic structural description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L-Systems (</a:t>
            </a:r>
            <a:r>
              <a:rPr lang="en-US" altLang="de-DE" sz="2400" dirty="0" err="1">
                <a:solidFill>
                  <a:srgbClr val="0000FF"/>
                </a:solidFill>
                <a:latin typeface="Arial" panose="020B0604020202020204" pitchFamily="34" charset="0"/>
              </a:rPr>
              <a:t>Lindenmayer</a:t>
            </a: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 System)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Character string replacement control 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 each derivation step, all characters to which a rule applies are replaced in parallel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introduced by A. </a:t>
            </a:r>
            <a:r>
              <a:rPr lang="en-US" altLang="de-DE" sz="2400" dirty="0" err="1">
                <a:latin typeface="Arial" panose="020B0604020202020204" pitchFamily="34" charset="0"/>
              </a:rPr>
              <a:t>Lindenmayer</a:t>
            </a:r>
            <a:r>
              <a:rPr lang="en-US" altLang="de-DE" sz="2400" dirty="0">
                <a:latin typeface="Arial" panose="020B0604020202020204" pitchFamily="34" charset="0"/>
              </a:rPr>
              <a:t> (botanist) in 1968 to model the growth of filamentous algae </a:t>
            </a: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Line 5">
            <a:extLst>
              <a:ext uri="{FF2B5EF4-FFF2-40B4-BE49-F238E27FC236}">
                <a16:creationId xmlns:a16="http://schemas.microsoft.com/office/drawing/2014/main" id="{8A763571-0BEF-4C30-9A5A-D9D8FD7D12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Line 6">
            <a:extLst>
              <a:ext uri="{FF2B5EF4-FFF2-40B4-BE49-F238E27FC236}">
                <a16:creationId xmlns:a16="http://schemas.microsoft.com/office/drawing/2014/main" id="{DEB8B626-AA4D-48B1-A301-3476D418BA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270" name="AutoShape 7">
            <a:extLst>
              <a:ext uri="{FF2B5EF4-FFF2-40B4-BE49-F238E27FC236}">
                <a16:creationId xmlns:a16="http://schemas.microsoft.com/office/drawing/2014/main" id="{F6AD8848-1516-40AE-B201-420FBC7C737B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1271" name="Picture 9" descr="lindenmayer">
            <a:extLst>
              <a:ext uri="{FF2B5EF4-FFF2-40B4-BE49-F238E27FC236}">
                <a16:creationId xmlns:a16="http://schemas.microsoft.com/office/drawing/2014/main" id="{FC69DF48-60FA-4DA1-A134-CFBF587B8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04864"/>
            <a:ext cx="2195264" cy="3570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Text Box 10">
            <a:extLst>
              <a:ext uri="{FF2B5EF4-FFF2-40B4-BE49-F238E27FC236}">
                <a16:creationId xmlns:a16="http://schemas.microsoft.com/office/drawing/2014/main" id="{D896AE05-3D66-46FD-AD32-E3D943C85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00" y="5877272"/>
            <a:ext cx="25193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200" dirty="0" err="1">
                <a:latin typeface="Arial" panose="020B0604020202020204" pitchFamily="34" charset="0"/>
              </a:rPr>
              <a:t>Aristid</a:t>
            </a:r>
            <a:r>
              <a:rPr lang="de-DE" altLang="de-DE" sz="1200" dirty="0">
                <a:latin typeface="Arial" panose="020B0604020202020204" pitchFamily="34" charset="0"/>
              </a:rPr>
              <a:t> </a:t>
            </a:r>
            <a:r>
              <a:rPr lang="de-DE" altLang="de-DE" sz="1200" dirty="0" err="1">
                <a:latin typeface="Arial" panose="020B0604020202020204" pitchFamily="34" charset="0"/>
              </a:rPr>
              <a:t>Lindenmayer</a:t>
            </a:r>
            <a:r>
              <a:rPr lang="de-DE" altLang="de-DE" sz="1200" dirty="0">
                <a:latin typeface="Arial" panose="020B0604020202020204" pitchFamily="34" charset="0"/>
              </a:rPr>
              <a:t> (1925-1989)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DF0C331-1F64-4445-B644-BF51FF00C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67624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BAE15DE-FD2C-43F9-8FA7-345AE879A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76672"/>
            <a:ext cx="7620000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L-systems mathematically: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4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An L-system is a </a:t>
            </a: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</a:rPr>
              <a:t>triple </a:t>
            </a:r>
            <a:r>
              <a:rPr lang="de-DE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lang="el-GR" altLang="de-DE" sz="2800" dirty="0">
                <a:solidFill>
                  <a:srgbClr val="0000FF"/>
                </a:solidFill>
                <a:latin typeface="Arial" panose="020B0604020202020204" pitchFamily="34" charset="0"/>
              </a:rPr>
              <a:t>Σ</a:t>
            </a:r>
            <a:r>
              <a:rPr lang="de-DE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de-DE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de-DE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de-DE" altLang="de-DE" sz="2800" i="1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de-DE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</a:t>
            </a:r>
            <a:r>
              <a:rPr lang="en-US" altLang="de-DE" sz="2800" dirty="0">
                <a:latin typeface="Arial" panose="020B0604020202020204" pitchFamily="34" charset="0"/>
              </a:rPr>
              <a:t>; therein is:</a:t>
            </a:r>
          </a:p>
          <a:p>
            <a:pPr eaLnBrk="1" hangingPunct="1">
              <a:spcBef>
                <a:spcPts val="0"/>
              </a:spcBef>
              <a:buNone/>
            </a:pPr>
            <a:endParaRPr lang="de-DE" altLang="de-DE" sz="10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l-GR" altLang="de-DE" sz="2800" dirty="0">
                <a:latin typeface="Arial" panose="020B0604020202020204" pitchFamily="34" charset="0"/>
              </a:rPr>
              <a:t>Σ </a:t>
            </a:r>
            <a:r>
              <a:rPr lang="de-DE" altLang="de-DE" sz="2800" dirty="0">
                <a:latin typeface="Arial" panose="020B0604020202020204" pitchFamily="34" charset="0"/>
              </a:rPr>
              <a:t> </a:t>
            </a:r>
            <a:r>
              <a:rPr lang="en-US" altLang="de-DE" sz="2800" dirty="0">
                <a:latin typeface="Arial" panose="020B0604020202020204" pitchFamily="34" charset="0"/>
              </a:rPr>
              <a:t>a set of characters, the </a:t>
            </a:r>
            <a:r>
              <a:rPr lang="en-US" altLang="de-DE" sz="2800" i="1" dirty="0">
                <a:latin typeface="Arial" panose="020B0604020202020204" pitchFamily="34" charset="0"/>
              </a:rPr>
              <a:t>alphabet</a:t>
            </a:r>
            <a:r>
              <a:rPr lang="en-US" altLang="de-DE" sz="28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de-DE" altLang="de-DE" sz="28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  </a:t>
            </a:r>
            <a:r>
              <a:rPr lang="en-US" altLang="de-DE" sz="2800" dirty="0">
                <a:latin typeface="Arial" panose="020B0604020202020204" pitchFamily="34" charset="0"/>
              </a:rPr>
              <a:t>a string with characters from </a:t>
            </a:r>
            <a:r>
              <a:rPr lang="el-GR" altLang="de-DE" sz="2800" dirty="0">
                <a:latin typeface="Arial" panose="020B0604020202020204" pitchFamily="34" charset="0"/>
              </a:rPr>
              <a:t>Σ</a:t>
            </a:r>
            <a:r>
              <a:rPr lang="en-US" altLang="de-DE" sz="2800" dirty="0">
                <a:latin typeface="Arial" panose="020B0604020202020204" pitchFamily="34" charset="0"/>
              </a:rPr>
              <a:t>, the </a:t>
            </a:r>
            <a:r>
              <a:rPr lang="en-US" altLang="de-DE" sz="2800" i="1" dirty="0">
                <a:latin typeface="Arial" panose="020B0604020202020204" pitchFamily="34" charset="0"/>
              </a:rPr>
              <a:t>start word</a:t>
            </a:r>
            <a:r>
              <a:rPr lang="en-US" altLang="de-DE" sz="2800" dirty="0">
                <a:latin typeface="Arial" panose="020B0604020202020204" pitchFamily="34" charset="0"/>
              </a:rPr>
              <a:t> (also "Axiom"),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i="1" dirty="0">
                <a:latin typeface="Arial" panose="020B0604020202020204" pitchFamily="34" charset="0"/>
              </a:rPr>
              <a:t>R</a:t>
            </a:r>
            <a:r>
              <a:rPr lang="en-US" altLang="de-DE" sz="2800" dirty="0">
                <a:latin typeface="Arial" panose="020B0604020202020204" pitchFamily="34" charset="0"/>
              </a:rPr>
              <a:t> a </a:t>
            </a:r>
            <a:r>
              <a:rPr lang="en-US" altLang="de-DE" sz="2800" i="1" dirty="0">
                <a:latin typeface="Arial" panose="020B0604020202020204" pitchFamily="34" charset="0"/>
              </a:rPr>
              <a:t>set of rules </a:t>
            </a:r>
            <a:r>
              <a:rPr lang="en-US" altLang="de-DE" sz="2800" dirty="0">
                <a:latin typeface="Arial" panose="020B0604020202020204" pitchFamily="34" charset="0"/>
              </a:rPr>
              <a:t>of the form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	</a:t>
            </a:r>
            <a:r>
              <a:rPr lang="en-US" altLang="de-DE" sz="28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character</a:t>
            </a:r>
            <a:r>
              <a:rPr lang="de-DE" altLang="de-DE" sz="28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   </a:t>
            </a:r>
            <a:r>
              <a:rPr lang="de-DE" altLang="de-DE" sz="2800" b="1" dirty="0" err="1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character</a:t>
            </a:r>
            <a:r>
              <a:rPr lang="de-DE" altLang="de-DE" sz="28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de-DE" sz="28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string</a:t>
            </a:r>
            <a:r>
              <a:rPr lang="de-DE" altLang="de-DE" sz="28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where the character on the left-hand side of the rule and the characters of the string are taken from </a:t>
            </a:r>
            <a:r>
              <a:rPr lang="el-GR" altLang="de-DE" sz="2800" dirty="0">
                <a:latin typeface="Arial" panose="020B0604020202020204" pitchFamily="34" charset="0"/>
              </a:rPr>
              <a:t>Σ</a:t>
            </a:r>
            <a:r>
              <a:rPr lang="en-US" altLang="de-DE" sz="2800" dirty="0">
                <a:latin typeface="Arial" panose="020B0604020202020204" pitchFamily="34" charset="0"/>
              </a:rPr>
              <a:t>.</a:t>
            </a:r>
            <a:endParaRPr lang="de-DE" altLang="de-DE" sz="2800" dirty="0">
              <a:latin typeface="Arial" panose="020B060402020202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2291" name="Line 3">
            <a:extLst>
              <a:ext uri="{FF2B5EF4-FFF2-40B4-BE49-F238E27FC236}">
                <a16:creationId xmlns:a16="http://schemas.microsoft.com/office/drawing/2014/main" id="{F9AFDD1B-BB5F-41E5-AF8A-AA62C34C59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BD4CFD6D-A7CB-4F33-B1D2-0168872EF5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293" name="AutoShape 5">
            <a:extLst>
              <a:ext uri="{FF2B5EF4-FFF2-40B4-BE49-F238E27FC236}">
                <a16:creationId xmlns:a16="http://schemas.microsoft.com/office/drawing/2014/main" id="{8ADC3220-1641-4BA1-8776-B5165313A54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0C2B21-23B8-423C-B0E4-16FFA4270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521666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65CFF2D4-CF08-4EE1-97B5-B338E4FD4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548680"/>
            <a:ext cx="8375638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i="1" dirty="0">
                <a:solidFill>
                  <a:srgbClr val="C00000"/>
                </a:solidFill>
                <a:latin typeface="Arial" panose="020B0604020202020204" pitchFamily="34" charset="0"/>
              </a:rPr>
              <a:t>For comparison: Grammar for natural language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Sentence 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 S P O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S  Max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S  Tina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P  learns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O  English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O  French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Possible outcomes:</a:t>
            </a: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Sentence				Sentence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S     P      O				S     P      O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Max learns French		       Tina learns English</a:t>
            </a:r>
          </a:p>
        </p:txBody>
      </p:sp>
      <p:sp>
        <p:nvSpPr>
          <p:cNvPr id="13315" name="Line 3">
            <a:extLst>
              <a:ext uri="{FF2B5EF4-FFF2-40B4-BE49-F238E27FC236}">
                <a16:creationId xmlns:a16="http://schemas.microsoft.com/office/drawing/2014/main" id="{58401B36-9E29-424C-824D-BCA9A4D291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3347F22E-2302-42CC-B32A-EC79CDCFE0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317" name="AutoShape 5">
            <a:extLst>
              <a:ext uri="{FF2B5EF4-FFF2-40B4-BE49-F238E27FC236}">
                <a16:creationId xmlns:a16="http://schemas.microsoft.com/office/drawing/2014/main" id="{8629E3CC-1B93-489C-8286-54E0AB8B698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95538B-0787-43D9-A9E7-4D368243F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29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12606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C37E539A-CAD7-44AB-AF9F-6DD462504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8094"/>
            <a:ext cx="8208963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On our next slides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800" i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further possibilities of turtle geometry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simple L-systems (string replacement systems)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their execution with </a:t>
            </a:r>
            <a:r>
              <a:rPr lang="en-US" altLang="de-DE" sz="2800" dirty="0" err="1">
                <a:latin typeface="Arial" panose="020B0604020202020204" pitchFamily="34" charset="0"/>
                <a:cs typeface="Times New Roman" panose="02020603050405020304" pitchFamily="18" charset="0"/>
              </a:rPr>
              <a:t>GroIMP</a:t>
            </a:r>
            <a:endParaRPr lang="en-US" altLang="de-DE" sz="2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simple branching patterns modeled with L-systems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1ACABE15-732A-4EB0-8406-3F47339EC5F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0728" y="332656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4ACBFD8-66B2-420D-90E4-797BD5FDAE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713656"/>
            <a:ext cx="1" cy="61443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DCB5EA9-F5DB-4879-B1E6-CF4B0B5D539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318369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FB55B6-1F42-4AB2-B533-6971829E5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79561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84CA57B8-7403-4FD8-B11B-2EE32B671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7" y="1026889"/>
            <a:ext cx="8305783" cy="377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derivation step </a:t>
            </a: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(rewriting) of a character string consists of replacing all of its characters that occur on the left-hand side of a rule by the corresponding right-hand side of the rule.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agrees that: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Characters to which no rules can be applied are transferred without change</a:t>
            </a:r>
            <a:endParaRPr lang="de-DE" altLang="de-DE" sz="2800" dirty="0"/>
          </a:p>
        </p:txBody>
      </p:sp>
      <p:sp>
        <p:nvSpPr>
          <p:cNvPr id="14339" name="Line 4">
            <a:extLst>
              <a:ext uri="{FF2B5EF4-FFF2-40B4-BE49-F238E27FC236}">
                <a16:creationId xmlns:a16="http://schemas.microsoft.com/office/drawing/2014/main" id="{F0F9D68C-E59B-4CCD-A006-EE121FC31A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Line 5">
            <a:extLst>
              <a:ext uri="{FF2B5EF4-FFF2-40B4-BE49-F238E27FC236}">
                <a16:creationId xmlns:a16="http://schemas.microsoft.com/office/drawing/2014/main" id="{AA0C469B-26CA-4098-AF9E-17284CA1D4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4341" name="AutoShape 6">
            <a:extLst>
              <a:ext uri="{FF2B5EF4-FFF2-40B4-BE49-F238E27FC236}">
                <a16:creationId xmlns:a16="http://schemas.microsoft.com/office/drawing/2014/main" id="{6C150C65-34D1-4710-B9EC-42AD13A7F13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58AC58-47B3-4437-BAB5-A3DEDF35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835049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84CA57B8-7403-4FD8-B11B-2EE32B671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7" y="548680"/>
            <a:ext cx="8305787" cy="5247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derivation step </a:t>
            </a: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(rewriting) of a character string consists of replacing all of its characters that occur on the left-hand side of a rule by the corresponding right-hand side of the rule.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agrees that: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Characters to which no rules can be applied are transferred without change.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Derivation chain of character strings that result from repeated application of the replacement process to the start word</a:t>
            </a:r>
            <a:endParaRPr lang="de-DE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Line 4">
            <a:extLst>
              <a:ext uri="{FF2B5EF4-FFF2-40B4-BE49-F238E27FC236}">
                <a16:creationId xmlns:a16="http://schemas.microsoft.com/office/drawing/2014/main" id="{F0F9D68C-E59B-4CCD-A006-EE121FC31A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260648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Line 5">
            <a:extLst>
              <a:ext uri="{FF2B5EF4-FFF2-40B4-BE49-F238E27FC236}">
                <a16:creationId xmlns:a16="http://schemas.microsoft.com/office/drawing/2014/main" id="{AA0C469B-26CA-4098-AF9E-17284CA1D4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4341" name="AutoShape 6">
            <a:extLst>
              <a:ext uri="{FF2B5EF4-FFF2-40B4-BE49-F238E27FC236}">
                <a16:creationId xmlns:a16="http://schemas.microsoft.com/office/drawing/2014/main" id="{6C150C65-34D1-4710-B9EC-42AD13A7F13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58AC58-47B3-4437-BAB5-A3DEDF35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1C88D38-D7E4-4F6B-8183-18E609567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7710" y="5761744"/>
            <a:ext cx="4717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10000"/>
              </a:spcAft>
              <a:buNone/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de-DE" altLang="de-DE" baseline="-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de-DE" altLang="de-DE" baseline="-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de-DE" altLang="de-DE" baseline="-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....</a:t>
            </a:r>
            <a:endParaRPr lang="de-DE" altLang="de-DE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9407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359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 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4850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002913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4850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34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5251675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470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</a:rPr>
              <a:t>A </a:t>
            </a: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         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parallel replacement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01367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5219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</a:t>
            </a:r>
            <a:endParaRPr lang="en-US" altLang="de-DE" sz="2400" dirty="0">
              <a:solidFill>
                <a:srgbClr val="0080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041152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5219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</a:t>
            </a:r>
            <a:endParaRPr lang="en-US" altLang="de-DE" sz="2400" dirty="0">
              <a:solidFill>
                <a:srgbClr val="0080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37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1604477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5219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AB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</a:t>
            </a:r>
            <a:endParaRPr lang="en-US" altLang="de-DE" sz="2400" dirty="0">
              <a:solidFill>
                <a:srgbClr val="0080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38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1976257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73" y="548680"/>
            <a:ext cx="8305799" cy="5312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10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Derived chain: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A  B  AB  BAB  ABBAB  BABABBAB</a:t>
            </a:r>
          </a:p>
          <a:p>
            <a:pPr eaLnBrk="1" hangingPunct="1"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    ABBABBABABBAB  BABABBABABBABBABABBAB</a:t>
            </a:r>
          </a:p>
          <a:p>
            <a:pPr eaLnBrk="1" hangingPunct="1"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    ...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0507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>
            <a:extLst>
              <a:ext uri="{FF2B5EF4-FFF2-40B4-BE49-F238E27FC236}">
                <a16:creationId xmlns:a16="http://schemas.microsoft.com/office/drawing/2014/main" id="{6C72EF1D-83FF-4CFC-968B-81D1F799D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00" y="1196752"/>
            <a:ext cx="731520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Repetition of sections of the string possible with "</a:t>
            </a:r>
            <a:r>
              <a:rPr lang="en-US" altLang="de-DE" sz="2800" b="1" dirty="0">
                <a:solidFill>
                  <a:srgbClr val="0000FF"/>
                </a:solidFill>
                <a:latin typeface="Arial" panose="020B0604020202020204" pitchFamily="34" charset="0"/>
              </a:rPr>
              <a:t>for</a:t>
            </a: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“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Example</a:t>
            </a:r>
            <a:r>
              <a:rPr lang="de-DE" altLang="de-DE" sz="2800" dirty="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b="1" dirty="0">
                <a:latin typeface="Arial" panose="020B0604020202020204" pitchFamily="34" charset="0"/>
              </a:rPr>
              <a:t>	       </a:t>
            </a:r>
            <a:r>
              <a:rPr lang="en-US" altLang="de-DE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for</a:t>
            </a:r>
            <a:r>
              <a:rPr lang="de-DE" altLang="de-DE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 ((1:3))  ( A B C 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dirty="0">
                <a:latin typeface="Arial" panose="020B0604020202020204" pitchFamily="34" charset="0"/>
              </a:rPr>
              <a:t>Output:    </a:t>
            </a:r>
            <a:r>
              <a:rPr lang="de-DE" altLang="de-DE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A B C A B C A B C</a:t>
            </a:r>
            <a:endParaRPr lang="de-DE" altLang="de-DE" sz="2800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94DC049-ED40-4635-ABFA-C2D84266D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750DFEA3-DE18-49DE-A809-A83CA14A2FF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8DA2919F-135B-4B54-8672-3C5D17879FEB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A5A974D4-9A12-46B6-B981-0B0D1AC73BC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274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73" y="548680"/>
            <a:ext cx="8305799" cy="601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 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Derived chain: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A  B  AB  BAB  ABBAB  BABABBAB</a:t>
            </a:r>
          </a:p>
          <a:p>
            <a:pPr eaLnBrk="1" hangingPunct="1"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    ABBABBABABBAB  BABABBABABBABBABABBAB</a:t>
            </a:r>
          </a:p>
          <a:p>
            <a:pPr eaLnBrk="1" hangingPunct="1"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    ...</a:t>
            </a:r>
          </a:p>
          <a:p>
            <a:pPr eaLnBrk="1" hangingPunct="1">
              <a:buFontTx/>
              <a:buNone/>
            </a:pPr>
            <a:endParaRPr lang="de-DE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How long is the n</a:t>
            </a:r>
            <a:r>
              <a:rPr lang="en-US" altLang="de-DE" sz="2400" baseline="300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th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string in this derivation?</a:t>
            </a:r>
            <a:endParaRPr lang="de-DE" altLang="de-DE" sz="2400" dirty="0">
              <a:solidFill>
                <a:srgbClr val="CC33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55956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73" y="548680"/>
            <a:ext cx="8305799" cy="457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 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Derived chain for better visualization:</a:t>
            </a:r>
          </a:p>
          <a:p>
            <a:pPr eaLnBrk="1" hangingPunct="1">
              <a:buFontTx/>
              <a:buNone/>
            </a:pPr>
            <a:endParaRPr lang="de-DE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endParaRPr lang="de-DE" altLang="de-DE" sz="2400" dirty="0">
              <a:solidFill>
                <a:srgbClr val="00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  <p:pic>
        <p:nvPicPr>
          <p:cNvPr id="7" name="Picture 8" descr="kat17">
            <a:extLst>
              <a:ext uri="{FF2B5EF4-FFF2-40B4-BE49-F238E27FC236}">
                <a16:creationId xmlns:a16="http://schemas.microsoft.com/office/drawing/2014/main" id="{6A70D1B0-E487-456E-8EA7-76D191B852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365625"/>
            <a:ext cx="8208254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3445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3">
            <a:extLst>
              <a:ext uri="{FF2B5EF4-FFF2-40B4-BE49-F238E27FC236}">
                <a16:creationId xmlns:a16="http://schemas.microsoft.com/office/drawing/2014/main" id="{9BD9EB73-4E11-4144-9EF2-71DEB549F2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7" name="Line 4">
            <a:extLst>
              <a:ext uri="{FF2B5EF4-FFF2-40B4-BE49-F238E27FC236}">
                <a16:creationId xmlns:a16="http://schemas.microsoft.com/office/drawing/2014/main" id="{21F47800-BC13-42AA-8C6A-374E574642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6628" name="AutoShape 5">
            <a:extLst>
              <a:ext uri="{FF2B5EF4-FFF2-40B4-BE49-F238E27FC236}">
                <a16:creationId xmlns:a16="http://schemas.microsoft.com/office/drawing/2014/main" id="{53845EF2-3F13-45D8-A52C-8A986C29EA6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29" name="Text Box 7">
            <a:extLst>
              <a:ext uri="{FF2B5EF4-FFF2-40B4-BE49-F238E27FC236}">
                <a16:creationId xmlns:a16="http://schemas.microsoft.com/office/drawing/2014/main" id="{881B1E1F-810B-4E81-A7EB-375B7B4A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341438"/>
            <a:ext cx="8458200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still missing for the modelling of graphical and biological structures?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 geometric interpretation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6037E3-B50C-42E5-A8A7-996B47ACD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3">
            <a:extLst>
              <a:ext uri="{FF2B5EF4-FFF2-40B4-BE49-F238E27FC236}">
                <a16:creationId xmlns:a16="http://schemas.microsoft.com/office/drawing/2014/main" id="{6D383CDD-1E35-4B27-926A-6E3C211914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1" name="Line 4">
            <a:extLst>
              <a:ext uri="{FF2B5EF4-FFF2-40B4-BE49-F238E27FC236}">
                <a16:creationId xmlns:a16="http://schemas.microsoft.com/office/drawing/2014/main" id="{82C57A05-3451-423A-A5B4-72A1B6CAAC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8" y="617266"/>
            <a:ext cx="0" cy="624073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7652" name="AutoShape 5">
            <a:extLst>
              <a:ext uri="{FF2B5EF4-FFF2-40B4-BE49-F238E27FC236}">
                <a16:creationId xmlns:a16="http://schemas.microsoft.com/office/drawing/2014/main" id="{ABA7D160-CEDA-413D-B1C0-6D38768FAA6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53" name="Text Box 7">
            <a:extLst>
              <a:ext uri="{FF2B5EF4-FFF2-40B4-BE49-F238E27FC236}">
                <a16:creationId xmlns:a16="http://schemas.microsoft.com/office/drawing/2014/main" id="{77D5FAA3-5E5A-4DD5-9257-036C2945E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8680"/>
            <a:ext cx="8458200" cy="582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10000"/>
              </a:spcAft>
              <a:buFontTx/>
              <a:buNone/>
            </a:pPr>
            <a:r>
              <a:rPr lang="en-US" altLang="de-DE" sz="28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What is still missing for the modelling of graphical and biological structures?</a:t>
            </a:r>
          </a:p>
          <a:p>
            <a:pPr marL="342900" indent="-342900" eaLnBrk="1" hangingPunct="1">
              <a:spcBef>
                <a:spcPct val="50000"/>
              </a:spcBef>
              <a:spcAft>
                <a:spcPct val="10000"/>
              </a:spcAft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a geometric interpretation</a:t>
            </a:r>
          </a:p>
          <a:p>
            <a:pPr eaLnBrk="1" hangingPunct="1">
              <a:spcBef>
                <a:spcPct val="50000"/>
              </a:spcBef>
              <a:spcAft>
                <a:spcPct val="10000"/>
              </a:spcAft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So add:</a:t>
            </a:r>
          </a:p>
          <a:p>
            <a:pPr marL="342900" indent="-342900" eaLnBrk="1" hangingPunct="1">
              <a:spcBef>
                <a:spcPct val="50000"/>
              </a:spcBef>
              <a:spcAft>
                <a:spcPct val="10000"/>
              </a:spcAft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A mapping that assigns to each string a subset of the 3-dimensional space</a:t>
            </a:r>
          </a:p>
          <a:p>
            <a:pPr eaLnBrk="1" hangingPunct="1">
              <a:spcBef>
                <a:spcPct val="50000"/>
              </a:spcBef>
              <a:spcAft>
                <a:spcPct val="10000"/>
              </a:spcAft>
              <a:buNone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Then we have an "interpreted" L-System processing:</a:t>
            </a:r>
            <a:endParaRPr lang="de-DE" altLang="de-DE" sz="2000" dirty="0">
              <a:latin typeface="Arial" panose="020B060402020202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spcAft>
                <a:spcPct val="10000"/>
              </a:spcAft>
              <a:buFontTx/>
              <a:buNone/>
            </a:pP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....</a:t>
            </a:r>
            <a:endParaRPr lang="de-DE" altLang="de-DE" sz="20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endParaRPr lang="de-DE" altLang="de-DE" sz="20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GB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GB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GB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....</a:t>
            </a:r>
            <a:endParaRPr lang="de-DE" altLang="de-DE" sz="20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... can be interpreted as development levels of an object, a scene or an organism</a:t>
            </a:r>
            <a:endParaRPr lang="en-US" altLang="de-DE" sz="2400" dirty="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7C5EDA-CDFD-46A7-8AEF-64662383F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3C7AC741-3605-4B02-8684-FACAC2E3E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006843"/>
            <a:ext cx="7777163" cy="361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For the interpretation of strings: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b="1" dirty="0"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Turtle geometry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The turtle command set becomes a 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subset</a:t>
            </a: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 of the L-system character set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Symbols that are not turtle commands are ignored by the turtle</a:t>
            </a:r>
            <a:endParaRPr lang="en-US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Line 4">
            <a:extLst>
              <a:ext uri="{FF2B5EF4-FFF2-40B4-BE49-F238E27FC236}">
                <a16:creationId xmlns:a16="http://schemas.microsoft.com/office/drawing/2014/main" id="{FEADE865-FB95-480F-8E99-4EC02A6D15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6" name="Line 5">
            <a:extLst>
              <a:ext uri="{FF2B5EF4-FFF2-40B4-BE49-F238E27FC236}">
                <a16:creationId xmlns:a16="http://schemas.microsoft.com/office/drawing/2014/main" id="{CC8FF711-08E2-43DA-970C-16E3DA184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8677" name="AutoShape 6">
            <a:extLst>
              <a:ext uri="{FF2B5EF4-FFF2-40B4-BE49-F238E27FC236}">
                <a16:creationId xmlns:a16="http://schemas.microsoft.com/office/drawing/2014/main" id="{51DD6D5D-2BC8-4EDC-B049-C09321632F2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DA9FEE-03AA-40A3-8F94-22D7C9A9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3C7AC741-3605-4B02-8684-FACAC2E3E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006843"/>
            <a:ext cx="7777163" cy="455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For the interpretation of strings: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Turtle geometry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The turtle command set becomes a 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subset</a:t>
            </a: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 of the L-system character set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Symbols that are not turtle commands are ignored by the turtle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endParaRPr lang="en-US" altLang="de-DE" sz="2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de-DE" altLang="de-DE" sz="2800" dirty="0">
                <a:solidFill>
                  <a:schemeClr val="accent2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  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onnection with the imperative paradigm</a:t>
            </a:r>
          </a:p>
        </p:txBody>
      </p:sp>
      <p:sp>
        <p:nvSpPr>
          <p:cNvPr id="28675" name="Line 4">
            <a:extLst>
              <a:ext uri="{FF2B5EF4-FFF2-40B4-BE49-F238E27FC236}">
                <a16:creationId xmlns:a16="http://schemas.microsoft.com/office/drawing/2014/main" id="{FEADE865-FB95-480F-8E99-4EC02A6D15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6" name="Line 5">
            <a:extLst>
              <a:ext uri="{FF2B5EF4-FFF2-40B4-BE49-F238E27FC236}">
                <a16:creationId xmlns:a16="http://schemas.microsoft.com/office/drawing/2014/main" id="{CC8FF711-08E2-43DA-970C-16E3DA184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8677" name="AutoShape 6">
            <a:extLst>
              <a:ext uri="{FF2B5EF4-FFF2-40B4-BE49-F238E27FC236}">
                <a16:creationId xmlns:a16="http://schemas.microsoft.com/office/drawing/2014/main" id="{51DD6D5D-2BC8-4EDC-B049-C09321632F2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DA9FEE-03AA-40A3-8F94-22D7C9A9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713973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950DF742-FC91-48F2-A3B3-245C9A6A4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3" y="188640"/>
            <a:ext cx="7872527" cy="6752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  <a:endParaRPr lang="en-US" altLang="de-DE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200" dirty="0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  <a:endParaRPr lang="en-US" altLang="de-DE" sz="22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altLang="de-DE" sz="22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US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F0 [ RU(45) B ] A ;</a:t>
            </a:r>
            <a:endParaRPr lang="en-US" altLang="de-DE" sz="22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 </a:t>
            </a:r>
            <a:r>
              <a:rPr lang="en-US" altLang="de-DE" sz="22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US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F0 B ;</a:t>
            </a:r>
            <a:endParaRPr lang="en-US" altLang="de-DE" sz="22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200" dirty="0">
                <a:latin typeface="Arial" panose="020B0604020202020204" pitchFamily="34" charset="0"/>
                <a:cs typeface="Arial" panose="020B0604020202020204" pitchFamily="34" charset="0"/>
              </a:rPr>
              <a:t>Start word  </a:t>
            </a:r>
            <a:r>
              <a:rPr lang="en-US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would normally not be geometrically interpreted)</a:t>
            </a:r>
            <a:endParaRPr lang="en-US" altLang="de-DE" sz="2000" dirty="0"/>
          </a:p>
        </p:txBody>
      </p:sp>
      <p:pic>
        <p:nvPicPr>
          <p:cNvPr id="30723" name="Picture 3" descr="lsybspneu">
            <a:extLst>
              <a:ext uri="{FF2B5EF4-FFF2-40B4-BE49-F238E27FC236}">
                <a16:creationId xmlns:a16="http://schemas.microsoft.com/office/drawing/2014/main" id="{0D12C86F-B9F2-4497-9377-66D3FA1BC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083" y="2492896"/>
            <a:ext cx="5894147" cy="381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Line 5">
            <a:extLst>
              <a:ext uri="{FF2B5EF4-FFF2-40B4-BE49-F238E27FC236}">
                <a16:creationId xmlns:a16="http://schemas.microsoft.com/office/drawing/2014/main" id="{39AEDCC1-15C4-4EEF-89BF-E451450277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Line 6">
            <a:extLst>
              <a:ext uri="{FF2B5EF4-FFF2-40B4-BE49-F238E27FC236}">
                <a16:creationId xmlns:a16="http://schemas.microsoft.com/office/drawing/2014/main" id="{E5936AD8-4AD6-48F9-BDAA-E523300698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0036" y="620688"/>
            <a:ext cx="20964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0726" name="AutoShape 7">
            <a:extLst>
              <a:ext uri="{FF2B5EF4-FFF2-40B4-BE49-F238E27FC236}">
                <a16:creationId xmlns:a16="http://schemas.microsoft.com/office/drawing/2014/main" id="{26ECDE11-04D1-4094-A15B-5CEC75876AA6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27" name="Text Box 9">
            <a:extLst>
              <a:ext uri="{FF2B5EF4-FFF2-40B4-BE49-F238E27FC236}">
                <a16:creationId xmlns:a16="http://schemas.microsoft.com/office/drawing/2014/main" id="{21913D91-40D8-47B3-8FAD-FF31B594C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2996952"/>
            <a:ext cx="215959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CC0000"/>
                </a:solidFill>
                <a:latin typeface="Arial" panose="020B0604020202020204" pitchFamily="34" charset="0"/>
              </a:rPr>
              <a:t>Interpretation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CC0000"/>
                </a:solidFill>
                <a:latin typeface="Arial" panose="020B0604020202020204" pitchFamily="34" charset="0"/>
              </a:rPr>
              <a:t>through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CC0000"/>
                </a:solidFill>
                <a:latin typeface="Arial" panose="020B0604020202020204" pitchFamily="34" charset="0"/>
              </a:rPr>
              <a:t>turtle geometry</a:t>
            </a:r>
          </a:p>
        </p:txBody>
      </p:sp>
      <p:sp>
        <p:nvSpPr>
          <p:cNvPr id="30728" name="Line 10">
            <a:extLst>
              <a:ext uri="{FF2B5EF4-FFF2-40B4-BE49-F238E27FC236}">
                <a16:creationId xmlns:a16="http://schemas.microsoft.com/office/drawing/2014/main" id="{BB20BC25-D54B-445E-8D62-3D6E4AB2F7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6083" y="3213004"/>
            <a:ext cx="1223788" cy="215995"/>
          </a:xfrm>
          <a:prstGeom prst="line">
            <a:avLst/>
          </a:prstGeom>
          <a:noFill/>
          <a:ln w="19050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38B39E-1BA4-4083-95EC-B44ECDA6C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46</a:t>
            </a:fld>
            <a:endParaRPr lang="de-DE" altLang="de-DE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3F3250B2-FFDD-483E-950F-21D0F9C8A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83863"/>
            <a:ext cx="8359080" cy="384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i="1" dirty="0">
                <a:solidFill>
                  <a:srgbClr val="CC3300"/>
                </a:solidFill>
                <a:latin typeface="Arial" panose="020B0604020202020204" pitchFamily="34" charset="0"/>
              </a:rPr>
              <a:t>What kind of structure does the following L-system provide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i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A  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==&gt;  [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LMul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(0.25) RU(-45) F0 ] F0 B;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  B  ==&gt;  [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LMul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(0.25) RU(45) F0 ] F0 A;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i="1" dirty="0">
              <a:solidFill>
                <a:srgbClr val="00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with start word 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</a:t>
            </a: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L(10)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B9DE33-9F6F-447C-BB31-743BAD25C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47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A003EB4E-3BBC-4C88-92D8-01765762CD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86941B11-D988-458F-A1A2-FE12D48A03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7">
            <a:extLst>
              <a:ext uri="{FF2B5EF4-FFF2-40B4-BE49-F238E27FC236}">
                <a16:creationId xmlns:a16="http://schemas.microsoft.com/office/drawing/2014/main" id="{B3EFDEAB-8E5A-41CC-B5FA-E21DD14517B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3F3250B2-FFDD-483E-950F-21D0F9C8A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399" y="783863"/>
            <a:ext cx="8503091" cy="5186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i="1" dirty="0">
                <a:solidFill>
                  <a:srgbClr val="CC3300"/>
                </a:solidFill>
                <a:latin typeface="Arial" panose="020B0604020202020204" pitchFamily="34" charset="0"/>
              </a:rPr>
              <a:t>What kind of structure does the following L-system provide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i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A  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==&gt;  [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LMul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(0.25) RU(-45) F0 ] F0 B;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  B  ==&gt;  [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LMul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(0.25) RU(45) F0 ] F0 A;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i="1" dirty="0">
              <a:solidFill>
                <a:srgbClr val="00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with start word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</a:t>
            </a: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L(10)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Equivalent Rule: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de-DE" altLang="de-DE" sz="2400" b="1" dirty="0">
                <a:latin typeface="Courier New" panose="02070309020205020404" pitchFamily="49" charset="0"/>
              </a:rPr>
              <a:t>A </a:t>
            </a:r>
            <a:r>
              <a:rPr lang="de-DE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==&gt; [ </a:t>
            </a:r>
            <a:r>
              <a:rPr lang="de-DE" altLang="de-DE" sz="24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LMul</a:t>
            </a:r>
            <a:r>
              <a:rPr lang="de-DE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(0.25) RU(-45) F0 ] F0 RH(180) A;</a:t>
            </a:r>
            <a:endParaRPr lang="en-US" altLang="de-DE" sz="2400" dirty="0">
              <a:solidFill>
                <a:srgbClr val="0080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B9DE33-9F6F-447C-BB31-743BAD25C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48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A003EB4E-3BBC-4C88-92D8-01765762CD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86941B11-D988-458F-A1A2-FE12D48A03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7">
            <a:extLst>
              <a:ext uri="{FF2B5EF4-FFF2-40B4-BE49-F238E27FC236}">
                <a16:creationId xmlns:a16="http://schemas.microsoft.com/office/drawing/2014/main" id="{B3EFDEAB-8E5A-41CC-B5FA-E21DD14517B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686456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>
            <a:extLst>
              <a:ext uri="{FF2B5EF4-FFF2-40B4-BE49-F238E27FC236}">
                <a16:creationId xmlns:a16="http://schemas.microsoft.com/office/drawing/2014/main" id="{4A97C346-25B1-488C-8DD1-70C12F697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196975"/>
            <a:ext cx="7935912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Another 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Area-filling curve: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Axiom ==&gt; L(10) RU(-45) X RU(-45) F(1) RU(-45) X;</a:t>
            </a:r>
            <a:endParaRPr lang="de-DE" altLang="de-DE" sz="2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==&gt; X F0 X RU(-45) F(1) RU(-45) X F0 X</a:t>
            </a:r>
            <a:endParaRPr lang="de-DE" altLang="de-DE" sz="2000" dirty="0">
              <a:latin typeface="Arial" panose="020B0604020202020204" pitchFamily="34" charset="0"/>
            </a:endParaRPr>
          </a:p>
        </p:txBody>
      </p:sp>
      <p:sp>
        <p:nvSpPr>
          <p:cNvPr id="33795" name="Line 4">
            <a:extLst>
              <a:ext uri="{FF2B5EF4-FFF2-40B4-BE49-F238E27FC236}">
                <a16:creationId xmlns:a16="http://schemas.microsoft.com/office/drawing/2014/main" id="{56AA0EA9-858F-47DB-9939-6981551FF8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" name="Line 5">
            <a:extLst>
              <a:ext uri="{FF2B5EF4-FFF2-40B4-BE49-F238E27FC236}">
                <a16:creationId xmlns:a16="http://schemas.microsoft.com/office/drawing/2014/main" id="{3D3FB04B-DD15-4A8B-9A63-1A7A6A556F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3797" name="AutoShape 6">
            <a:extLst>
              <a:ext uri="{FF2B5EF4-FFF2-40B4-BE49-F238E27FC236}">
                <a16:creationId xmlns:a16="http://schemas.microsoft.com/office/drawing/2014/main" id="{52ADA754-B77A-45E7-B09D-1AEC1A1E265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3552339-C831-47CC-8E92-B822748C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49</a:t>
            </a:fld>
            <a:endParaRPr lang="de-DE" alt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4">
            <a:extLst>
              <a:ext uri="{FF2B5EF4-FFF2-40B4-BE49-F238E27FC236}">
                <a16:creationId xmlns:a16="http://schemas.microsoft.com/office/drawing/2014/main" id="{59C91D77-87A2-46A2-9FC9-95405C3EA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601" y="1035893"/>
            <a:ext cx="7200791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What is the outcome from the following code</a:t>
            </a:r>
            <a:r>
              <a:rPr lang="de-DE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 i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L(10) </a:t>
            </a:r>
            <a:r>
              <a:rPr lang="de-DE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for</a:t>
            </a:r>
            <a:r>
              <a:rPr lang="de-DE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 ((1:6))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	    ( F0 RU(90) </a:t>
            </a:r>
            <a:r>
              <a:rPr lang="de-DE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LMul</a:t>
            </a:r>
            <a:r>
              <a:rPr lang="de-DE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(0.8) )</a:t>
            </a:r>
            <a:endParaRPr lang="de-DE" altLang="de-DE" sz="2400" i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F7B3D0-990F-4C21-9811-A86AD6F9C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ED4CDCB2-7D76-4519-B5C4-8BCB433E39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E566D340-6FC8-4A0D-986F-38057330875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60D9742A-BCC0-44DA-A041-F54B3067313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2792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5A7714E2-BB6C-4F50-B65C-4C82BE4B8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560" y="944141"/>
            <a:ext cx="793591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Area-filling curve: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Axiom ==&gt; L(10) RU(-45) X RU(-45) F(1) RU(-45) X;</a:t>
            </a:r>
            <a:endParaRPr lang="de-DE" altLang="de-DE" sz="2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==&gt; X F0 X RU(-45) F(1) RU(-45) X F0 X</a:t>
            </a:r>
            <a:endParaRPr lang="de-DE" altLang="de-DE" sz="2000" dirty="0">
              <a:latin typeface="Arial" panose="020B0604020202020204" pitchFamily="34" charset="0"/>
            </a:endParaRPr>
          </a:p>
        </p:txBody>
      </p:sp>
      <p:pic>
        <p:nvPicPr>
          <p:cNvPr id="34819" name="Picture 3" descr="anklets">
            <a:extLst>
              <a:ext uri="{FF2B5EF4-FFF2-40B4-BE49-F238E27FC236}">
                <a16:creationId xmlns:a16="http://schemas.microsoft.com/office/drawing/2014/main" id="{BE8125D7-A47C-4579-9695-6DEC10BDE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089" y="2924001"/>
            <a:ext cx="3859212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Line 5">
            <a:extLst>
              <a:ext uri="{FF2B5EF4-FFF2-40B4-BE49-F238E27FC236}">
                <a16:creationId xmlns:a16="http://schemas.microsoft.com/office/drawing/2014/main" id="{DB7491A2-6FC8-4317-86FE-8EF5101740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Line 6">
            <a:extLst>
              <a:ext uri="{FF2B5EF4-FFF2-40B4-BE49-F238E27FC236}">
                <a16:creationId xmlns:a16="http://schemas.microsoft.com/office/drawing/2014/main" id="{EDBDCAB6-BF92-482B-9B01-DEF189DCF5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4822" name="AutoShape 7">
            <a:extLst>
              <a:ext uri="{FF2B5EF4-FFF2-40B4-BE49-F238E27FC236}">
                <a16:creationId xmlns:a16="http://schemas.microsoft.com/office/drawing/2014/main" id="{D453609C-930E-4C91-9CEA-17E9C3BD610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1CF65E-AE78-4A80-B52A-AF22A0DF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50</a:t>
            </a:fld>
            <a:endParaRPr lang="de-DE" altLang="de-DE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5A7714E2-BB6C-4F50-B65C-4C82BE4B8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560" y="944141"/>
            <a:ext cx="793591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Area-filling curve: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Axiom ==&gt; L(10) RU(-45) X RU(-45) F(1) RU(-45) X;</a:t>
            </a:r>
            <a:endParaRPr lang="de-DE" altLang="de-DE" sz="2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==&gt; X F0 X RU(-45) F(1) RU(-45) X F0 X</a:t>
            </a:r>
            <a:endParaRPr lang="de-DE" altLang="de-DE" sz="2000" dirty="0">
              <a:latin typeface="Arial" panose="020B0604020202020204" pitchFamily="34" charset="0"/>
            </a:endParaRPr>
          </a:p>
        </p:txBody>
      </p:sp>
      <p:pic>
        <p:nvPicPr>
          <p:cNvPr id="34819" name="Picture 3" descr="anklets">
            <a:extLst>
              <a:ext uri="{FF2B5EF4-FFF2-40B4-BE49-F238E27FC236}">
                <a16:creationId xmlns:a16="http://schemas.microsoft.com/office/drawing/2014/main" id="{BE8125D7-A47C-4579-9695-6DEC10BDE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089" y="2924001"/>
            <a:ext cx="3859212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Line 5">
            <a:extLst>
              <a:ext uri="{FF2B5EF4-FFF2-40B4-BE49-F238E27FC236}">
                <a16:creationId xmlns:a16="http://schemas.microsoft.com/office/drawing/2014/main" id="{DB7491A2-6FC8-4317-86FE-8EF5101740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Line 6">
            <a:extLst>
              <a:ext uri="{FF2B5EF4-FFF2-40B4-BE49-F238E27FC236}">
                <a16:creationId xmlns:a16="http://schemas.microsoft.com/office/drawing/2014/main" id="{EDBDCAB6-BF92-482B-9B01-DEF189DCF5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4822" name="AutoShape 7">
            <a:extLst>
              <a:ext uri="{FF2B5EF4-FFF2-40B4-BE49-F238E27FC236}">
                <a16:creationId xmlns:a16="http://schemas.microsoft.com/office/drawing/2014/main" id="{D453609C-930E-4C91-9CEA-17E9C3BD610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1CF65E-AE78-4A80-B52A-AF22A0DF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51</a:t>
            </a:fld>
            <a:endParaRPr lang="de-DE" altLang="de-D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30816EF-2E0E-49A1-AA68-967C27BBE55A}"/>
              </a:ext>
            </a:extLst>
          </p:cNvPr>
          <p:cNvSpPr/>
          <p:nvPr/>
        </p:nvSpPr>
        <p:spPr>
          <a:xfrm>
            <a:off x="5940152" y="5396970"/>
            <a:ext cx="26110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Indian Kolam pattern</a:t>
            </a:r>
          </a:p>
          <a:p>
            <a:r>
              <a:rPr 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"Anklets of Krishna"</a:t>
            </a:r>
          </a:p>
        </p:txBody>
      </p:sp>
    </p:spTree>
    <p:extLst>
      <p:ext uri="{BB962C8B-B14F-4D97-AF65-F5344CB8AC3E}">
        <p14:creationId xmlns:p14="http://schemas.microsoft.com/office/powerpoint/2010/main" val="7360484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D244A383-B737-4047-9F78-FA48F503E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773238"/>
            <a:ext cx="8459787" cy="2579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code for a fractal:</a:t>
            </a:r>
            <a:endParaRPr lang="en-US" altLang="de-DE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Koch's Curve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i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 dirty="0">
              <a:cs typeface="Times New Roman" panose="02020603050405020304" pitchFamily="18" charset="0"/>
            </a:endParaRPr>
          </a:p>
        </p:txBody>
      </p:sp>
      <p:sp>
        <p:nvSpPr>
          <p:cNvPr id="36867" name="Line 4">
            <a:extLst>
              <a:ext uri="{FF2B5EF4-FFF2-40B4-BE49-F238E27FC236}">
                <a16:creationId xmlns:a16="http://schemas.microsoft.com/office/drawing/2014/main" id="{958CEE86-5359-48AD-B20C-7BD1A5CD41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8" name="Line 5">
            <a:extLst>
              <a:ext uri="{FF2B5EF4-FFF2-40B4-BE49-F238E27FC236}">
                <a16:creationId xmlns:a16="http://schemas.microsoft.com/office/drawing/2014/main" id="{B205D1ED-B935-4401-86C9-0814F0AE9C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6869" name="AutoShape 6">
            <a:extLst>
              <a:ext uri="{FF2B5EF4-FFF2-40B4-BE49-F238E27FC236}">
                <a16:creationId xmlns:a16="http://schemas.microsoft.com/office/drawing/2014/main" id="{71D08D78-BDBB-422A-A7DD-1E536DBA817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1AFA43-FEEB-4BD7-B854-EAE92A17E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52</a:t>
            </a:fld>
            <a:endParaRPr lang="de-DE" altLang="de-DE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koch01">
            <a:extLst>
              <a:ext uri="{FF2B5EF4-FFF2-40B4-BE49-F238E27FC236}">
                <a16:creationId xmlns:a16="http://schemas.microsoft.com/office/drawing/2014/main" id="{DCBF3983-E1C9-4A6C-B810-B5C88C2B1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49413"/>
            <a:ext cx="5940425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Line 3">
            <a:extLst>
              <a:ext uri="{FF2B5EF4-FFF2-40B4-BE49-F238E27FC236}">
                <a16:creationId xmlns:a16="http://schemas.microsoft.com/office/drawing/2014/main" id="{93EFE96B-937D-4D37-9BAA-43AF114AD22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2" name="Line 4">
            <a:extLst>
              <a:ext uri="{FF2B5EF4-FFF2-40B4-BE49-F238E27FC236}">
                <a16:creationId xmlns:a16="http://schemas.microsoft.com/office/drawing/2014/main" id="{3260CD76-9766-4631-A7F8-E5F59893F9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7893" name="AutoShape 5">
            <a:extLst>
              <a:ext uri="{FF2B5EF4-FFF2-40B4-BE49-F238E27FC236}">
                <a16:creationId xmlns:a16="http://schemas.microsoft.com/office/drawing/2014/main" id="{20657D53-B0DF-4518-B30B-264A2460429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894" name="Text Box 6">
            <a:extLst>
              <a:ext uri="{FF2B5EF4-FFF2-40B4-BE49-F238E27FC236}">
                <a16:creationId xmlns:a16="http://schemas.microsoft.com/office/drawing/2014/main" id="{62A311D0-EA8B-4DC5-81D7-65EC8F16C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5A30B7-0776-4079-B5CD-78BDEEDE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53</a:t>
            </a:fld>
            <a:endParaRPr lang="de-DE" altLang="de-DE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Line 2">
            <a:extLst>
              <a:ext uri="{FF2B5EF4-FFF2-40B4-BE49-F238E27FC236}">
                <a16:creationId xmlns:a16="http://schemas.microsoft.com/office/drawing/2014/main" id="{A1F1AC88-D42C-447F-A52D-6710999F7AA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5" name="Line 3">
            <a:extLst>
              <a:ext uri="{FF2B5EF4-FFF2-40B4-BE49-F238E27FC236}">
                <a16:creationId xmlns:a16="http://schemas.microsoft.com/office/drawing/2014/main" id="{49DC3BAB-5F42-4087-8AE1-CBF80DCBC5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8916" name="AutoShape 4">
            <a:extLst>
              <a:ext uri="{FF2B5EF4-FFF2-40B4-BE49-F238E27FC236}">
                <a16:creationId xmlns:a16="http://schemas.microsoft.com/office/drawing/2014/main" id="{3A68A1FE-5E19-42A7-BD3E-984E4DAD069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8917" name="Picture 5" descr="koch02">
            <a:extLst>
              <a:ext uri="{FF2B5EF4-FFF2-40B4-BE49-F238E27FC236}">
                <a16:creationId xmlns:a16="http://schemas.microsoft.com/office/drawing/2014/main" id="{BD2D0218-07D6-4511-BF5C-3A9DF02FF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49413"/>
            <a:ext cx="5940425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8" name="Text Box 6">
            <a:extLst>
              <a:ext uri="{FF2B5EF4-FFF2-40B4-BE49-F238E27FC236}">
                <a16:creationId xmlns:a16="http://schemas.microsoft.com/office/drawing/2014/main" id="{D8FAA313-B88F-4A75-B8CE-8D7147DF1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A9ACFBF-DE9E-42A9-B014-57EBA6708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54</a:t>
            </a:fld>
            <a:endParaRPr lang="de-DE" altLang="de-DE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Line 2">
            <a:extLst>
              <a:ext uri="{FF2B5EF4-FFF2-40B4-BE49-F238E27FC236}">
                <a16:creationId xmlns:a16="http://schemas.microsoft.com/office/drawing/2014/main" id="{D6B1833D-7004-4F54-8689-A15BF103E2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39" name="Line 3">
            <a:extLst>
              <a:ext uri="{FF2B5EF4-FFF2-40B4-BE49-F238E27FC236}">
                <a16:creationId xmlns:a16="http://schemas.microsoft.com/office/drawing/2014/main" id="{119FA89D-9C87-48D1-B60B-19ED849766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9940" name="AutoShape 4">
            <a:extLst>
              <a:ext uri="{FF2B5EF4-FFF2-40B4-BE49-F238E27FC236}">
                <a16:creationId xmlns:a16="http://schemas.microsoft.com/office/drawing/2014/main" id="{FF891BFE-2492-412C-A3B3-5F9C5299FB0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9941" name="Picture 5" descr="koch03">
            <a:extLst>
              <a:ext uri="{FF2B5EF4-FFF2-40B4-BE49-F238E27FC236}">
                <a16:creationId xmlns:a16="http://schemas.microsoft.com/office/drawing/2014/main" id="{AE7D29C1-C45C-4BC8-905A-7B5CBF751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49413"/>
            <a:ext cx="5940425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2" name="Text Box 6">
            <a:extLst>
              <a:ext uri="{FF2B5EF4-FFF2-40B4-BE49-F238E27FC236}">
                <a16:creationId xmlns:a16="http://schemas.microsoft.com/office/drawing/2014/main" id="{53E2D7A5-F7E7-46F0-BB4D-5AA4BEE82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1791EA-3705-4DC8-949F-48E85F2CB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55</a:t>
            </a:fld>
            <a:endParaRPr lang="de-DE" altLang="de-DE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>
            <a:extLst>
              <a:ext uri="{FF2B5EF4-FFF2-40B4-BE49-F238E27FC236}">
                <a16:creationId xmlns:a16="http://schemas.microsoft.com/office/drawing/2014/main" id="{510F5D05-ADAB-4352-A28E-A64308A3D0F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3" name="Line 3">
            <a:extLst>
              <a:ext uri="{FF2B5EF4-FFF2-40B4-BE49-F238E27FC236}">
                <a16:creationId xmlns:a16="http://schemas.microsoft.com/office/drawing/2014/main" id="{CF0CDCD3-2E37-4E32-A536-BF9F66CBB2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0964" name="AutoShape 4">
            <a:extLst>
              <a:ext uri="{FF2B5EF4-FFF2-40B4-BE49-F238E27FC236}">
                <a16:creationId xmlns:a16="http://schemas.microsoft.com/office/drawing/2014/main" id="{0AAC5C07-C8A9-4386-89C9-F8A57333AF5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0965" name="Picture 5" descr="koch04">
            <a:extLst>
              <a:ext uri="{FF2B5EF4-FFF2-40B4-BE49-F238E27FC236}">
                <a16:creationId xmlns:a16="http://schemas.microsoft.com/office/drawing/2014/main" id="{5D4AFD00-9D63-41E2-9D44-16D7AAB0C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51000"/>
            <a:ext cx="5940425" cy="520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Text Box 6">
            <a:extLst>
              <a:ext uri="{FF2B5EF4-FFF2-40B4-BE49-F238E27FC236}">
                <a16:creationId xmlns:a16="http://schemas.microsoft.com/office/drawing/2014/main" id="{82BDADC6-B0B4-4476-B6A7-CE506096B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6B6005-6F64-4F6A-A4E7-47E750E4A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56</a:t>
            </a:fld>
            <a:endParaRPr lang="de-DE" altLang="de-DE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>
            <a:extLst>
              <a:ext uri="{FF2B5EF4-FFF2-40B4-BE49-F238E27FC236}">
                <a16:creationId xmlns:a16="http://schemas.microsoft.com/office/drawing/2014/main" id="{09D733F5-13DB-4C3C-8619-09F8D914722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7" name="Line 3">
            <a:extLst>
              <a:ext uri="{FF2B5EF4-FFF2-40B4-BE49-F238E27FC236}">
                <a16:creationId xmlns:a16="http://schemas.microsoft.com/office/drawing/2014/main" id="{D730FE4D-2EBC-4B41-B355-45BD2C741E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988" name="AutoShape 4">
            <a:extLst>
              <a:ext uri="{FF2B5EF4-FFF2-40B4-BE49-F238E27FC236}">
                <a16:creationId xmlns:a16="http://schemas.microsoft.com/office/drawing/2014/main" id="{D207A61D-8FCD-4858-AFA7-3D3C461DE22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1989" name="Picture 5" descr="koch05">
            <a:extLst>
              <a:ext uri="{FF2B5EF4-FFF2-40B4-BE49-F238E27FC236}">
                <a16:creationId xmlns:a16="http://schemas.microsoft.com/office/drawing/2014/main" id="{3AD05D1F-8487-4DEE-9B89-B0FFB555D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49413"/>
            <a:ext cx="5940425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0" name="Text Box 6">
            <a:extLst>
              <a:ext uri="{FF2B5EF4-FFF2-40B4-BE49-F238E27FC236}">
                <a16:creationId xmlns:a16="http://schemas.microsoft.com/office/drawing/2014/main" id="{A0EF2874-A2D1-4868-A999-32A38E890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A77AD9-4443-43A0-BD9D-E382D436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57</a:t>
            </a:fld>
            <a:endParaRPr lang="de-DE" altLang="de-DE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Line 2">
            <a:extLst>
              <a:ext uri="{FF2B5EF4-FFF2-40B4-BE49-F238E27FC236}">
                <a16:creationId xmlns:a16="http://schemas.microsoft.com/office/drawing/2014/main" id="{D2CC10AB-396D-43C9-8D69-70B0A9D5EF9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1" name="Line 3">
            <a:extLst>
              <a:ext uri="{FF2B5EF4-FFF2-40B4-BE49-F238E27FC236}">
                <a16:creationId xmlns:a16="http://schemas.microsoft.com/office/drawing/2014/main" id="{AD84999C-B226-4EEC-AF2A-CC3A110BFB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3012" name="AutoShape 4">
            <a:extLst>
              <a:ext uri="{FF2B5EF4-FFF2-40B4-BE49-F238E27FC236}">
                <a16:creationId xmlns:a16="http://schemas.microsoft.com/office/drawing/2014/main" id="{2A7A6487-351A-4766-8B3C-7741B0AFAEC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3013" name="Picture 5" descr="koch06">
            <a:extLst>
              <a:ext uri="{FF2B5EF4-FFF2-40B4-BE49-F238E27FC236}">
                <a16:creationId xmlns:a16="http://schemas.microsoft.com/office/drawing/2014/main" id="{293268CA-076F-4EDC-89B3-B6BAE544D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51000"/>
            <a:ext cx="5940425" cy="520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Text Box 6">
            <a:extLst>
              <a:ext uri="{FF2B5EF4-FFF2-40B4-BE49-F238E27FC236}">
                <a16:creationId xmlns:a16="http://schemas.microsoft.com/office/drawing/2014/main" id="{7163F917-783E-452E-A078-A9F84DF5A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237288"/>
            <a:ext cx="431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43015" name="Text Box 7">
            <a:extLst>
              <a:ext uri="{FF2B5EF4-FFF2-40B4-BE49-F238E27FC236}">
                <a16:creationId xmlns:a16="http://schemas.microsoft.com/office/drawing/2014/main" id="{CE198C4E-FB86-4499-90E8-3CDF96B94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E180A1-14AC-43A9-AC47-4BE350117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58</a:t>
            </a:fld>
            <a:endParaRPr lang="de-DE" altLang="de-DE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4" descr="kat17a">
            <a:extLst>
              <a:ext uri="{FF2B5EF4-FFF2-40B4-BE49-F238E27FC236}">
                <a16:creationId xmlns:a16="http://schemas.microsoft.com/office/drawing/2014/main" id="{B60096BE-893C-4B2E-A317-DCC7324E8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95" y="2031557"/>
            <a:ext cx="4608502" cy="4327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Text Box 5">
            <a:extLst>
              <a:ext uri="{FF2B5EF4-FFF2-40B4-BE49-F238E27FC236}">
                <a16:creationId xmlns:a16="http://schemas.microsoft.com/office/drawing/2014/main" id="{79C6BD42-E80C-4B0C-B881-CE3E4B1C9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5" y="392906"/>
            <a:ext cx="5256581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L-systems with </a:t>
            </a:r>
            <a:r>
              <a:rPr lang="en-US" altLang="de-DE" b="1" dirty="0" err="1">
                <a:solidFill>
                  <a:srgbClr val="C00000"/>
                </a:solidFill>
                <a:latin typeface="Arial" panose="020B0604020202020204" pitchFamily="34" charset="0"/>
              </a:rPr>
              <a:t>GroIMP</a:t>
            </a:r>
            <a:endParaRPr lang="en-US" altLang="de-DE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Notation after </a:t>
            </a:r>
            <a:r>
              <a:rPr lang="en-US" altLang="de-DE" sz="1800" dirty="0" err="1">
                <a:latin typeface="Arial" panose="020B0604020202020204" pitchFamily="34" charset="0"/>
              </a:rPr>
              <a:t>Prusinkiewicz</a:t>
            </a:r>
            <a:r>
              <a:rPr lang="en-US" altLang="de-DE" sz="1800" dirty="0">
                <a:latin typeface="Arial" panose="020B0604020202020204" pitchFamily="34" charset="0"/>
              </a:rPr>
              <a:t> &amp; </a:t>
            </a:r>
            <a:r>
              <a:rPr lang="en-US" altLang="de-DE" sz="1800" dirty="0" err="1">
                <a:latin typeface="Arial" panose="020B0604020202020204" pitchFamily="34" charset="0"/>
              </a:rPr>
              <a:t>Lindenmayer</a:t>
            </a:r>
            <a:r>
              <a:rPr lang="en-US" altLang="de-DE" sz="1800" dirty="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d"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= 27.5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F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F  F [ + F ] F [ - F ] F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en-US" altLang="de-DE" sz="1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en-US" altLang="de-DE" sz="1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de-DE" sz="18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in the language XL: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en-US" altLang="de-DE" sz="1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8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 Axiom ==&gt; L(1) F0;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F0 ==&gt; F0 [ RU(-27.5) F0 ] F0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       [ RU(27.5) F0 ] F0;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64AA5F-5BDB-4FC1-A2C6-5D307B0F0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59</a:t>
            </a:fld>
            <a:endParaRPr lang="de-DE" altLang="de-DE"/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8EC4F6DF-AB6A-4144-9852-1FFF888A5C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03C6CFFC-D01D-4A13-B5EB-140AEB0CF7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7">
            <a:extLst>
              <a:ext uri="{FF2B5EF4-FFF2-40B4-BE49-F238E27FC236}">
                <a16:creationId xmlns:a16="http://schemas.microsoft.com/office/drawing/2014/main" id="{3C63E5C7-D2F0-4F76-8F8C-8A1CCDCB84D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5">
            <a:extLst>
              <a:ext uri="{FF2B5EF4-FFF2-40B4-BE49-F238E27FC236}">
                <a16:creationId xmlns:a16="http://schemas.microsoft.com/office/drawing/2014/main" id="{2176F714-F1F6-4CF9-8B12-FD5F06702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1216" y="1052513"/>
            <a:ext cx="731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L(10)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((1:6))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( F0 RU(90) </a:t>
            </a:r>
            <a:r>
              <a:rPr lang="en-US" altLang="de-DE" sz="2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(0.8) )</a:t>
            </a:r>
            <a:endParaRPr lang="de-DE" altLang="de-DE" sz="2400" i="1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pic>
        <p:nvPicPr>
          <p:cNvPr id="88067" name="Picture 6" descr="minaufg2">
            <a:extLst>
              <a:ext uri="{FF2B5EF4-FFF2-40B4-BE49-F238E27FC236}">
                <a16:creationId xmlns:a16="http://schemas.microsoft.com/office/drawing/2014/main" id="{C814AA93-B023-47AF-B540-1A0E2DE40F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1" y="2886365"/>
            <a:ext cx="2716212" cy="260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68" name="Rectangle 8">
            <a:extLst>
              <a:ext uri="{FF2B5EF4-FFF2-40B4-BE49-F238E27FC236}">
                <a16:creationId xmlns:a16="http://schemas.microsoft.com/office/drawing/2014/main" id="{8B08E81B-DC9A-41AE-99BB-581E7EB75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2420938"/>
            <a:ext cx="3384550" cy="5032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7295E9-E8F1-4C5B-AA05-5655A3E2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FB0D86B6-87E5-43CF-ADAD-BC34FE0E7C7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6">
            <a:extLst>
              <a:ext uri="{FF2B5EF4-FFF2-40B4-BE49-F238E27FC236}">
                <a16:creationId xmlns:a16="http://schemas.microsoft.com/office/drawing/2014/main" id="{C68393BE-4D25-44B7-B971-60562B27430E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Line 4">
            <a:extLst>
              <a:ext uri="{FF2B5EF4-FFF2-40B4-BE49-F238E27FC236}">
                <a16:creationId xmlns:a16="http://schemas.microsoft.com/office/drawing/2014/main" id="{C2E22650-9639-4100-8372-724F58BB408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FCBF1F-3A83-46AD-81BD-795F14D3B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60</a:t>
            </a:fld>
            <a:endParaRPr lang="de-DE" altLang="de-DE"/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059AE138-95B0-429E-BC03-47C835F5345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70DA28E4-47A9-43D9-9050-384356F850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7">
            <a:extLst>
              <a:ext uri="{FF2B5EF4-FFF2-40B4-BE49-F238E27FC236}">
                <a16:creationId xmlns:a16="http://schemas.microsoft.com/office/drawing/2014/main" id="{2B60A801-4DBD-4006-A26B-EEDD8E5E5F4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Picture 5" descr="kat18">
            <a:extLst>
              <a:ext uri="{FF2B5EF4-FFF2-40B4-BE49-F238E27FC236}">
                <a16:creationId xmlns:a16="http://schemas.microsoft.com/office/drawing/2014/main" id="{73C663A9-69D1-406B-8625-6C832C224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991" y="4247852"/>
            <a:ext cx="4354513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4">
            <a:extLst>
              <a:ext uri="{FF2B5EF4-FFF2-40B4-BE49-F238E27FC236}">
                <a16:creationId xmlns:a16="http://schemas.microsoft.com/office/drawing/2014/main" id="{454763C2-A7CC-4B94-A00A-0D989D31C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59" y="260648"/>
            <a:ext cx="6336700" cy="6401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L-systems with </a:t>
            </a:r>
            <a:r>
              <a:rPr lang="en-US" altLang="de-DE" b="1" dirty="0" err="1">
                <a:solidFill>
                  <a:srgbClr val="C00000"/>
                </a:solidFill>
                <a:latin typeface="Arial" panose="020B0604020202020204" pitchFamily="34" charset="0"/>
              </a:rPr>
              <a:t>GroIMP</a:t>
            </a:r>
            <a:endParaRPr lang="en-US" altLang="de-DE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Declaration of new, own symbols (modules):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en-US" altLang="de-DE" sz="1400" dirty="0">
              <a:solidFill>
                <a:srgbClr val="CC33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module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module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24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24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   [ Axiom ==&gt; A;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   A ==&gt; L(1) F0 [ RU(45) B ]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   B ==&gt; L(1) F0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» A</a:t>
            </a: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 and </a:t>
            </a:r>
            <a:r>
              <a:rPr lang="en-US" altLang="de-DE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 in this case will not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be geometrically interpreted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3" name="Picture 5" descr="kat19">
            <a:extLst>
              <a:ext uri="{FF2B5EF4-FFF2-40B4-BE49-F238E27FC236}">
                <a16:creationId xmlns:a16="http://schemas.microsoft.com/office/drawing/2014/main" id="{9772F62B-BC86-4570-88C6-A8845A545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331" y="4077091"/>
            <a:ext cx="6107165" cy="267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303795-723B-4FEE-A425-74BF63765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61</a:t>
            </a:fld>
            <a:endParaRPr lang="de-DE" altLang="de-DE"/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A01A8F29-9133-4BB7-9507-DECA22F94C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14D0249A-9136-4507-A421-D30D505737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7">
            <a:extLst>
              <a:ext uri="{FF2B5EF4-FFF2-40B4-BE49-F238E27FC236}">
                <a16:creationId xmlns:a16="http://schemas.microsoft.com/office/drawing/2014/main" id="{5775DDE9-D0F5-4A30-B826-C117019577E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 Box 4">
            <a:extLst>
              <a:ext uri="{FF2B5EF4-FFF2-40B4-BE49-F238E27FC236}">
                <a16:creationId xmlns:a16="http://schemas.microsoft.com/office/drawing/2014/main" id="{C1E982E6-A060-4D35-A2D9-BFCFD2B63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691" y="384274"/>
            <a:ext cx="5184443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L-systems with </a:t>
            </a:r>
            <a:r>
              <a:rPr lang="en-US" altLang="de-DE" b="1" dirty="0" err="1">
                <a:solidFill>
                  <a:srgbClr val="C00000"/>
                </a:solidFill>
                <a:latin typeface="Arial" panose="020B0604020202020204" pitchFamily="34" charset="0"/>
              </a:rPr>
              <a:t>GroIMP</a:t>
            </a:r>
            <a:endParaRPr lang="en-US" altLang="de-DE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Declaration of own symbols with geometric interpretation:</a:t>
            </a:r>
            <a:endParaRPr lang="de-DE" altLang="de-DE" sz="1400" dirty="0">
              <a:solidFill>
                <a:srgbClr val="00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de-DE" altLang="de-DE" sz="1400" dirty="0">
              <a:solidFill>
                <a:srgbClr val="CC33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A </a:t>
            </a:r>
            <a:r>
              <a:rPr lang="en-US" altLang="de-DE" sz="2000" b="1" dirty="0">
                <a:solidFill>
                  <a:srgbClr val="CC3300"/>
                </a:solidFill>
                <a:latin typeface="Courier New" panose="02070309020205020404" pitchFamily="49" charset="0"/>
              </a:rPr>
              <a:t>extends Sphere(0.1)</a:t>
            </a:r>
            <a:r>
              <a:rPr lang="en-US" altLang="de-DE" sz="20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B </a:t>
            </a:r>
            <a:r>
              <a:rPr lang="en-US" altLang="de-DE" sz="2000" b="1" dirty="0">
                <a:solidFill>
                  <a:srgbClr val="CC3300"/>
                </a:solidFill>
                <a:latin typeface="Courier New" panose="02070309020205020404" pitchFamily="49" charset="0"/>
              </a:rPr>
              <a:t>extends Sphere(0.08)</a:t>
            </a:r>
            <a:r>
              <a:rPr lang="en-US" altLang="de-DE" sz="20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[ Axiom ==&gt; </a:t>
            </a:r>
            <a:r>
              <a:rPr lang="en-US" altLang="de-DE" sz="2000" b="1" dirty="0">
                <a:solidFill>
                  <a:srgbClr val="009900"/>
                </a:solidFill>
                <a:latin typeface="Courier New" panose="02070309020205020404" pitchFamily="49" charset="0"/>
              </a:rPr>
              <a:t>P(14)</a:t>
            </a:r>
            <a:r>
              <a:rPr lang="en-US" altLang="de-DE" sz="2000" b="1" dirty="0">
                <a:latin typeface="Courier New" panose="02070309020205020404" pitchFamily="49" charset="0"/>
              </a:rPr>
              <a:t> A;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 ==&gt; L(1) F0 [ RU(45) B ]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B ==&gt; L(1) F0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>
              <a:latin typeface="Arial" panose="020B0604020202020204" pitchFamily="34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4">
            <a:extLst>
              <a:ext uri="{FF2B5EF4-FFF2-40B4-BE49-F238E27FC236}">
                <a16:creationId xmlns:a16="http://schemas.microsoft.com/office/drawing/2014/main" id="{4E15A3A3-7ABB-444E-B15B-40FA67E06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644" y="588963"/>
            <a:ext cx="8497887" cy="1023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chemeClr val="bg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Assignment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100" b="1" dirty="0">
              <a:solidFill>
                <a:schemeClr val="bg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800" dirty="0">
              <a:solidFill>
                <a:schemeClr val="bg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035FFC-DD74-41A7-B991-9DB1E46B3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62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5D37D85E-3E0E-4B81-AEDF-2D223A2055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62E0AADA-418A-4DB9-BFC8-FF7DFB81730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7B14E04D-8548-477A-B8FF-598C050A5D3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" name="Picture 4" descr="kat16">
            <a:extLst>
              <a:ext uri="{FF2B5EF4-FFF2-40B4-BE49-F238E27FC236}">
                <a16:creationId xmlns:a16="http://schemas.microsoft.com/office/drawing/2014/main" id="{EC9F896B-D374-7247-CA65-08393EF0F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743" y="2459757"/>
            <a:ext cx="6349687" cy="4245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>
            <a:extLst>
              <a:ext uri="{FF2B5EF4-FFF2-40B4-BE49-F238E27FC236}">
                <a16:creationId xmlns:a16="http://schemas.microsoft.com/office/drawing/2014/main" id="{28A77752-EDD2-E5F0-8644-8C57B6AF8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805" y="1185647"/>
            <a:ext cx="792479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Solve this: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Which turtle command sequences are used to create the following structures?</a:t>
            </a:r>
            <a:endParaRPr lang="de-DE" alt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kat13a">
            <a:extLst>
              <a:ext uri="{FF2B5EF4-FFF2-40B4-BE49-F238E27FC236}">
                <a16:creationId xmlns:a16="http://schemas.microsoft.com/office/drawing/2014/main" id="{88FCE5F4-E987-40C5-BB3E-EB06C418DF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11079"/>
            <a:ext cx="5318700" cy="5986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91FCC66-01DA-44AC-9853-C0912E492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C1296E13-E776-46A9-B873-4D7C2DF306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7A358C9B-F72B-4FEE-9361-027271B70AE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56057465-FE51-4876-B2D3-A86942F930A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4" descr="kat13b">
            <a:extLst>
              <a:ext uri="{FF2B5EF4-FFF2-40B4-BE49-F238E27FC236}">
                <a16:creationId xmlns:a16="http://schemas.microsoft.com/office/drawing/2014/main" id="{836D4E29-C108-476A-BC3D-21495ED433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765175"/>
            <a:ext cx="8640763" cy="476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5E4368F-96BC-4BB6-B6F4-66BB1B327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7F84CE61-335E-4A95-9A15-4B70C4F066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FE8DD255-BA0E-42A0-B6C5-5D7FC2CD87E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5DA495EE-B6BD-421A-9843-1A0EBA7489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4" descr="kat13c">
            <a:extLst>
              <a:ext uri="{FF2B5EF4-FFF2-40B4-BE49-F238E27FC236}">
                <a16:creationId xmlns:a16="http://schemas.microsoft.com/office/drawing/2014/main" id="{81807868-2A90-493B-AC84-FDC503998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341438"/>
            <a:ext cx="8920322" cy="3260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244EB5-143A-43B4-A63E-F8FE3B1E5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5F637739-C3E9-45BC-8A00-1CBD716B84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9388" y="641648"/>
            <a:ext cx="124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11014072-707F-4D44-8188-41718D1B9B8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F584FCE7-0E50-4B12-973B-5D75998968A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260648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2411</Words>
  <Application>Microsoft Office PowerPoint</Application>
  <PresentationFormat>Bildschirmpräsentation (4:3)</PresentationFormat>
  <Paragraphs>452</Paragraphs>
  <Slides>62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62</vt:i4>
      </vt:variant>
    </vt:vector>
  </HeadingPairs>
  <TitlesOfParts>
    <vt:vector size="68" baseType="lpstr">
      <vt:lpstr>Arial</vt:lpstr>
      <vt:lpstr>Calibri</vt:lpstr>
      <vt:lpstr>Courier New</vt:lpstr>
      <vt:lpstr>Symbol</vt:lpstr>
      <vt:lpstr>Times New Roman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Winfried Kurth</cp:lastModifiedBy>
  <cp:revision>215</cp:revision>
  <dcterms:created xsi:type="dcterms:W3CDTF">2006-10-23T15:58:10Z</dcterms:created>
  <dcterms:modified xsi:type="dcterms:W3CDTF">2024-04-24T07:33:37Z</dcterms:modified>
</cp:coreProperties>
</file>