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89" r:id="rId2"/>
    <p:sldId id="490" r:id="rId3"/>
    <p:sldId id="613" r:id="rId4"/>
    <p:sldId id="630" r:id="rId5"/>
    <p:sldId id="631" r:id="rId6"/>
    <p:sldId id="632" r:id="rId7"/>
    <p:sldId id="633" r:id="rId8"/>
    <p:sldId id="634" r:id="rId9"/>
    <p:sldId id="579" r:id="rId10"/>
    <p:sldId id="580" r:id="rId11"/>
    <p:sldId id="581" r:id="rId12"/>
    <p:sldId id="582" r:id="rId13"/>
    <p:sldId id="583" r:id="rId14"/>
    <p:sldId id="584" r:id="rId15"/>
    <p:sldId id="585" r:id="rId16"/>
    <p:sldId id="586" r:id="rId17"/>
    <p:sldId id="587" r:id="rId18"/>
    <p:sldId id="593" r:id="rId19"/>
    <p:sldId id="566" r:id="rId20"/>
    <p:sldId id="567" r:id="rId21"/>
    <p:sldId id="568" r:id="rId22"/>
    <p:sldId id="569" r:id="rId23"/>
    <p:sldId id="570" r:id="rId24"/>
    <p:sldId id="571" r:id="rId25"/>
    <p:sldId id="594" r:id="rId26"/>
    <p:sldId id="635" r:id="rId27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04.07.2023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12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13 July, 2023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430F9F7B-B2A8-4E33-AFC4-A54B493C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567737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Determination of the light arriving at the soil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sfspm07.gsz: </a:t>
            </a:r>
            <a:r>
              <a:rPr lang="en-US" altLang="de-DE" sz="16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a single tile (will be positioned on the ground):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module Tile(float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, 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 float al;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latin typeface="Courier New" panose="02070309020205020404" pitchFamily="49" charset="0"/>
              </a:rPr>
              <a:t>Axiom ==&gt; [ RL(90) M(4) RU(90) M(-4) 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for ((1:40))   /* paving the ground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( for ((1:40))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		     ( Tile(0.25, 0.25).(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(0.6, 0.3, 0.1)))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  M(-10) RU(90) M(0.25) RU(-90)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) </a:t>
            </a:r>
            <a:r>
              <a:rPr lang="en-US" altLang="de-DE" sz="12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p:Tile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p[al] = lm.getAbsorbedPower3d(p).integrate();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(p[al]);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p.(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p[al]*300, p[al]*200, p[al]), 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(0.6, 0.3, 0.1))));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7171" name="Picture 3" descr="kat51">
            <a:extLst>
              <a:ext uri="{FF2B5EF4-FFF2-40B4-BE49-F238E27FC236}">
                <a16:creationId xmlns:a16="http://schemas.microsoft.com/office/drawing/2014/main" id="{B2D91E18-AADA-4DEB-8A5E-0B5A56BE4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765175"/>
            <a:ext cx="2406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kat52">
            <a:extLst>
              <a:ext uri="{FF2B5EF4-FFF2-40B4-BE49-F238E27FC236}">
                <a16:creationId xmlns:a16="http://schemas.microsoft.com/office/drawing/2014/main" id="{3D9FA8CE-D574-40C0-9BC8-B698838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37063"/>
            <a:ext cx="259238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7F685247-60F3-4BDF-8214-3E33DE305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A2DADAD-6A48-4293-B0C7-6892F575F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B2EB3C5-B04E-4D81-8B24-923C1AD52AE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84F3F13-28BD-4E57-9D9B-7F21BD8A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67568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Most simple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Assumption of a linear relationship between the absorbed light and the amount of assimilates produced in the 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conversion factor </a:t>
            </a:r>
            <a:r>
              <a:rPr lang="en-US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CONV_FACTOR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</a:t>
            </a:r>
            <a:r>
              <a:rPr lang="en-US" altLang="de-DE" sz="1800" b="1" dirty="0">
                <a:latin typeface="Courier New" panose="02070309020205020404" pitchFamily="49" charset="0"/>
              </a:rPr>
              <a:t>Leaf</a:t>
            </a:r>
            <a:r>
              <a:rPr lang="en-US" altLang="de-DE" sz="1800" dirty="0">
                <a:latin typeface="Arial" panose="020B0604020202020204" pitchFamily="34" charset="0"/>
              </a:rPr>
              <a:t> gets new property  “</a:t>
            </a:r>
            <a:r>
              <a:rPr lang="en-US" altLang="de-DE" sz="1800" b="1" dirty="0">
                <a:latin typeface="Courier New" panose="02070309020205020404" pitchFamily="49" charset="0"/>
              </a:rPr>
              <a:t>as</a:t>
            </a:r>
            <a:r>
              <a:rPr lang="en-US" altLang="de-DE" sz="1800" b="1" dirty="0">
                <a:latin typeface="Arial" panose="020B0604020202020204" pitchFamily="34" charset="0"/>
              </a:rPr>
              <a:t>” </a:t>
            </a:r>
            <a:r>
              <a:rPr lang="en-US" altLang="de-DE" sz="1800" dirty="0">
                <a:latin typeface="Arial" panose="020B0604020202020204" pitchFamily="34" charset="0"/>
              </a:rPr>
              <a:t> (produced amount of assimilates)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sfspm08.gsz:  use of the linear photosynthesis model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CONV_FACTOR = 0.2;  /* conversion factor light-&gt;assimilates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...................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[as] =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[al] * CONV_FACTOR;</a:t>
            </a:r>
            <a:r>
              <a:rPr lang="en-US" altLang="de-DE" sz="1200" b="1" dirty="0">
                <a:latin typeface="Courier New" panose="02070309020205020404" pitchFamily="49" charset="0"/>
              </a:rPr>
              <a:t>                /* amount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= sum((* Leaf *)[as]);                /* ... of all leaves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if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&gt; 0)   /* dependency of growth on availability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//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521FB2E-C391-4B53-ACCE-68B1628307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9731E-AC9E-4D2A-8FE0-6D9FB47E0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1"/>
            <a:ext cx="1" cy="637952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4405B62-F014-48DD-9965-F1B967390F1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C75BB9F-ECFA-433E-AE98-2DCD488A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7607"/>
            <a:ext cx="8567737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Arial" panose="020B0604020202020204" pitchFamily="34" charset="0"/>
              </a:rPr>
              <a:t>Inclusion of a more realistic (non-linear)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(see short script on photosynthesis modelling: 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photosyn_modell.pdf</a:t>
            </a:r>
            <a:r>
              <a:rPr lang="en-US" altLang="de-DE" sz="8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CO</a:t>
            </a:r>
            <a:r>
              <a:rPr lang="en-US" altLang="de-DE" sz="1800" baseline="-25000" dirty="0"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latin typeface="Arial" panose="020B0604020202020204" pitchFamily="34" charset="0"/>
              </a:rPr>
              <a:t>-exchange rate (carbon dioxide exchange rate, </a:t>
            </a: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) - saturation curve in dependence of photon flux density (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) according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err="1">
                <a:latin typeface="Arial" panose="020B0604020202020204" pitchFamily="34" charset="0"/>
              </a:rPr>
              <a:t>mit</a:t>
            </a:r>
            <a:r>
              <a:rPr lang="en-US" altLang="de-DE" sz="1800" dirty="0">
                <a:latin typeface="Arial" panose="020B0604020202020204" pitchFamily="34" charset="0"/>
              </a:rPr>
              <a:t> 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 = dark respiration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>
                <a:latin typeface="Arial" panose="020B0604020202020204" pitchFamily="34" charset="0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</a:rPr>
              <a:t> = photosynthetic efficiency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800" baseline="-250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= maximal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Units: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2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: 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mol  m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-2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 s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;  </a:t>
            </a:r>
            <a:r>
              <a:rPr lang="en-US" altLang="de-DE" sz="1800" i="1" dirty="0">
                <a:latin typeface="Arial" panose="020B0604020202020204" pitchFamily="34" charset="0"/>
                <a:sym typeface="Symbol" panose="05050102010706020507" pitchFamily="18" charset="2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: </a:t>
            </a:r>
            <a:r>
              <a:rPr lang="en-US" altLang="de-DE" sz="1800" dirty="0" err="1">
                <a:latin typeface="Arial" panose="020B0604020202020204" pitchFamily="34" charset="0"/>
                <a:sym typeface="Symbol" panose="05050102010706020507" pitchFamily="18" charset="2"/>
              </a:rPr>
              <a:t>dimensionsless</a:t>
            </a: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sfspm09.gsz:  Photosynthesis in the leaves with improved model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(calculation of photosynthesis only)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instantaneous CO2 fixation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micromol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m-2 s-1) depending on light intensity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(float) ( (FMAX+DARK_RESPIRATION_RATE) * PHOTO_EFFICIENCY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(PHOTO_EFFICIENCY*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+ FMAX + DARK_RESPIRATION_RATE) - DARK_RESPIRATION_RATE;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CC5A9935-2F96-4F6D-816C-D7F09B2FFD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1628775"/>
          <a:ext cx="4105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Formel" r:id="rId3" imgW="2209800" imgH="431800" progId="Equation.3">
                  <p:embed/>
                </p:oleObj>
              </mc:Choice>
              <mc:Fallback>
                <p:oleObj name="Formel" r:id="rId3" imgW="2209800" imgH="431800" progId="Equation.3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CC5A9935-2F96-4F6D-816C-D7F09B2FFD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28775"/>
                        <a:ext cx="410527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 descr="lichtantw">
            <a:extLst>
              <a:ext uri="{FF2B5EF4-FFF2-40B4-BE49-F238E27FC236}">
                <a16:creationId xmlns:a16="http://schemas.microsoft.com/office/drawing/2014/main" id="{D76340FC-CDD3-4B36-925D-3AC7C176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2816"/>
            <a:ext cx="2933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7DAFB0CD-0F1F-41D7-B8C0-024A7D627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500438"/>
            <a:ext cx="576263" cy="2841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ppfd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123F21EA-FB22-45D8-B004-461D0E6ED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492375"/>
            <a:ext cx="576262" cy="284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CER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6534A268-C635-4C4B-A4B4-BB2FE366C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A4B28D7-F30C-45D1-B93E-869BD2F131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AutoShape 5">
            <a:extLst>
              <a:ext uri="{FF2B5EF4-FFF2-40B4-BE49-F238E27FC236}">
                <a16:creationId xmlns:a16="http://schemas.microsoft.com/office/drawing/2014/main" id="{35600170-3ACD-4EFF-A11E-AFA157E86ED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D70B7E2-32DA-411F-A3EE-053CCF1FB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116632"/>
            <a:ext cx="8619295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Arial" panose="020B0604020202020204" pitchFamily="34" charset="0"/>
              </a:rPr>
              <a:t>Conversion of the amount of assimilates in kg for a leaf of certain area and during a given time span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assimilate production (in kg) of a leaf,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depending on leaf area a (in m**2),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(in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/(m**2 s)) and duration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 (in seconds) of light interception.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(float a,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d)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* a * 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44.01e-6            /* mass of 1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in g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(180.162/264.06)    /* conversion CO2 -&gt; Glucose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/ 1000.0;             /* conversion g -&gt; kg    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</a:rPr>
              <a:t>Conversion of photon flux from W (power) in 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de-DE" sz="1800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mol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 s</a:t>
            </a:r>
            <a:r>
              <a:rPr lang="de-DE" altLang="de-DE" sz="18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de-DE" altLang="de-DE" sz="18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0.575;     /* conversion factor from absorbed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power (W) to photon flux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unit: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/J;   after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Kniemeyer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2008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= lm.getAbsorbedPower3d(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).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integrate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LEAF_FF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length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width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/ 10000.0;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converted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from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cm**2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m**2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photosynthetic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production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the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+=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calculatePS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de-DE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/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DURATION);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EFAE02E-BC8E-4EAC-AFC3-BDA25D7D3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87ACBA8-B77D-425B-BF9C-2C65A5A3F7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45C598A-D202-4A7D-9B4D-3D2A63CBE6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EA0E032-96BA-4FF9-8ADB-F45D14B7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80728"/>
            <a:ext cx="856895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Required for the distribution of the assimilates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</a:rPr>
              <a:t>Modelling of transport processes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Model assumption: substrate flows from elements with high concentration to elements with low concentration (principle of diffusion)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sm09_e41.rgg	(concentration of a substrate is visualized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        by the diameter here)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0C6D317-2FD7-44D3-A9F1-141F70635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85498D5-7315-4423-A72A-12B3EDB25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C09F3680-1D71-4F0B-B7CB-C4CF85241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7CA6B65-ECE8-457B-9F00-A175DE3DF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12303"/>
            <a:ext cx="874846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module Internode(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super.diameter</a:t>
            </a:r>
            <a:r>
              <a:rPr lang="en-US" altLang="de-DE" sz="1800" b="1" dirty="0">
                <a:latin typeface="Courier New" panose="02070309020205020404" pitchFamily="49" charset="0"/>
              </a:rPr>
              <a:t>) extends F(100, diameter);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P(14) Internode(1) P(2) Internode(1)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P(4) Internode(1) P(15) Internode(60);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&lt; &lt;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::&gt;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float r = 0.1 * (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i_below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 - 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i_above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 :+=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B445A7E1-F27B-4950-A576-573506D18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184" y="2794893"/>
            <a:ext cx="4103192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Arial" panose="020B0604020202020204" pitchFamily="34" charset="0"/>
              </a:rPr>
              <a:t>(2 reverse successor edges after the other)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92144E5-3A89-462C-9B72-8936B7D9E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872" y="3140075"/>
            <a:ext cx="792162" cy="288925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B8334AED-B0CB-4C4D-A4EB-D4D57AD49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D8D135AC-325D-44EB-B9CA-7DCAB2F48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FB258F5-324E-4B18-96E9-8FF962EBDDF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089BCAF-ABE6-4103-91F6-F2F3969A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938" y="370393"/>
            <a:ext cx="727248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Modelling of transport in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sfspm09.gsz</a:t>
            </a: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DIFF_CONST = 0.01;       /* diffusion constant for transport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for (apply(5)) transport();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transport of assimilates from a leaf to the supporting internode: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exchange between successive internodes: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8672560-E695-4BC9-B37A-661CA38B92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6C6F2A0-1B4B-48A1-8DCA-F17C74548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DCA057-8E4F-4E24-93D8-49DFE9CCF3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F1B8797-23A5-42F7-A616-6E3CB6BF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08050"/>
            <a:ext cx="8450124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Questions: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is this transport mechanism realistic?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how are the conditions in the very beginning?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what about buds which do not yet produce assimilates but need some for extension growth?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for growth and photosynthesis, nitrogen (N) is also needed. This is delivered by the roots. How would a transport model for N differ from that of C?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3CE05CA-B042-4588-B5E8-FCA22B7E4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EFB7753-7A7A-4D74-97C6-478676C4D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6C01656-A5BD-4C7E-87DA-F070DAA6251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29A309D9-C597-4BCE-83E1-2F9805442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888"/>
            <a:ext cx="8496300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Further addition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Time counting and integration of phenology (leaf shedding) in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sfspm10.gsz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int time;  /* global time counter */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/* initialized to 1 in </a:t>
            </a:r>
            <a:r>
              <a:rPr lang="en-US" altLang="de-DE" sz="1200" b="1" i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init</a:t>
            </a:r>
            <a:r>
              <a:rPr lang="en-US" altLang="de-DE" sz="1200" b="1" i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()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rgbClr val="990000"/>
              </a:solidFill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int STEPS_OF_YEAR = 100;  /* number of time steps of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veget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. period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/****************/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for (apply(5)) transport();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if (time == STEPS_OF_YEAR) time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time++;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(p&gt;0)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(r==10 &amp;&amp; probability(0.5))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RV(-0.1) Internode(0.05, 1) Internode(0.05,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(10, 15));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(p==0 &amp;&amp; o&lt;=2) ==&gt; RV(-0.1) Internode(0.1, 1)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	            [ RL(50) Bud(r, PHYLLO, o+1) ] [ RL(70) Leaf(0.1, 0.07, 0, 1, 0)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RH(G_ANGLE) RV(-0.1) Internode(1, 1)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&lt; m) ==&gt;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(t+1, m);  /* ageing of flower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&gt;= m)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Leaf,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  <a:endParaRPr lang="de-DE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9792567-9BA2-4348-A391-72D342E9F1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96A171A-9299-4F4B-9B89-5707529F6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C63EAEA-8C86-4853-BBB4-CB0D3C152B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72F77F0-0E93-4ED0-A4AA-5076151E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1" y="548680"/>
            <a:ext cx="830579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Tasks for the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Functional-structural plant model 2023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(I)	 Thorough critical analysis of the present model </a:t>
            </a:r>
            <a:r>
              <a:rPr lang="en-US" altLang="de-DE" sz="2000" b="1" dirty="0">
                <a:latin typeface="Courier New" panose="02070309020205020404" pitchFamily="49" charset="0"/>
              </a:rPr>
              <a:t>sfspm10.gsz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please analyze the underlying concept and model structure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include a description of the modelling of light interception and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        photosynthesis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romanUcParenBoth" startAt="2"/>
            </a:pPr>
            <a:r>
              <a:rPr lang="en-US" altLang="de-DE" sz="2000" dirty="0">
                <a:latin typeface="Arial" panose="020B0604020202020204" pitchFamily="34" charset="0"/>
              </a:rPr>
              <a:t>proposals for further conceptual development of an improvement of the model: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to this end - evaluation of your	measured data, statistical      	  analysis, and adaptation of the model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also, formulate theoretical considerations for improving the 	  modelling, especially for the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you do not need a detailed presentation of the methods for 	  statistical data analysis of the measured data; a 		  presentation of the results is all that is required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F36D822-C29E-4280-849C-27618BAFD1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60648"/>
            <a:ext cx="836295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931D5F0-B6F7-4E61-9CBE-50481C7BD5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5368"/>
            <a:ext cx="1" cy="62126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0A9D44F-93BE-4A4F-94D4-B858B77AE7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1" y="1052736"/>
            <a:ext cx="7558605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  Simple functional-structural plant model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(first steps)</a:t>
            </a:r>
          </a:p>
          <a:p>
            <a:pPr marL="457200" indent="-457200" eaLnBrk="1" hangingPunct="1">
              <a:spcBef>
                <a:spcPts val="0"/>
              </a:spcBef>
            </a:pPr>
            <a:r>
              <a:rPr lang="en-US" altLang="de-DE" sz="2800" dirty="0" err="1">
                <a:latin typeface="Arial" panose="020B0604020202020204" pitchFamily="34" charset="0"/>
              </a:rPr>
              <a:t>GroIMP’s</a:t>
            </a:r>
            <a:r>
              <a:rPr lang="en-US" altLang="de-DE" sz="2800" dirty="0">
                <a:latin typeface="Arial" panose="020B0604020202020204" pitchFamily="34" charset="0"/>
              </a:rPr>
              <a:t> integrated light model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2B861C3-36A5-42CB-AE6A-F95D00131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7" y="693851"/>
            <a:ext cx="842461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romanUcParenBoth" startAt="3"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Improvement and extension of the model. </a:t>
            </a:r>
            <a:r>
              <a:rPr lang="en-US" altLang="de-DE" sz="2000" dirty="0">
                <a:latin typeface="Arial" panose="020B0604020202020204" pitchFamily="34" charset="0"/>
              </a:rPr>
              <a:t>The following list shows possible subject areas, where you can start. You can also create and develop your own topics (please contact W. </a:t>
            </a:r>
            <a:r>
              <a:rPr lang="en-US" altLang="de-DE" sz="2000" dirty="0" err="1">
                <a:latin typeface="Arial" panose="020B0604020202020204" pitchFamily="34" charset="0"/>
              </a:rPr>
              <a:t>Kurth</a:t>
            </a:r>
            <a:r>
              <a:rPr lang="en-US" altLang="de-DE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Mandatory for all is a parameterization of the model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measured data (including photosynthesis data, even if the latter has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been determined on other plants)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latin typeface="Arial" panose="020B0604020202020204" pitchFamily="34" charset="0"/>
              </a:rPr>
              <a:t>You can set priorities for further improvements.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(IV) Sensitivity analysis of your model version: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How strongly do changes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in parameters / rules, affect the result?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Are the results biologically plausible?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What could be improved further?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89386F6-E493-4C96-A9CA-F4641C513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CF2C9EE-F9A6-4326-87C8-EC221D192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82C3E9-C188-43E5-AE31-848CFB7BE9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2064D0F-8033-412C-B161-1559F37A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1289"/>
            <a:ext cx="82804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Please note: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The model “SFSPM" in its present form is not a complete, fully tested and calibrated version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It may still contain errors!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So far it is designed for plants with terminal flowers. The adaptation of morphology and phenology (e.g. incorporation of dormancy, phases of growth) to woody species would be useful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Finding possible deficiencies and errors is part of this assignment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89F4164-2646-4EA2-9C5D-D8F5A211F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025DE0-7851-40DE-80F6-4155A8CAE2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58F8915-6751-491B-B70D-AC9BA94EED3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>
            <a:extLst>
              <a:ext uri="{FF2B5EF4-FFF2-40B4-BE49-F238E27FC236}">
                <a16:creationId xmlns:a16="http://schemas.microsoft.com/office/drawing/2014/main" id="{04C6196C-E15D-4687-8986-B1CEDF55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73" y="358780"/>
            <a:ext cx="8572169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Further model adaptation to the measured data photosynthetic parameters, (maximum) organ sizes, angles, growth rates, growth rules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Adaptation of the leaves (flowers/fruits) to the species you have investigated (maple, ash, wild cherry tree)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Equilibrating the mass balance of the plant including assimilate sinks, especially the assimilate requirement for organ growth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Managing growth - light dependence; dependence on existing amount of assimilate; possible density sensitivity...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Control of the formation of new metamers, analogous to the control of growth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D93F79E-C892-4413-AD4C-506F2F6DD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0C4F8B9-8D93-4DA1-A43E-59FFEE83FD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DB6CE41-0F8A-4A31-A4CA-E6F673F9EB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A24660-8317-4F9E-B902-786AE1EE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1" y="444435"/>
            <a:ext cx="8748713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 (continued)</a:t>
            </a:r>
          </a:p>
          <a:p>
            <a:pPr eaLnBrk="1" hangingPunct="1">
              <a:spcBef>
                <a:spcPct val="25000"/>
              </a:spcBef>
            </a:pPr>
            <a:endParaRPr lang="en-US" altLang="de-DE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(6) Consideration of plant dormancy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(7) Inclusion of </a:t>
            </a:r>
            <a:r>
              <a:rPr lang="en-US" altLang="de-DE" dirty="0" err="1">
                <a:latin typeface="Arial" panose="020B0604020202020204" pitchFamily="34" charset="0"/>
              </a:rPr>
              <a:t>sylleptic</a:t>
            </a:r>
            <a:r>
              <a:rPr lang="en-US" altLang="de-DE" dirty="0">
                <a:latin typeface="Arial" panose="020B0604020202020204" pitchFamily="34" charset="0"/>
              </a:rPr>
              <a:t> shoot formation / free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(8) Branching control (according to assimilate quantity or light)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Improvement of the modeling of growth thickness (e.g. using the pipe model; see also the example "Tree based on pipe model of branch width" in </a:t>
            </a:r>
            <a:r>
              <a:rPr lang="en-US" altLang="de-DE" dirty="0" err="1">
                <a:latin typeface="Arial" panose="020B0604020202020204" pitchFamily="34" charset="0"/>
              </a:rPr>
              <a:t>GroIMP</a:t>
            </a:r>
            <a:r>
              <a:rPr lang="en-US" altLang="de-DE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 Improvement of the assimilate allocation model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e.g., change in transport rates for young leaves; inclusion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of a central C stock (starch pool) and a reserve from the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seed at the beginning; inclusion of the root</a:t>
            </a:r>
            <a:endParaRPr lang="en-US" altLang="de-DE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84085E8-E434-4FC8-BAA9-A8D023F242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7496F18-4C68-4B49-831B-12DF45A60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2"/>
            <a:ext cx="1" cy="638132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6684E20-5F77-4771-B58A-74300F4F5D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838019E3-51BE-431C-9B8F-31AB4C31C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3" y="339615"/>
            <a:ext cx="830579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Evaluation criteria for the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					</a:t>
            </a:r>
            <a:r>
              <a:rPr lang="en-US" altLang="de-DE" sz="1600" dirty="0">
                <a:latin typeface="Arial" panose="020B0604020202020204" pitchFamily="34" charset="0"/>
              </a:rPr>
              <a:t>points (giving 7 in total)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Outline, introduction and theory    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Contents						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Analysis of the model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Data analysis, incorporation of the data   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Conceptual improvement (ideas)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Concrete improvement of the model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Sensitivity analysis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Literature							0,5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Accuracy				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Language							0,5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Originality							1     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B5650F1-9FCB-46FD-89D5-9E821FEBA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B92B5-6107-431B-876D-90EAC307DF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4448CD9-8CFB-49DF-B324-D32BC79852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40" y="836712"/>
            <a:ext cx="8568941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Deadline for submission of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15 September, 2023, at 12:00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(the date of the digital delivery is noted; please also submit a printed copy)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Note: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Use the consultation opportunities provided by W. Kurth and T.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Oberländer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), in particular when re-programming the model!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1052736"/>
            <a:ext cx="56886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Thank you for your attention!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77A0176D-9ECA-46B1-9A9F-E648C074F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6198067" cy="311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0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(further, more refined versions)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modelling leaf growth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measurement and visualization of shadow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on the ground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photosynthesis model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of transport processes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task of the term paper, evaluation criteria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1046F7DF-D626-4BC6-BE78-238532C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14" y="195027"/>
            <a:ext cx="86406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Plotting charts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(repetition, compare dispersal models – examples 23 und 24)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pic>
        <p:nvPicPr>
          <p:cNvPr id="26627" name="Picture 5" descr="kat46a">
            <a:extLst>
              <a:ext uri="{FF2B5EF4-FFF2-40B4-BE49-F238E27FC236}">
                <a16:creationId xmlns:a16="http://schemas.microsoft.com/office/drawing/2014/main" id="{3E085C75-A35E-414D-997A-68F37E0E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4" y="1130088"/>
            <a:ext cx="7818438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 descr="kat46">
            <a:extLst>
              <a:ext uri="{FF2B5EF4-FFF2-40B4-BE49-F238E27FC236}">
                <a16:creationId xmlns:a16="http://schemas.microsoft.com/office/drawing/2014/main" id="{33D693A5-9FCD-426B-A4AD-D918E0A80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593" y="2560240"/>
            <a:ext cx="40528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7617AF5A-4C47-4883-BF27-6E5F2B57C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D45DD4E1-0D3B-4836-8B71-94D68C490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988FDDF1-69FA-45F8-B1AB-C500F890946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467-4B1E-404D-97DE-27CB1297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C37AD8-4E0C-4BCE-B599-9B022EC77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458" y="4988354"/>
            <a:ext cx="4052887" cy="1753014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3B3838CB-80E0-4F47-8C51-268BD5D11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58143"/>
            <a:ext cx="70564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</p:txBody>
      </p:sp>
      <p:pic>
        <p:nvPicPr>
          <p:cNvPr id="27651" name="Picture 5" descr="kat49a">
            <a:extLst>
              <a:ext uri="{FF2B5EF4-FFF2-40B4-BE49-F238E27FC236}">
                <a16:creationId xmlns:a16="http://schemas.microsoft.com/office/drawing/2014/main" id="{3AECB9BA-1485-40BC-AD48-4210BFBF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1384"/>
            <a:ext cx="82772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kat49">
            <a:extLst>
              <a:ext uri="{FF2B5EF4-FFF2-40B4-BE49-F238E27FC236}">
                <a16:creationId xmlns:a16="http://schemas.microsoft.com/office/drawing/2014/main" id="{FE340034-54B6-497C-BBAA-9236C5525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0800"/>
            <a:ext cx="83518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AutoShape 8">
            <a:extLst>
              <a:ext uri="{FF2B5EF4-FFF2-40B4-BE49-F238E27FC236}">
                <a16:creationId xmlns:a16="http://schemas.microsoft.com/office/drawing/2014/main" id="{69302B1E-D51F-4F0E-BE40-A71E68DAE52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675366" y="2205037"/>
            <a:ext cx="433138" cy="2528297"/>
          </a:xfrm>
          <a:prstGeom prst="curvedLeftArrow">
            <a:avLst>
              <a:gd name="adj1" fmla="val 87383"/>
              <a:gd name="adj2" fmla="val 17476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EA80BB9F-B9FC-4D33-A67C-B8F3CB856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C38FEF66-4714-4A0D-81BD-64CE82FC8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A48CA64A-2753-4587-B423-5884045ED9C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7A490-60A3-4FDB-9E24-9DEAE8ED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F01B58E2-F330-4C96-8D01-72877F9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00" y="411609"/>
            <a:ext cx="7848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 (application)</a:t>
            </a:r>
          </a:p>
        </p:txBody>
      </p:sp>
      <p:pic>
        <p:nvPicPr>
          <p:cNvPr id="28675" name="Picture 5" descr="kat50a">
            <a:extLst>
              <a:ext uri="{FF2B5EF4-FFF2-40B4-BE49-F238E27FC236}">
                <a16:creationId xmlns:a16="http://schemas.microsoft.com/office/drawing/2014/main" id="{B3B6CE90-4B49-457E-908D-203804D86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074025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6" descr="kat50">
            <a:extLst>
              <a:ext uri="{FF2B5EF4-FFF2-40B4-BE49-F238E27FC236}">
                <a16:creationId xmlns:a16="http://schemas.microsoft.com/office/drawing/2014/main" id="{61DA888D-DBA7-4631-9DAE-D78C03744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73463"/>
            <a:ext cx="403383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EDD843EA-43A4-41ED-9CE9-7C137A5E09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49439"/>
            <a:ext cx="8362950" cy="104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9903DD0-CFC1-447E-929D-D4A78205F6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84AF0471-9443-47DC-86F1-CDFC506AB3B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376C78-A6C3-4987-9438-15A2D429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69A43861-9F7A-4BE0-A71C-006BF3FD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55" y="116632"/>
            <a:ext cx="854778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  </a:t>
            </a: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is modelled as a 3-d box now and gets new parameters: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super.length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super.width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al, int age)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extends Box(length, width, 0.01)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Introducing leaf growth: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derivative of logistic function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float logistic(float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, int time,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slope)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(slope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((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))+1)**2);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Table for absorbed light values: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("Light intercepted by canopy");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393AF7C-5391-40D7-9240-2AC871473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CA70A0B-937F-480A-8237-6AFBE89A0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79"/>
            <a:ext cx="1" cy="63082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B302C84-D4A8-4B49-B52C-3013FBD4381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5547D-C394-4130-B7E6-07A92F13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4A3BC4C9-6AF8-4F48-AA93-7F7B6AA1A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218991"/>
            <a:ext cx="83534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model, continued)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sfspm06.gsz: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[age]++;             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30723" name="Picture 3" descr="kat48">
            <a:extLst>
              <a:ext uri="{FF2B5EF4-FFF2-40B4-BE49-F238E27FC236}">
                <a16:creationId xmlns:a16="http://schemas.microsoft.com/office/drawing/2014/main" id="{0EAAD7DF-5AD8-4B0F-A015-A970A878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736"/>
            <a:ext cx="35226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F21EB5C7-5930-4A6C-8A96-62B4C949D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D6565CE-A59C-4CA6-84E1-86A166DF1B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970BAAB-2CC5-474B-98CB-07914A4470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DB7A16-E829-4AC5-ACD4-A03D68C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314EE8E-49EA-44F1-8084-C9C890B70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04" y="620713"/>
            <a:ext cx="89281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6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6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 = 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lm.getAbsorbedPower3d(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).integrate()</a:t>
            </a:r>
            <a:r>
              <a:rPr lang="en-US" altLang="de-DE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without factor 2.25;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this factor would convert from global radiation [W/m2]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into photosynthetically active radiation [</a:t>
            </a:r>
            <a:r>
              <a:rPr lang="en-US" altLang="de-DE" sz="16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umol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phot./m2]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.(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600" b="1" dirty="0">
                <a:latin typeface="Courier New" panose="02070309020205020404" pitchFamily="49" charset="0"/>
              </a:rPr>
              <a:t>(new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6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[al]*2,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[al]/100.0),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[age]++;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[length] += logistic(2,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[age], 10, 0.5); </a:t>
            </a:r>
            <a:r>
              <a:rPr lang="en-US" altLang="de-DE" sz="16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            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204A7C-CF81-4192-838F-09C439557D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3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FC3C92-5387-4FAD-A5A4-539107E97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350"/>
            <a:ext cx="0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12B1063-1D70-48F9-9090-112C933D94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3287</Words>
  <Application>Microsoft Office PowerPoint</Application>
  <PresentationFormat>Bildschirmpräsentation (4:3)</PresentationFormat>
  <Paragraphs>422</Paragraphs>
  <Slides>26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Symbol</vt:lpstr>
      <vt:lpstr>Times New Roman</vt:lpstr>
      <vt:lpstr>Standarddesign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203</cp:revision>
  <dcterms:created xsi:type="dcterms:W3CDTF">2006-10-23T15:58:10Z</dcterms:created>
  <dcterms:modified xsi:type="dcterms:W3CDTF">2023-07-04T09:20:03Z</dcterms:modified>
</cp:coreProperties>
</file>