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489" r:id="rId2"/>
    <p:sldId id="490" r:id="rId3"/>
    <p:sldId id="613" r:id="rId4"/>
    <p:sldId id="604" r:id="rId5"/>
    <p:sldId id="605" r:id="rId6"/>
    <p:sldId id="614" r:id="rId7"/>
    <p:sldId id="606" r:id="rId8"/>
    <p:sldId id="619" r:id="rId9"/>
    <p:sldId id="615" r:id="rId10"/>
    <p:sldId id="616" r:id="rId11"/>
    <p:sldId id="617" r:id="rId12"/>
    <p:sldId id="618" r:id="rId13"/>
    <p:sldId id="620" r:id="rId14"/>
    <p:sldId id="625" r:id="rId15"/>
    <p:sldId id="621" r:id="rId16"/>
    <p:sldId id="622" r:id="rId17"/>
    <p:sldId id="626" r:id="rId18"/>
    <p:sldId id="627" r:id="rId19"/>
    <p:sldId id="623" r:id="rId20"/>
    <p:sldId id="624" r:id="rId21"/>
    <p:sldId id="628" r:id="rId22"/>
    <p:sldId id="629" r:id="rId23"/>
  </p:sldIdLst>
  <p:sldSz cx="9144000" cy="6858000" type="screen4x3"/>
  <p:notesSz cx="6781800" cy="9880600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  <a:srgbClr val="FFFF66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955" autoAdjust="0"/>
    <p:restoredTop sz="95842" autoAdjust="0"/>
  </p:normalViewPr>
  <p:slideViewPr>
    <p:cSldViewPr>
      <p:cViewPr varScale="1">
        <p:scale>
          <a:sx n="114" d="100"/>
          <a:sy n="114" d="100"/>
        </p:scale>
        <p:origin x="1908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>
            <a:extLst>
              <a:ext uri="{FF2B5EF4-FFF2-40B4-BE49-F238E27FC236}">
                <a16:creationId xmlns:a16="http://schemas.microsoft.com/office/drawing/2014/main" id="{95FB3FC5-0546-41FF-8FEA-BFA09882D27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846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2B96D900-693A-4C02-8ED5-D91D662247BA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41750" y="0"/>
            <a:ext cx="293846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1F12CC6B-1951-4BFD-944E-AA40CD0059B9}" type="datetimeFigureOut">
              <a:rPr lang="de-DE"/>
              <a:pPr>
                <a:defRPr/>
              </a:pPr>
              <a:t>04.07.2023</a:t>
            </a:fld>
            <a:endParaRPr lang="de-DE"/>
          </a:p>
        </p:txBody>
      </p:sp>
      <p:sp>
        <p:nvSpPr>
          <p:cNvPr id="4" name="Folienbildplatzhalter 3">
            <a:extLst>
              <a:ext uri="{FF2B5EF4-FFF2-40B4-BE49-F238E27FC236}">
                <a16:creationId xmlns:a16="http://schemas.microsoft.com/office/drawing/2014/main" id="{C4E834C0-762C-4763-9944-23E3C380A620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35075"/>
            <a:ext cx="4448175" cy="33353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e-DE" noProof="0"/>
          </a:p>
        </p:txBody>
      </p:sp>
      <p:sp>
        <p:nvSpPr>
          <p:cNvPr id="5" name="Notizenplatzhalter 4">
            <a:extLst>
              <a:ext uri="{FF2B5EF4-FFF2-40B4-BE49-F238E27FC236}">
                <a16:creationId xmlns:a16="http://schemas.microsoft.com/office/drawing/2014/main" id="{5C55B5F5-9385-4777-A51C-F37D6717C6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7863" y="4754563"/>
            <a:ext cx="5426075" cy="389096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noProof="0"/>
              <a:t>Textmasterformat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4024ABF-25F4-4516-AF02-7163652B379C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385300"/>
            <a:ext cx="293846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E7ED3821-4643-46F9-B1A2-6D94C1B3796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41750" y="9385300"/>
            <a:ext cx="293846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B1814B17-03EE-48E8-8BF7-45B89052D779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Folienbildplatzhalter 1">
            <a:extLst>
              <a:ext uri="{FF2B5EF4-FFF2-40B4-BE49-F238E27FC236}">
                <a16:creationId xmlns:a16="http://schemas.microsoft.com/office/drawing/2014/main" id="{9900B40C-4A9D-412F-BAE9-84379C8CAF5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Notizenplatzhalter 2">
            <a:extLst>
              <a:ext uri="{FF2B5EF4-FFF2-40B4-BE49-F238E27FC236}">
                <a16:creationId xmlns:a16="http://schemas.microsoft.com/office/drawing/2014/main" id="{64459E0A-3E5C-475C-8CBE-487B6436876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e-DE" altLang="de-DE"/>
          </a:p>
        </p:txBody>
      </p:sp>
      <p:sp>
        <p:nvSpPr>
          <p:cNvPr id="12292" name="Foliennummernplatzhalter 3">
            <a:extLst>
              <a:ext uri="{FF2B5EF4-FFF2-40B4-BE49-F238E27FC236}">
                <a16:creationId xmlns:a16="http://schemas.microsoft.com/office/drawing/2014/main" id="{93F44BCA-E895-4075-815D-344B3023534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E2E050A1-93A8-406A-B06D-99AEB807103C}" type="slidenum">
              <a:rPr lang="de-DE" altLang="de-DE" sz="1200" smtClean="0"/>
              <a:pPr/>
              <a:t>9</a:t>
            </a:fld>
            <a:endParaRPr lang="de-DE" altLang="de-DE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819A55F-F261-4AC3-9AA9-35D22668188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C187521-8847-441E-A804-8E4CCE66FA0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3F43BB7-AD8A-4272-A3EE-0E7C6F59EE3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D3DDAB-86F7-4208-8567-A7E0283602B5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6126154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C9345A4-25B5-4007-A64E-66A9C70EDE0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1785982-E15D-48B5-8842-2C2175F0176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57AC21D-CEA9-4518-8FCA-93AB6321C9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76EBDD-B59A-4EBA-83D7-641C7D7964D6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0733453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E676DDB-9344-4DE3-987C-57363626287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7FBD687-2372-4C5D-AAB1-0D5CA3E7A00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AC02B18-3C3B-4E59-8D74-D9EC47D987E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FF537A-912B-4CF7-8469-D4A3B4A1BC37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0992981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6BB3645-3752-4732-AEDD-0919BFF6312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B61303C-6308-47A4-91D5-FB647D1B038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8C24539-6C74-412B-9CF6-A077995570F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43071A-8538-4B36-A4A5-FEBBB6F4170D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2517001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7B739A7-F09A-48F9-8DB3-3AC96042C25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86C9850-5AFA-4534-A8FE-8BD2622DD32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4AB608E-BA59-40D3-9827-9D04323E89B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3E4A5A-87AC-4126-961E-B550F372E9BD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9614480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A191409-BFF8-43B6-B0E7-AB127CE25E8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7E82A47-0660-4923-BC52-F2BC1CAC745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6CF2D0E-85C7-43F8-BB94-538419B3F36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6D0E7D-1F4C-497B-9199-2A0F22FB8C01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2517699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F7A46763-DC67-4943-8E9C-A7F00AD988A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3667BB95-28B7-46E3-92F3-9AA1FA7EBDF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FF9A24C4-4F60-422E-BBAE-3B6CA5DE99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38ABCB-C2CE-47D0-B8A0-A6F5BAB2F1E1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3453858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BFF0202C-95BE-41B0-BCAE-42F77FE8733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4300DB05-4D18-4796-8048-54347943EEB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8F003E0-1D81-4BBA-A30E-1482F15C6CB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A79EAF-3A64-4D23-8263-B60B2701297E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88838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64F4740-5AD7-40FD-A4A1-093024B649C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19CF8738-A1F3-4045-8533-2F076D4BCE0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EFA8420-3438-4161-AA7C-12618556EC3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D7FF99-3108-436A-A64A-C83CBD129666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882425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743E446-9651-421A-862A-AC41EF195ED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E611ADC-F22A-4AF6-82C6-30AA1CC6C6B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70F1C80-03CE-430D-AD94-D943837C98B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57C959-A375-4D04-A26B-9F332DA5DAF6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9864479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A2E0BFE-A8F5-42C0-A744-3153EE8A179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7AD53E0-2B18-455D-BA12-AB00C4BE206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5D99E22-8168-41D4-A5AF-E09F9534EE4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C37566-5741-4A81-AA43-898E99F9C6AB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9694760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D1DF32F4-5517-40AF-9D68-55E48817EBC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Klicken Sie, um das Titelformat zu bearbeiten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28BA77F6-02E6-4DBC-BF3A-B05A2FC7DB9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Klicken Sie, um die Formate des Vorlagentextes zu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8E58A828-4573-4A06-AD51-8A48EBCB70F0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9E31BEF8-EC7B-49F3-B56E-3B260AC3BF7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798D5DDD-EC62-416F-AC28-4D95CAB20B6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A02C3D0E-65DE-4CDD-B85E-FCA7A58AA761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>
            <a:extLst>
              <a:ext uri="{FF2B5EF4-FFF2-40B4-BE49-F238E27FC236}">
                <a16:creationId xmlns:a16="http://schemas.microsoft.com/office/drawing/2014/main" id="{826F0A4C-5442-4512-A6EF-776C55D420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560" y="2420888"/>
            <a:ext cx="8077200" cy="40934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  <a:defRPr/>
            </a:pPr>
            <a:r>
              <a:rPr lang="en-US" altLang="de-DE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Functional-Structural Plant Models</a:t>
            </a: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  <a:defRPr/>
            </a:pPr>
            <a:r>
              <a:rPr lang="en-US" altLang="de-DE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Summer semester 2023  -</a:t>
            </a:r>
          </a:p>
          <a:p>
            <a:pPr eaLnBrk="1" hangingPunct="1">
              <a:spcBef>
                <a:spcPts val="0"/>
              </a:spcBef>
              <a:buFontTx/>
              <a:buNone/>
              <a:defRPr/>
            </a:pPr>
            <a:endParaRPr lang="en-US" altLang="de-DE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ts val="0"/>
              </a:spcBef>
              <a:buFontTx/>
              <a:buNone/>
              <a:defRPr/>
            </a:pPr>
            <a:r>
              <a:rPr lang="en-US" altLang="de-DE" sz="2400" dirty="0">
                <a:solidFill>
                  <a:srgbClr val="00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Winfried </a:t>
            </a:r>
            <a:r>
              <a:rPr lang="en-US" altLang="de-DE" sz="2400" dirty="0" err="1">
                <a:solidFill>
                  <a:srgbClr val="00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Kurth</a:t>
            </a:r>
            <a:endParaRPr lang="en-US" altLang="de-DE" sz="2400" dirty="0">
              <a:solidFill>
                <a:srgbClr val="0099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ts val="0"/>
              </a:spcBef>
              <a:buFontTx/>
              <a:buNone/>
              <a:defRPr/>
            </a:pPr>
            <a:endParaRPr lang="en-US" altLang="de-DE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ts val="0"/>
              </a:spcBef>
              <a:buFontTx/>
              <a:buNone/>
              <a:defRPr/>
            </a:pPr>
            <a:r>
              <a:rPr lang="en-US" altLang="de-DE" sz="2400" dirty="0">
                <a:latin typeface="Arial" panose="020B0604020202020204" pitchFamily="34" charset="0"/>
                <a:cs typeface="Arial" panose="020B0604020202020204" pitchFamily="34" charset="0"/>
              </a:rPr>
              <a:t>University of Göttingen</a:t>
            </a:r>
          </a:p>
          <a:p>
            <a:pPr eaLnBrk="1" hangingPunct="1">
              <a:spcBef>
                <a:spcPts val="0"/>
              </a:spcBef>
              <a:buFontTx/>
              <a:buNone/>
              <a:defRPr/>
            </a:pPr>
            <a:r>
              <a:rPr lang="en-US" altLang="de-DE" sz="2400" dirty="0">
                <a:latin typeface="Arial" panose="020B0604020202020204" pitchFamily="34" charset="0"/>
                <a:cs typeface="Arial" panose="020B0604020202020204" pitchFamily="34" charset="0"/>
              </a:rPr>
              <a:t>Chair of Computer Graphics and Ecoinformatics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24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solidFill>
                  <a:schemeClr val="accent2"/>
                </a:solidFill>
                <a:latin typeface="Arial" panose="020B0604020202020204" pitchFamily="34" charset="0"/>
              </a:rPr>
              <a:t>11</a:t>
            </a:r>
            <a:r>
              <a:rPr lang="en-US" altLang="de-DE" sz="2400" baseline="30000" dirty="0">
                <a:solidFill>
                  <a:schemeClr val="accent2"/>
                </a:solidFill>
                <a:latin typeface="Arial" panose="020B0604020202020204" pitchFamily="34" charset="0"/>
              </a:rPr>
              <a:t>th</a:t>
            </a:r>
            <a:r>
              <a:rPr lang="en-US" altLang="de-DE" sz="2400" dirty="0">
                <a:solidFill>
                  <a:schemeClr val="accent2"/>
                </a:solidFill>
                <a:latin typeface="Arial" panose="020B0604020202020204" pitchFamily="34" charset="0"/>
              </a:rPr>
              <a:t> Lecture: 6 July, 2023</a:t>
            </a:r>
          </a:p>
        </p:txBody>
      </p:sp>
      <p:pic>
        <p:nvPicPr>
          <p:cNvPr id="3075" name="Picture 3" descr="groimpstart">
            <a:extLst>
              <a:ext uri="{FF2B5EF4-FFF2-40B4-BE49-F238E27FC236}">
                <a16:creationId xmlns:a16="http://schemas.microsoft.com/office/drawing/2014/main" id="{A3492409-B915-4A22-807F-37C9151A0E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457200"/>
            <a:ext cx="2052638" cy="157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4" descr="groimp500x500">
            <a:extLst>
              <a:ext uri="{FF2B5EF4-FFF2-40B4-BE49-F238E27FC236}">
                <a16:creationId xmlns:a16="http://schemas.microsoft.com/office/drawing/2014/main" id="{88D9ADA3-34EE-4C1E-A2A6-9715657CE0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625" y="476250"/>
            <a:ext cx="792163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27A4DE8-59D2-4167-AD40-6DB13E525D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D7FF99-3108-436A-A64A-C83CBD129666}" type="slidenum">
              <a:rPr lang="de-DE" altLang="de-DE" smtClean="0"/>
              <a:pPr>
                <a:defRPr/>
              </a:pPr>
              <a:t>1</a:t>
            </a:fld>
            <a:endParaRPr lang="de-DE" altLang="de-DE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>
            <a:extLst>
              <a:ext uri="{FF2B5EF4-FFF2-40B4-BE49-F238E27FC236}">
                <a16:creationId xmlns:a16="http://schemas.microsoft.com/office/drawing/2014/main" id="{FD6E0F7A-D180-4AD7-BA5F-0E77A64EE5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063" y="116632"/>
            <a:ext cx="8353425" cy="6740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800" b="1" dirty="0">
                <a:solidFill>
                  <a:srgbClr val="CC3300"/>
                </a:solidFill>
                <a:latin typeface="Arial" panose="020B0604020202020204" pitchFamily="34" charset="0"/>
              </a:rPr>
              <a:t>sfspm03.rgg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000" dirty="0">
              <a:solidFill>
                <a:srgbClr val="CC3300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latin typeface="Courier New" panose="02070309020205020404" pitchFamily="49" charset="0"/>
              </a:rPr>
              <a:t>module Bud (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int 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ph</a:t>
            </a:r>
            <a:r>
              <a:rPr lang="en-US" altLang="de-DE" sz="1400" b="1" dirty="0">
                <a:latin typeface="Courier New" panose="02070309020205020404" pitchFamily="49" charset="0"/>
              </a:rPr>
              <a:t>, int order) extends Sphere(0.1)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latin typeface="Courier New" panose="02070309020205020404" pitchFamily="49" charset="0"/>
              </a:rPr>
              <a:t>   {{ </a:t>
            </a:r>
            <a:r>
              <a:rPr lang="en-US" altLang="de-DE" sz="1400" b="1" dirty="0" err="1">
                <a:latin typeface="Courier New" panose="02070309020205020404" pitchFamily="49" charset="0"/>
              </a:rPr>
              <a:t>setShader</a:t>
            </a:r>
            <a:r>
              <a:rPr lang="en-US" altLang="de-DE" sz="1400" b="1" dirty="0">
                <a:latin typeface="Courier New" panose="02070309020205020404" pitchFamily="49" charset="0"/>
              </a:rPr>
              <a:t>(RED); }};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4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latin typeface="Courier New" panose="02070309020205020404" pitchFamily="49" charset="0"/>
              </a:rPr>
              <a:t>module Node extends Sphere(0.07)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latin typeface="Courier New" panose="02070309020205020404" pitchFamily="49" charset="0"/>
              </a:rPr>
              <a:t>   {{ </a:t>
            </a:r>
            <a:r>
              <a:rPr lang="en-US" altLang="de-DE" sz="1400" b="1" dirty="0" err="1">
                <a:latin typeface="Courier New" panose="02070309020205020404" pitchFamily="49" charset="0"/>
              </a:rPr>
              <a:t>setShader</a:t>
            </a:r>
            <a:r>
              <a:rPr lang="en-US" altLang="de-DE" sz="1400" b="1" dirty="0">
                <a:latin typeface="Courier New" panose="02070309020205020404" pitchFamily="49" charset="0"/>
              </a:rPr>
              <a:t>(GREEN); }};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4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latin typeface="Courier New" panose="02070309020205020404" pitchFamily="49" charset="0"/>
              </a:rPr>
              <a:t>module Internode extends F;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800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latin typeface="Courier New" panose="02070309020205020404" pitchFamily="49" charset="0"/>
              </a:rPr>
              <a:t>module Leaf extends Parallelogram(2, 1);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800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latin typeface="Courier New" panose="02070309020205020404" pitchFamily="49" charset="0"/>
              </a:rPr>
              <a:t>const float G_ANGLE = 137.5;  /* golden angle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4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800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/* introducing a 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phyllochron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const int PHYLLO = 25;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800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latin typeface="Courier New" panose="02070309020205020404" pitchFamily="49" charset="0"/>
              </a:rPr>
              <a:t>protected void </a:t>
            </a:r>
            <a:r>
              <a:rPr lang="en-US" altLang="de-DE" sz="1400" b="1" dirty="0" err="1">
                <a:latin typeface="Courier New" panose="02070309020205020404" pitchFamily="49" charset="0"/>
              </a:rPr>
              <a:t>init</a:t>
            </a:r>
            <a:r>
              <a:rPr lang="en-US" altLang="de-DE" sz="1400" b="1" dirty="0">
                <a:latin typeface="Courier New" panose="02070309020205020404" pitchFamily="49" charset="0"/>
              </a:rPr>
              <a:t>()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latin typeface="Courier New" panose="02070309020205020404" pitchFamily="49" charset="0"/>
              </a:rPr>
              <a:t>   [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latin typeface="Courier New" panose="02070309020205020404" pitchFamily="49" charset="0"/>
              </a:rPr>
              <a:t>   Axiom ==&gt; Bud(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PHYLLO</a:t>
            </a:r>
            <a:r>
              <a:rPr lang="en-US" altLang="de-DE" sz="1400" b="1" dirty="0">
                <a:latin typeface="Courier New" panose="02070309020205020404" pitchFamily="49" charset="0"/>
              </a:rPr>
              <a:t>, 0);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latin typeface="Courier New" panose="02070309020205020404" pitchFamily="49" charset="0"/>
              </a:rPr>
              <a:t>   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800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latin typeface="Courier New" panose="02070309020205020404" pitchFamily="49" charset="0"/>
              </a:rPr>
              <a:t>public void run()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latin typeface="Courier New" panose="02070309020205020404" pitchFamily="49" charset="0"/>
              </a:rPr>
              <a:t>   [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latin typeface="Courier New" panose="02070309020205020404" pitchFamily="49" charset="0"/>
              </a:rPr>
              <a:t>   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Bud(p, o), (p &gt; 0) ==&gt; Bud(p-1, o);  /* first parameter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                                          counted down until...*/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latin typeface="Courier New" panose="02070309020205020404" pitchFamily="49" charset="0"/>
              </a:rPr>
              <a:t>   Bud(p, o), (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p == 0</a:t>
            </a:r>
            <a:r>
              <a:rPr lang="en-US" altLang="de-DE" sz="1400" b="1" dirty="0">
                <a:latin typeface="Courier New" panose="02070309020205020404" pitchFamily="49" charset="0"/>
              </a:rPr>
              <a:t> &amp;&amp; o &lt;= 1) ==&gt; Internode Node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latin typeface="Courier New" panose="02070309020205020404" pitchFamily="49" charset="0"/>
              </a:rPr>
              <a:t>		[ RL(50) Bud(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PHYLLO</a:t>
            </a:r>
            <a:r>
              <a:rPr lang="en-US" altLang="de-DE" sz="1400" b="1" dirty="0">
                <a:latin typeface="Courier New" panose="02070309020205020404" pitchFamily="49" charset="0"/>
              </a:rPr>
              <a:t>, o+1) ] [RL(70) Leaf]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latin typeface="Courier New" panose="02070309020205020404" pitchFamily="49" charset="0"/>
              </a:rPr>
              <a:t>		RH(G_ANGLE) Internode Bud(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PHYLLO</a:t>
            </a:r>
            <a:r>
              <a:rPr lang="en-US" altLang="de-DE" sz="1400" b="1" dirty="0">
                <a:latin typeface="Courier New" panose="02070309020205020404" pitchFamily="49" charset="0"/>
              </a:rPr>
              <a:t>, o);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latin typeface="Courier New" panose="02070309020205020404" pitchFamily="49" charset="0"/>
              </a:rPr>
              <a:t>		/* (order restricted to 1 ... for efficiency)  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latin typeface="Courier New" panose="02070309020205020404" pitchFamily="49" charset="0"/>
              </a:rPr>
              <a:t>   ]</a:t>
            </a:r>
          </a:p>
        </p:txBody>
      </p:sp>
      <p:sp>
        <p:nvSpPr>
          <p:cNvPr id="3" name="Line 3">
            <a:extLst>
              <a:ext uri="{FF2B5EF4-FFF2-40B4-BE49-F238E27FC236}">
                <a16:creationId xmlns:a16="http://schemas.microsoft.com/office/drawing/2014/main" id="{BDBF0D41-073C-4A39-B8A6-BEDDCF1A523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1050" y="116632"/>
            <a:ext cx="836295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Line 4">
            <a:extLst>
              <a:ext uri="{FF2B5EF4-FFF2-40B4-BE49-F238E27FC236}">
                <a16:creationId xmlns:a16="http://schemas.microsoft.com/office/drawing/2014/main" id="{083ABE50-693E-431A-AF96-DB0A55221CD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849" y="548680"/>
            <a:ext cx="1" cy="630932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AutoShape 5">
            <a:extLst>
              <a:ext uri="{FF2B5EF4-FFF2-40B4-BE49-F238E27FC236}">
                <a16:creationId xmlns:a16="http://schemas.microsoft.com/office/drawing/2014/main" id="{9C2A1680-9B0D-4800-9943-D364170795C2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38137" y="102345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2F3539E-0D40-43F0-BF3F-EC26A5F479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D7FF99-3108-436A-A64A-C83CBD129666}" type="slidenum">
              <a:rPr lang="de-DE" altLang="de-DE" smtClean="0"/>
              <a:pPr>
                <a:defRPr/>
              </a:pPr>
              <a:t>10</a:t>
            </a:fld>
            <a:endParaRPr lang="de-DE" altLang="de-DE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>
            <a:extLst>
              <a:ext uri="{FF2B5EF4-FFF2-40B4-BE49-F238E27FC236}">
                <a16:creationId xmlns:a16="http://schemas.microsoft.com/office/drawing/2014/main" id="{8EFCA2B1-6117-4320-AB8C-5F85FA1C20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147638"/>
            <a:ext cx="8353425" cy="67095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 b="1" dirty="0">
                <a:solidFill>
                  <a:srgbClr val="CC3300"/>
                </a:solidFill>
                <a:latin typeface="Arial" panose="020B0604020202020204" pitchFamily="34" charset="0"/>
              </a:rPr>
              <a:t>sfspm04.gsz: with flowers and textured organs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600" dirty="0">
              <a:solidFill>
                <a:srgbClr val="CC3300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solidFill>
                  <a:srgbClr val="009900"/>
                </a:solidFill>
                <a:latin typeface="Courier New" panose="02070309020205020404" pitchFamily="49" charset="0"/>
              </a:rPr>
              <a:t>const </a:t>
            </a:r>
            <a:r>
              <a:rPr lang="en-US" altLang="de-DE" sz="1200" b="1" dirty="0" err="1">
                <a:solidFill>
                  <a:srgbClr val="009900"/>
                </a:solidFill>
                <a:latin typeface="Courier New" panose="02070309020205020404" pitchFamily="49" charset="0"/>
              </a:rPr>
              <a:t>ShaderRef</a:t>
            </a:r>
            <a:r>
              <a:rPr lang="en-US" altLang="de-DE" sz="1200" b="1" dirty="0">
                <a:solidFill>
                  <a:srgbClr val="009900"/>
                </a:solidFill>
                <a:latin typeface="Courier New" panose="02070309020205020404" pitchFamily="49" charset="0"/>
              </a:rPr>
              <a:t> </a:t>
            </a:r>
            <a:r>
              <a:rPr lang="en-US" altLang="de-DE" sz="1200" b="1" dirty="0" err="1">
                <a:solidFill>
                  <a:srgbClr val="009900"/>
                </a:solidFill>
                <a:latin typeface="Courier New" panose="02070309020205020404" pitchFamily="49" charset="0"/>
              </a:rPr>
              <a:t>leafmat</a:t>
            </a:r>
            <a:r>
              <a:rPr lang="en-US" altLang="de-DE" sz="1200" b="1" dirty="0">
                <a:solidFill>
                  <a:srgbClr val="009900"/>
                </a:solidFill>
                <a:latin typeface="Courier New" panose="02070309020205020404" pitchFamily="49" charset="0"/>
              </a:rPr>
              <a:t> = new </a:t>
            </a:r>
            <a:r>
              <a:rPr lang="en-US" altLang="de-DE" sz="1200" b="1" dirty="0" err="1">
                <a:solidFill>
                  <a:srgbClr val="009900"/>
                </a:solidFill>
                <a:latin typeface="Courier New" panose="02070309020205020404" pitchFamily="49" charset="0"/>
              </a:rPr>
              <a:t>ShaderRef</a:t>
            </a:r>
            <a:r>
              <a:rPr lang="en-US" altLang="de-DE" sz="1200" b="1" dirty="0">
                <a:solidFill>
                  <a:srgbClr val="009900"/>
                </a:solidFill>
                <a:latin typeface="Courier New" panose="02070309020205020404" pitchFamily="49" charset="0"/>
              </a:rPr>
              <a:t>("</a:t>
            </a:r>
            <a:r>
              <a:rPr lang="en-US" altLang="de-DE" sz="1200" b="1" dirty="0" err="1">
                <a:solidFill>
                  <a:srgbClr val="009900"/>
                </a:solidFill>
                <a:latin typeface="Courier New" panose="02070309020205020404" pitchFamily="49" charset="0"/>
              </a:rPr>
              <a:t>Leafmat</a:t>
            </a:r>
            <a:r>
              <a:rPr lang="en-US" altLang="de-DE" sz="1200" b="1" dirty="0">
                <a:solidFill>
                  <a:srgbClr val="009900"/>
                </a:solidFill>
                <a:latin typeface="Courier New" panose="02070309020205020404" pitchFamily="49" charset="0"/>
              </a:rPr>
              <a:t>");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solidFill>
                  <a:srgbClr val="009900"/>
                </a:solidFill>
                <a:latin typeface="Courier New" panose="02070309020205020404" pitchFamily="49" charset="0"/>
              </a:rPr>
              <a:t>const </a:t>
            </a:r>
            <a:r>
              <a:rPr lang="en-US" altLang="de-DE" sz="1200" b="1" dirty="0" err="1">
                <a:solidFill>
                  <a:srgbClr val="009900"/>
                </a:solidFill>
                <a:latin typeface="Courier New" panose="02070309020205020404" pitchFamily="49" charset="0"/>
              </a:rPr>
              <a:t>ShaderRef</a:t>
            </a:r>
            <a:r>
              <a:rPr lang="en-US" altLang="de-DE" sz="1200" b="1" dirty="0">
                <a:solidFill>
                  <a:srgbClr val="009900"/>
                </a:solidFill>
                <a:latin typeface="Courier New" panose="02070309020205020404" pitchFamily="49" charset="0"/>
              </a:rPr>
              <a:t> </a:t>
            </a:r>
            <a:r>
              <a:rPr lang="en-US" altLang="de-DE" sz="1200" b="1" dirty="0" err="1">
                <a:solidFill>
                  <a:srgbClr val="009900"/>
                </a:solidFill>
                <a:latin typeface="Courier New" panose="02070309020205020404" pitchFamily="49" charset="0"/>
              </a:rPr>
              <a:t>petalmat</a:t>
            </a:r>
            <a:r>
              <a:rPr lang="en-US" altLang="de-DE" sz="1200" b="1" dirty="0">
                <a:solidFill>
                  <a:srgbClr val="009900"/>
                </a:solidFill>
                <a:latin typeface="Courier New" panose="02070309020205020404" pitchFamily="49" charset="0"/>
              </a:rPr>
              <a:t> = new </a:t>
            </a:r>
            <a:r>
              <a:rPr lang="en-US" altLang="de-DE" sz="1200" b="1" dirty="0" err="1">
                <a:solidFill>
                  <a:srgbClr val="009900"/>
                </a:solidFill>
                <a:latin typeface="Courier New" panose="02070309020205020404" pitchFamily="49" charset="0"/>
              </a:rPr>
              <a:t>ShaderRef</a:t>
            </a:r>
            <a:r>
              <a:rPr lang="en-US" altLang="de-DE" sz="1200" b="1" dirty="0">
                <a:solidFill>
                  <a:srgbClr val="009900"/>
                </a:solidFill>
                <a:latin typeface="Courier New" panose="02070309020205020404" pitchFamily="49" charset="0"/>
              </a:rPr>
              <a:t>("</a:t>
            </a:r>
            <a:r>
              <a:rPr lang="en-US" altLang="de-DE" sz="1200" b="1" dirty="0" err="1">
                <a:solidFill>
                  <a:srgbClr val="009900"/>
                </a:solidFill>
                <a:latin typeface="Courier New" panose="02070309020205020404" pitchFamily="49" charset="0"/>
              </a:rPr>
              <a:t>Petalmat</a:t>
            </a:r>
            <a:r>
              <a:rPr lang="en-US" altLang="de-DE" sz="1200" b="1" dirty="0">
                <a:solidFill>
                  <a:srgbClr val="009900"/>
                </a:solidFill>
                <a:latin typeface="Courier New" panose="02070309020205020404" pitchFamily="49" charset="0"/>
              </a:rPr>
              <a:t>");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solidFill>
                  <a:srgbClr val="009900"/>
                </a:solidFill>
                <a:latin typeface="Courier New" panose="02070309020205020404" pitchFamily="49" charset="0"/>
              </a:rPr>
              <a:t>const </a:t>
            </a:r>
            <a:r>
              <a:rPr lang="en-US" altLang="de-DE" sz="1200" b="1" dirty="0" err="1">
                <a:solidFill>
                  <a:srgbClr val="009900"/>
                </a:solidFill>
                <a:latin typeface="Courier New" panose="02070309020205020404" pitchFamily="49" charset="0"/>
              </a:rPr>
              <a:t>ShaderRef</a:t>
            </a:r>
            <a:r>
              <a:rPr lang="en-US" altLang="de-DE" sz="1200" b="1" dirty="0">
                <a:solidFill>
                  <a:srgbClr val="009900"/>
                </a:solidFill>
                <a:latin typeface="Courier New" panose="02070309020205020404" pitchFamily="49" charset="0"/>
              </a:rPr>
              <a:t> </a:t>
            </a:r>
            <a:r>
              <a:rPr lang="en-US" altLang="de-DE" sz="1200" b="1" dirty="0" err="1">
                <a:solidFill>
                  <a:srgbClr val="009900"/>
                </a:solidFill>
                <a:latin typeface="Courier New" panose="02070309020205020404" pitchFamily="49" charset="0"/>
              </a:rPr>
              <a:t>internodemat</a:t>
            </a:r>
            <a:r>
              <a:rPr lang="en-US" altLang="de-DE" sz="1200" b="1" dirty="0">
                <a:solidFill>
                  <a:srgbClr val="009900"/>
                </a:solidFill>
                <a:latin typeface="Courier New" panose="02070309020205020404" pitchFamily="49" charset="0"/>
              </a:rPr>
              <a:t> = new </a:t>
            </a:r>
            <a:r>
              <a:rPr lang="en-US" altLang="de-DE" sz="1200" b="1" dirty="0" err="1">
                <a:solidFill>
                  <a:srgbClr val="009900"/>
                </a:solidFill>
                <a:latin typeface="Courier New" panose="02070309020205020404" pitchFamily="49" charset="0"/>
              </a:rPr>
              <a:t>ShaderRef</a:t>
            </a:r>
            <a:r>
              <a:rPr lang="en-US" altLang="de-DE" sz="1200" b="1" dirty="0">
                <a:solidFill>
                  <a:srgbClr val="009900"/>
                </a:solidFill>
                <a:latin typeface="Courier New" panose="02070309020205020404" pitchFamily="49" charset="0"/>
              </a:rPr>
              <a:t>("</a:t>
            </a:r>
            <a:r>
              <a:rPr lang="en-US" altLang="de-DE" sz="1200" b="1" dirty="0" err="1">
                <a:solidFill>
                  <a:srgbClr val="009900"/>
                </a:solidFill>
                <a:latin typeface="Courier New" panose="02070309020205020404" pitchFamily="49" charset="0"/>
              </a:rPr>
              <a:t>Internodemat</a:t>
            </a:r>
            <a:r>
              <a:rPr lang="en-US" altLang="de-DE" sz="1200" b="1" dirty="0">
                <a:solidFill>
                  <a:srgbClr val="009900"/>
                </a:solidFill>
                <a:latin typeface="Courier New" panose="02070309020205020404" pitchFamily="49" charset="0"/>
              </a:rPr>
              <a:t>");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solidFill>
                  <a:srgbClr val="009900"/>
                </a:solidFill>
                <a:latin typeface="Courier New" panose="02070309020205020404" pitchFamily="49" charset="0"/>
              </a:rPr>
              <a:t>const </a:t>
            </a:r>
            <a:r>
              <a:rPr lang="en-US" altLang="de-DE" sz="1200" b="1" dirty="0" err="1">
                <a:solidFill>
                  <a:srgbClr val="009900"/>
                </a:solidFill>
                <a:latin typeface="Courier New" panose="02070309020205020404" pitchFamily="49" charset="0"/>
              </a:rPr>
              <a:t>ShaderRef</a:t>
            </a:r>
            <a:r>
              <a:rPr lang="en-US" altLang="de-DE" sz="1200" b="1" dirty="0">
                <a:solidFill>
                  <a:srgbClr val="009900"/>
                </a:solidFill>
                <a:latin typeface="Courier New" panose="02070309020205020404" pitchFamily="49" charset="0"/>
              </a:rPr>
              <a:t> </a:t>
            </a:r>
            <a:r>
              <a:rPr lang="en-US" altLang="de-DE" sz="1200" b="1" dirty="0" err="1">
                <a:solidFill>
                  <a:srgbClr val="009900"/>
                </a:solidFill>
                <a:latin typeface="Courier New" panose="02070309020205020404" pitchFamily="49" charset="0"/>
              </a:rPr>
              <a:t>nodemat</a:t>
            </a:r>
            <a:r>
              <a:rPr lang="en-US" altLang="de-DE" sz="1200" b="1" dirty="0">
                <a:solidFill>
                  <a:srgbClr val="009900"/>
                </a:solidFill>
                <a:latin typeface="Courier New" panose="02070309020205020404" pitchFamily="49" charset="0"/>
              </a:rPr>
              <a:t> = new </a:t>
            </a:r>
            <a:r>
              <a:rPr lang="en-US" altLang="de-DE" sz="1200" b="1" dirty="0" err="1">
                <a:solidFill>
                  <a:srgbClr val="009900"/>
                </a:solidFill>
                <a:latin typeface="Courier New" panose="02070309020205020404" pitchFamily="49" charset="0"/>
              </a:rPr>
              <a:t>ShaderRef</a:t>
            </a:r>
            <a:r>
              <a:rPr lang="en-US" altLang="de-DE" sz="1200" b="1" dirty="0">
                <a:solidFill>
                  <a:srgbClr val="009900"/>
                </a:solidFill>
                <a:latin typeface="Courier New" panose="02070309020205020404" pitchFamily="49" charset="0"/>
              </a:rPr>
              <a:t>("</a:t>
            </a:r>
            <a:r>
              <a:rPr lang="en-US" altLang="de-DE" sz="1200" b="1" dirty="0" err="1">
                <a:solidFill>
                  <a:srgbClr val="009900"/>
                </a:solidFill>
                <a:latin typeface="Courier New" panose="02070309020205020404" pitchFamily="49" charset="0"/>
              </a:rPr>
              <a:t>Nodemat</a:t>
            </a:r>
            <a:r>
              <a:rPr lang="en-US" altLang="de-DE" sz="1200" b="1" dirty="0">
                <a:solidFill>
                  <a:srgbClr val="009900"/>
                </a:solidFill>
                <a:latin typeface="Courier New" panose="02070309020205020404" pitchFamily="49" charset="0"/>
              </a:rPr>
              <a:t>");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400" dirty="0">
              <a:solidFill>
                <a:srgbClr val="009900"/>
              </a:solidFill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module Bud(</a:t>
            </a:r>
            <a:r>
              <a:rPr lang="en-US" altLang="de-DE" sz="12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int time</a:t>
            </a:r>
            <a:r>
              <a:rPr lang="en-US" altLang="de-DE" sz="1200" b="1" dirty="0">
                <a:latin typeface="Courier New" panose="02070309020205020404" pitchFamily="49" charset="0"/>
              </a:rPr>
              <a:t>, int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ph</a:t>
            </a:r>
            <a:r>
              <a:rPr lang="en-US" altLang="de-DE" sz="1200" b="1" dirty="0">
                <a:latin typeface="Courier New" panose="02070309020205020404" pitchFamily="49" charset="0"/>
              </a:rPr>
              <a:t>, int order) extends Sphere(0.1)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{{ </a:t>
            </a:r>
            <a:r>
              <a:rPr lang="en-US" altLang="de-DE" sz="1200" b="1" dirty="0" err="1">
                <a:solidFill>
                  <a:srgbClr val="009900"/>
                </a:solidFill>
                <a:latin typeface="Courier New" panose="02070309020205020404" pitchFamily="49" charset="0"/>
              </a:rPr>
              <a:t>setShader</a:t>
            </a:r>
            <a:r>
              <a:rPr lang="en-US" altLang="de-DE" sz="1200" b="1" dirty="0">
                <a:solidFill>
                  <a:srgbClr val="009900"/>
                </a:solidFill>
                <a:latin typeface="Courier New" panose="02070309020205020404" pitchFamily="49" charset="0"/>
              </a:rPr>
              <a:t>(</a:t>
            </a:r>
            <a:r>
              <a:rPr lang="en-US" altLang="de-DE" sz="1200" b="1" dirty="0" err="1">
                <a:solidFill>
                  <a:srgbClr val="009900"/>
                </a:solidFill>
                <a:latin typeface="Courier New" panose="02070309020205020404" pitchFamily="49" charset="0"/>
              </a:rPr>
              <a:t>nodemat</a:t>
            </a:r>
            <a:r>
              <a:rPr lang="en-US" altLang="de-DE" sz="1200" b="1" dirty="0">
                <a:solidFill>
                  <a:srgbClr val="009900"/>
                </a:solidFill>
                <a:latin typeface="Courier New" panose="02070309020205020404" pitchFamily="49" charset="0"/>
              </a:rPr>
              <a:t>);</a:t>
            </a:r>
            <a:r>
              <a:rPr lang="en-US" altLang="de-DE" sz="1200" b="1" dirty="0">
                <a:latin typeface="Courier New" panose="02070309020205020404" pitchFamily="49" charset="0"/>
              </a:rPr>
              <a:t> }};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module Node extends Sphere(0.07)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{{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setShader</a:t>
            </a:r>
            <a:r>
              <a:rPr lang="en-US" altLang="de-DE" sz="1200" b="1" dirty="0">
                <a:latin typeface="Courier New" panose="02070309020205020404" pitchFamily="49" charset="0"/>
              </a:rPr>
              <a:t>(GREEN); }};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module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NiceNode</a:t>
            </a:r>
            <a:r>
              <a:rPr lang="en-US" altLang="de-DE" sz="1200" b="1" dirty="0">
                <a:latin typeface="Courier New" panose="02070309020205020404" pitchFamily="49" charset="0"/>
              </a:rPr>
              <a:t> extends Sphere(0.07)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{{ </a:t>
            </a:r>
            <a:r>
              <a:rPr lang="en-US" altLang="de-DE" sz="1200" b="1" dirty="0" err="1">
                <a:solidFill>
                  <a:srgbClr val="009900"/>
                </a:solidFill>
                <a:latin typeface="Courier New" panose="02070309020205020404" pitchFamily="49" charset="0"/>
              </a:rPr>
              <a:t>setShader</a:t>
            </a:r>
            <a:r>
              <a:rPr lang="en-US" altLang="de-DE" sz="1200" b="1" dirty="0">
                <a:solidFill>
                  <a:srgbClr val="009900"/>
                </a:solidFill>
                <a:latin typeface="Courier New" panose="02070309020205020404" pitchFamily="49" charset="0"/>
              </a:rPr>
              <a:t>(</a:t>
            </a:r>
            <a:r>
              <a:rPr lang="en-US" altLang="de-DE" sz="1200" b="1" dirty="0" err="1">
                <a:solidFill>
                  <a:srgbClr val="009900"/>
                </a:solidFill>
                <a:latin typeface="Courier New" panose="02070309020205020404" pitchFamily="49" charset="0"/>
              </a:rPr>
              <a:t>nodemat</a:t>
            </a:r>
            <a:r>
              <a:rPr lang="en-US" altLang="de-DE" sz="1200" b="1" dirty="0">
                <a:solidFill>
                  <a:srgbClr val="009900"/>
                </a:solidFill>
                <a:latin typeface="Courier New" panose="02070309020205020404" pitchFamily="49" charset="0"/>
              </a:rPr>
              <a:t>);</a:t>
            </a:r>
            <a:r>
              <a:rPr lang="en-US" altLang="de-DE" sz="1200" b="1" dirty="0">
                <a:latin typeface="Courier New" panose="02070309020205020404" pitchFamily="49" charset="0"/>
              </a:rPr>
              <a:t> }};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module Internode extends F(1, 0.1, 7);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module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NiceInternode</a:t>
            </a:r>
            <a:r>
              <a:rPr lang="en-US" altLang="de-DE" sz="1200" b="1" dirty="0">
                <a:latin typeface="Courier New" panose="02070309020205020404" pitchFamily="49" charset="0"/>
              </a:rPr>
              <a:t> extends Cylinder(1, 0.08)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{{ </a:t>
            </a:r>
            <a:r>
              <a:rPr lang="en-US" altLang="de-DE" sz="1200" b="1" dirty="0" err="1">
                <a:solidFill>
                  <a:srgbClr val="009900"/>
                </a:solidFill>
                <a:latin typeface="Courier New" panose="02070309020205020404" pitchFamily="49" charset="0"/>
              </a:rPr>
              <a:t>setShader</a:t>
            </a:r>
            <a:r>
              <a:rPr lang="en-US" altLang="de-DE" sz="1200" b="1" dirty="0">
                <a:solidFill>
                  <a:srgbClr val="009900"/>
                </a:solidFill>
                <a:latin typeface="Courier New" panose="02070309020205020404" pitchFamily="49" charset="0"/>
              </a:rPr>
              <a:t>(</a:t>
            </a:r>
            <a:r>
              <a:rPr lang="en-US" altLang="de-DE" sz="1200" b="1" dirty="0" err="1">
                <a:solidFill>
                  <a:srgbClr val="009900"/>
                </a:solidFill>
                <a:latin typeface="Courier New" panose="02070309020205020404" pitchFamily="49" charset="0"/>
              </a:rPr>
              <a:t>internodemat</a:t>
            </a:r>
            <a:r>
              <a:rPr lang="en-US" altLang="de-DE" sz="1200" b="1" dirty="0">
                <a:solidFill>
                  <a:srgbClr val="009900"/>
                </a:solidFill>
                <a:latin typeface="Courier New" panose="02070309020205020404" pitchFamily="49" charset="0"/>
              </a:rPr>
              <a:t>);</a:t>
            </a:r>
            <a:r>
              <a:rPr lang="en-US" altLang="de-DE" sz="1200" b="1" dirty="0">
                <a:latin typeface="Courier New" panose="02070309020205020404" pitchFamily="49" charset="0"/>
              </a:rPr>
              <a:t> }};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module Leaf extends Parallelogram(2, 1)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{{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setColor</a:t>
            </a:r>
            <a:r>
              <a:rPr lang="en-US" altLang="de-DE" sz="1200" b="1" dirty="0">
                <a:latin typeface="Courier New" panose="02070309020205020404" pitchFamily="49" charset="0"/>
              </a:rPr>
              <a:t>(0x82B417); }};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module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NiceLeaf</a:t>
            </a:r>
            <a:r>
              <a:rPr lang="en-US" altLang="de-DE" sz="1200" b="1" dirty="0">
                <a:latin typeface="Courier New" panose="02070309020205020404" pitchFamily="49" charset="0"/>
              </a:rPr>
              <a:t> extends Parallelogram(2,2)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{{ </a:t>
            </a:r>
            <a:r>
              <a:rPr lang="en-US" altLang="de-DE" sz="1200" b="1" dirty="0" err="1">
                <a:solidFill>
                  <a:srgbClr val="009900"/>
                </a:solidFill>
                <a:latin typeface="Courier New" panose="02070309020205020404" pitchFamily="49" charset="0"/>
              </a:rPr>
              <a:t>setShader</a:t>
            </a:r>
            <a:r>
              <a:rPr lang="en-US" altLang="de-DE" sz="1200" b="1" dirty="0">
                <a:solidFill>
                  <a:srgbClr val="009900"/>
                </a:solidFill>
                <a:latin typeface="Courier New" panose="02070309020205020404" pitchFamily="49" charset="0"/>
              </a:rPr>
              <a:t>(</a:t>
            </a:r>
            <a:r>
              <a:rPr lang="en-US" altLang="de-DE" sz="1200" b="1" dirty="0" err="1">
                <a:solidFill>
                  <a:srgbClr val="009900"/>
                </a:solidFill>
                <a:latin typeface="Courier New" panose="02070309020205020404" pitchFamily="49" charset="0"/>
              </a:rPr>
              <a:t>leafmat</a:t>
            </a:r>
            <a:r>
              <a:rPr lang="en-US" altLang="de-DE" sz="1200" b="1" dirty="0">
                <a:solidFill>
                  <a:srgbClr val="009900"/>
                </a:solidFill>
                <a:latin typeface="Courier New" panose="02070309020205020404" pitchFamily="49" charset="0"/>
              </a:rPr>
              <a:t>);</a:t>
            </a:r>
            <a:r>
              <a:rPr lang="en-US" altLang="de-DE" sz="1200" b="1" dirty="0">
                <a:latin typeface="Courier New" panose="02070309020205020404" pitchFamily="49" charset="0"/>
              </a:rPr>
              <a:t> }};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400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module Flower ==&gt;                   </a:t>
            </a:r>
            <a:r>
              <a:rPr lang="en-US" altLang="de-DE" sz="1200" b="1" dirty="0">
                <a:latin typeface="Courier New" panose="02070309020205020404" pitchFamily="49" charset="0"/>
              </a:rPr>
              <a:t>/*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Instanzierungsregel</a:t>
            </a:r>
            <a:r>
              <a:rPr lang="en-US" altLang="de-DE" sz="1200" b="1" dirty="0">
                <a:latin typeface="Courier New" panose="02070309020205020404" pitchFamily="49" charset="0"/>
              </a:rPr>
              <a:t>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  RU(180) Cone(0.3, 0.3).(</a:t>
            </a:r>
            <a:r>
              <a:rPr lang="en-US" altLang="de-DE" sz="12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setColor</a:t>
            </a:r>
            <a:r>
              <a:rPr lang="en-US" altLang="de-DE" sz="12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(0x82B417)) M(-0.25) RL(90)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  [ for (int </a:t>
            </a:r>
            <a:r>
              <a:rPr lang="en-US" altLang="de-DE" sz="12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i</a:t>
            </a:r>
            <a:r>
              <a:rPr lang="en-US" altLang="de-DE" sz="12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=1; </a:t>
            </a:r>
            <a:r>
              <a:rPr lang="en-US" altLang="de-DE" sz="12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i</a:t>
            </a:r>
            <a:r>
              <a:rPr lang="en-US" altLang="de-DE" sz="12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&lt;=5; </a:t>
            </a:r>
            <a:r>
              <a:rPr lang="en-US" altLang="de-DE" sz="12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i</a:t>
            </a:r>
            <a:r>
              <a:rPr lang="en-US" altLang="de-DE" sz="12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++) ( [ RU(</a:t>
            </a:r>
            <a:r>
              <a:rPr lang="en-US" altLang="de-DE" sz="12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i</a:t>
            </a:r>
            <a:r>
              <a:rPr lang="en-US" altLang="de-DE" sz="12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*360/5) RL(20)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                     Parallelogram(2, 1).(</a:t>
            </a:r>
            <a:r>
              <a:rPr lang="en-US" altLang="de-DE" sz="12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setColor</a:t>
            </a:r>
            <a:r>
              <a:rPr lang="en-US" altLang="de-DE" sz="12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(0xFF00FF)) ] ) ] RU(45)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  [ for (int </a:t>
            </a:r>
            <a:r>
              <a:rPr lang="en-US" altLang="de-DE" sz="12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i</a:t>
            </a:r>
            <a:r>
              <a:rPr lang="en-US" altLang="de-DE" sz="12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=1; </a:t>
            </a:r>
            <a:r>
              <a:rPr lang="en-US" altLang="de-DE" sz="12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i</a:t>
            </a:r>
            <a:r>
              <a:rPr lang="en-US" altLang="de-DE" sz="12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&lt;=5; </a:t>
            </a:r>
            <a:r>
              <a:rPr lang="en-US" altLang="de-DE" sz="12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i</a:t>
            </a:r>
            <a:r>
              <a:rPr lang="en-US" altLang="de-DE" sz="12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++) ( [ RU(</a:t>
            </a:r>
            <a:r>
              <a:rPr lang="en-US" altLang="de-DE" sz="12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i</a:t>
            </a:r>
            <a:r>
              <a:rPr lang="en-US" altLang="de-DE" sz="12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*360/5) RL(40) F(0.3, 0.1, 14) RV(-0.3)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                     F(0.3, 0.1, 14) RV(-0.3) F(0.3, 0.1, 14) ] ) ] RU(-45)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  [ for (int </a:t>
            </a:r>
            <a:r>
              <a:rPr lang="en-US" altLang="de-DE" sz="12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i</a:t>
            </a:r>
            <a:r>
              <a:rPr lang="en-US" altLang="de-DE" sz="12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=1; </a:t>
            </a:r>
            <a:r>
              <a:rPr lang="en-US" altLang="de-DE" sz="12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i</a:t>
            </a:r>
            <a:r>
              <a:rPr lang="en-US" altLang="de-DE" sz="12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&lt;=5; </a:t>
            </a:r>
            <a:r>
              <a:rPr lang="en-US" altLang="de-DE" sz="12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i</a:t>
            </a:r>
            <a:r>
              <a:rPr lang="en-US" altLang="de-DE" sz="12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++) ( [ RU(</a:t>
            </a:r>
            <a:r>
              <a:rPr lang="en-US" altLang="de-DE" sz="12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i</a:t>
            </a:r>
            <a:r>
              <a:rPr lang="en-US" altLang="de-DE" sz="12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*360/5) RL(70)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                     Frustum(0.7, 0.2, 0.05).(</a:t>
            </a:r>
            <a:r>
              <a:rPr lang="en-US" altLang="de-DE" sz="12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setColor</a:t>
            </a:r>
            <a:r>
              <a:rPr lang="en-US" altLang="de-DE" sz="12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(0x8DAF58)) ] 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200" dirty="0">
              <a:solidFill>
                <a:schemeClr val="accent2"/>
              </a:solidFill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module </a:t>
            </a:r>
            <a:r>
              <a:rPr lang="en-US" altLang="de-DE" sz="12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NiceFlower</a:t>
            </a:r>
            <a:r>
              <a:rPr lang="en-US" altLang="de-DE" sz="12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==&gt;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  RU(180) Cone(0.3, 0.3).(</a:t>
            </a:r>
            <a:r>
              <a:rPr lang="en-US" altLang="de-DE" sz="1200" b="1" dirty="0" err="1">
                <a:solidFill>
                  <a:srgbClr val="009900"/>
                </a:solidFill>
                <a:latin typeface="Courier New" panose="02070309020205020404" pitchFamily="49" charset="0"/>
              </a:rPr>
              <a:t>setShader</a:t>
            </a:r>
            <a:r>
              <a:rPr lang="en-US" altLang="de-DE" sz="1200" b="1" dirty="0">
                <a:solidFill>
                  <a:srgbClr val="009900"/>
                </a:solidFill>
                <a:latin typeface="Courier New" panose="02070309020205020404" pitchFamily="49" charset="0"/>
              </a:rPr>
              <a:t>(</a:t>
            </a:r>
            <a:r>
              <a:rPr lang="en-US" altLang="de-DE" sz="1200" b="1" dirty="0" err="1">
                <a:solidFill>
                  <a:srgbClr val="009900"/>
                </a:solidFill>
                <a:latin typeface="Courier New" panose="02070309020205020404" pitchFamily="49" charset="0"/>
              </a:rPr>
              <a:t>internodemat</a:t>
            </a:r>
            <a:r>
              <a:rPr lang="en-US" altLang="de-DE" sz="1200" b="1" dirty="0">
                <a:solidFill>
                  <a:srgbClr val="009900"/>
                </a:solidFill>
                <a:latin typeface="Courier New" panose="02070309020205020404" pitchFamily="49" charset="0"/>
              </a:rPr>
              <a:t>)</a:t>
            </a:r>
            <a:r>
              <a:rPr lang="en-US" altLang="de-DE" sz="12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) M(-0.25) RL(90)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  [ for (int </a:t>
            </a:r>
            <a:r>
              <a:rPr lang="en-US" altLang="de-DE" sz="12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i</a:t>
            </a:r>
            <a:r>
              <a:rPr lang="en-US" altLang="de-DE" sz="12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=1; </a:t>
            </a:r>
            <a:r>
              <a:rPr lang="en-US" altLang="de-DE" sz="12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i</a:t>
            </a:r>
            <a:r>
              <a:rPr lang="en-US" altLang="de-DE" sz="12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&lt;=5; </a:t>
            </a:r>
            <a:r>
              <a:rPr lang="en-US" altLang="de-DE" sz="12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i</a:t>
            </a:r>
            <a:r>
              <a:rPr lang="en-US" altLang="de-DE" sz="12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++) ( [ RU(</a:t>
            </a:r>
            <a:r>
              <a:rPr lang="en-US" altLang="de-DE" sz="12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i</a:t>
            </a:r>
            <a:r>
              <a:rPr lang="en-US" altLang="de-DE" sz="12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*360/5) RL(20)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                     Parallelogram(2, 1).(</a:t>
            </a:r>
            <a:r>
              <a:rPr lang="en-US" altLang="de-DE" sz="1200" b="1" dirty="0" err="1">
                <a:solidFill>
                  <a:srgbClr val="009900"/>
                </a:solidFill>
                <a:latin typeface="Courier New" panose="02070309020205020404" pitchFamily="49" charset="0"/>
              </a:rPr>
              <a:t>setShader</a:t>
            </a:r>
            <a:r>
              <a:rPr lang="en-US" altLang="de-DE" sz="1200" b="1" dirty="0">
                <a:solidFill>
                  <a:srgbClr val="009900"/>
                </a:solidFill>
                <a:latin typeface="Courier New" panose="02070309020205020404" pitchFamily="49" charset="0"/>
              </a:rPr>
              <a:t>(</a:t>
            </a:r>
            <a:r>
              <a:rPr lang="en-US" altLang="de-DE" sz="1200" b="1" dirty="0" err="1">
                <a:solidFill>
                  <a:srgbClr val="009900"/>
                </a:solidFill>
                <a:latin typeface="Courier New" panose="02070309020205020404" pitchFamily="49" charset="0"/>
              </a:rPr>
              <a:t>petalmat</a:t>
            </a:r>
            <a:r>
              <a:rPr lang="en-US" altLang="de-DE" sz="1200" b="1" dirty="0">
                <a:solidFill>
                  <a:srgbClr val="009900"/>
                </a:solidFill>
                <a:latin typeface="Courier New" panose="02070309020205020404" pitchFamily="49" charset="0"/>
              </a:rPr>
              <a:t>)</a:t>
            </a:r>
            <a:r>
              <a:rPr lang="en-US" altLang="de-DE" sz="12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) ] ) ] RU(45)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  [ for (int </a:t>
            </a:r>
            <a:r>
              <a:rPr lang="en-US" altLang="de-DE" sz="12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i</a:t>
            </a:r>
            <a:r>
              <a:rPr lang="en-US" altLang="de-DE" sz="12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=1; </a:t>
            </a:r>
            <a:r>
              <a:rPr lang="en-US" altLang="de-DE" sz="12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i</a:t>
            </a:r>
            <a:r>
              <a:rPr lang="en-US" altLang="de-DE" sz="12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&lt;=2; </a:t>
            </a:r>
            <a:r>
              <a:rPr lang="en-US" altLang="de-DE" sz="12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i</a:t>
            </a:r>
            <a:r>
              <a:rPr lang="en-US" altLang="de-DE" sz="12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++) ( [ RU(</a:t>
            </a:r>
            <a:r>
              <a:rPr lang="en-US" altLang="de-DE" sz="12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i</a:t>
            </a:r>
            <a:r>
              <a:rPr lang="en-US" altLang="de-DE" sz="12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*360/3) RL(40) F(0.3, 0.1, 14) RV(-0.3)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                     F(0.3, 0.1, 14) RV(-0.3) F(0.3, 0.1, 14) ] ) ] RU(-45)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  [ for (int </a:t>
            </a:r>
            <a:r>
              <a:rPr lang="en-US" altLang="de-DE" sz="12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i</a:t>
            </a:r>
            <a:r>
              <a:rPr lang="en-US" altLang="de-DE" sz="12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=1; </a:t>
            </a:r>
            <a:r>
              <a:rPr lang="en-US" altLang="de-DE" sz="12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i</a:t>
            </a:r>
            <a:r>
              <a:rPr lang="en-US" altLang="de-DE" sz="12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&lt;=5; </a:t>
            </a:r>
            <a:r>
              <a:rPr lang="en-US" altLang="de-DE" sz="12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i</a:t>
            </a:r>
            <a:r>
              <a:rPr lang="en-US" altLang="de-DE" sz="12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++) ( [ RU(</a:t>
            </a:r>
            <a:r>
              <a:rPr lang="en-US" altLang="de-DE" sz="12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i</a:t>
            </a:r>
            <a:r>
              <a:rPr lang="en-US" altLang="de-DE" sz="12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*360/5) RL(70)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                     Frustum(0.7, 0.2, 0.05).(</a:t>
            </a:r>
            <a:r>
              <a:rPr lang="en-US" altLang="de-DE" sz="12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setColor</a:t>
            </a:r>
            <a:r>
              <a:rPr lang="en-US" altLang="de-DE" sz="12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(0x8DAF58)) ] ) ];</a:t>
            </a:r>
            <a:endParaRPr lang="en-US" altLang="de-DE" sz="1200" b="1" dirty="0">
              <a:latin typeface="Courier New" panose="02070309020205020404" pitchFamily="49" charset="0"/>
            </a:endParaRPr>
          </a:p>
        </p:txBody>
      </p:sp>
      <p:pic>
        <p:nvPicPr>
          <p:cNvPr id="14339" name="Picture 3" descr="kat39">
            <a:extLst>
              <a:ext uri="{FF2B5EF4-FFF2-40B4-BE49-F238E27FC236}">
                <a16:creationId xmlns:a16="http://schemas.microsoft.com/office/drawing/2014/main" id="{454D5401-DCA5-4A59-8F42-B7385C0389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788" y="3267075"/>
            <a:ext cx="2735262" cy="1025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Line 3">
            <a:extLst>
              <a:ext uri="{FF2B5EF4-FFF2-40B4-BE49-F238E27FC236}">
                <a16:creationId xmlns:a16="http://schemas.microsoft.com/office/drawing/2014/main" id="{B25B7757-61CD-4DAC-BBD9-DFC004339E8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1050" y="116632"/>
            <a:ext cx="836295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4">
            <a:extLst>
              <a:ext uri="{FF2B5EF4-FFF2-40B4-BE49-F238E27FC236}">
                <a16:creationId xmlns:a16="http://schemas.microsoft.com/office/drawing/2014/main" id="{F0DDC14E-DB3F-456D-B91D-F811DAF14BA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2262" y="548679"/>
            <a:ext cx="1588" cy="6308487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6" name="AutoShape 5">
            <a:extLst>
              <a:ext uri="{FF2B5EF4-FFF2-40B4-BE49-F238E27FC236}">
                <a16:creationId xmlns:a16="http://schemas.microsoft.com/office/drawing/2014/main" id="{4DB0956D-1E85-44BD-ABD0-90EAFD779B08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38137" y="102345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D4F3B97-CDC6-4B29-9916-E8AF42F939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D7FF99-3108-436A-A64A-C83CBD129666}" type="slidenum">
              <a:rPr lang="de-DE" altLang="de-DE" smtClean="0"/>
              <a:pPr>
                <a:defRPr/>
              </a:pPr>
              <a:t>11</a:t>
            </a:fld>
            <a:endParaRPr lang="de-DE" altLang="de-DE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">
            <a:extLst>
              <a:ext uri="{FF2B5EF4-FFF2-40B4-BE49-F238E27FC236}">
                <a16:creationId xmlns:a16="http://schemas.microsoft.com/office/drawing/2014/main" id="{5E97DAC8-1094-4267-81C5-5E8323AC18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3" y="509667"/>
            <a:ext cx="8762997" cy="60631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400" dirty="0">
                <a:solidFill>
                  <a:srgbClr val="CC3300"/>
                </a:solidFill>
                <a:latin typeface="Arial" panose="020B0604020202020204" pitchFamily="34" charset="0"/>
              </a:rPr>
              <a:t>//  sfspm04.gsz, continuation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600" dirty="0">
              <a:solidFill>
                <a:srgbClr val="CC3300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000" b="1" dirty="0">
              <a:solidFill>
                <a:schemeClr val="accent2"/>
              </a:solidFill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6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latin typeface="Courier New" panose="02070309020205020404" pitchFamily="49" charset="0"/>
              </a:rPr>
              <a:t>const float G_ANGLE = 137.5;  /* golden angle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4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latin typeface="Courier New" panose="02070309020205020404" pitchFamily="49" charset="0"/>
              </a:rPr>
              <a:t>const int PHYLLO = 25;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4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latin typeface="Courier New" panose="02070309020205020404" pitchFamily="49" charset="0"/>
              </a:rPr>
              <a:t>protected void </a:t>
            </a:r>
            <a:r>
              <a:rPr lang="en-US" altLang="de-DE" sz="1400" b="1" dirty="0" err="1">
                <a:latin typeface="Courier New" panose="02070309020205020404" pitchFamily="49" charset="0"/>
              </a:rPr>
              <a:t>init</a:t>
            </a:r>
            <a:r>
              <a:rPr lang="en-US" altLang="de-DE" sz="1400" b="1" dirty="0">
                <a:latin typeface="Courier New" panose="02070309020205020404" pitchFamily="49" charset="0"/>
              </a:rPr>
              <a:t>()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latin typeface="Courier New" panose="02070309020205020404" pitchFamily="49" charset="0"/>
              </a:rPr>
              <a:t>   [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latin typeface="Courier New" panose="02070309020205020404" pitchFamily="49" charset="0"/>
              </a:rPr>
              <a:t>   Axiom ==&gt; Bud(1, PHYLLO, 0);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latin typeface="Courier New" panose="02070309020205020404" pitchFamily="49" charset="0"/>
              </a:rPr>
              <a:t>   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4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latin typeface="Courier New" panose="02070309020205020404" pitchFamily="49" charset="0"/>
              </a:rPr>
              <a:t>public void run()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latin typeface="Courier New" panose="02070309020205020404" pitchFamily="49" charset="0"/>
              </a:rPr>
              <a:t>   [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latin typeface="Courier New" panose="02070309020205020404" pitchFamily="49" charset="0"/>
              </a:rPr>
              <a:t>   Bud(r, p, o), (p &gt; 0)  ==&gt; Bud(r, p-1, o);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latin typeface="Courier New" panose="02070309020205020404" pitchFamily="49" charset="0"/>
              </a:rPr>
              <a:t>   Bud(r, p, o), (r&lt;10 &amp;&amp; p==0 &amp;&amp; o&lt;=2) ==&gt; RV(-0.1) </a:t>
            </a:r>
            <a:r>
              <a:rPr lang="en-US" altLang="de-DE" sz="1400" b="1" dirty="0" err="1">
                <a:latin typeface="Courier New" panose="02070309020205020404" pitchFamily="49" charset="0"/>
              </a:rPr>
              <a:t>NiceInternode</a:t>
            </a:r>
            <a:r>
              <a:rPr lang="en-US" altLang="de-DE" sz="1400" b="1" dirty="0">
                <a:latin typeface="Courier New" panose="02070309020205020404" pitchFamily="49" charset="0"/>
              </a:rPr>
              <a:t> </a:t>
            </a:r>
            <a:r>
              <a:rPr lang="en-US" altLang="de-DE" sz="1400" b="1" dirty="0" err="1">
                <a:latin typeface="Courier New" panose="02070309020205020404" pitchFamily="49" charset="0"/>
              </a:rPr>
              <a:t>NiceNode</a:t>
            </a:r>
            <a:r>
              <a:rPr lang="en-US" altLang="de-DE" sz="1400" b="1" dirty="0">
                <a:latin typeface="Courier New" panose="02070309020205020404" pitchFamily="49" charset="0"/>
              </a:rPr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latin typeface="Courier New" panose="02070309020205020404" pitchFamily="49" charset="0"/>
              </a:rPr>
              <a:t>         [ RL(50) Bud(r, PHYLLO, o+1) ] [ RL(70) </a:t>
            </a:r>
            <a:r>
              <a:rPr lang="en-US" altLang="de-DE" sz="1400" b="1" dirty="0" err="1">
                <a:latin typeface="Courier New" panose="02070309020205020404" pitchFamily="49" charset="0"/>
              </a:rPr>
              <a:t>NiceLeaf</a:t>
            </a:r>
            <a:r>
              <a:rPr lang="en-US" altLang="de-DE" sz="1400" b="1" dirty="0">
                <a:latin typeface="Courier New" panose="02070309020205020404" pitchFamily="49" charset="0"/>
              </a:rPr>
              <a:t> ] RH(G_ANGLE) RV(-0.1)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latin typeface="Courier New" panose="02070309020205020404" pitchFamily="49" charset="0"/>
              </a:rPr>
              <a:t>         </a:t>
            </a:r>
            <a:r>
              <a:rPr lang="en-US" altLang="de-DE" sz="1400" b="1" dirty="0" err="1">
                <a:latin typeface="Courier New" panose="02070309020205020404" pitchFamily="49" charset="0"/>
              </a:rPr>
              <a:t>NiceInternode</a:t>
            </a:r>
            <a:r>
              <a:rPr lang="en-US" altLang="de-DE" sz="1400" b="1" dirty="0">
                <a:latin typeface="Courier New" panose="02070309020205020404" pitchFamily="49" charset="0"/>
              </a:rPr>
              <a:t> Bud(r+1, PHYLLO, o);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latin typeface="Courier New" panose="02070309020205020404" pitchFamily="49" charset="0"/>
              </a:rPr>
              <a:t>   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Bud(r, p, o), (r == 10) ==&gt; RV(-0.1) 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NiceInternode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RV(-0.1)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                              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NiceInternode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NiceFlower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;</a:t>
            </a:r>
            <a:r>
              <a:rPr lang="en-US" altLang="de-DE" sz="1400" b="1" dirty="0">
                <a:latin typeface="Courier New" panose="02070309020205020404" pitchFamily="49" charset="0"/>
              </a:rPr>
              <a:t>  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latin typeface="Courier New" panose="02070309020205020404" pitchFamily="49" charset="0"/>
              </a:rPr>
              <a:t>   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4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4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None/>
            </a:pPr>
            <a:r>
              <a:rPr lang="en-US" altLang="de-DE" sz="1800" dirty="0">
                <a:solidFill>
                  <a:srgbClr val="009900"/>
                </a:solidFill>
                <a:latin typeface="Arial" panose="020B0604020202020204" pitchFamily="34" charset="0"/>
              </a:rPr>
              <a:t>Additionally there are image files for the used textures, which are connected manually in </a:t>
            </a:r>
            <a:r>
              <a:rPr lang="en-US" altLang="de-DE" sz="1800" dirty="0" err="1">
                <a:solidFill>
                  <a:srgbClr val="009900"/>
                </a:solidFill>
                <a:latin typeface="Arial" panose="020B0604020202020204" pitchFamily="34" charset="0"/>
              </a:rPr>
              <a:t>GroIMP</a:t>
            </a:r>
            <a:r>
              <a:rPr lang="en-US" altLang="de-DE" sz="1800" dirty="0">
                <a:solidFill>
                  <a:srgbClr val="009900"/>
                </a:solidFill>
                <a:latin typeface="Arial" panose="020B0604020202020204" pitchFamily="34" charset="0"/>
              </a:rPr>
              <a:t> with the shader names "</a:t>
            </a:r>
            <a:r>
              <a:rPr lang="en-US" altLang="de-DE" sz="1800" dirty="0" err="1">
                <a:solidFill>
                  <a:srgbClr val="009900"/>
                </a:solidFill>
                <a:latin typeface="Arial" panose="020B0604020202020204" pitchFamily="34" charset="0"/>
              </a:rPr>
              <a:t>Leafmat</a:t>
            </a:r>
            <a:r>
              <a:rPr lang="en-US" altLang="de-DE" sz="1800" dirty="0">
                <a:solidFill>
                  <a:srgbClr val="009900"/>
                </a:solidFill>
                <a:latin typeface="Arial" panose="020B0604020202020204" pitchFamily="34" charset="0"/>
              </a:rPr>
              <a:t>", "</a:t>
            </a:r>
            <a:r>
              <a:rPr lang="en-US" altLang="de-DE" sz="1800" dirty="0" err="1">
                <a:solidFill>
                  <a:srgbClr val="009900"/>
                </a:solidFill>
                <a:latin typeface="Arial" panose="020B0604020202020204" pitchFamily="34" charset="0"/>
              </a:rPr>
              <a:t>Petalmat</a:t>
            </a:r>
            <a:r>
              <a:rPr lang="en-US" altLang="de-DE" sz="1800" dirty="0">
                <a:solidFill>
                  <a:srgbClr val="009900"/>
                </a:solidFill>
                <a:latin typeface="Arial" panose="020B0604020202020204" pitchFamily="34" charset="0"/>
              </a:rPr>
              <a:t>" etc. (see Lecture on textures)</a:t>
            </a:r>
            <a:endParaRPr lang="en-US" altLang="de-DE" sz="1800" b="1" dirty="0">
              <a:latin typeface="Courier New" panose="02070309020205020404" pitchFamily="49" charset="0"/>
            </a:endParaRPr>
          </a:p>
        </p:txBody>
      </p:sp>
      <p:sp>
        <p:nvSpPr>
          <p:cNvPr id="4" name="Line 3">
            <a:extLst>
              <a:ext uri="{FF2B5EF4-FFF2-40B4-BE49-F238E27FC236}">
                <a16:creationId xmlns:a16="http://schemas.microsoft.com/office/drawing/2014/main" id="{E059136D-9602-4C73-A39E-B0A1F14338F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1050" y="260350"/>
            <a:ext cx="836295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4">
            <a:extLst>
              <a:ext uri="{FF2B5EF4-FFF2-40B4-BE49-F238E27FC236}">
                <a16:creationId xmlns:a16="http://schemas.microsoft.com/office/drawing/2014/main" id="{A474C6F2-8420-4946-BD1C-BE97F8A5F54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849" y="641350"/>
            <a:ext cx="1" cy="621665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6" name="AutoShape 5">
            <a:extLst>
              <a:ext uri="{FF2B5EF4-FFF2-40B4-BE49-F238E27FC236}">
                <a16:creationId xmlns:a16="http://schemas.microsoft.com/office/drawing/2014/main" id="{E27F5BB9-F096-40D5-A7FC-FEC4169FCF41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38137" y="24606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3A7D6CC-B9A7-402B-8AD5-6ECA75069A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D7FF99-3108-436A-A64A-C83CBD129666}" type="slidenum">
              <a:rPr lang="de-DE" altLang="de-DE" smtClean="0"/>
              <a:pPr>
                <a:defRPr/>
              </a:pPr>
              <a:t>12</a:t>
            </a:fld>
            <a:endParaRPr lang="de-DE" altLang="de-DE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>
            <a:extLst>
              <a:ext uri="{FF2B5EF4-FFF2-40B4-BE49-F238E27FC236}">
                <a16:creationId xmlns:a16="http://schemas.microsoft.com/office/drawing/2014/main" id="{3198C3AA-C3AF-4028-A68D-3BEE544263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1978" y="534373"/>
            <a:ext cx="8691559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b="1" dirty="0">
                <a:solidFill>
                  <a:srgbClr val="FF0000"/>
                </a:solidFill>
                <a:latin typeface="Arial" panose="020B0604020202020204" pitchFamily="34" charset="0"/>
              </a:rPr>
              <a:t>A variant with simpler “</a:t>
            </a:r>
            <a:r>
              <a:rPr lang="en-US" altLang="de-DE" sz="2400" b="1" dirty="0">
                <a:solidFill>
                  <a:srgbClr val="FF0000"/>
                </a:solidFill>
                <a:latin typeface="Courier New" panose="02070309020205020404" pitchFamily="49" charset="0"/>
              </a:rPr>
              <a:t>Flower</a:t>
            </a:r>
            <a:r>
              <a:rPr lang="en-US" altLang="de-DE" sz="2400" b="1" dirty="0">
                <a:solidFill>
                  <a:srgbClr val="FF0000"/>
                </a:solidFill>
                <a:latin typeface="Arial" panose="020B0604020202020204" pitchFamily="34" charset="0"/>
              </a:rPr>
              <a:t>” instead of the texturized “</a:t>
            </a:r>
            <a:r>
              <a:rPr lang="en-US" altLang="de-DE" sz="2400" b="1" dirty="0" err="1">
                <a:solidFill>
                  <a:srgbClr val="FF0000"/>
                </a:solidFill>
                <a:latin typeface="Courier New" panose="02070309020205020404" pitchFamily="49" charset="0"/>
              </a:rPr>
              <a:t>NiceFlower</a:t>
            </a:r>
            <a:r>
              <a:rPr lang="en-US" altLang="de-DE" sz="2400" b="1" dirty="0">
                <a:solidFill>
                  <a:srgbClr val="FF0000"/>
                </a:solidFill>
                <a:latin typeface="Arial" panose="020B0604020202020204" pitchFamily="34" charset="0"/>
              </a:rPr>
              <a:t>”</a:t>
            </a:r>
          </a:p>
        </p:txBody>
      </p:sp>
      <p:pic>
        <p:nvPicPr>
          <p:cNvPr id="16387" name="Picture 5" descr="kat40">
            <a:extLst>
              <a:ext uri="{FF2B5EF4-FFF2-40B4-BE49-F238E27FC236}">
                <a16:creationId xmlns:a16="http://schemas.microsoft.com/office/drawing/2014/main" id="{5DD6EA5D-3687-44A2-822B-EF8E5974D9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513" y="1365370"/>
            <a:ext cx="7786687" cy="523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Line 3">
            <a:extLst>
              <a:ext uri="{FF2B5EF4-FFF2-40B4-BE49-F238E27FC236}">
                <a16:creationId xmlns:a16="http://schemas.microsoft.com/office/drawing/2014/main" id="{24AA9C68-D6CB-4345-82A8-13161ED9E9D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1050" y="260350"/>
            <a:ext cx="836295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4">
            <a:extLst>
              <a:ext uri="{FF2B5EF4-FFF2-40B4-BE49-F238E27FC236}">
                <a16:creationId xmlns:a16="http://schemas.microsoft.com/office/drawing/2014/main" id="{7233D79E-19AA-4650-A6EA-BC431EFB96C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849" y="641350"/>
            <a:ext cx="1" cy="621665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6" name="AutoShape 5">
            <a:extLst>
              <a:ext uri="{FF2B5EF4-FFF2-40B4-BE49-F238E27FC236}">
                <a16:creationId xmlns:a16="http://schemas.microsoft.com/office/drawing/2014/main" id="{54D25955-3B44-4287-A7BB-ACA6CDA538EA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38137" y="24606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8AC352F-D959-47AE-BCC4-6FFB15B4B0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D7FF99-3108-436A-A64A-C83CBD129666}" type="slidenum">
              <a:rPr lang="de-DE" altLang="de-DE" smtClean="0"/>
              <a:pPr>
                <a:defRPr/>
              </a:pPr>
              <a:t>13</a:t>
            </a:fld>
            <a:endParaRPr lang="de-DE" altLang="de-DE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4">
            <a:extLst>
              <a:ext uri="{FF2B5EF4-FFF2-40B4-BE49-F238E27FC236}">
                <a16:creationId xmlns:a16="http://schemas.microsoft.com/office/drawing/2014/main" id="{14200CD2-A920-4658-889F-C2B9673A47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5696" y="517781"/>
            <a:ext cx="5328716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b="1" dirty="0">
                <a:solidFill>
                  <a:srgbClr val="FF0000"/>
                </a:solidFill>
                <a:latin typeface="Arial" panose="020B0604020202020204" pitchFamily="34" charset="0"/>
              </a:rPr>
              <a:t>A variant with “</a:t>
            </a:r>
            <a:r>
              <a:rPr lang="en-US" altLang="de-DE" sz="2400" b="1" dirty="0" err="1">
                <a:solidFill>
                  <a:srgbClr val="FF0000"/>
                </a:solidFill>
                <a:latin typeface="Courier New" panose="02070309020205020404" pitchFamily="49" charset="0"/>
              </a:rPr>
              <a:t>NiceFlower</a:t>
            </a:r>
            <a:r>
              <a:rPr lang="en-US" altLang="de-DE" sz="2400" b="1" dirty="0">
                <a:solidFill>
                  <a:srgbClr val="FF0000"/>
                </a:solidFill>
                <a:latin typeface="Courier New" panose="02070309020205020404" pitchFamily="49" charset="0"/>
              </a:rPr>
              <a:t>” and “</a:t>
            </a:r>
            <a:r>
              <a:rPr lang="en-US" altLang="de-DE" sz="2400" b="1" dirty="0" err="1">
                <a:solidFill>
                  <a:srgbClr val="FF0000"/>
                </a:solidFill>
                <a:latin typeface="Courier New" panose="02070309020205020404" pitchFamily="49" charset="0"/>
              </a:rPr>
              <a:t>NiceLeaf</a:t>
            </a:r>
            <a:r>
              <a:rPr lang="en-US" altLang="de-DE" sz="2400" b="1" dirty="0">
                <a:solidFill>
                  <a:srgbClr val="FF0000"/>
                </a:solidFill>
                <a:latin typeface="Courier New" panose="02070309020205020404" pitchFamily="49" charset="0"/>
              </a:rPr>
              <a:t>”</a:t>
            </a:r>
            <a:endParaRPr lang="en-US" altLang="de-DE" sz="24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pic>
        <p:nvPicPr>
          <p:cNvPr id="17411" name="Picture 5" descr="kat41">
            <a:extLst>
              <a:ext uri="{FF2B5EF4-FFF2-40B4-BE49-F238E27FC236}">
                <a16:creationId xmlns:a16="http://schemas.microsoft.com/office/drawing/2014/main" id="{B54DBD42-84F8-4F8E-85B1-5813553233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0" y="1412875"/>
            <a:ext cx="7323138" cy="4941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Line 3">
            <a:extLst>
              <a:ext uri="{FF2B5EF4-FFF2-40B4-BE49-F238E27FC236}">
                <a16:creationId xmlns:a16="http://schemas.microsoft.com/office/drawing/2014/main" id="{11C1CEF9-7F28-49B7-AAFB-39953D516AE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1050" y="260350"/>
            <a:ext cx="836295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4">
            <a:extLst>
              <a:ext uri="{FF2B5EF4-FFF2-40B4-BE49-F238E27FC236}">
                <a16:creationId xmlns:a16="http://schemas.microsoft.com/office/drawing/2014/main" id="{7D1111F6-E8DC-4482-84E5-DDEFEEF6478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849" y="641350"/>
            <a:ext cx="1" cy="621665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6" name="AutoShape 5">
            <a:extLst>
              <a:ext uri="{FF2B5EF4-FFF2-40B4-BE49-F238E27FC236}">
                <a16:creationId xmlns:a16="http://schemas.microsoft.com/office/drawing/2014/main" id="{FD5E0A7A-C4DD-43AB-A49D-73B0CF6AB1E0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38137" y="24606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17B8149-0A10-4097-B690-0C5CC9801B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D7FF99-3108-436A-A64A-C83CBD129666}" type="slidenum">
              <a:rPr lang="de-DE" altLang="de-DE" smtClean="0"/>
              <a:pPr>
                <a:defRPr/>
              </a:pPr>
              <a:t>14</a:t>
            </a:fld>
            <a:endParaRPr lang="de-DE" altLang="de-DE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raytracing">
            <a:extLst>
              <a:ext uri="{FF2B5EF4-FFF2-40B4-BE49-F238E27FC236}">
                <a16:creationId xmlns:a16="http://schemas.microsoft.com/office/drawing/2014/main" id="{1F62C790-9DEF-4AA4-9970-A4C394E3A8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8175" y="1953022"/>
            <a:ext cx="6789738" cy="487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5" name="Text Box 3">
            <a:extLst>
              <a:ext uri="{FF2B5EF4-FFF2-40B4-BE49-F238E27FC236}">
                <a16:creationId xmlns:a16="http://schemas.microsoft.com/office/drawing/2014/main" id="{65128991-4AD0-47CA-9D85-AF21134B84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6087" y="206112"/>
            <a:ext cx="8640763" cy="19082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b="1" dirty="0">
                <a:solidFill>
                  <a:srgbClr val="FF0000"/>
                </a:solidFill>
                <a:latin typeface="Arial" panose="020B0604020202020204" pitchFamily="34" charset="0"/>
              </a:rPr>
              <a:t>Model approach for light calculation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000" dirty="0">
                <a:latin typeface="Arial" panose="020B0604020202020204" pitchFamily="34" charset="0"/>
              </a:rPr>
              <a:t>(physically more accurate than the "shadow cone" approach from last time)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000" b="1" dirty="0">
                <a:latin typeface="Arial" panose="020B0604020202020204" pitchFamily="34" charset="0"/>
              </a:rPr>
              <a:t>Raytracing - a method from computer graphics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000" dirty="0">
                <a:latin typeface="Arial" panose="020B0604020202020204" pitchFamily="34" charset="0"/>
              </a:rPr>
              <a:t>Basic principle:</a:t>
            </a:r>
            <a:endParaRPr lang="en-US" altLang="de-DE" sz="2000" i="1" dirty="0">
              <a:latin typeface="Arial" panose="020B0604020202020204" pitchFamily="34" charset="0"/>
            </a:endParaRPr>
          </a:p>
        </p:txBody>
      </p:sp>
      <p:sp>
        <p:nvSpPr>
          <p:cNvPr id="18442" name="Text Box 10">
            <a:extLst>
              <a:ext uri="{FF2B5EF4-FFF2-40B4-BE49-F238E27FC236}">
                <a16:creationId xmlns:a16="http://schemas.microsoft.com/office/drawing/2014/main" id="{65351D0C-E31E-401B-AE62-B2A3742EAC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84888" y="3032522"/>
            <a:ext cx="215900" cy="1524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sz="400">
                <a:latin typeface="Arial" panose="020B0604020202020204" pitchFamily="34" charset="0"/>
              </a:rPr>
              <a:t> </a:t>
            </a:r>
          </a:p>
        </p:txBody>
      </p:sp>
      <p:sp>
        <p:nvSpPr>
          <p:cNvPr id="18443" name="Text Box 11">
            <a:extLst>
              <a:ext uri="{FF2B5EF4-FFF2-40B4-BE49-F238E27FC236}">
                <a16:creationId xmlns:a16="http://schemas.microsoft.com/office/drawing/2014/main" id="{F634AF81-ED4B-49DC-8545-91EC6A5213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1050" y="5373216"/>
            <a:ext cx="2931664" cy="915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1800" dirty="0">
                <a:latin typeface="Arial" panose="020B0604020202020204" pitchFamily="34" charset="0"/>
              </a:rPr>
              <a:t>Additionally the ray can be traced along one or several reflections</a:t>
            </a:r>
          </a:p>
        </p:txBody>
      </p:sp>
      <p:sp>
        <p:nvSpPr>
          <p:cNvPr id="12" name="Line 3">
            <a:extLst>
              <a:ext uri="{FF2B5EF4-FFF2-40B4-BE49-F238E27FC236}">
                <a16:creationId xmlns:a16="http://schemas.microsoft.com/office/drawing/2014/main" id="{5F8ED30F-37AE-4C76-9E44-5E633922408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1050" y="115888"/>
            <a:ext cx="8362950" cy="744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" name="Line 4">
            <a:extLst>
              <a:ext uri="{FF2B5EF4-FFF2-40B4-BE49-F238E27FC236}">
                <a16:creationId xmlns:a16="http://schemas.microsoft.com/office/drawing/2014/main" id="{E3DE065C-96DA-42F8-9887-A08FC5B3818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849" y="548680"/>
            <a:ext cx="1" cy="630932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14" name="AutoShape 5">
            <a:extLst>
              <a:ext uri="{FF2B5EF4-FFF2-40B4-BE49-F238E27FC236}">
                <a16:creationId xmlns:a16="http://schemas.microsoft.com/office/drawing/2014/main" id="{E4BBC4F5-66D2-41E5-B4AD-2E60C71925F7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38137" y="102345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3C1606A-679D-4347-B8B5-B210D05045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428184"/>
            <a:ext cx="1905000" cy="457200"/>
          </a:xfrm>
        </p:spPr>
        <p:txBody>
          <a:bodyPr/>
          <a:lstStyle/>
          <a:p>
            <a:pPr>
              <a:defRPr/>
            </a:pPr>
            <a:fld id="{E2D7FF99-3108-436A-A64A-C83CBD129666}" type="slidenum">
              <a:rPr lang="de-DE" altLang="de-DE" smtClean="0"/>
              <a:pPr>
                <a:defRPr/>
              </a:pPr>
              <a:t>15</a:t>
            </a:fld>
            <a:endParaRPr lang="de-DE" altLang="de-DE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2">
            <a:extLst>
              <a:ext uri="{FF2B5EF4-FFF2-40B4-BE49-F238E27FC236}">
                <a16:creationId xmlns:a16="http://schemas.microsoft.com/office/drawing/2014/main" id="{2C0EE3FD-D370-466F-801F-47FB4552A6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4716" y="333375"/>
            <a:ext cx="8713788" cy="58169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</a:rPr>
              <a:t>we don't want to generate an image, but calculate for all leaves of the virtual plant the amount of intercepted light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  <a:sym typeface="Symbol" panose="05050102010706020507" pitchFamily="18" charset="2"/>
              </a:rPr>
              <a:t> reversal of the direction of the rays: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  <a:sym typeface="Symbol" panose="05050102010706020507" pitchFamily="18" charset="2"/>
              </a:rPr>
              <a:t>the rays run from the light sources to the objects ("</a:t>
            </a:r>
            <a:r>
              <a:rPr lang="en-US" altLang="de-DE" sz="2400" dirty="0" err="1">
                <a:latin typeface="Arial" panose="020B0604020202020204" pitchFamily="34" charset="0"/>
                <a:sym typeface="Symbol" panose="05050102010706020507" pitchFamily="18" charset="2"/>
              </a:rPr>
              <a:t>photontracing</a:t>
            </a:r>
            <a:r>
              <a:rPr lang="en-US" altLang="de-DE" sz="2400" dirty="0">
                <a:latin typeface="Arial" panose="020B0604020202020204" pitchFamily="34" charset="0"/>
                <a:sym typeface="Symbol" panose="05050102010706020507" pitchFamily="18" charset="2"/>
              </a:rPr>
              <a:t>"). An extra shadow test is not necessary.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  <a:sym typeface="Symbol" panose="05050102010706020507" pitchFamily="18" charset="2"/>
              </a:rPr>
              <a:t>a large number of rays with random directions is generated: "</a:t>
            </a:r>
            <a:r>
              <a:rPr lang="en-US" altLang="de-DE" sz="2400" dirty="0">
                <a:solidFill>
                  <a:srgbClr val="FF00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Monte-Carlo-Raytracing</a:t>
            </a:r>
            <a:r>
              <a:rPr lang="en-US" altLang="de-DE" sz="2400" dirty="0">
                <a:latin typeface="Arial" panose="020B0604020202020204" pitchFamily="34" charset="0"/>
                <a:sym typeface="Symbol" panose="05050102010706020507" pitchFamily="18" charset="2"/>
              </a:rPr>
              <a:t>".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  <a:sym typeface="Symbol" panose="05050102010706020507" pitchFamily="18" charset="2"/>
              </a:rPr>
              <a:t>accumulation of the intercepted power of radiation (in the unit W = Watt) is possible for each object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  <a:sym typeface="Symbol" panose="05050102010706020507" pitchFamily="18" charset="2"/>
              </a:rPr>
              <a:t>Requirement: there has to be a light source in the scene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2400" dirty="0">
              <a:latin typeface="Arial" panose="020B0604020202020204" pitchFamily="34" charset="0"/>
              <a:sym typeface="Symbol" panose="05050102010706020507" pitchFamily="18" charset="2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DirectionalLight</a:t>
            </a:r>
            <a:r>
              <a:rPr lang="en-US" altLang="de-DE" sz="2400" b="1" dirty="0">
                <a:latin typeface="Courier New" panose="02070309020205020404" pitchFamily="49" charset="0"/>
                <a:sym typeface="Symbol" panose="05050102010706020507" pitchFamily="18" charset="2"/>
              </a:rPr>
              <a:t>, </a:t>
            </a:r>
            <a:r>
              <a:rPr lang="en-US" altLang="de-DE" sz="24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PointLight</a:t>
            </a:r>
            <a:r>
              <a:rPr lang="en-US" altLang="de-DE" sz="2400" b="1" dirty="0">
                <a:latin typeface="Courier New" panose="02070309020205020404" pitchFamily="49" charset="0"/>
                <a:sym typeface="Symbol" panose="05050102010706020507" pitchFamily="18" charset="2"/>
              </a:rPr>
              <a:t>, </a:t>
            </a:r>
            <a:r>
              <a:rPr lang="en-US" altLang="de-DE" sz="24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SpotLight</a:t>
            </a:r>
            <a:r>
              <a:rPr lang="en-US" altLang="de-DE" sz="2400" b="1" dirty="0">
                <a:latin typeface="Courier New" panose="02070309020205020404" pitchFamily="49" charset="0"/>
                <a:sym typeface="Symbol" panose="05050102010706020507" pitchFamily="18" charset="2"/>
              </a:rPr>
              <a:t>, Sky</a:t>
            </a:r>
          </a:p>
        </p:txBody>
      </p:sp>
      <p:sp>
        <p:nvSpPr>
          <p:cNvPr id="3" name="Line 3">
            <a:extLst>
              <a:ext uri="{FF2B5EF4-FFF2-40B4-BE49-F238E27FC236}">
                <a16:creationId xmlns:a16="http://schemas.microsoft.com/office/drawing/2014/main" id="{A2660946-CDB2-4256-A7F8-9C581E6F6E2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1050" y="260350"/>
            <a:ext cx="836295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Line 4">
            <a:extLst>
              <a:ext uri="{FF2B5EF4-FFF2-40B4-BE49-F238E27FC236}">
                <a16:creationId xmlns:a16="http://schemas.microsoft.com/office/drawing/2014/main" id="{F132A277-031E-490E-9E38-C4B3FF3F935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849" y="641350"/>
            <a:ext cx="1" cy="621665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AutoShape 5">
            <a:extLst>
              <a:ext uri="{FF2B5EF4-FFF2-40B4-BE49-F238E27FC236}">
                <a16:creationId xmlns:a16="http://schemas.microsoft.com/office/drawing/2014/main" id="{99461F3B-AC27-4D1D-952F-D02BC4007C63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38137" y="24606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5193C2D-7C1E-4F25-BB11-872B054BE8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D7FF99-3108-436A-A64A-C83CBD129666}" type="slidenum">
              <a:rPr lang="de-DE" altLang="de-DE" smtClean="0"/>
              <a:pPr>
                <a:defRPr/>
              </a:pPr>
              <a:t>16</a:t>
            </a:fld>
            <a:endParaRPr lang="de-DE" altLang="de-DE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4" descr="kat42">
            <a:extLst>
              <a:ext uri="{FF2B5EF4-FFF2-40B4-BE49-F238E27FC236}">
                <a16:creationId xmlns:a16="http://schemas.microsoft.com/office/drawing/2014/main" id="{439393B2-652B-4939-B798-C922724BE0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" y="1412776"/>
            <a:ext cx="8667750" cy="3419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Line 3">
            <a:extLst>
              <a:ext uri="{FF2B5EF4-FFF2-40B4-BE49-F238E27FC236}">
                <a16:creationId xmlns:a16="http://schemas.microsoft.com/office/drawing/2014/main" id="{5DB72B4D-C0E1-474C-8B0A-95118DE7E66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1050" y="260350"/>
            <a:ext cx="836295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Line 4">
            <a:extLst>
              <a:ext uri="{FF2B5EF4-FFF2-40B4-BE49-F238E27FC236}">
                <a16:creationId xmlns:a16="http://schemas.microsoft.com/office/drawing/2014/main" id="{11BF5845-ECBD-4531-8C05-3D3BAE14026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849" y="641350"/>
            <a:ext cx="1" cy="621665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AutoShape 5">
            <a:extLst>
              <a:ext uri="{FF2B5EF4-FFF2-40B4-BE49-F238E27FC236}">
                <a16:creationId xmlns:a16="http://schemas.microsoft.com/office/drawing/2014/main" id="{364922B9-D99B-430C-A37F-58937A988F4B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38137" y="24606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1222475-52E4-45C8-AB3D-425C96B21A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D7FF99-3108-436A-A64A-C83CBD129666}" type="slidenum">
              <a:rPr lang="de-DE" altLang="de-DE" smtClean="0"/>
              <a:pPr>
                <a:defRPr/>
              </a:pPr>
              <a:t>17</a:t>
            </a:fld>
            <a:endParaRPr lang="de-DE" altLang="de-DE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0F204FB-9136-43E6-A18E-953750EFED12}"/>
              </a:ext>
            </a:extLst>
          </p:cNvPr>
          <p:cNvSpPr/>
          <p:nvPr/>
        </p:nvSpPr>
        <p:spPr>
          <a:xfrm>
            <a:off x="1495388" y="574953"/>
            <a:ext cx="615322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de-DE" sz="2800" b="1" dirty="0">
                <a:solidFill>
                  <a:srgbClr val="FF00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Types of light sources in the scene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4">
            <a:extLst>
              <a:ext uri="{FF2B5EF4-FFF2-40B4-BE49-F238E27FC236}">
                <a16:creationId xmlns:a16="http://schemas.microsoft.com/office/drawing/2014/main" id="{0A344B01-5005-4E91-A187-537F090C12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3121" y="421343"/>
            <a:ext cx="614520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b="1" dirty="0">
                <a:solidFill>
                  <a:srgbClr val="FF0000"/>
                </a:solidFill>
                <a:latin typeface="Arial" panose="020B0604020202020204" pitchFamily="34" charset="0"/>
              </a:rPr>
              <a:t>The radiation model of </a:t>
            </a:r>
            <a:r>
              <a:rPr lang="en-US" altLang="de-DE" sz="2800" b="1" dirty="0" err="1">
                <a:solidFill>
                  <a:srgbClr val="FF0000"/>
                </a:solidFill>
                <a:latin typeface="Arial" panose="020B0604020202020204" pitchFamily="34" charset="0"/>
              </a:rPr>
              <a:t>GroIMP</a:t>
            </a:r>
            <a:endParaRPr lang="en-US" altLang="de-DE" sz="28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pic>
        <p:nvPicPr>
          <p:cNvPr id="21507" name="Picture 5" descr="kat44a">
            <a:extLst>
              <a:ext uri="{FF2B5EF4-FFF2-40B4-BE49-F238E27FC236}">
                <a16:creationId xmlns:a16="http://schemas.microsoft.com/office/drawing/2014/main" id="{5270ED52-950E-4B51-B4AE-DE22B129E4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981075"/>
            <a:ext cx="6210300" cy="461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08" name="Picture 6" descr="kat44">
            <a:extLst>
              <a:ext uri="{FF2B5EF4-FFF2-40B4-BE49-F238E27FC236}">
                <a16:creationId xmlns:a16="http://schemas.microsoft.com/office/drawing/2014/main" id="{A31FF2FA-11BA-45FE-9FCD-773EC02958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325" y="1125538"/>
            <a:ext cx="2224088" cy="3097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Line 3">
            <a:extLst>
              <a:ext uri="{FF2B5EF4-FFF2-40B4-BE49-F238E27FC236}">
                <a16:creationId xmlns:a16="http://schemas.microsoft.com/office/drawing/2014/main" id="{A5F2DD9D-1A98-4161-B860-EC6EA55CE43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1050" y="260350"/>
            <a:ext cx="836295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Line 4">
            <a:extLst>
              <a:ext uri="{FF2B5EF4-FFF2-40B4-BE49-F238E27FC236}">
                <a16:creationId xmlns:a16="http://schemas.microsoft.com/office/drawing/2014/main" id="{564BC42A-A4E1-473F-8DD6-0A17DA9A733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849" y="641350"/>
            <a:ext cx="1" cy="621665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7" name="AutoShape 5">
            <a:extLst>
              <a:ext uri="{FF2B5EF4-FFF2-40B4-BE49-F238E27FC236}">
                <a16:creationId xmlns:a16="http://schemas.microsoft.com/office/drawing/2014/main" id="{97EFAF39-A1C9-4565-99A5-C62B35147DE9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38137" y="24606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579E333-D3EA-4204-8E4B-5FB4C6E195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D7FF99-3108-436A-A64A-C83CBD129666}" type="slidenum">
              <a:rPr lang="de-DE" altLang="de-DE" smtClean="0"/>
              <a:pPr>
                <a:defRPr/>
              </a:pPr>
              <a:t>18</a:t>
            </a:fld>
            <a:endParaRPr lang="de-DE" altLang="de-DE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2">
            <a:extLst>
              <a:ext uri="{FF2B5EF4-FFF2-40B4-BE49-F238E27FC236}">
                <a16:creationId xmlns:a16="http://schemas.microsoft.com/office/drawing/2014/main" id="{C8911BED-9E2A-49C5-8228-104D6FECA9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7546" y="260648"/>
            <a:ext cx="8619295" cy="64940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400" b="1" dirty="0">
                <a:solidFill>
                  <a:srgbClr val="FF0000"/>
                </a:solidFill>
                <a:latin typeface="Arial" panose="020B0604020202020204" pitchFamily="34" charset="0"/>
              </a:rPr>
              <a:t>sfspm05.gsz  </a:t>
            </a:r>
            <a:r>
              <a:rPr lang="en-US" altLang="de-DE" sz="2400" b="1" i="1" dirty="0">
                <a:solidFill>
                  <a:srgbClr val="FF0000"/>
                </a:solidFill>
                <a:latin typeface="Arial" panose="020B0604020202020204" pitchFamily="34" charset="0"/>
              </a:rPr>
              <a:t>(only new parts of the model are displayed)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600" dirty="0">
              <a:solidFill>
                <a:srgbClr val="CC3300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 dirty="0">
                <a:solidFill>
                  <a:schemeClr val="accent2"/>
                </a:solidFill>
                <a:latin typeface="Arial" panose="020B0604020202020204" pitchFamily="34" charset="0"/>
              </a:rPr>
              <a:t>Light source inserted into the scene; special feature: </a:t>
            </a:r>
            <a:r>
              <a:rPr lang="en-US" altLang="de-DE" sz="1800" dirty="0" err="1">
                <a:solidFill>
                  <a:schemeClr val="accent2"/>
                </a:solidFill>
                <a:latin typeface="Arial" panose="020B0604020202020204" pitchFamily="34" charset="0"/>
              </a:rPr>
              <a:t>AlgorithmSwitchShader</a:t>
            </a:r>
            <a:endParaRPr lang="en-US" altLang="de-DE" sz="1800" dirty="0">
              <a:solidFill>
                <a:schemeClr val="accent2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800" dirty="0">
              <a:solidFill>
                <a:schemeClr val="accent2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// ..... module definitions .....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2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/* the leaf collects light and gets a new shader for the radiation model: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2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module Leaf(</a:t>
            </a:r>
            <a:r>
              <a:rPr lang="en-US" altLang="de-DE" sz="1200" b="1" dirty="0">
                <a:solidFill>
                  <a:srgbClr val="009900"/>
                </a:solidFill>
                <a:latin typeface="Courier New" panose="02070309020205020404" pitchFamily="49" charset="0"/>
              </a:rPr>
              <a:t>float al</a:t>
            </a:r>
            <a:r>
              <a:rPr lang="en-US" altLang="de-DE" sz="1200" b="1" dirty="0">
                <a:latin typeface="Courier New" panose="02070309020205020404" pitchFamily="49" charset="0"/>
              </a:rPr>
              <a:t>) extends Parallelogram(2, 1)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{{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setShader</a:t>
            </a:r>
            <a:r>
              <a:rPr lang="en-US" altLang="de-DE" sz="1200" b="1" dirty="0">
                <a:latin typeface="Courier New" panose="02070309020205020404" pitchFamily="49" charset="0"/>
              </a:rPr>
              <a:t>(new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AlgorithmSwitchShader</a:t>
            </a:r>
            <a:r>
              <a:rPr lang="en-US" altLang="de-DE" sz="1200" b="1" dirty="0">
                <a:latin typeface="Courier New" panose="02070309020205020404" pitchFamily="49" charset="0"/>
              </a:rPr>
              <a:t>(new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RGBAShader</a:t>
            </a:r>
            <a:r>
              <a:rPr lang="en-US" altLang="de-DE" sz="1200" b="1" dirty="0">
                <a:latin typeface="Courier New" panose="02070309020205020404" pitchFamily="49" charset="0"/>
              </a:rPr>
              <a:t>(0, 1, 0), GREEN)); }};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2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// ..... further module definitions .....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2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                             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/* the light source: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2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module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MyLamp</a:t>
            </a:r>
            <a:r>
              <a:rPr lang="en-US" altLang="de-DE" sz="1200" b="1" dirty="0">
                <a:latin typeface="Courier New" panose="02070309020205020404" pitchFamily="49" charset="0"/>
              </a:rPr>
              <a:t> extends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SpotLight</a:t>
            </a:r>
            <a:endParaRPr lang="en-US" altLang="de-DE" sz="12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{{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setPower</a:t>
            </a:r>
            <a:r>
              <a:rPr lang="en-US" altLang="de-DE" sz="1200" b="1" dirty="0">
                <a:latin typeface="Courier New" panose="02070309020205020404" pitchFamily="49" charset="0"/>
              </a:rPr>
              <a:t>(200.0);                /* power in W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setAttenuationDistance</a:t>
            </a:r>
            <a:r>
              <a:rPr lang="en-US" altLang="de-DE" sz="1200" b="1" dirty="0">
                <a:latin typeface="Courier New" panose="02070309020205020404" pitchFamily="49" charset="0"/>
              </a:rPr>
              <a:t>(50.0);   /* in m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setAttenuationExponent</a:t>
            </a:r>
            <a:r>
              <a:rPr lang="en-US" altLang="de-DE" sz="1200" b="1" dirty="0">
                <a:latin typeface="Courier New" panose="02070309020205020404" pitchFamily="49" charset="0"/>
              </a:rPr>
              <a:t>(0.0);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setInnerAngle</a:t>
            </a:r>
            <a:r>
              <a:rPr lang="en-US" altLang="de-DE" sz="1200" b="1" dirty="0">
                <a:latin typeface="Courier New" panose="02070309020205020404" pitchFamily="49" charset="0"/>
              </a:rPr>
              <a:t>(22.5*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Math.PI</a:t>
            </a:r>
            <a:r>
              <a:rPr lang="en-US" altLang="de-DE" sz="1200" b="1" dirty="0">
                <a:latin typeface="Courier New" panose="02070309020205020404" pitchFamily="49" charset="0"/>
              </a:rPr>
              <a:t>/180.0);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setOuterAngle</a:t>
            </a:r>
            <a:r>
              <a:rPr lang="en-US" altLang="de-DE" sz="1200" b="1" dirty="0">
                <a:latin typeface="Courier New" panose="02070309020205020404" pitchFamily="49" charset="0"/>
              </a:rPr>
              <a:t>(30.0*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Math.PI</a:t>
            </a:r>
            <a:r>
              <a:rPr lang="en-US" altLang="de-DE" sz="1200" b="1" dirty="0">
                <a:latin typeface="Courier New" panose="02070309020205020404" pitchFamily="49" charset="0"/>
              </a:rPr>
              <a:t>/180.0);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}};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module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MyLight</a:t>
            </a:r>
            <a:r>
              <a:rPr lang="en-US" altLang="de-DE" sz="1200" b="1" dirty="0">
                <a:latin typeface="Courier New" panose="02070309020205020404" pitchFamily="49" charset="0"/>
              </a:rPr>
              <a:t> extends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LightNode</a:t>
            </a:r>
            <a:r>
              <a:rPr lang="en-US" altLang="de-DE" sz="1200" b="1" dirty="0">
                <a:latin typeface="Courier New" panose="02070309020205020404" pitchFamily="49" charset="0"/>
              </a:rPr>
              <a:t>(1.0, 1.0, 1.0)  /* R, G, B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{{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setLight</a:t>
            </a:r>
            <a:r>
              <a:rPr lang="en-US" altLang="de-DE" sz="1200" b="1" dirty="0">
                <a:latin typeface="Courier New" panose="02070309020205020404" pitchFamily="49" charset="0"/>
              </a:rPr>
              <a:t>(new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MyLamp</a:t>
            </a:r>
            <a:r>
              <a:rPr lang="en-US" altLang="de-DE" sz="1200" b="1" dirty="0">
                <a:latin typeface="Courier New" panose="02070309020205020404" pitchFamily="49" charset="0"/>
              </a:rPr>
              <a:t>()); }};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2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2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/* the radiation model is defined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2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 err="1">
                <a:latin typeface="Courier New" panose="02070309020205020404" pitchFamily="49" charset="0"/>
              </a:rPr>
              <a:t>LightModel</a:t>
            </a:r>
            <a:r>
              <a:rPr lang="en-US" altLang="de-DE" sz="1200" b="1" dirty="0">
                <a:latin typeface="Courier New" panose="02070309020205020404" pitchFamily="49" charset="0"/>
              </a:rPr>
              <a:t>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lm</a:t>
            </a:r>
            <a:r>
              <a:rPr lang="en-US" altLang="de-DE" sz="1200" b="1" dirty="0">
                <a:latin typeface="Courier New" panose="02070309020205020404" pitchFamily="49" charset="0"/>
              </a:rPr>
              <a:t> = new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LightModel</a:t>
            </a:r>
            <a:r>
              <a:rPr lang="en-US" altLang="de-DE" sz="1200" b="1" dirty="0">
                <a:latin typeface="Courier New" panose="02070309020205020404" pitchFamily="49" charset="0"/>
              </a:rPr>
              <a:t>(100000, 5);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2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/* 100000: number of random rays, 5: recursion depth (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nb.</a:t>
            </a:r>
            <a:r>
              <a:rPr lang="en-US" altLang="de-DE" sz="1200" b="1" dirty="0">
                <a:latin typeface="Courier New" panose="02070309020205020404" pitchFamily="49" charset="0"/>
              </a:rPr>
              <a:t> of reflections) */</a:t>
            </a:r>
          </a:p>
        </p:txBody>
      </p:sp>
      <p:sp>
        <p:nvSpPr>
          <p:cNvPr id="22531" name="Text Box 3">
            <a:extLst>
              <a:ext uri="{FF2B5EF4-FFF2-40B4-BE49-F238E27FC236}">
                <a16:creationId xmlns:a16="http://schemas.microsoft.com/office/drawing/2014/main" id="{6951CBF6-B05F-4715-BAC6-9678865358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00563" y="2660402"/>
            <a:ext cx="39592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sz="1600" b="1" dirty="0">
                <a:solidFill>
                  <a:srgbClr val="009900"/>
                </a:solidFill>
                <a:latin typeface="Arial" panose="020B0604020202020204" pitchFamily="34" charset="0"/>
              </a:rPr>
              <a:t>GUI-Shader        Radiation-Shader</a:t>
            </a:r>
          </a:p>
        </p:txBody>
      </p:sp>
      <p:sp>
        <p:nvSpPr>
          <p:cNvPr id="22532" name="Line 4">
            <a:extLst>
              <a:ext uri="{FF2B5EF4-FFF2-40B4-BE49-F238E27FC236}">
                <a16:creationId xmlns:a16="http://schemas.microsoft.com/office/drawing/2014/main" id="{9E9CD79A-DF98-40E6-8D20-7CAD59EB889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148263" y="2300039"/>
            <a:ext cx="0" cy="360363"/>
          </a:xfrm>
          <a:prstGeom prst="line">
            <a:avLst/>
          </a:prstGeom>
          <a:noFill/>
          <a:ln w="57150">
            <a:solidFill>
              <a:srgbClr val="0099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3" name="Line 5">
            <a:extLst>
              <a:ext uri="{FF2B5EF4-FFF2-40B4-BE49-F238E27FC236}">
                <a16:creationId xmlns:a16="http://schemas.microsoft.com/office/drawing/2014/main" id="{94743C30-6761-4556-B140-77F5DAC277B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948488" y="2300039"/>
            <a:ext cx="0" cy="360363"/>
          </a:xfrm>
          <a:prstGeom prst="line">
            <a:avLst/>
          </a:prstGeom>
          <a:noFill/>
          <a:ln w="57150">
            <a:solidFill>
              <a:srgbClr val="0099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Line 3">
            <a:extLst>
              <a:ext uri="{FF2B5EF4-FFF2-40B4-BE49-F238E27FC236}">
                <a16:creationId xmlns:a16="http://schemas.microsoft.com/office/drawing/2014/main" id="{9770C397-BBE4-4969-9353-BA377509016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1050" y="188640"/>
            <a:ext cx="836295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Line 4">
            <a:extLst>
              <a:ext uri="{FF2B5EF4-FFF2-40B4-BE49-F238E27FC236}">
                <a16:creationId xmlns:a16="http://schemas.microsoft.com/office/drawing/2014/main" id="{05AC432D-1BF6-41CB-866E-5A57A992ABD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849" y="620688"/>
            <a:ext cx="1" cy="6237312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8" name="AutoShape 5">
            <a:extLst>
              <a:ext uri="{FF2B5EF4-FFF2-40B4-BE49-F238E27FC236}">
                <a16:creationId xmlns:a16="http://schemas.microsoft.com/office/drawing/2014/main" id="{02C36E4D-C18E-4C1F-98DC-AA833FA54542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38137" y="17435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B346DB8-7951-4B32-8817-C48473A7EC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D7FF99-3108-436A-A64A-C83CBD129666}" type="slidenum">
              <a:rPr lang="de-DE" altLang="de-DE" smtClean="0"/>
              <a:pPr>
                <a:defRPr/>
              </a:pPr>
              <a:t>19</a:t>
            </a:fld>
            <a:endParaRPr lang="de-DE" altLang="de-DE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4">
            <a:extLst>
              <a:ext uri="{FF2B5EF4-FFF2-40B4-BE49-F238E27FC236}">
                <a16:creationId xmlns:a16="http://schemas.microsoft.com/office/drawing/2014/main" id="{7787F68D-1104-4C8A-B700-D65BED772B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9592" y="1052736"/>
            <a:ext cx="6768752" cy="27084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None/>
            </a:pPr>
            <a:r>
              <a:rPr lang="en-US" altLang="de-DE" b="1" dirty="0">
                <a:solidFill>
                  <a:srgbClr val="FF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From our last lecture</a:t>
            </a:r>
            <a:r>
              <a:rPr lang="en-US" altLang="de-DE" dirty="0">
                <a:solidFill>
                  <a:srgbClr val="FF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8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altLang="de-DE" sz="2800" dirty="0">
                <a:latin typeface="Arial" panose="020B0604020202020204" pitchFamily="34" charset="0"/>
              </a:rPr>
              <a:t> Sequential and parallel derivation mode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de-DE" sz="2800" dirty="0">
                <a:latin typeface="Arial" panose="020B0604020202020204" pitchFamily="34" charset="0"/>
              </a:rPr>
              <a:t> Modelling diameter growth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de-DE" sz="2800" dirty="0">
                <a:latin typeface="Arial" panose="020B0604020202020204" pitchFamily="34" charset="0"/>
              </a:rPr>
              <a:t> Instantiation rules</a:t>
            </a:r>
          </a:p>
        </p:txBody>
      </p:sp>
      <p:sp>
        <p:nvSpPr>
          <p:cNvPr id="3" name="Line 3">
            <a:extLst>
              <a:ext uri="{FF2B5EF4-FFF2-40B4-BE49-F238E27FC236}">
                <a16:creationId xmlns:a16="http://schemas.microsoft.com/office/drawing/2014/main" id="{39DC67E2-BEC0-48C1-8752-97C83E71D15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1050" y="336376"/>
            <a:ext cx="836295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Line 4">
            <a:extLst>
              <a:ext uri="{FF2B5EF4-FFF2-40B4-BE49-F238E27FC236}">
                <a16:creationId xmlns:a16="http://schemas.microsoft.com/office/drawing/2014/main" id="{62340384-7B8C-4DA6-8428-FFC1E38C13B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849" y="717376"/>
            <a:ext cx="1" cy="6140624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AutoShape 5">
            <a:extLst>
              <a:ext uri="{FF2B5EF4-FFF2-40B4-BE49-F238E27FC236}">
                <a16:creationId xmlns:a16="http://schemas.microsoft.com/office/drawing/2014/main" id="{3DE56A75-8FA7-4B23-8DCA-20B8B3C8C73D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38137" y="322089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D0A84D4-CF53-494D-997E-866A911136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D7FF99-3108-436A-A64A-C83CBD129666}" type="slidenum">
              <a:rPr lang="de-DE" altLang="de-DE" smtClean="0"/>
              <a:pPr>
                <a:defRPr/>
              </a:pPr>
              <a:t>2</a:t>
            </a:fld>
            <a:endParaRPr lang="de-DE" altLang="de-DE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2">
            <a:extLst>
              <a:ext uri="{FF2B5EF4-FFF2-40B4-BE49-F238E27FC236}">
                <a16:creationId xmlns:a16="http://schemas.microsoft.com/office/drawing/2014/main" id="{33BC75A4-909C-4267-9BA8-B22F8A56D8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9967" y="420960"/>
            <a:ext cx="8618537" cy="63401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b="1" dirty="0">
                <a:solidFill>
                  <a:srgbClr val="FF0000"/>
                </a:solidFill>
                <a:latin typeface="Arial" panose="020B0604020202020204" pitchFamily="34" charset="0"/>
              </a:rPr>
              <a:t>sfspm05.gsz  </a:t>
            </a:r>
            <a:r>
              <a:rPr lang="en-US" altLang="de-DE" sz="2000" i="1" dirty="0">
                <a:solidFill>
                  <a:srgbClr val="FF0000"/>
                </a:solidFill>
                <a:latin typeface="Arial" panose="020B0604020202020204" pitchFamily="34" charset="0"/>
              </a:rPr>
              <a:t>(</a:t>
            </a:r>
            <a:r>
              <a:rPr lang="en-US" altLang="de-DE" sz="2000" b="1" i="1" dirty="0">
                <a:solidFill>
                  <a:srgbClr val="FF0000"/>
                </a:solidFill>
                <a:latin typeface="Arial" panose="020B0604020202020204" pitchFamily="34" charset="0"/>
              </a:rPr>
              <a:t>only new parts of the model are displayed</a:t>
            </a:r>
            <a:r>
              <a:rPr lang="en-US" altLang="de-DE" sz="2000" i="1" dirty="0">
                <a:solidFill>
                  <a:srgbClr val="FF0000"/>
                </a:solidFill>
                <a:latin typeface="Arial" panose="020B0604020202020204" pitchFamily="34" charset="0"/>
              </a:rPr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000" i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2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protected void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init</a:t>
            </a:r>
            <a:r>
              <a:rPr lang="en-US" altLang="de-DE" sz="1200" b="1" dirty="0">
                <a:latin typeface="Courier New" panose="02070309020205020404" pitchFamily="49" charset="0"/>
              </a:rPr>
              <a:t>()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[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Axiom ==&gt; Bud(1, PHYLLO, 0);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==&gt; ^ M(50) RU(180)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MyLight</a:t>
            </a:r>
            <a:r>
              <a:rPr lang="en-US" altLang="de-DE" sz="1200" b="1" dirty="0">
                <a:latin typeface="Courier New" panose="02070309020205020404" pitchFamily="49" charset="0"/>
              </a:rPr>
              <a:t>;    /* Light source is placed above the scene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2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public void grow()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run();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lm.compute</a:t>
            </a:r>
            <a:r>
              <a:rPr lang="en-US" altLang="de-DE" sz="1200" b="1" dirty="0">
                <a:latin typeface="Courier New" panose="02070309020205020404" pitchFamily="49" charset="0"/>
              </a:rPr>
              <a:t>();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absorb();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}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2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protected void run()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[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Bud(r, p, o), (p&gt;0) ==&gt; ..........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// further rules....			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2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protected void absorb()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[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lf:Leaf</a:t>
            </a:r>
            <a:r>
              <a:rPr lang="en-US" altLang="de-DE" sz="1200" b="1" dirty="0">
                <a:latin typeface="Courier New" panose="02070309020205020404" pitchFamily="49" charset="0"/>
              </a:rPr>
              <a:t> ::&gt;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   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  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lf</a:t>
            </a:r>
            <a:r>
              <a:rPr lang="en-US" altLang="de-DE" sz="1200" b="1" dirty="0">
                <a:latin typeface="Courier New" panose="02070309020205020404" pitchFamily="49" charset="0"/>
              </a:rPr>
              <a:t>[al] = lm.getAbsorbedPower3d(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lf</a:t>
            </a:r>
            <a:r>
              <a:rPr lang="en-US" altLang="de-DE" sz="1200" b="1" dirty="0">
                <a:latin typeface="Courier New" panose="02070309020205020404" pitchFamily="49" charset="0"/>
              </a:rPr>
              <a:t>).integrate();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  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lf</a:t>
            </a:r>
            <a:r>
              <a:rPr lang="en-US" altLang="de-DE" sz="1200" b="1" dirty="0">
                <a:latin typeface="Courier New" panose="02070309020205020404" pitchFamily="49" charset="0"/>
              </a:rPr>
              <a:t>.(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setShader</a:t>
            </a:r>
            <a:r>
              <a:rPr lang="en-US" altLang="de-DE" sz="1200" b="1" dirty="0">
                <a:latin typeface="Courier New" panose="02070309020205020404" pitchFamily="49" charset="0"/>
              </a:rPr>
              <a:t>(new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AlgorithmSwitchShader</a:t>
            </a:r>
            <a:r>
              <a:rPr lang="en-US" altLang="de-DE" sz="1200" b="1" dirty="0">
                <a:latin typeface="Courier New" panose="02070309020205020404" pitchFamily="49" charset="0"/>
              </a:rPr>
              <a:t>(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       new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RGBAShader</a:t>
            </a:r>
            <a:r>
              <a:rPr lang="en-US" altLang="de-DE" sz="1200" b="1" dirty="0">
                <a:latin typeface="Courier New" panose="02070309020205020404" pitchFamily="49" charset="0"/>
              </a:rPr>
              <a:t>((float)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lf</a:t>
            </a:r>
            <a:r>
              <a:rPr lang="en-US" altLang="de-DE" sz="1200" b="1" dirty="0">
                <a:latin typeface="Courier New" panose="02070309020205020404" pitchFamily="49" charset="0"/>
              </a:rPr>
              <a:t>[al]/5.0, (float)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lf</a:t>
            </a:r>
            <a:r>
              <a:rPr lang="en-US" altLang="de-DE" sz="1200" b="1" dirty="0">
                <a:latin typeface="Courier New" panose="02070309020205020404" pitchFamily="49" charset="0"/>
              </a:rPr>
              <a:t>[al]*2, (float)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lf</a:t>
            </a:r>
            <a:r>
              <a:rPr lang="en-US" altLang="de-DE" sz="1200" b="1" dirty="0">
                <a:latin typeface="Courier New" panose="02070309020205020404" pitchFamily="49" charset="0"/>
              </a:rPr>
              <a:t>[al]/100.0),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			 GREEN)));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  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println</a:t>
            </a:r>
            <a:r>
              <a:rPr lang="en-US" altLang="de-DE" sz="1200" b="1" dirty="0">
                <a:latin typeface="Courier New" panose="02070309020205020404" pitchFamily="49" charset="0"/>
              </a:rPr>
              <a:t>(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lf</a:t>
            </a:r>
            <a:r>
              <a:rPr lang="en-US" altLang="de-DE" sz="1200" b="1" dirty="0">
                <a:latin typeface="Courier New" panose="02070309020205020404" pitchFamily="49" charset="0"/>
              </a:rPr>
              <a:t>[al]);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   }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]</a:t>
            </a:r>
          </a:p>
        </p:txBody>
      </p:sp>
      <p:pic>
        <p:nvPicPr>
          <p:cNvPr id="23555" name="Picture 3" descr="kat43">
            <a:extLst>
              <a:ext uri="{FF2B5EF4-FFF2-40B4-BE49-F238E27FC236}">
                <a16:creationId xmlns:a16="http://schemas.microsoft.com/office/drawing/2014/main" id="{47CC7C72-5ECF-454C-A2E0-1B5E267AC4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5963" y="2205136"/>
            <a:ext cx="3171825" cy="324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56" name="AutoShape 4">
            <a:extLst>
              <a:ext uri="{FF2B5EF4-FFF2-40B4-BE49-F238E27FC236}">
                <a16:creationId xmlns:a16="http://schemas.microsoft.com/office/drawing/2014/main" id="{A17D9679-42C4-4907-8F3E-604770DC7E92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6372200" y="1916832"/>
            <a:ext cx="865187" cy="576064"/>
          </a:xfrm>
          <a:custGeom>
            <a:avLst/>
            <a:gdLst>
              <a:gd name="T0" fmla="*/ 2147483646 w 21600"/>
              <a:gd name="T1" fmla="*/ 0 h 21600"/>
              <a:gd name="T2" fmla="*/ 2147483646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2147483646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2912 h 21600"/>
              <a:gd name="T14" fmla="*/ 18227 w 21600"/>
              <a:gd name="T15" fmla="*/ 9246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lnTo>
                  <a:pt x="21600" y="6079"/>
                </a:lnTo>
                <a:close/>
              </a:path>
            </a:pathLst>
          </a:cu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Line 3">
            <a:extLst>
              <a:ext uri="{FF2B5EF4-FFF2-40B4-BE49-F238E27FC236}">
                <a16:creationId xmlns:a16="http://schemas.microsoft.com/office/drawing/2014/main" id="{F584E9D6-E18D-429C-817D-D6D678E7956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1050" y="26035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Line 4">
            <a:extLst>
              <a:ext uri="{FF2B5EF4-FFF2-40B4-BE49-F238E27FC236}">
                <a16:creationId xmlns:a16="http://schemas.microsoft.com/office/drawing/2014/main" id="{8AAE1685-7818-4F29-8EEE-20A5A6674B9F}"/>
              </a:ext>
            </a:extLst>
          </p:cNvPr>
          <p:cNvSpPr>
            <a:spLocks noChangeShapeType="1"/>
          </p:cNvSpPr>
          <p:nvPr/>
        </p:nvSpPr>
        <p:spPr bwMode="auto">
          <a:xfrm>
            <a:off x="323850" y="64135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7" name="AutoShape 5">
            <a:extLst>
              <a:ext uri="{FF2B5EF4-FFF2-40B4-BE49-F238E27FC236}">
                <a16:creationId xmlns:a16="http://schemas.microsoft.com/office/drawing/2014/main" id="{1C2AC7A7-4A8B-449F-866C-4D3D941C0ADE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38137" y="24606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A28F79A-C102-479F-A231-8EF6DD63A0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D7FF99-3108-436A-A64A-C83CBD129666}" type="slidenum">
              <a:rPr lang="de-DE" altLang="de-DE" smtClean="0"/>
              <a:pPr>
                <a:defRPr/>
              </a:pPr>
              <a:t>20</a:t>
            </a:fld>
            <a:endParaRPr lang="de-DE" altLang="de-DE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2">
            <a:extLst>
              <a:ext uri="{FF2B5EF4-FFF2-40B4-BE49-F238E27FC236}">
                <a16:creationId xmlns:a16="http://schemas.microsoft.com/office/drawing/2014/main" id="{11C7ED83-55AA-4621-8D9B-829103EB7D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380265"/>
            <a:ext cx="8618536" cy="64017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b="1" dirty="0">
                <a:solidFill>
                  <a:srgbClr val="FF0000"/>
                </a:solidFill>
                <a:latin typeface="Arial" panose="020B0604020202020204" pitchFamily="34" charset="0"/>
              </a:rPr>
              <a:t>sfspm05.gsz  </a:t>
            </a:r>
            <a:r>
              <a:rPr lang="en-US" altLang="de-DE" sz="2000" i="1" dirty="0">
                <a:solidFill>
                  <a:srgbClr val="FF0000"/>
                </a:solidFill>
                <a:latin typeface="Arial" panose="020B0604020202020204" pitchFamily="34" charset="0"/>
              </a:rPr>
              <a:t>(</a:t>
            </a:r>
            <a:r>
              <a:rPr lang="en-US" altLang="de-DE" sz="2000" b="1" i="1" dirty="0">
                <a:solidFill>
                  <a:srgbClr val="FF0000"/>
                </a:solidFill>
                <a:latin typeface="Arial" panose="020B0604020202020204" pitchFamily="34" charset="0"/>
              </a:rPr>
              <a:t>only new parts of the model are displayed</a:t>
            </a:r>
            <a:r>
              <a:rPr lang="en-US" altLang="de-DE" sz="2000" i="1" dirty="0">
                <a:solidFill>
                  <a:srgbClr val="FF0000"/>
                </a:solidFill>
                <a:latin typeface="Arial" panose="020B0604020202020204" pitchFamily="34" charset="0"/>
              </a:rPr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2000" i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000" dirty="0">
              <a:solidFill>
                <a:srgbClr val="CC3300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// ..... module definitions .....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2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/* the leaf collects light and gets a new shader for the radiation model: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2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module Leaf(</a:t>
            </a:r>
            <a:r>
              <a:rPr lang="en-US" altLang="de-DE" sz="1200" b="1" dirty="0">
                <a:solidFill>
                  <a:srgbClr val="009900"/>
                </a:solidFill>
                <a:latin typeface="Courier New" panose="02070309020205020404" pitchFamily="49" charset="0"/>
              </a:rPr>
              <a:t>float al</a:t>
            </a:r>
            <a:r>
              <a:rPr lang="en-US" altLang="de-DE" sz="1200" b="1" dirty="0">
                <a:latin typeface="Courier New" panose="02070309020205020404" pitchFamily="49" charset="0"/>
              </a:rPr>
              <a:t>) extends Parallelogram(2, 1)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{{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setShader</a:t>
            </a:r>
            <a:r>
              <a:rPr lang="en-US" altLang="de-DE" sz="1200" b="1" dirty="0">
                <a:latin typeface="Courier New" panose="02070309020205020404" pitchFamily="49" charset="0"/>
              </a:rPr>
              <a:t>(new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AlgorithmSwitchShader</a:t>
            </a:r>
            <a:r>
              <a:rPr lang="en-US" altLang="de-DE" sz="1200" b="1" dirty="0">
                <a:latin typeface="Courier New" panose="02070309020205020404" pitchFamily="49" charset="0"/>
              </a:rPr>
              <a:t>(new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RGBAShader</a:t>
            </a:r>
            <a:r>
              <a:rPr lang="en-US" altLang="de-DE" sz="1200" b="1" dirty="0">
                <a:latin typeface="Courier New" panose="02070309020205020404" pitchFamily="49" charset="0"/>
              </a:rPr>
              <a:t>(0, 1, 0), GREEN)); }};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2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// ..... further module definitions .....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2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                             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/* the light source: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2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module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MyLamp</a:t>
            </a:r>
            <a:r>
              <a:rPr lang="en-US" altLang="de-DE" sz="1200" b="1" dirty="0">
                <a:latin typeface="Courier New" panose="02070309020205020404" pitchFamily="49" charset="0"/>
              </a:rPr>
              <a:t> extends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SpotLight</a:t>
            </a:r>
            <a:endParaRPr lang="en-US" altLang="de-DE" sz="12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{{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setPower</a:t>
            </a:r>
            <a:r>
              <a:rPr lang="en-US" altLang="de-DE" sz="1200" b="1" dirty="0">
                <a:latin typeface="Courier New" panose="02070309020205020404" pitchFamily="49" charset="0"/>
              </a:rPr>
              <a:t>(200.0);                /* power in W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setAttenuationDistance</a:t>
            </a:r>
            <a:r>
              <a:rPr lang="en-US" altLang="de-DE" sz="1200" b="1" dirty="0">
                <a:latin typeface="Courier New" panose="02070309020205020404" pitchFamily="49" charset="0"/>
              </a:rPr>
              <a:t>(50.0);   /* in m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setAttenuationExponent</a:t>
            </a:r>
            <a:r>
              <a:rPr lang="en-US" altLang="de-DE" sz="1200" b="1" dirty="0">
                <a:latin typeface="Courier New" panose="02070309020205020404" pitchFamily="49" charset="0"/>
              </a:rPr>
              <a:t>(0.0);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setInnerAngle</a:t>
            </a:r>
            <a:r>
              <a:rPr lang="en-US" altLang="de-DE" sz="1200" b="1" dirty="0">
                <a:latin typeface="Courier New" panose="02070309020205020404" pitchFamily="49" charset="0"/>
              </a:rPr>
              <a:t>(22.5*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Math.PI</a:t>
            </a:r>
            <a:r>
              <a:rPr lang="en-US" altLang="de-DE" sz="1200" b="1" dirty="0">
                <a:latin typeface="Courier New" panose="02070309020205020404" pitchFamily="49" charset="0"/>
              </a:rPr>
              <a:t>/180.0);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setOuterAngle</a:t>
            </a:r>
            <a:r>
              <a:rPr lang="en-US" altLang="de-DE" sz="1200" b="1" dirty="0">
                <a:latin typeface="Courier New" panose="02070309020205020404" pitchFamily="49" charset="0"/>
              </a:rPr>
              <a:t>(30.0*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Math.PI</a:t>
            </a:r>
            <a:r>
              <a:rPr lang="en-US" altLang="de-DE" sz="1200" b="1" dirty="0">
                <a:latin typeface="Courier New" panose="02070309020205020404" pitchFamily="49" charset="0"/>
              </a:rPr>
              <a:t>/180.0);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}};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module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MyLight</a:t>
            </a:r>
            <a:r>
              <a:rPr lang="en-US" altLang="de-DE" sz="1200" b="1" dirty="0">
                <a:latin typeface="Courier New" panose="02070309020205020404" pitchFamily="49" charset="0"/>
              </a:rPr>
              <a:t> extends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LightNode</a:t>
            </a:r>
            <a:r>
              <a:rPr lang="en-US" altLang="de-DE" sz="1200" b="1" dirty="0">
                <a:latin typeface="Courier New" panose="02070309020205020404" pitchFamily="49" charset="0"/>
              </a:rPr>
              <a:t>(1.0, 1.0, 1.0)  /* R, G, B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{{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setLight</a:t>
            </a:r>
            <a:r>
              <a:rPr lang="en-US" altLang="de-DE" sz="1200" b="1" dirty="0">
                <a:latin typeface="Courier New" panose="02070309020205020404" pitchFamily="49" charset="0"/>
              </a:rPr>
              <a:t>(new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MyLamp</a:t>
            </a:r>
            <a:r>
              <a:rPr lang="en-US" altLang="de-DE" sz="1200" b="1" dirty="0">
                <a:latin typeface="Courier New" panose="02070309020205020404" pitchFamily="49" charset="0"/>
              </a:rPr>
              <a:t>()); }};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2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2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/* the radiation model is defined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2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 err="1">
                <a:latin typeface="Courier New" panose="02070309020205020404" pitchFamily="49" charset="0"/>
              </a:rPr>
              <a:t>LightModel</a:t>
            </a:r>
            <a:r>
              <a:rPr lang="en-US" altLang="de-DE" sz="1200" b="1" dirty="0">
                <a:latin typeface="Courier New" panose="02070309020205020404" pitchFamily="49" charset="0"/>
              </a:rPr>
              <a:t>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lm</a:t>
            </a:r>
            <a:r>
              <a:rPr lang="en-US" altLang="de-DE" sz="1200" b="1" dirty="0">
                <a:latin typeface="Courier New" panose="02070309020205020404" pitchFamily="49" charset="0"/>
              </a:rPr>
              <a:t> = new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LightModel</a:t>
            </a:r>
            <a:r>
              <a:rPr lang="en-US" altLang="de-DE" sz="1200" b="1" dirty="0">
                <a:latin typeface="Courier New" panose="02070309020205020404" pitchFamily="49" charset="0"/>
              </a:rPr>
              <a:t>(100000, 5);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2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/* 100000: number of random rays, 5: recursion depth (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nb.</a:t>
            </a:r>
            <a:r>
              <a:rPr lang="en-US" altLang="de-DE" sz="1200" b="1" dirty="0">
                <a:latin typeface="Courier New" panose="02070309020205020404" pitchFamily="49" charset="0"/>
              </a:rPr>
              <a:t> of reflections) */</a:t>
            </a:r>
          </a:p>
        </p:txBody>
      </p:sp>
      <p:sp>
        <p:nvSpPr>
          <p:cNvPr id="3" name="Line 3">
            <a:extLst>
              <a:ext uri="{FF2B5EF4-FFF2-40B4-BE49-F238E27FC236}">
                <a16:creationId xmlns:a16="http://schemas.microsoft.com/office/drawing/2014/main" id="{6B52C060-8DF8-4070-901A-3B0CA103619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1050" y="260350"/>
            <a:ext cx="836295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Line 4">
            <a:extLst>
              <a:ext uri="{FF2B5EF4-FFF2-40B4-BE49-F238E27FC236}">
                <a16:creationId xmlns:a16="http://schemas.microsoft.com/office/drawing/2014/main" id="{3C609BD2-2B49-42CD-9F06-CF8D9AA6427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849" y="641350"/>
            <a:ext cx="1" cy="621665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AutoShape 5">
            <a:extLst>
              <a:ext uri="{FF2B5EF4-FFF2-40B4-BE49-F238E27FC236}">
                <a16:creationId xmlns:a16="http://schemas.microsoft.com/office/drawing/2014/main" id="{C7096EC4-0F7B-4E5F-8F7F-44E4BD9050E3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38137" y="24606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01E14DD-D7CD-4CA9-8725-FC4F994AA1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D7FF99-3108-436A-A64A-C83CBD129666}" type="slidenum">
              <a:rPr lang="de-DE" altLang="de-DE" smtClean="0"/>
              <a:pPr>
                <a:defRPr/>
              </a:pPr>
              <a:t>21</a:t>
            </a:fld>
            <a:endParaRPr lang="de-DE" altLang="de-DE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2">
            <a:extLst>
              <a:ext uri="{FF2B5EF4-FFF2-40B4-BE49-F238E27FC236}">
                <a16:creationId xmlns:a16="http://schemas.microsoft.com/office/drawing/2014/main" id="{2DF41E51-D503-4DD8-A483-7320E72073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4772" y="486009"/>
            <a:ext cx="8353425" cy="61555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b="1" dirty="0">
                <a:solidFill>
                  <a:srgbClr val="FF0000"/>
                </a:solidFill>
                <a:latin typeface="Arial" panose="020B0604020202020204" pitchFamily="34" charset="0"/>
              </a:rPr>
              <a:t>sfspm05.gsz  </a:t>
            </a:r>
            <a:r>
              <a:rPr lang="en-US" altLang="de-DE" sz="2000" b="1" i="1" dirty="0">
                <a:solidFill>
                  <a:srgbClr val="FF0000"/>
                </a:solidFill>
                <a:latin typeface="Arial" panose="020B0604020202020204" pitchFamily="34" charset="0"/>
              </a:rPr>
              <a:t>(continuation)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000" i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4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protected void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init</a:t>
            </a:r>
            <a:r>
              <a:rPr lang="en-US" altLang="de-DE" sz="1200" b="1" dirty="0">
                <a:latin typeface="Courier New" panose="02070309020205020404" pitchFamily="49" charset="0"/>
              </a:rPr>
              <a:t>()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[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Axiom ==&gt; Bud(1, PHYLLO, 0);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==&gt; ^ M(50) RU(180)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MyLight</a:t>
            </a:r>
            <a:r>
              <a:rPr lang="en-US" altLang="de-DE" sz="1200" b="1" dirty="0">
                <a:latin typeface="Courier New" panose="02070309020205020404" pitchFamily="49" charset="0"/>
              </a:rPr>
              <a:t>;    /* Light source is placed above the scene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2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public void grow()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run();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lm.compute</a:t>
            </a:r>
            <a:r>
              <a:rPr lang="en-US" altLang="de-DE" sz="1200" b="1" dirty="0">
                <a:latin typeface="Courier New" panose="02070309020205020404" pitchFamily="49" charset="0"/>
              </a:rPr>
              <a:t>();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absorb();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}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2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protected void run()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[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Bud(r, p, o), (p&gt;0) ==&gt; ..........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// further rules....			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2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protected void absorb()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[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lf:Leaf</a:t>
            </a:r>
            <a:r>
              <a:rPr lang="en-US" altLang="de-DE" sz="1200" b="1" dirty="0">
                <a:latin typeface="Courier New" panose="02070309020205020404" pitchFamily="49" charset="0"/>
              </a:rPr>
              <a:t> ::&gt;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   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  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lf</a:t>
            </a:r>
            <a:r>
              <a:rPr lang="en-US" altLang="de-DE" sz="1200" b="1" dirty="0">
                <a:latin typeface="Courier New" panose="02070309020205020404" pitchFamily="49" charset="0"/>
              </a:rPr>
              <a:t>[al] = lm.getAbsorbedPower3d(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lf</a:t>
            </a:r>
            <a:r>
              <a:rPr lang="en-US" altLang="de-DE" sz="1200" b="1" dirty="0">
                <a:latin typeface="Courier New" panose="02070309020205020404" pitchFamily="49" charset="0"/>
              </a:rPr>
              <a:t>).integrate();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  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lf</a:t>
            </a:r>
            <a:r>
              <a:rPr lang="en-US" altLang="de-DE" sz="1200" b="1" dirty="0">
                <a:latin typeface="Courier New" panose="02070309020205020404" pitchFamily="49" charset="0"/>
              </a:rPr>
              <a:t>.(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setShader</a:t>
            </a:r>
            <a:r>
              <a:rPr lang="en-US" altLang="de-DE" sz="1200" b="1" dirty="0">
                <a:latin typeface="Courier New" panose="02070309020205020404" pitchFamily="49" charset="0"/>
              </a:rPr>
              <a:t>(new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AlgorithmSwitchShader</a:t>
            </a:r>
            <a:r>
              <a:rPr lang="en-US" altLang="de-DE" sz="1200" b="1" dirty="0">
                <a:latin typeface="Courier New" panose="02070309020205020404" pitchFamily="49" charset="0"/>
              </a:rPr>
              <a:t>(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       new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RGBAShader</a:t>
            </a:r>
            <a:r>
              <a:rPr lang="en-US" altLang="de-DE" sz="1200" b="1" dirty="0">
                <a:latin typeface="Courier New" panose="02070309020205020404" pitchFamily="49" charset="0"/>
              </a:rPr>
              <a:t>((float)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lf</a:t>
            </a:r>
            <a:r>
              <a:rPr lang="en-US" altLang="de-DE" sz="1200" b="1" dirty="0">
                <a:latin typeface="Courier New" panose="02070309020205020404" pitchFamily="49" charset="0"/>
              </a:rPr>
              <a:t>[al]/5.0, (float)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lf</a:t>
            </a:r>
            <a:r>
              <a:rPr lang="en-US" altLang="de-DE" sz="1200" b="1" dirty="0">
                <a:latin typeface="Courier New" panose="02070309020205020404" pitchFamily="49" charset="0"/>
              </a:rPr>
              <a:t>[al]*2, (float)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lf</a:t>
            </a:r>
            <a:r>
              <a:rPr lang="en-US" altLang="de-DE" sz="1200" b="1" dirty="0">
                <a:latin typeface="Courier New" panose="02070309020205020404" pitchFamily="49" charset="0"/>
              </a:rPr>
              <a:t>[al]/100.0),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			 GREEN)));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  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println</a:t>
            </a:r>
            <a:r>
              <a:rPr lang="en-US" altLang="de-DE" sz="1200" b="1" dirty="0">
                <a:latin typeface="Courier New" panose="02070309020205020404" pitchFamily="49" charset="0"/>
              </a:rPr>
              <a:t>(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lf</a:t>
            </a:r>
            <a:r>
              <a:rPr lang="en-US" altLang="de-DE" sz="1200" b="1" dirty="0">
                <a:latin typeface="Courier New" panose="02070309020205020404" pitchFamily="49" charset="0"/>
              </a:rPr>
              <a:t>[al]);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   }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]</a:t>
            </a:r>
          </a:p>
        </p:txBody>
      </p:sp>
      <p:sp>
        <p:nvSpPr>
          <p:cNvPr id="3" name="Line 3">
            <a:extLst>
              <a:ext uri="{FF2B5EF4-FFF2-40B4-BE49-F238E27FC236}">
                <a16:creationId xmlns:a16="http://schemas.microsoft.com/office/drawing/2014/main" id="{BE128F3A-9549-45F8-B72A-3C66DFA5163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1049" y="260350"/>
            <a:ext cx="8353425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Line 4">
            <a:extLst>
              <a:ext uri="{FF2B5EF4-FFF2-40B4-BE49-F238E27FC236}">
                <a16:creationId xmlns:a16="http://schemas.microsoft.com/office/drawing/2014/main" id="{A92EE0B3-12E9-48E5-B63C-7CA8326B7A3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849" y="641350"/>
            <a:ext cx="1" cy="621665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AutoShape 5">
            <a:extLst>
              <a:ext uri="{FF2B5EF4-FFF2-40B4-BE49-F238E27FC236}">
                <a16:creationId xmlns:a16="http://schemas.microsoft.com/office/drawing/2014/main" id="{E6BE0E05-C44C-44F1-89A1-641B95C234AF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38137" y="24606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A4362BF-F57D-4069-8382-698EA56216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D7FF99-3108-436A-A64A-C83CBD129666}" type="slidenum">
              <a:rPr lang="de-DE" altLang="de-DE" smtClean="0"/>
              <a:pPr>
                <a:defRPr/>
              </a:pPr>
              <a:t>22</a:t>
            </a:fld>
            <a:endParaRPr lang="de-DE" altLang="de-DE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4">
            <a:extLst>
              <a:ext uri="{FF2B5EF4-FFF2-40B4-BE49-F238E27FC236}">
                <a16:creationId xmlns:a16="http://schemas.microsoft.com/office/drawing/2014/main" id="{337F150C-F63E-4AB7-B6D3-C11E1AE7C9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9497" y="777584"/>
            <a:ext cx="8208963" cy="18466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None/>
            </a:pPr>
            <a:r>
              <a:rPr lang="en-US" altLang="de-DE" b="1" dirty="0">
                <a:solidFill>
                  <a:srgbClr val="FF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On our next slides</a:t>
            </a:r>
            <a:r>
              <a:rPr lang="en-US" altLang="de-DE" dirty="0">
                <a:solidFill>
                  <a:srgbClr val="CC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8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altLang="de-DE" sz="2400" dirty="0">
                <a:latin typeface="Arial" panose="020B0604020202020204" pitchFamily="34" charset="0"/>
              </a:rPr>
              <a:t> </a:t>
            </a:r>
            <a:r>
              <a:rPr lang="en-US" altLang="de-DE" sz="2800" dirty="0">
                <a:latin typeface="Arial" panose="020B0604020202020204" pitchFamily="34" charset="0"/>
              </a:rPr>
              <a:t>Simple functional-structural plant model </a:t>
            </a:r>
          </a:p>
          <a:p>
            <a:pPr eaLnBrk="1" hangingPunct="1">
              <a:spcBef>
                <a:spcPts val="0"/>
              </a:spcBef>
              <a:buNone/>
            </a:pPr>
            <a:r>
              <a:rPr lang="en-US" altLang="de-DE" sz="2800" dirty="0">
                <a:latin typeface="Arial" panose="020B0604020202020204" pitchFamily="34" charset="0"/>
              </a:rPr>
              <a:t>  (first steps: 1-5)</a:t>
            </a:r>
          </a:p>
        </p:txBody>
      </p:sp>
      <p:sp>
        <p:nvSpPr>
          <p:cNvPr id="3" name="Line 3">
            <a:extLst>
              <a:ext uri="{FF2B5EF4-FFF2-40B4-BE49-F238E27FC236}">
                <a16:creationId xmlns:a16="http://schemas.microsoft.com/office/drawing/2014/main" id="{33EF2E4A-BC8D-4BD5-8A72-71DE2DD6A50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1050" y="260350"/>
            <a:ext cx="836295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Line 4">
            <a:extLst>
              <a:ext uri="{FF2B5EF4-FFF2-40B4-BE49-F238E27FC236}">
                <a16:creationId xmlns:a16="http://schemas.microsoft.com/office/drawing/2014/main" id="{6FCBEA93-FD44-444A-AAFB-FA2D563C905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849" y="641350"/>
            <a:ext cx="1" cy="621665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AutoShape 5">
            <a:extLst>
              <a:ext uri="{FF2B5EF4-FFF2-40B4-BE49-F238E27FC236}">
                <a16:creationId xmlns:a16="http://schemas.microsoft.com/office/drawing/2014/main" id="{39B649F7-118D-42D9-9FFB-DFC15F2CC681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38137" y="24606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50D31D0-903C-4809-8073-BF163BDFEA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D7FF99-3108-436A-A64A-C83CBD129666}" type="slidenum">
              <a:rPr lang="de-DE" altLang="de-DE" smtClean="0"/>
              <a:pPr>
                <a:defRPr/>
              </a:pPr>
              <a:t>3</a:t>
            </a:fld>
            <a:endParaRPr lang="de-DE" altLang="de-DE"/>
          </a:p>
        </p:txBody>
      </p:sp>
      <p:sp>
        <p:nvSpPr>
          <p:cNvPr id="7" name="Text Box 4">
            <a:extLst>
              <a:ext uri="{FF2B5EF4-FFF2-40B4-BE49-F238E27FC236}">
                <a16:creationId xmlns:a16="http://schemas.microsoft.com/office/drawing/2014/main" id="{DFCE0D11-FC97-4DE4-B60C-DEDE7F10EF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1050" y="2882050"/>
            <a:ext cx="820896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800" dirty="0">
              <a:latin typeface="Arial" panose="020B0604020202020204" pitchFamily="34" charset="0"/>
            </a:endParaRPr>
          </a:p>
          <a:p>
            <a:pPr eaLnBrk="1" hangingPunct="1">
              <a:spcBef>
                <a:spcPts val="0"/>
              </a:spcBef>
            </a:pPr>
            <a:r>
              <a:rPr lang="en-US" altLang="de-DE" sz="2400" dirty="0">
                <a:latin typeface="Arial" panose="020B0604020202020204" pitchFamily="34" charset="0"/>
              </a:rPr>
              <a:t> </a:t>
            </a:r>
            <a:r>
              <a:rPr lang="en-US" altLang="de-DE" sz="2800" dirty="0" err="1">
                <a:latin typeface="Arial" panose="020B0604020202020204" pitchFamily="34" charset="0"/>
              </a:rPr>
              <a:t>GroIMP’s</a:t>
            </a:r>
            <a:r>
              <a:rPr lang="en-US" altLang="de-DE" sz="2800" dirty="0">
                <a:latin typeface="Arial" panose="020B0604020202020204" pitchFamily="34" charset="0"/>
              </a:rPr>
              <a:t> integrated radiation model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4">
            <a:extLst>
              <a:ext uri="{FF2B5EF4-FFF2-40B4-BE49-F238E27FC236}">
                <a16:creationId xmlns:a16="http://schemas.microsoft.com/office/drawing/2014/main" id="{60579029-A07A-450E-BE25-28D31F72A0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476250"/>
            <a:ext cx="8351837" cy="59246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b="1" dirty="0">
                <a:solidFill>
                  <a:srgbClr val="FF0000"/>
                </a:solidFill>
                <a:latin typeface="Arial" panose="020B0604020202020204" pitchFamily="34" charset="0"/>
              </a:rPr>
              <a:t>Simple functional-structural plant model (FSPM) in 10 steps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1800" dirty="0"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400" dirty="0">
                <a:latin typeface="Arial" panose="020B0604020202020204" pitchFamily="34" charset="0"/>
              </a:rPr>
              <a:t>no real plant species, rather a general basic shape and development</a:t>
            </a: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400" dirty="0">
                <a:latin typeface="Arial" panose="020B0604020202020204" pitchFamily="34" charset="0"/>
              </a:rPr>
              <a:t>(cf. Goethe: “</a:t>
            </a:r>
            <a:r>
              <a:rPr lang="en-US" altLang="de-DE" sz="2400" dirty="0" err="1">
                <a:latin typeface="Arial" panose="020B0604020202020204" pitchFamily="34" charset="0"/>
              </a:rPr>
              <a:t>Urpflanze</a:t>
            </a:r>
            <a:r>
              <a:rPr lang="en-US" altLang="de-DE" sz="2400" dirty="0">
                <a:latin typeface="Arial" panose="020B0604020202020204" pitchFamily="34" charset="0"/>
              </a:rPr>
              <a:t>")</a:t>
            </a: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400" dirty="0">
                <a:latin typeface="Arial" panose="020B0604020202020204" pitchFamily="34" charset="0"/>
              </a:rPr>
              <a:t>mimics an annual plant</a:t>
            </a: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400" dirty="0">
                <a:latin typeface="Arial" panose="020B0604020202020204" pitchFamily="34" charset="0"/>
              </a:rPr>
              <a:t>modification / adaptation of the model will be part of the assignment</a:t>
            </a: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400" dirty="0">
                <a:latin typeface="Arial" panose="020B0604020202020204" pitchFamily="34" charset="0"/>
              </a:rPr>
              <a:t>functional part will be: light interception, photosynthesis, transport of assimilates in the plant</a:t>
            </a: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400" dirty="0">
                <a:latin typeface="Arial" panose="020B0604020202020204" pitchFamily="34" charset="0"/>
              </a:rPr>
              <a:t>in the first versions, purely structural model of a plant</a:t>
            </a:r>
          </a:p>
        </p:txBody>
      </p:sp>
      <p:sp>
        <p:nvSpPr>
          <p:cNvPr id="3" name="Line 3">
            <a:extLst>
              <a:ext uri="{FF2B5EF4-FFF2-40B4-BE49-F238E27FC236}">
                <a16:creationId xmlns:a16="http://schemas.microsoft.com/office/drawing/2014/main" id="{BA220216-63BD-435D-B96B-056A760BBE5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1050" y="260350"/>
            <a:ext cx="836295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Line 4">
            <a:extLst>
              <a:ext uri="{FF2B5EF4-FFF2-40B4-BE49-F238E27FC236}">
                <a16:creationId xmlns:a16="http://schemas.microsoft.com/office/drawing/2014/main" id="{5C6A60B8-1FB8-4478-81FB-EF14DD95C14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849" y="641350"/>
            <a:ext cx="1" cy="621665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AutoShape 5">
            <a:extLst>
              <a:ext uri="{FF2B5EF4-FFF2-40B4-BE49-F238E27FC236}">
                <a16:creationId xmlns:a16="http://schemas.microsoft.com/office/drawing/2014/main" id="{690DAD3B-85A0-4777-B67D-93791E3460C1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38137" y="24606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6B006C7-B44F-4A06-8FB8-1099831A39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D7FF99-3108-436A-A64A-C83CBD129666}" type="slidenum">
              <a:rPr lang="de-DE" altLang="de-DE" smtClean="0"/>
              <a:pPr>
                <a:defRPr/>
              </a:pPr>
              <a:t>4</a:t>
            </a:fld>
            <a:endParaRPr lang="de-DE" altLang="de-DE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4">
            <a:extLst>
              <a:ext uri="{FF2B5EF4-FFF2-40B4-BE49-F238E27FC236}">
                <a16:creationId xmlns:a16="http://schemas.microsoft.com/office/drawing/2014/main" id="{F90E7572-3C5C-4209-B516-2784A74E8D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635" y="476250"/>
            <a:ext cx="8618208" cy="60016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b="1" dirty="0">
                <a:solidFill>
                  <a:srgbClr val="FF0000"/>
                </a:solidFill>
                <a:latin typeface="Arial" panose="020B0604020202020204" pitchFamily="34" charset="0"/>
              </a:rPr>
              <a:t>First version  (</a:t>
            </a:r>
            <a:r>
              <a:rPr lang="en-US" altLang="de-DE" b="1" dirty="0">
                <a:solidFill>
                  <a:srgbClr val="FF0000"/>
                </a:solidFill>
                <a:latin typeface="Courier New" panose="02070309020205020404" pitchFamily="49" charset="0"/>
              </a:rPr>
              <a:t>sfspm01.rgg</a:t>
            </a:r>
            <a:r>
              <a:rPr lang="en-US" altLang="de-DE" b="1" dirty="0">
                <a:solidFill>
                  <a:srgbClr val="FF0000"/>
                </a:solidFill>
                <a:latin typeface="Arial" panose="020B0604020202020204" pitchFamily="34" charset="0"/>
              </a:rPr>
              <a:t>):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800" dirty="0">
              <a:solidFill>
                <a:srgbClr val="CC3300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b="1" dirty="0">
                <a:latin typeface="Courier New" panose="02070309020205020404" pitchFamily="49" charset="0"/>
              </a:rPr>
              <a:t>/* Steps towards a simple FSPM. sfspm01.rgg: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b="1" dirty="0">
                <a:latin typeface="Courier New" panose="02070309020205020404" pitchFamily="49" charset="0"/>
              </a:rPr>
              <a:t>   A simple plant with leaves and branching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b="1" dirty="0">
                <a:latin typeface="Courier New" panose="02070309020205020404" pitchFamily="49" charset="0"/>
              </a:rPr>
              <a:t>   is generated.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b="1" dirty="0">
                <a:latin typeface="Courier New" panose="02070309020205020404" pitchFamily="49" charset="0"/>
              </a:rPr>
              <a:t>   Original version by G. Buck-</a:t>
            </a:r>
            <a:r>
              <a:rPr lang="en-US" altLang="de-DE" sz="2000" b="1" dirty="0" err="1">
                <a:latin typeface="Courier New" panose="02070309020205020404" pitchFamily="49" charset="0"/>
              </a:rPr>
              <a:t>Sorlin</a:t>
            </a:r>
            <a:r>
              <a:rPr lang="en-US" altLang="de-DE" sz="2000" b="1" dirty="0">
                <a:latin typeface="Courier New" panose="02070309020205020404" pitchFamily="49" charset="0"/>
              </a:rPr>
              <a:t>; modified.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20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b="1" dirty="0">
                <a:latin typeface="Courier New" panose="02070309020205020404" pitchFamily="49" charset="0"/>
              </a:rPr>
              <a:t>module </a:t>
            </a:r>
            <a:r>
              <a:rPr lang="en-US" altLang="de-DE" sz="2000" b="1" dirty="0">
                <a:solidFill>
                  <a:srgbClr val="CC3300"/>
                </a:solidFill>
                <a:latin typeface="Courier New" panose="02070309020205020404" pitchFamily="49" charset="0"/>
              </a:rPr>
              <a:t>Bud</a:t>
            </a:r>
            <a:r>
              <a:rPr lang="en-US" altLang="de-DE" sz="2000" b="1" dirty="0">
                <a:latin typeface="Courier New" panose="02070309020205020404" pitchFamily="49" charset="0"/>
              </a:rPr>
              <a:t> extends Sphere(0.1)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b="1" dirty="0">
                <a:latin typeface="Courier New" panose="02070309020205020404" pitchFamily="49" charset="0"/>
              </a:rPr>
              <a:t>   {{ </a:t>
            </a:r>
            <a:r>
              <a:rPr lang="en-US" altLang="de-DE" sz="2000" b="1" dirty="0" err="1">
                <a:latin typeface="Courier New" panose="02070309020205020404" pitchFamily="49" charset="0"/>
              </a:rPr>
              <a:t>setShader</a:t>
            </a:r>
            <a:r>
              <a:rPr lang="en-US" altLang="de-DE" sz="2000" b="1" dirty="0">
                <a:latin typeface="Courier New" panose="02070309020205020404" pitchFamily="49" charset="0"/>
              </a:rPr>
              <a:t>(RED); }};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20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b="1" dirty="0">
                <a:latin typeface="Courier New" panose="02070309020205020404" pitchFamily="49" charset="0"/>
              </a:rPr>
              <a:t>module </a:t>
            </a:r>
            <a:r>
              <a:rPr lang="en-US" altLang="de-DE" sz="2000" b="1" dirty="0">
                <a:solidFill>
                  <a:srgbClr val="009900"/>
                </a:solidFill>
                <a:latin typeface="Courier New" panose="02070309020205020404" pitchFamily="49" charset="0"/>
              </a:rPr>
              <a:t>Node</a:t>
            </a:r>
            <a:r>
              <a:rPr lang="en-US" altLang="de-DE" sz="2000" b="1" dirty="0">
                <a:latin typeface="Courier New" panose="02070309020205020404" pitchFamily="49" charset="0"/>
              </a:rPr>
              <a:t> extends Sphere(0.07)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b="1" dirty="0">
                <a:latin typeface="Courier New" panose="02070309020205020404" pitchFamily="49" charset="0"/>
              </a:rPr>
              <a:t>   {{ </a:t>
            </a:r>
            <a:r>
              <a:rPr lang="en-US" altLang="de-DE" sz="2000" b="1" dirty="0" err="1">
                <a:latin typeface="Courier New" panose="02070309020205020404" pitchFamily="49" charset="0"/>
              </a:rPr>
              <a:t>setShader</a:t>
            </a:r>
            <a:r>
              <a:rPr lang="en-US" altLang="de-DE" sz="2000" b="1" dirty="0">
                <a:latin typeface="Courier New" panose="02070309020205020404" pitchFamily="49" charset="0"/>
              </a:rPr>
              <a:t>(GREEN); }};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20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b="1" dirty="0">
                <a:latin typeface="Courier New" panose="02070309020205020404" pitchFamily="49" charset="0"/>
              </a:rPr>
              <a:t>module </a:t>
            </a:r>
            <a:r>
              <a:rPr lang="en-US" altLang="de-DE" sz="2000" b="1" dirty="0">
                <a:solidFill>
                  <a:schemeClr val="bg2"/>
                </a:solidFill>
                <a:latin typeface="Courier New" panose="02070309020205020404" pitchFamily="49" charset="0"/>
              </a:rPr>
              <a:t>Internode</a:t>
            </a:r>
            <a:r>
              <a:rPr lang="en-US" altLang="de-DE" sz="2000" b="1" dirty="0">
                <a:latin typeface="Courier New" panose="02070309020205020404" pitchFamily="49" charset="0"/>
              </a:rPr>
              <a:t> extends F;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2000" b="1" dirty="0">
              <a:solidFill>
                <a:schemeClr val="accent2"/>
              </a:solidFill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b="1" dirty="0">
                <a:latin typeface="Courier New" panose="02070309020205020404" pitchFamily="49" charset="0"/>
              </a:rPr>
              <a:t>/* leaves are rectangles: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b="1" dirty="0">
                <a:latin typeface="Courier New" panose="02070309020205020404" pitchFamily="49" charset="0"/>
              </a:rPr>
              <a:t>module </a:t>
            </a:r>
            <a:r>
              <a:rPr lang="en-US" altLang="de-DE" sz="2000" b="1" dirty="0">
                <a:solidFill>
                  <a:schemeClr val="accent1"/>
                </a:solidFill>
                <a:latin typeface="Courier New" panose="02070309020205020404" pitchFamily="49" charset="0"/>
              </a:rPr>
              <a:t>Leaf</a:t>
            </a:r>
            <a:r>
              <a:rPr lang="en-US" altLang="de-DE" sz="2000" b="1" dirty="0">
                <a:latin typeface="Courier New" panose="02070309020205020404" pitchFamily="49" charset="0"/>
              </a:rPr>
              <a:t> extends Parallelogram(2, 1);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20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b="1" dirty="0">
                <a:latin typeface="Courier New" panose="02070309020205020404" pitchFamily="49" charset="0"/>
              </a:rPr>
              <a:t>const float G_ANGLE = 137.5;  /* golden angle */</a:t>
            </a:r>
          </a:p>
        </p:txBody>
      </p:sp>
      <p:sp>
        <p:nvSpPr>
          <p:cNvPr id="3" name="Line 3">
            <a:extLst>
              <a:ext uri="{FF2B5EF4-FFF2-40B4-BE49-F238E27FC236}">
                <a16:creationId xmlns:a16="http://schemas.microsoft.com/office/drawing/2014/main" id="{1CEAAE12-C716-4738-836D-B9B01C60494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1050" y="260350"/>
            <a:ext cx="836295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Line 4">
            <a:extLst>
              <a:ext uri="{FF2B5EF4-FFF2-40B4-BE49-F238E27FC236}">
                <a16:creationId xmlns:a16="http://schemas.microsoft.com/office/drawing/2014/main" id="{C85AA4E3-C0EB-4C81-B48A-49E48A90145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849" y="641350"/>
            <a:ext cx="1" cy="621665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AutoShape 5">
            <a:extLst>
              <a:ext uri="{FF2B5EF4-FFF2-40B4-BE49-F238E27FC236}">
                <a16:creationId xmlns:a16="http://schemas.microsoft.com/office/drawing/2014/main" id="{7A0900D2-6384-45DD-A882-3610FA9C335F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38137" y="24606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5990A5A-04D4-47DE-B526-B8811A40E9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D7FF99-3108-436A-A64A-C83CBD129666}" type="slidenum">
              <a:rPr lang="de-DE" altLang="de-DE" smtClean="0"/>
              <a:pPr>
                <a:defRPr/>
              </a:pPr>
              <a:t>5</a:t>
            </a:fld>
            <a:endParaRPr lang="de-DE" altLang="de-DE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4">
            <a:extLst>
              <a:ext uri="{FF2B5EF4-FFF2-40B4-BE49-F238E27FC236}">
                <a16:creationId xmlns:a16="http://schemas.microsoft.com/office/drawing/2014/main" id="{3487E544-BB3E-494D-A3CA-9696A88614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260350"/>
            <a:ext cx="8351838" cy="3600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4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 b="1" dirty="0">
                <a:latin typeface="Courier New" panose="02070309020205020404" pitchFamily="49" charset="0"/>
              </a:rPr>
              <a:t>/* simple plant, with leaves and branches: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8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 b="1" dirty="0">
                <a:latin typeface="Courier New" panose="02070309020205020404" pitchFamily="49" charset="0"/>
              </a:rPr>
              <a:t>protected void </a:t>
            </a:r>
            <a:r>
              <a:rPr lang="en-US" altLang="de-DE" sz="1800" b="1" dirty="0" err="1">
                <a:latin typeface="Courier New" panose="02070309020205020404" pitchFamily="49" charset="0"/>
              </a:rPr>
              <a:t>init</a:t>
            </a:r>
            <a:r>
              <a:rPr lang="en-US" altLang="de-DE" sz="1800" b="1" dirty="0">
                <a:latin typeface="Courier New" panose="02070309020205020404" pitchFamily="49" charset="0"/>
              </a:rPr>
              <a:t>()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 b="1" dirty="0">
                <a:latin typeface="Courier New" panose="02070309020205020404" pitchFamily="49" charset="0"/>
              </a:rPr>
              <a:t>   [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 b="1" dirty="0">
                <a:latin typeface="Courier New" panose="02070309020205020404" pitchFamily="49" charset="0"/>
              </a:rPr>
              <a:t>   Axiom ==&gt; </a:t>
            </a:r>
            <a:r>
              <a:rPr lang="en-US" altLang="de-DE" sz="1800" b="1" dirty="0">
                <a:solidFill>
                  <a:srgbClr val="CC3300"/>
                </a:solidFill>
                <a:latin typeface="Courier New" panose="02070309020205020404" pitchFamily="49" charset="0"/>
              </a:rPr>
              <a:t>Bud</a:t>
            </a:r>
            <a:r>
              <a:rPr lang="en-US" altLang="de-DE" sz="1800" b="1" dirty="0">
                <a:latin typeface="Courier New" panose="02070309020205020404" pitchFamily="49" charset="0"/>
              </a:rPr>
              <a:t>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 b="1" dirty="0">
                <a:latin typeface="Courier New" panose="02070309020205020404" pitchFamily="49" charset="0"/>
              </a:rPr>
              <a:t>   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8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 b="1" dirty="0">
                <a:latin typeface="Courier New" panose="02070309020205020404" pitchFamily="49" charset="0"/>
              </a:rPr>
              <a:t>public void run()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 b="1" dirty="0">
                <a:latin typeface="Courier New" panose="02070309020205020404" pitchFamily="49" charset="0"/>
              </a:rPr>
              <a:t>   [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 b="1" dirty="0">
                <a:latin typeface="Courier New" panose="02070309020205020404" pitchFamily="49" charset="0"/>
              </a:rPr>
              <a:t>   </a:t>
            </a:r>
            <a:r>
              <a:rPr lang="en-US" altLang="de-DE" sz="1800" b="1" dirty="0">
                <a:solidFill>
                  <a:srgbClr val="CC3300"/>
                </a:solidFill>
                <a:latin typeface="Courier New" panose="02070309020205020404" pitchFamily="49" charset="0"/>
              </a:rPr>
              <a:t>Bud</a:t>
            </a:r>
            <a:r>
              <a:rPr lang="en-US" altLang="de-DE" sz="1800" b="1" dirty="0">
                <a:latin typeface="Courier New" panose="02070309020205020404" pitchFamily="49" charset="0"/>
              </a:rPr>
              <a:t> ==&gt; </a:t>
            </a:r>
            <a:r>
              <a:rPr lang="en-US" altLang="de-DE" sz="1800" b="1" dirty="0">
                <a:solidFill>
                  <a:schemeClr val="bg2"/>
                </a:solidFill>
                <a:latin typeface="Courier New" panose="02070309020205020404" pitchFamily="49" charset="0"/>
              </a:rPr>
              <a:t>Internode</a:t>
            </a:r>
            <a:r>
              <a:rPr lang="en-US" altLang="de-DE" sz="1800" b="1" dirty="0">
                <a:latin typeface="Courier New" panose="02070309020205020404" pitchFamily="49" charset="0"/>
              </a:rPr>
              <a:t> </a:t>
            </a:r>
            <a:r>
              <a:rPr lang="en-US" altLang="de-DE" sz="1800" b="1" dirty="0">
                <a:solidFill>
                  <a:srgbClr val="009900"/>
                </a:solidFill>
                <a:latin typeface="Courier New" panose="02070309020205020404" pitchFamily="49" charset="0"/>
              </a:rPr>
              <a:t>Node</a:t>
            </a:r>
            <a:r>
              <a:rPr lang="en-US" altLang="de-DE" sz="1800" b="1" dirty="0">
                <a:latin typeface="Courier New" panose="02070309020205020404" pitchFamily="49" charset="0"/>
              </a:rPr>
              <a:t> [ RL(50) </a:t>
            </a:r>
            <a:r>
              <a:rPr lang="en-US" altLang="de-DE" sz="1800" b="1" dirty="0">
                <a:solidFill>
                  <a:srgbClr val="CC3300"/>
                </a:solidFill>
                <a:latin typeface="Courier New" panose="02070309020205020404" pitchFamily="49" charset="0"/>
              </a:rPr>
              <a:t>Bud</a:t>
            </a:r>
            <a:r>
              <a:rPr lang="en-US" altLang="de-DE" sz="1800" b="1" dirty="0">
                <a:latin typeface="Courier New" panose="02070309020205020404" pitchFamily="49" charset="0"/>
              </a:rPr>
              <a:t> ] [ RL(70) </a:t>
            </a:r>
            <a:r>
              <a:rPr lang="en-US" altLang="de-DE" sz="1800" b="1" dirty="0">
                <a:solidFill>
                  <a:schemeClr val="accent1"/>
                </a:solidFill>
                <a:latin typeface="Courier New" panose="02070309020205020404" pitchFamily="49" charset="0"/>
              </a:rPr>
              <a:t>Leaf</a:t>
            </a:r>
            <a:r>
              <a:rPr lang="en-US" altLang="de-DE" sz="1800" b="1" dirty="0">
                <a:latin typeface="Courier New" panose="02070309020205020404" pitchFamily="49" charset="0"/>
              </a:rPr>
              <a:t> ]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 b="1" dirty="0">
                <a:latin typeface="Courier New" panose="02070309020205020404" pitchFamily="49" charset="0"/>
              </a:rPr>
              <a:t>              RH(G_ANGLE) </a:t>
            </a:r>
            <a:r>
              <a:rPr lang="en-US" altLang="de-DE" sz="1800" b="1" dirty="0">
                <a:solidFill>
                  <a:schemeClr val="bg2"/>
                </a:solidFill>
                <a:latin typeface="Courier New" panose="02070309020205020404" pitchFamily="49" charset="0"/>
              </a:rPr>
              <a:t>Internode</a:t>
            </a:r>
            <a:r>
              <a:rPr lang="en-US" altLang="de-DE" sz="1800" b="1" dirty="0">
                <a:latin typeface="Courier New" panose="02070309020205020404" pitchFamily="49" charset="0"/>
              </a:rPr>
              <a:t> </a:t>
            </a:r>
            <a:r>
              <a:rPr lang="en-US" altLang="de-DE" sz="1800" b="1" dirty="0">
                <a:solidFill>
                  <a:srgbClr val="CC3300"/>
                </a:solidFill>
                <a:latin typeface="Courier New" panose="02070309020205020404" pitchFamily="49" charset="0"/>
              </a:rPr>
              <a:t>Bud</a:t>
            </a:r>
            <a:r>
              <a:rPr lang="en-US" altLang="de-DE" sz="1800" b="1" dirty="0">
                <a:latin typeface="Courier New" panose="02070309020205020404" pitchFamily="49" charset="0"/>
              </a:rPr>
              <a:t>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 b="1" dirty="0">
                <a:latin typeface="Courier New" panose="02070309020205020404" pitchFamily="49" charset="0"/>
              </a:rPr>
              <a:t>   ]</a:t>
            </a:r>
          </a:p>
        </p:txBody>
      </p:sp>
      <p:pic>
        <p:nvPicPr>
          <p:cNvPr id="8195" name="Picture 5" descr="kat37">
            <a:extLst>
              <a:ext uri="{FF2B5EF4-FFF2-40B4-BE49-F238E27FC236}">
                <a16:creationId xmlns:a16="http://schemas.microsoft.com/office/drawing/2014/main" id="{A3FCD711-F772-4FE0-8C40-4F4FD9CC5E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113" y="3933825"/>
            <a:ext cx="2717800" cy="2808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6" name="Textfeld 1">
            <a:extLst>
              <a:ext uri="{FF2B5EF4-FFF2-40B4-BE49-F238E27FC236}">
                <a16:creationId xmlns:a16="http://schemas.microsoft.com/office/drawing/2014/main" id="{8C511B8D-E298-4890-8C96-964F3E8181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08105" y="4508500"/>
            <a:ext cx="3312046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de-DE" sz="1800" dirty="0">
                <a:latin typeface="Arial" panose="020B0604020202020204" pitchFamily="34" charset="0"/>
                <a:cs typeface="Arial" panose="020B0604020202020204" pitchFamily="34" charset="0"/>
              </a:rPr>
              <a:t>(an “Internode” is here basically half of an internode)</a:t>
            </a:r>
          </a:p>
        </p:txBody>
      </p:sp>
      <p:sp>
        <p:nvSpPr>
          <p:cNvPr id="5" name="Line 3">
            <a:extLst>
              <a:ext uri="{FF2B5EF4-FFF2-40B4-BE49-F238E27FC236}">
                <a16:creationId xmlns:a16="http://schemas.microsoft.com/office/drawing/2014/main" id="{EF5118B2-A176-4F28-814C-267D1DF9343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1050" y="260350"/>
            <a:ext cx="836295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Line 4">
            <a:extLst>
              <a:ext uri="{FF2B5EF4-FFF2-40B4-BE49-F238E27FC236}">
                <a16:creationId xmlns:a16="http://schemas.microsoft.com/office/drawing/2014/main" id="{7BBEBA8A-C591-40C9-85EB-EE3EADF2453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848" y="641350"/>
            <a:ext cx="2" cy="621665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7" name="AutoShape 5">
            <a:extLst>
              <a:ext uri="{FF2B5EF4-FFF2-40B4-BE49-F238E27FC236}">
                <a16:creationId xmlns:a16="http://schemas.microsoft.com/office/drawing/2014/main" id="{55717A28-FB51-48ED-ABB1-3A71B8BCE84D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38137" y="24606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731A029-906A-4A61-98F8-6B770E1640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D7FF99-3108-436A-A64A-C83CBD129666}" type="slidenum">
              <a:rPr lang="de-DE" altLang="de-DE" smtClean="0"/>
              <a:pPr>
                <a:defRPr/>
              </a:pPr>
              <a:t>6</a:t>
            </a:fld>
            <a:endParaRPr lang="de-DE" altLang="de-DE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4">
            <a:extLst>
              <a:ext uri="{FF2B5EF4-FFF2-40B4-BE49-F238E27FC236}">
                <a16:creationId xmlns:a16="http://schemas.microsoft.com/office/drawing/2014/main" id="{EDB60216-D967-49D9-A38B-9771ED9A57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0643" y="332656"/>
            <a:ext cx="8351837" cy="64633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b="1" dirty="0">
                <a:solidFill>
                  <a:srgbClr val="CC3300"/>
                </a:solidFill>
                <a:latin typeface="Arial" panose="020B0604020202020204" pitchFamily="34" charset="0"/>
              </a:rPr>
              <a:t>Second version  (</a:t>
            </a:r>
            <a:r>
              <a:rPr lang="en-US" altLang="de-DE" sz="2800" b="1" dirty="0">
                <a:solidFill>
                  <a:srgbClr val="CC3300"/>
                </a:solidFill>
                <a:latin typeface="Courier New" panose="02070309020205020404" pitchFamily="49" charset="0"/>
              </a:rPr>
              <a:t>sfspm02.rgg</a:t>
            </a:r>
            <a:r>
              <a:rPr lang="en-US" altLang="de-DE" sz="2800" b="1" dirty="0">
                <a:solidFill>
                  <a:srgbClr val="CC3300"/>
                </a:solidFill>
                <a:latin typeface="Arial" panose="020B0604020202020204" pitchFamily="34" charset="0"/>
              </a:rPr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400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dirty="0">
                <a:solidFill>
                  <a:schemeClr val="accent2"/>
                </a:solidFill>
                <a:latin typeface="Arial" panose="020B0604020202020204" pitchFamily="34" charset="0"/>
              </a:rPr>
              <a:t>Restriction of the branching order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400" dirty="0">
              <a:solidFill>
                <a:schemeClr val="accent2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latin typeface="Courier New" panose="02070309020205020404" pitchFamily="49" charset="0"/>
              </a:rPr>
              <a:t>module </a:t>
            </a:r>
            <a:r>
              <a:rPr lang="en-US" altLang="de-DE" sz="1400" b="1" dirty="0">
                <a:solidFill>
                  <a:srgbClr val="CC3300"/>
                </a:solidFill>
                <a:latin typeface="Courier New" panose="02070309020205020404" pitchFamily="49" charset="0"/>
              </a:rPr>
              <a:t>Bud</a:t>
            </a:r>
            <a:r>
              <a:rPr lang="en-US" altLang="de-DE" sz="1400" b="1" dirty="0">
                <a:latin typeface="Courier New" panose="02070309020205020404" pitchFamily="49" charset="0"/>
              </a:rPr>
              <a:t>(</a:t>
            </a:r>
            <a:r>
              <a:rPr lang="en-US" altLang="de-DE" sz="1800" b="1" u="sng" dirty="0">
                <a:latin typeface="Courier New" panose="02070309020205020404" pitchFamily="49" charset="0"/>
              </a:rPr>
              <a:t>int order</a:t>
            </a:r>
            <a:r>
              <a:rPr lang="en-US" altLang="de-DE" sz="1400" b="1" dirty="0">
                <a:latin typeface="Courier New" panose="02070309020205020404" pitchFamily="49" charset="0"/>
              </a:rPr>
              <a:t>) extends Sphere(0.0001)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latin typeface="Courier New" panose="02070309020205020404" pitchFamily="49" charset="0"/>
              </a:rPr>
              <a:t>   {{ </a:t>
            </a:r>
            <a:r>
              <a:rPr lang="en-US" altLang="de-DE" sz="1400" b="1" dirty="0" err="1">
                <a:latin typeface="Courier New" panose="02070309020205020404" pitchFamily="49" charset="0"/>
              </a:rPr>
              <a:t>setShader</a:t>
            </a:r>
            <a:r>
              <a:rPr lang="en-US" altLang="de-DE" sz="1400" b="1" dirty="0">
                <a:latin typeface="Courier New" panose="02070309020205020404" pitchFamily="49" charset="0"/>
              </a:rPr>
              <a:t>(RED); </a:t>
            </a:r>
            <a:r>
              <a:rPr lang="en-US" altLang="de-DE" sz="1400" b="1" dirty="0" err="1">
                <a:latin typeface="Courier New" panose="02070309020205020404" pitchFamily="49" charset="0"/>
              </a:rPr>
              <a:t>setRadius</a:t>
            </a:r>
            <a:r>
              <a:rPr lang="en-US" altLang="de-DE" sz="1400" b="1" dirty="0">
                <a:latin typeface="Courier New" panose="02070309020205020404" pitchFamily="49" charset="0"/>
              </a:rPr>
              <a:t>(0.2); }};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4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latin typeface="Courier New" panose="02070309020205020404" pitchFamily="49" charset="0"/>
              </a:rPr>
              <a:t>module </a:t>
            </a:r>
            <a:r>
              <a:rPr lang="en-US" altLang="de-DE" sz="1400" b="1" dirty="0">
                <a:solidFill>
                  <a:srgbClr val="009900"/>
                </a:solidFill>
                <a:latin typeface="Courier New" panose="02070309020205020404" pitchFamily="49" charset="0"/>
              </a:rPr>
              <a:t>Node</a:t>
            </a:r>
            <a:r>
              <a:rPr lang="en-US" altLang="de-DE" sz="1400" b="1" dirty="0">
                <a:latin typeface="Courier New" panose="02070309020205020404" pitchFamily="49" charset="0"/>
              </a:rPr>
              <a:t> extends Sphere(0.07)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latin typeface="Courier New" panose="02070309020205020404" pitchFamily="49" charset="0"/>
              </a:rPr>
              <a:t>   {{ </a:t>
            </a:r>
            <a:r>
              <a:rPr lang="en-US" altLang="de-DE" sz="1400" b="1" dirty="0" err="1">
                <a:latin typeface="Courier New" panose="02070309020205020404" pitchFamily="49" charset="0"/>
              </a:rPr>
              <a:t>setShader</a:t>
            </a:r>
            <a:r>
              <a:rPr lang="en-US" altLang="de-DE" sz="1400" b="1" dirty="0">
                <a:latin typeface="Courier New" panose="02070309020205020404" pitchFamily="49" charset="0"/>
              </a:rPr>
              <a:t>(GREEN); }};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4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latin typeface="Courier New" panose="02070309020205020404" pitchFamily="49" charset="0"/>
              </a:rPr>
              <a:t>module </a:t>
            </a:r>
            <a:r>
              <a:rPr lang="en-US" altLang="de-DE" sz="1400" b="1" dirty="0">
                <a:solidFill>
                  <a:schemeClr val="bg2"/>
                </a:solidFill>
                <a:latin typeface="Courier New" panose="02070309020205020404" pitchFamily="49" charset="0"/>
              </a:rPr>
              <a:t>Internode</a:t>
            </a:r>
            <a:r>
              <a:rPr lang="en-US" altLang="de-DE" sz="1400" b="1" dirty="0">
                <a:latin typeface="Courier New" panose="02070309020205020404" pitchFamily="49" charset="0"/>
              </a:rPr>
              <a:t> extends F;</a:t>
            </a:r>
            <a:endParaRPr lang="en-US" altLang="de-DE" sz="1400" b="1" dirty="0">
              <a:solidFill>
                <a:schemeClr val="accent2"/>
              </a:solidFill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4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latin typeface="Courier New" panose="02070309020205020404" pitchFamily="49" charset="0"/>
              </a:rPr>
              <a:t>module </a:t>
            </a:r>
            <a:r>
              <a:rPr lang="en-US" altLang="de-DE" sz="1400" b="1" dirty="0">
                <a:solidFill>
                  <a:schemeClr val="accent1"/>
                </a:solidFill>
                <a:latin typeface="Courier New" panose="02070309020205020404" pitchFamily="49" charset="0"/>
              </a:rPr>
              <a:t>Leaf</a:t>
            </a:r>
            <a:r>
              <a:rPr lang="en-US" altLang="de-DE" sz="1400" b="1" dirty="0">
                <a:latin typeface="Courier New" panose="02070309020205020404" pitchFamily="49" charset="0"/>
              </a:rPr>
              <a:t> extends Parallelogram(2, 1);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4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latin typeface="Courier New" panose="02070309020205020404" pitchFamily="49" charset="0"/>
              </a:rPr>
              <a:t>const float G_ANGLE = 137.5;  /* golden angle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4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4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latin typeface="Courier New" panose="02070309020205020404" pitchFamily="49" charset="0"/>
              </a:rPr>
              <a:t>/* simple plant, with leaves and branches: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latin typeface="Courier New" panose="02070309020205020404" pitchFamily="49" charset="0"/>
              </a:rPr>
              <a:t>protected void </a:t>
            </a:r>
            <a:r>
              <a:rPr lang="en-US" altLang="de-DE" sz="1400" b="1" dirty="0" err="1">
                <a:latin typeface="Courier New" panose="02070309020205020404" pitchFamily="49" charset="0"/>
              </a:rPr>
              <a:t>init</a:t>
            </a:r>
            <a:r>
              <a:rPr lang="en-US" altLang="de-DE" sz="1400" b="1" dirty="0">
                <a:latin typeface="Courier New" panose="02070309020205020404" pitchFamily="49" charset="0"/>
              </a:rPr>
              <a:t>()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latin typeface="Courier New" panose="02070309020205020404" pitchFamily="49" charset="0"/>
              </a:rPr>
              <a:t>   [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latin typeface="Courier New" panose="02070309020205020404" pitchFamily="49" charset="0"/>
              </a:rPr>
              <a:t>   Axiom ==&gt; </a:t>
            </a:r>
            <a:r>
              <a:rPr lang="en-US" altLang="de-DE" sz="1400" b="1" dirty="0">
                <a:solidFill>
                  <a:srgbClr val="CC3300"/>
                </a:solidFill>
                <a:latin typeface="Courier New" panose="02070309020205020404" pitchFamily="49" charset="0"/>
              </a:rPr>
              <a:t>Bud(</a:t>
            </a:r>
            <a:r>
              <a:rPr lang="en-US" altLang="de-DE" sz="1800" b="1" u="sng" dirty="0">
                <a:latin typeface="Courier New" panose="02070309020205020404" pitchFamily="49" charset="0"/>
              </a:rPr>
              <a:t>0</a:t>
            </a:r>
            <a:r>
              <a:rPr lang="en-US" altLang="de-DE" sz="1400" b="1" dirty="0">
                <a:solidFill>
                  <a:srgbClr val="CC3300"/>
                </a:solidFill>
                <a:latin typeface="Courier New" panose="02070309020205020404" pitchFamily="49" charset="0"/>
              </a:rPr>
              <a:t>)</a:t>
            </a:r>
            <a:r>
              <a:rPr lang="en-US" altLang="de-DE" sz="1400" b="1" dirty="0">
                <a:latin typeface="Courier New" panose="02070309020205020404" pitchFamily="49" charset="0"/>
              </a:rPr>
              <a:t>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latin typeface="Courier New" panose="02070309020205020404" pitchFamily="49" charset="0"/>
              </a:rPr>
              <a:t>   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4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latin typeface="Courier New" panose="02070309020205020404" pitchFamily="49" charset="0"/>
              </a:rPr>
              <a:t>public void run()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latin typeface="Courier New" panose="02070309020205020404" pitchFamily="49" charset="0"/>
              </a:rPr>
              <a:t>   [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latin typeface="Courier New" panose="02070309020205020404" pitchFamily="49" charset="0"/>
              </a:rPr>
              <a:t>   </a:t>
            </a:r>
            <a:r>
              <a:rPr lang="en-US" altLang="de-DE" sz="1400" b="1" dirty="0">
                <a:solidFill>
                  <a:srgbClr val="CC3300"/>
                </a:solidFill>
                <a:latin typeface="Courier New" panose="02070309020205020404" pitchFamily="49" charset="0"/>
              </a:rPr>
              <a:t>Bud</a:t>
            </a:r>
            <a:r>
              <a:rPr lang="en-US" altLang="de-DE" sz="1400" b="1" dirty="0">
                <a:latin typeface="Courier New" panose="02070309020205020404" pitchFamily="49" charset="0"/>
              </a:rPr>
              <a:t>(o), </a:t>
            </a:r>
            <a:r>
              <a:rPr lang="en-US" altLang="de-DE" sz="1800" b="1" u="sng" dirty="0">
                <a:latin typeface="Courier New" panose="02070309020205020404" pitchFamily="49" charset="0"/>
              </a:rPr>
              <a:t>(o &lt; 3)</a:t>
            </a:r>
            <a:r>
              <a:rPr lang="en-US" altLang="de-DE" sz="1400" b="1" dirty="0">
                <a:latin typeface="Courier New" panose="02070309020205020404" pitchFamily="49" charset="0"/>
              </a:rPr>
              <a:t> ==&gt; </a:t>
            </a:r>
            <a:r>
              <a:rPr lang="en-US" altLang="de-DE" sz="1400" b="1" dirty="0">
                <a:solidFill>
                  <a:schemeClr val="bg2"/>
                </a:solidFill>
                <a:latin typeface="Courier New" panose="02070309020205020404" pitchFamily="49" charset="0"/>
              </a:rPr>
              <a:t>Internode</a:t>
            </a:r>
            <a:r>
              <a:rPr lang="en-US" altLang="de-DE" sz="1400" b="1" dirty="0">
                <a:latin typeface="Courier New" panose="02070309020205020404" pitchFamily="49" charset="0"/>
              </a:rPr>
              <a:t> </a:t>
            </a:r>
            <a:r>
              <a:rPr lang="en-US" altLang="de-DE" sz="1400" b="1" dirty="0">
                <a:solidFill>
                  <a:srgbClr val="009900"/>
                </a:solidFill>
                <a:latin typeface="Courier New" panose="02070309020205020404" pitchFamily="49" charset="0"/>
              </a:rPr>
              <a:t>Node</a:t>
            </a:r>
            <a:r>
              <a:rPr lang="en-US" altLang="de-DE" sz="1400" b="1" dirty="0">
                <a:latin typeface="Courier New" panose="02070309020205020404" pitchFamily="49" charset="0"/>
              </a:rPr>
              <a:t> [ RL(50) </a:t>
            </a:r>
            <a:r>
              <a:rPr lang="en-US" altLang="de-DE" sz="1400" b="1" dirty="0">
                <a:solidFill>
                  <a:srgbClr val="CC3300"/>
                </a:solidFill>
                <a:latin typeface="Courier New" panose="02070309020205020404" pitchFamily="49" charset="0"/>
              </a:rPr>
              <a:t>Bud</a:t>
            </a:r>
            <a:r>
              <a:rPr lang="en-US" altLang="de-DE" sz="1400" b="1" dirty="0">
                <a:latin typeface="Courier New" panose="02070309020205020404" pitchFamily="49" charset="0"/>
              </a:rPr>
              <a:t>(</a:t>
            </a:r>
            <a:r>
              <a:rPr lang="en-US" altLang="de-DE" sz="1400" b="1" u="sng" dirty="0">
                <a:latin typeface="Courier New" panose="02070309020205020404" pitchFamily="49" charset="0"/>
              </a:rPr>
              <a:t>o+1</a:t>
            </a:r>
            <a:r>
              <a:rPr lang="en-US" altLang="de-DE" sz="1400" b="1" dirty="0">
                <a:latin typeface="Courier New" panose="02070309020205020404" pitchFamily="49" charset="0"/>
              </a:rPr>
              <a:t>) ]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latin typeface="Courier New" panose="02070309020205020404" pitchFamily="49" charset="0"/>
              </a:rPr>
              <a:t>		         [ RL(70) </a:t>
            </a:r>
            <a:r>
              <a:rPr lang="en-US" altLang="de-DE" sz="1400" b="1" dirty="0">
                <a:solidFill>
                  <a:schemeClr val="accent1"/>
                </a:solidFill>
                <a:latin typeface="Courier New" panose="02070309020205020404" pitchFamily="49" charset="0"/>
              </a:rPr>
              <a:t>Leaf</a:t>
            </a:r>
            <a:r>
              <a:rPr lang="en-US" altLang="de-DE" sz="1400" b="1" dirty="0">
                <a:latin typeface="Courier New" panose="02070309020205020404" pitchFamily="49" charset="0"/>
              </a:rPr>
              <a:t>] RH(G_ANGLE) </a:t>
            </a:r>
            <a:r>
              <a:rPr lang="en-US" altLang="de-DE" sz="1400" b="1" dirty="0">
                <a:solidFill>
                  <a:schemeClr val="bg2"/>
                </a:solidFill>
                <a:latin typeface="Courier New" panose="02070309020205020404" pitchFamily="49" charset="0"/>
              </a:rPr>
              <a:t>Internode</a:t>
            </a:r>
            <a:r>
              <a:rPr lang="en-US" altLang="de-DE" sz="1400" b="1" dirty="0">
                <a:latin typeface="Courier New" panose="02070309020205020404" pitchFamily="49" charset="0"/>
              </a:rPr>
              <a:t> </a:t>
            </a:r>
            <a:r>
              <a:rPr lang="en-US" altLang="de-DE" sz="1400" b="1" dirty="0">
                <a:solidFill>
                  <a:srgbClr val="CC3300"/>
                </a:solidFill>
                <a:latin typeface="Courier New" panose="02070309020205020404" pitchFamily="49" charset="0"/>
              </a:rPr>
              <a:t>Bud</a:t>
            </a:r>
            <a:r>
              <a:rPr lang="en-US" altLang="de-DE" sz="1400" b="1" dirty="0">
                <a:latin typeface="Courier New" panose="02070309020205020404" pitchFamily="49" charset="0"/>
              </a:rPr>
              <a:t>(o);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latin typeface="Courier New" panose="02070309020205020404" pitchFamily="49" charset="0"/>
              </a:rPr>
              <a:t>   ]</a:t>
            </a:r>
          </a:p>
        </p:txBody>
      </p:sp>
      <p:sp>
        <p:nvSpPr>
          <p:cNvPr id="3" name="Line 3">
            <a:extLst>
              <a:ext uri="{FF2B5EF4-FFF2-40B4-BE49-F238E27FC236}">
                <a16:creationId xmlns:a16="http://schemas.microsoft.com/office/drawing/2014/main" id="{867D16BE-1A30-4F84-90EE-55E5EEFE502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1050" y="260350"/>
            <a:ext cx="836295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Line 4">
            <a:extLst>
              <a:ext uri="{FF2B5EF4-FFF2-40B4-BE49-F238E27FC236}">
                <a16:creationId xmlns:a16="http://schemas.microsoft.com/office/drawing/2014/main" id="{4CE095CC-52B6-451C-A16C-093F6CB2A98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849" y="641350"/>
            <a:ext cx="1" cy="621665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AutoShape 5">
            <a:extLst>
              <a:ext uri="{FF2B5EF4-FFF2-40B4-BE49-F238E27FC236}">
                <a16:creationId xmlns:a16="http://schemas.microsoft.com/office/drawing/2014/main" id="{A71470EB-6B1E-4A4A-B52E-FF1B024A46DE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38137" y="24606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BACFCCA-0809-4A8E-B1DF-34367C2EF6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D7FF99-3108-436A-A64A-C83CBD129666}" type="slidenum">
              <a:rPr lang="de-DE" altLang="de-DE" smtClean="0"/>
              <a:pPr>
                <a:defRPr/>
              </a:pPr>
              <a:t>7</a:t>
            </a:fld>
            <a:endParaRPr lang="de-DE" altLang="de-DE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4" descr="kat38">
            <a:extLst>
              <a:ext uri="{FF2B5EF4-FFF2-40B4-BE49-F238E27FC236}">
                <a16:creationId xmlns:a16="http://schemas.microsoft.com/office/drawing/2014/main" id="{5BE83927-9031-430A-AD5C-0C97B91DEF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6375" y="476250"/>
            <a:ext cx="6494463" cy="591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Line 3">
            <a:extLst>
              <a:ext uri="{FF2B5EF4-FFF2-40B4-BE49-F238E27FC236}">
                <a16:creationId xmlns:a16="http://schemas.microsoft.com/office/drawing/2014/main" id="{61DC04E3-5507-41A2-AC8F-141FD9B5200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1050" y="260350"/>
            <a:ext cx="836295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Line 4">
            <a:extLst>
              <a:ext uri="{FF2B5EF4-FFF2-40B4-BE49-F238E27FC236}">
                <a16:creationId xmlns:a16="http://schemas.microsoft.com/office/drawing/2014/main" id="{939DC517-6F10-4BA8-B91E-9CB288DA04B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845" y="688976"/>
            <a:ext cx="3" cy="6169024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AutoShape 5">
            <a:extLst>
              <a:ext uri="{FF2B5EF4-FFF2-40B4-BE49-F238E27FC236}">
                <a16:creationId xmlns:a16="http://schemas.microsoft.com/office/drawing/2014/main" id="{AE1F4CD2-B0B5-4328-A336-4C808A32C3F5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38137" y="24606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71713AA-18D2-4E13-8D36-772ED77F17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D7FF99-3108-436A-A64A-C83CBD129666}" type="slidenum">
              <a:rPr lang="de-DE" altLang="de-DE" smtClean="0"/>
              <a:pPr>
                <a:defRPr/>
              </a:pPr>
              <a:t>8</a:t>
            </a:fld>
            <a:endParaRPr lang="de-DE" altLang="de-DE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1C1812F-EF50-44FE-B2E1-0141AF7B4A0C}"/>
              </a:ext>
            </a:extLst>
          </p:cNvPr>
          <p:cNvSpPr/>
          <p:nvPr/>
        </p:nvSpPr>
        <p:spPr>
          <a:xfrm>
            <a:off x="558900" y="427367"/>
            <a:ext cx="452360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de-DE" sz="2800" dirty="0">
                <a:solidFill>
                  <a:srgbClr val="CC3300"/>
                </a:solidFill>
                <a:latin typeface="Arial" panose="020B0604020202020204" pitchFamily="34" charset="0"/>
              </a:rPr>
              <a:t>restricted branching order</a:t>
            </a:r>
            <a:endParaRPr lang="en-US" sz="28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686390B0-8524-4AA3-9440-37F1DC55E9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2080" y="332656"/>
            <a:ext cx="8280400" cy="63094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b="1" dirty="0">
                <a:solidFill>
                  <a:srgbClr val="FF0000"/>
                </a:solidFill>
                <a:latin typeface="Arial" panose="020B0604020202020204" pitchFamily="34" charset="0"/>
              </a:rPr>
              <a:t>Third version: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</a:rPr>
              <a:t>- more precise timing for appearance of new metamers (internode, node, leaf)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solidFill>
                  <a:schemeClr val="accent2"/>
                </a:solidFill>
                <a:latin typeface="Arial" panose="020B0604020202020204" pitchFamily="34" charset="0"/>
              </a:rPr>
              <a:t>- </a:t>
            </a:r>
            <a:r>
              <a:rPr lang="en-US" altLang="de-DE" sz="2400" dirty="0" err="1">
                <a:solidFill>
                  <a:schemeClr val="accent2"/>
                </a:solidFill>
                <a:latin typeface="Arial" panose="020B0604020202020204" pitchFamily="34" charset="0"/>
              </a:rPr>
              <a:t>Phyllochron</a:t>
            </a:r>
            <a:r>
              <a:rPr lang="en-US" altLang="de-DE" sz="2400" dirty="0">
                <a:latin typeface="Arial" panose="020B0604020202020204" pitchFamily="34" charset="0"/>
              </a:rPr>
              <a:t> = time span between the appearances of new metamers in apical position at the same shoot axis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</a:rPr>
              <a:t>- (often used as synonym: </a:t>
            </a:r>
            <a:r>
              <a:rPr lang="en-US" altLang="de-DE" sz="2400" dirty="0" err="1">
                <a:solidFill>
                  <a:schemeClr val="accent2"/>
                </a:solidFill>
                <a:latin typeface="Arial" panose="020B0604020202020204" pitchFamily="34" charset="0"/>
              </a:rPr>
              <a:t>plastochron</a:t>
            </a:r>
            <a:r>
              <a:rPr lang="en-US" altLang="de-DE" sz="2400" dirty="0">
                <a:latin typeface="Arial" panose="020B0604020202020204" pitchFamily="34" charset="0"/>
              </a:rPr>
              <a:t>, but this means in its proper sense the time span between two initiations of new metamers)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</a:rPr>
              <a:t>- </a:t>
            </a:r>
            <a:r>
              <a:rPr lang="en-US" altLang="de-DE" sz="2400" dirty="0">
                <a:solidFill>
                  <a:srgbClr val="009900"/>
                </a:solidFill>
                <a:latin typeface="Arial" panose="020B0604020202020204" pitchFamily="34" charset="0"/>
              </a:rPr>
              <a:t>(</a:t>
            </a:r>
            <a:r>
              <a:rPr lang="en-US" altLang="de-DE" sz="2400" dirty="0" err="1">
                <a:solidFill>
                  <a:srgbClr val="009900"/>
                </a:solidFill>
                <a:latin typeface="Arial" panose="020B0604020202020204" pitchFamily="34" charset="0"/>
              </a:rPr>
              <a:t>Phyllochron</a:t>
            </a:r>
            <a:r>
              <a:rPr lang="en-US" altLang="de-DE" sz="2400" dirty="0">
                <a:solidFill>
                  <a:srgbClr val="009900"/>
                </a:solidFill>
                <a:latin typeface="Arial" panose="020B0604020202020204" pitchFamily="34" charset="0"/>
              </a:rPr>
              <a:t>: notion does not depend on growth being preformed or </a:t>
            </a:r>
            <a:r>
              <a:rPr lang="en-US" altLang="de-DE" sz="2400" dirty="0" err="1">
                <a:solidFill>
                  <a:srgbClr val="009900"/>
                </a:solidFill>
                <a:latin typeface="Arial" panose="020B0604020202020204" pitchFamily="34" charset="0"/>
              </a:rPr>
              <a:t>neoformed</a:t>
            </a:r>
            <a:r>
              <a:rPr lang="en-US" altLang="de-DE" sz="2400" dirty="0">
                <a:solidFill>
                  <a:srgbClr val="009900"/>
                </a:solidFill>
                <a:latin typeface="Arial" panose="020B0604020202020204" pitchFamily="34" charset="0"/>
              </a:rPr>
              <a:t>)</a:t>
            </a: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400" dirty="0">
                <a:latin typeface="Arial" panose="020B0604020202020204" pitchFamily="34" charset="0"/>
              </a:rPr>
              <a:t>Time count in the model in discrete steps</a:t>
            </a:r>
          </a:p>
          <a:p>
            <a:pPr eaLnBrk="1" hangingPunct="1">
              <a:spcBef>
                <a:spcPct val="50000"/>
              </a:spcBef>
              <a:buNone/>
            </a:pPr>
            <a:r>
              <a:rPr lang="en-US" altLang="de-DE" sz="2400" dirty="0">
                <a:latin typeface="Arial" panose="020B0604020202020204" pitchFamily="34" charset="0"/>
              </a:rPr>
              <a:t>(1 step = 1 parallel application of rules)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</a:rPr>
              <a:t>finer time steps!</a:t>
            </a:r>
            <a:endParaRPr lang="en-US" altLang="de-DE" sz="2400" i="1" dirty="0">
              <a:latin typeface="Arial" panose="020B0604020202020204" pitchFamily="34" charset="0"/>
            </a:endParaRPr>
          </a:p>
        </p:txBody>
      </p:sp>
      <p:sp>
        <p:nvSpPr>
          <p:cNvPr id="3" name="Line 3">
            <a:extLst>
              <a:ext uri="{FF2B5EF4-FFF2-40B4-BE49-F238E27FC236}">
                <a16:creationId xmlns:a16="http://schemas.microsoft.com/office/drawing/2014/main" id="{23F24632-BC12-4314-BBC8-883166FEFC2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1050" y="260350"/>
            <a:ext cx="836295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Line 4">
            <a:extLst>
              <a:ext uri="{FF2B5EF4-FFF2-40B4-BE49-F238E27FC236}">
                <a16:creationId xmlns:a16="http://schemas.microsoft.com/office/drawing/2014/main" id="{5152833E-F894-4363-AFB5-67BE9BD63B1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849" y="641350"/>
            <a:ext cx="1" cy="621665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AutoShape 5">
            <a:extLst>
              <a:ext uri="{FF2B5EF4-FFF2-40B4-BE49-F238E27FC236}">
                <a16:creationId xmlns:a16="http://schemas.microsoft.com/office/drawing/2014/main" id="{003B1154-50A5-4C91-BE1D-353D9B1EC4A1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38137" y="24606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CD1DFD2-918A-4C7A-BADD-8F864F8AFD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D7FF99-3108-436A-A64A-C83CBD129666}" type="slidenum">
              <a:rPr lang="de-DE" altLang="de-DE" smtClean="0"/>
              <a:pPr>
                <a:defRPr/>
              </a:pPr>
              <a:t>9</a:t>
            </a:fld>
            <a:endParaRPr lang="de-DE" altLang="de-DE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tandarddesign">
  <a:themeElements>
    <a:clrScheme name="Standard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andard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2473</Words>
  <Application>Microsoft Office PowerPoint</Application>
  <PresentationFormat>Bildschirmpräsentation (4:3)</PresentationFormat>
  <Paragraphs>368</Paragraphs>
  <Slides>22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22</vt:i4>
      </vt:variant>
    </vt:vector>
  </HeadingPairs>
  <TitlesOfParts>
    <vt:vector size="28" baseType="lpstr">
      <vt:lpstr>Arial</vt:lpstr>
      <vt:lpstr>Calibri</vt:lpstr>
      <vt:lpstr>Courier New</vt:lpstr>
      <vt:lpstr>Symbol</vt:lpstr>
      <vt:lpstr>Times New Roman</vt:lpstr>
      <vt:lpstr>Standarddesign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BTU Cottbus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Winfried Kurth</dc:creator>
  <cp:lastModifiedBy>Kurth, Winfried</cp:lastModifiedBy>
  <cp:revision>203</cp:revision>
  <dcterms:created xsi:type="dcterms:W3CDTF">2006-10-23T15:58:10Z</dcterms:created>
  <dcterms:modified xsi:type="dcterms:W3CDTF">2023-07-04T09:07:35Z</dcterms:modified>
</cp:coreProperties>
</file>