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89" r:id="rId2"/>
    <p:sldId id="490" r:id="rId3"/>
    <p:sldId id="613" r:id="rId4"/>
    <p:sldId id="719" r:id="rId5"/>
    <p:sldId id="628" r:id="rId6"/>
    <p:sldId id="629" r:id="rId7"/>
    <p:sldId id="630" r:id="rId8"/>
    <p:sldId id="631" r:id="rId9"/>
    <p:sldId id="632" r:id="rId10"/>
    <p:sldId id="633" r:id="rId11"/>
    <p:sldId id="634" r:id="rId12"/>
    <p:sldId id="635" r:id="rId13"/>
    <p:sldId id="636" r:id="rId14"/>
  </p:sldIdLst>
  <p:sldSz cx="9144000" cy="6858000" type="screen4x3"/>
  <p:notesSz cx="6781800" cy="9880600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FF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55" autoAdjust="0"/>
    <p:restoredTop sz="90929"/>
  </p:normalViewPr>
  <p:slideViewPr>
    <p:cSldViewPr>
      <p:cViewPr varScale="1">
        <p:scale>
          <a:sx n="97" d="100"/>
          <a:sy n="97" d="100"/>
        </p:scale>
        <p:origin x="64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1ECB572-BD6C-41E3-BF36-F3D015AF69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922C2-BF70-486A-8EBF-68637F0D219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51002B-E469-4C73-9CCB-A2B1932A8E99}" type="datetimeFigureOut">
              <a:rPr lang="en-US"/>
              <a:pPr>
                <a:defRPr/>
              </a:pPr>
              <a:t>6/28/2023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C7FB723-1E01-488F-94CC-C023473A516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5075"/>
            <a:ext cx="4448175" cy="3335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3AB877E-3A51-4153-A7B1-5F75A33FF0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863" y="4754563"/>
            <a:ext cx="5426075" cy="38909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7BB9BE-2AB9-40EC-807D-BF5BA2BBE54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0D7A-CA47-4402-B094-7E8A52926B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1750" y="938530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D211E91-4170-4EF1-BB3F-7713DCDD5E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BBE49AD-055D-4062-825F-9F990CFD15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212B719-03F6-4537-8EC6-145C0E5EAE6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CF4FD1-BFF3-4F86-B90B-E34437553C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0DDCA-B285-45B3-BC4E-6FA321F5DB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886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55C5498-BBEF-4525-B18C-49A99FF254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762A0B-30B2-41B4-B84E-50DF8FC44D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B9744F7-17F9-470B-B820-D82C2EE89F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8BC12-060A-4FFF-90BA-499E6A9F5CE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3163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6EE5CE6-54F2-48F2-8C5F-431D057CDF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CF76D2-0547-4E80-AB26-E89249E93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8034ED-6493-4E77-AC87-5B7C848D75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3B10A-E58B-4705-BEDB-6ADCB0F25F3F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09004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7DC856-8765-4FBA-85D6-2AEC53F6DF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11C9C0-816C-4FAD-B9E9-70DFBDA08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8FA255-6C47-49F5-A3A5-26F8D4F1C7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46D63-7618-4376-8C05-F114D0D4C05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50652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08FD5A-BA08-48BE-985B-1A8620294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84CFCB-EA73-4744-9D90-D205616357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FEEC1E-CF91-4626-BB6B-BFDD2CB4B7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E3353-B2D3-49A4-94DD-F0AA25A152C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954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EA06FA-A101-4A7F-804A-75B6C87498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2C402E-655D-455D-9639-C807020995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7139E55-04CB-4F5E-90E0-638E90C7C0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CDAB6-1703-4772-926A-081D8671628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02334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F747CE-0E2F-4BB6-A710-FE9DE8D5DB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622FEAE-69A6-4949-B907-5890E1C03E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5519483-F956-41BB-A887-3B84E535F2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2757-9A54-4CB7-9E69-DCA90522DF7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1017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196AF03-1568-4632-9039-FE5D9D678A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F333586-A16E-41F9-BBA4-43B9BF6DC5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D171811-5B73-4037-BCAC-DA09CA23CC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F1985-550B-4D75-A966-470C5C557932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2024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87B7F4A-4363-4288-B5E0-0DF910800B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5FB011-4EF9-4A46-B8CB-5DA50E0CA0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C4B435D-A28E-4A90-8B01-97689C76980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07004-A9C8-4012-8FE0-83A535690088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463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37895-6E8A-4262-99FF-549524E065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B2E2004-EE32-4F5D-9D73-9063CB5D80F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38F3C5-5436-4B11-AAB1-4AB36DB79D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1A3AD-1652-4142-8419-22FD7E384BF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5452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337E50-E037-4BE0-8F84-AE87923153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25762A-5DD2-4038-B4CA-FA81D2B0AB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B98CE0-018C-416D-A9B3-974655654E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340AE-49AA-4A63-96D1-AF9A22D6B0A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307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3A4B670-3EDF-4AA2-960F-F54C9DAB73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das Titelformat zu bearbeiten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3A94725-89AF-48C5-A696-988952AB67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Klicken Sie, um die Formate des Vorlagentextes zu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06A39E99-F79A-451F-9EEF-CDFD810150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223F0F7-E771-41E4-974A-515530CE76B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21C4FB1-FDEE-472A-BA01-423140C4E23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61AF9C1-9B22-4646-8B70-22CD0D97757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id="{0FF52294-54A8-46AA-A454-75E9915E4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349500"/>
            <a:ext cx="8077200" cy="409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Functional-Structural Plant Models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Summer semester 2023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Winfried </a:t>
            </a:r>
            <a:r>
              <a:rPr lang="en-US" altLang="de-DE" sz="2400" dirty="0" err="1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Kurth</a:t>
            </a:r>
            <a:endParaRPr lang="en-US" altLang="de-DE" sz="2400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University of Göttingen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Arial" panose="020B0604020202020204" pitchFamily="34" charset="0"/>
              </a:rPr>
              <a:t>Chair of Computer Graphics and Ecoinformatics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10</a:t>
            </a:r>
            <a:r>
              <a:rPr lang="en-US" altLang="de-DE" sz="2400" baseline="30000" dirty="0">
                <a:solidFill>
                  <a:schemeClr val="accent2"/>
                </a:solidFill>
                <a:latin typeface="Arial" panose="020B0604020202020204" pitchFamily="34" charset="0"/>
              </a:rPr>
              <a:t>th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 Lecture:  29 June, 2023</a:t>
            </a:r>
          </a:p>
        </p:txBody>
      </p:sp>
      <p:pic>
        <p:nvPicPr>
          <p:cNvPr id="3075" name="Picture 3" descr="groimpstart">
            <a:extLst>
              <a:ext uri="{FF2B5EF4-FFF2-40B4-BE49-F238E27FC236}">
                <a16:creationId xmlns:a16="http://schemas.microsoft.com/office/drawing/2014/main" id="{23024B90-FD91-448A-B6ED-722A8E6A86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"/>
            <a:ext cx="2052638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groimp500x500">
            <a:extLst>
              <a:ext uri="{FF2B5EF4-FFF2-40B4-BE49-F238E27FC236}">
                <a16:creationId xmlns:a16="http://schemas.microsoft.com/office/drawing/2014/main" id="{ACBE187A-ACE4-4752-8F87-5923348BA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76250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Slide Number Placeholder 1">
            <a:extLst>
              <a:ext uri="{FF2B5EF4-FFF2-40B4-BE49-F238E27FC236}">
                <a16:creationId xmlns:a16="http://schemas.microsoft.com/office/drawing/2014/main" id="{3F7DE9B8-4908-4082-AD64-1C40288AA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2616A30-813C-47E3-8912-3E9DE4DB3A1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de-DE" altLang="de-DE" sz="1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602A9613-E0BF-4D9F-BB99-212C5CDC8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736600"/>
            <a:ext cx="8497888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Yet another rule type in XL</a:t>
            </a:r>
          </a:p>
          <a:p>
            <a:pPr marL="457200" indent="-4572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800" dirty="0">
                <a:latin typeface="Arial" panose="020B0604020202020204" pitchFamily="34" charset="0"/>
                <a:cs typeface="Times New Roman" panose="02020603050405020304" pitchFamily="18" charset="0"/>
              </a:rPr>
              <a:t>Instantiation rules</a:t>
            </a:r>
          </a:p>
          <a:p>
            <a:pPr lvl="1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Purpose: replacement of individual modules with more complicated structures, for display only (as with interpretive rules)</a:t>
            </a:r>
          </a:p>
          <a:p>
            <a:pPr marL="1200150" lvl="1" indent="-4572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But, less is saved (saving storage space)</a:t>
            </a:r>
          </a:p>
          <a:p>
            <a:pPr marL="1200150" lvl="1" indent="-4572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unlike interpretive rules, no turtle commands are used with effect on other nodes</a:t>
            </a:r>
          </a:p>
          <a:p>
            <a:pPr lvl="1" indent="0"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Further possibility: </a:t>
            </a:r>
            <a:r>
              <a:rPr lang="en-US" altLang="de-DE" sz="2400" dirty="0">
                <a:solidFill>
                  <a:schemeClr val="accent6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"replicator node" </a:t>
            </a: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for copying and repositioning of entire structures</a:t>
            </a:r>
            <a:endParaRPr lang="en-US" altLang="de-DE" sz="2000" dirty="0">
              <a:latin typeface="Arial" panose="020B0604020202020204" pitchFamily="34" charset="0"/>
            </a:endParaRPr>
          </a:p>
        </p:txBody>
      </p:sp>
      <p:sp>
        <p:nvSpPr>
          <p:cNvPr id="11267" name="Line 2">
            <a:extLst>
              <a:ext uri="{FF2B5EF4-FFF2-40B4-BE49-F238E27FC236}">
                <a16:creationId xmlns:a16="http://schemas.microsoft.com/office/drawing/2014/main" id="{B3EA2137-3292-41CD-BC9C-655D047FCC7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AA74FDCB-90C2-4978-BA10-A2040C08D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1269" name="AutoShape 4">
            <a:extLst>
              <a:ext uri="{FF2B5EF4-FFF2-40B4-BE49-F238E27FC236}">
                <a16:creationId xmlns:a16="http://schemas.microsoft.com/office/drawing/2014/main" id="{E2B7F26E-E4CB-4A92-8F07-C9C48494A1B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70" name="Slide Number Placeholder 1">
            <a:extLst>
              <a:ext uri="{FF2B5EF4-FFF2-40B4-BE49-F238E27FC236}">
                <a16:creationId xmlns:a16="http://schemas.microsoft.com/office/drawing/2014/main" id="{4C919B86-BA8E-4FE9-83DA-EBD4D821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0911B7F-AB62-4D57-84A1-5194B69B5619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de-DE" altLang="de-DE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EB26BCC-B1E6-47BF-967C-8ADC0BB3DE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14363"/>
            <a:ext cx="8064500" cy="4862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Instantiation rules - syntax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no new rule arrow</a:t>
            </a:r>
          </a:p>
          <a:p>
            <a:pPr marL="342900" indent="-342900" eaLnBrk="1" hangingPunct="1">
              <a:spcBef>
                <a:spcPct val="50000"/>
              </a:spcBef>
              <a:buFontTx/>
              <a:buChar char="-"/>
              <a:defRPr/>
            </a:pPr>
            <a:r>
              <a:rPr lang="en-US" altLang="de-DE" sz="2400" dirty="0">
                <a:latin typeface="Arial" panose="020B0604020202020204" pitchFamily="34" charset="0"/>
                <a:cs typeface="Times New Roman" panose="02020603050405020304" pitchFamily="18" charset="0"/>
              </a:rPr>
              <a:t>specifying the instantiation rule directly in the module declaration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b="1" dirty="0">
                <a:solidFill>
                  <a:srgbClr val="336600"/>
                </a:solidFill>
                <a:latin typeface="Courier New" panose="02070309020205020404" pitchFamily="49" charset="0"/>
              </a:rPr>
              <a:t>	</a:t>
            </a:r>
            <a:r>
              <a:rPr lang="en-US" altLang="de-DE" sz="2400" b="1" dirty="0">
                <a:solidFill>
                  <a:srgbClr val="009900"/>
                </a:solidFill>
                <a:latin typeface="Courier New" panose="02070309020205020404" pitchFamily="49" charset="0"/>
              </a:rPr>
              <a:t>module A ==&gt; B C D;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dirty="0">
                <a:latin typeface="Arial" panose="020B0604020202020204" pitchFamily="34" charset="0"/>
              </a:rPr>
              <a:t>replaces (instantiates) everywhere  </a:t>
            </a:r>
            <a:r>
              <a:rPr lang="en-US" altLang="de-DE" sz="2400" b="1" dirty="0">
                <a:latin typeface="Courier New" panose="02070309020205020404" pitchFamily="49" charset="0"/>
              </a:rPr>
              <a:t>A</a:t>
            </a:r>
            <a:r>
              <a:rPr lang="en-US" altLang="de-DE" sz="2400" dirty="0">
                <a:latin typeface="Arial" panose="020B0604020202020204" pitchFamily="34" charset="0"/>
              </a:rPr>
              <a:t>  by  </a:t>
            </a:r>
            <a:r>
              <a:rPr lang="en-US" altLang="de-DE" sz="2400" b="1" dirty="0">
                <a:latin typeface="Courier New" panose="02070309020205020404" pitchFamily="49" charset="0"/>
              </a:rPr>
              <a:t>B C D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800" dirty="0">
                <a:solidFill>
                  <a:schemeClr val="accent2"/>
                </a:solidFill>
                <a:latin typeface="Arial" panose="020B0604020202020204" pitchFamily="34" charset="0"/>
              </a:rPr>
              <a:t>Example: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sm09_e43.rgg</a:t>
            </a:r>
          </a:p>
        </p:txBody>
      </p:sp>
      <p:sp>
        <p:nvSpPr>
          <p:cNvPr id="12291" name="Line 2">
            <a:extLst>
              <a:ext uri="{FF2B5EF4-FFF2-40B4-BE49-F238E27FC236}">
                <a16:creationId xmlns:a16="http://schemas.microsoft.com/office/drawing/2014/main" id="{26F2D240-0127-4F2F-ABCD-C087DC091E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5166CD7D-1151-4B02-BA1C-9498B204B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2293" name="AutoShape 4">
            <a:extLst>
              <a:ext uri="{FF2B5EF4-FFF2-40B4-BE49-F238E27FC236}">
                <a16:creationId xmlns:a16="http://schemas.microsoft.com/office/drawing/2014/main" id="{1F6B4851-A7A4-42C0-92A9-9841596760CD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294" name="Slide Number Placeholder 1">
            <a:extLst>
              <a:ext uri="{FF2B5EF4-FFF2-40B4-BE49-F238E27FC236}">
                <a16:creationId xmlns:a16="http://schemas.microsoft.com/office/drawing/2014/main" id="{4BF0EC03-C926-4984-BCCC-8DBC1A44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4ED475-BE39-4575-AA86-E845F6913036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de-DE" altLang="de-DE"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612AB4F8-F670-4FBB-9CF1-03299AA33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908050"/>
            <a:ext cx="8424862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const int multiply = EDGE_0;    </a:t>
            </a:r>
            <a:r>
              <a:rPr lang="en-US" altLang="de-DE" sz="1600" b="1">
                <a:latin typeface="Courier New" panose="02070309020205020404" pitchFamily="49" charset="0"/>
              </a:rPr>
              <a:t>/* </a:t>
            </a:r>
            <a:r>
              <a:rPr lang="en-US" altLang="de-DE" sz="1600">
                <a:latin typeface="Arial" panose="020B0604020202020204" pitchFamily="34" charset="0"/>
              </a:rPr>
              <a:t>self-defined edge type</a:t>
            </a:r>
            <a:r>
              <a:rPr lang="en-US" altLang="de-DE" sz="1600" b="1">
                <a:latin typeface="Courier New" panose="02070309020205020404" pitchFamily="49" charset="0"/>
              </a:rPr>
              <a:t>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module Tree ==&gt; </a:t>
            </a: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F(20, 1)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   [ M(-8) RU(45) F(6, 0.8) Sphere(1)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   [ M(-5) RU(-45) F(4, 0.6) Sphere(1) ] Sphere(2);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solidFill>
                <a:srgbClr val="9900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module Replicator ==&gt; </a:t>
            </a:r>
            <a:r>
              <a:rPr lang="en-US" altLang="de-DE" sz="1600" b="1">
                <a:solidFill>
                  <a:srgbClr val="0000FF"/>
                </a:solidFill>
                <a:latin typeface="Courier New" panose="02070309020205020404" pitchFamily="49" charset="0"/>
              </a:rPr>
              <a:t>[ getFirst(multiply) ] Translate(10, 0,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00FF"/>
                </a:solidFill>
                <a:latin typeface="Courier New" panose="02070309020205020404" pitchFamily="49" charset="0"/>
              </a:rPr>
              <a:t>                      [ getFirst(multiply)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solidFill>
                <a:srgbClr val="0000FF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public void run1()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Axiom ==&gt; F(2, 6) P(10) </a:t>
            </a: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Tree</a:t>
            </a: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600" b="1">
              <a:solidFill>
                <a:srgbClr val="009900"/>
              </a:solidFill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public void run2()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Axiom ==&gt; F(2, 6) P(10) </a:t>
            </a:r>
            <a:r>
              <a:rPr lang="en-US" altLang="de-DE" sz="1600" b="1">
                <a:solidFill>
                  <a:srgbClr val="0000FF"/>
                </a:solidFill>
                <a:latin typeface="Courier New" panose="02070309020205020404" pitchFamily="49" charset="0"/>
              </a:rPr>
              <a:t>Replicator</a:t>
            </a: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 -multiply-&gt; </a:t>
            </a:r>
            <a:r>
              <a:rPr lang="en-US" altLang="de-DE" sz="1600" b="1">
                <a:solidFill>
                  <a:srgbClr val="990000"/>
                </a:solidFill>
                <a:latin typeface="Courier New" panose="02070309020205020404" pitchFamily="49" charset="0"/>
              </a:rPr>
              <a:t>Tree</a:t>
            </a: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>
                <a:solidFill>
                  <a:srgbClr val="009900"/>
                </a:solidFill>
                <a:latin typeface="Courier New" panose="02070309020205020404" pitchFamily="49" charset="0"/>
              </a:rPr>
              <a:t>]</a:t>
            </a:r>
          </a:p>
        </p:txBody>
      </p:sp>
      <p:sp>
        <p:nvSpPr>
          <p:cNvPr id="13315" name="Text Box 3">
            <a:extLst>
              <a:ext uri="{FF2B5EF4-FFF2-40B4-BE49-F238E27FC236}">
                <a16:creationId xmlns:a16="http://schemas.microsoft.com/office/drawing/2014/main" id="{F6B8D7A0-B9C9-4A65-93E3-9371C6AF3E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3141663"/>
            <a:ext cx="3455988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>
                <a:latin typeface="Arial" panose="020B0604020202020204" pitchFamily="34" charset="0"/>
              </a:rPr>
              <a:t>it will be inserted what is hanging at the "multiply" edge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25655CA7-7FEC-41DD-8140-21E68B5F870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3284538"/>
            <a:ext cx="12239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81CB7042-1157-413B-B615-A2BB39B976D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95738" y="2924175"/>
            <a:ext cx="0" cy="3603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268B2159-A5B8-4DB1-882C-C32D4586C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950" y="1484313"/>
            <a:ext cx="1511300" cy="646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200" b="1">
                <a:latin typeface="Courier New" panose="02070309020205020404" pitchFamily="49" charset="0"/>
              </a:rPr>
              <a:t>Tree</a:t>
            </a:r>
            <a:r>
              <a:rPr lang="en-US" altLang="de-DE" sz="1200">
                <a:latin typeface="Arial" panose="020B0604020202020204" pitchFamily="34" charset="0"/>
              </a:rPr>
              <a:t> is instantiated with the red structure</a:t>
            </a:r>
          </a:p>
        </p:txBody>
      </p:sp>
      <p:pic>
        <p:nvPicPr>
          <p:cNvPr id="13319" name="Picture 7" descr="johnny2">
            <a:extLst>
              <a:ext uri="{FF2B5EF4-FFF2-40B4-BE49-F238E27FC236}">
                <a16:creationId xmlns:a16="http://schemas.microsoft.com/office/drawing/2014/main" id="{F21FF7D3-F2AE-45F9-90A0-4493494DC2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581525"/>
            <a:ext cx="1879600" cy="208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Line 2">
            <a:extLst>
              <a:ext uri="{FF2B5EF4-FFF2-40B4-BE49-F238E27FC236}">
                <a16:creationId xmlns:a16="http://schemas.microsoft.com/office/drawing/2014/main" id="{1A315D6E-901A-43CA-8372-5B73D8D32EE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3">
            <a:extLst>
              <a:ext uri="{FF2B5EF4-FFF2-40B4-BE49-F238E27FC236}">
                <a16:creationId xmlns:a16="http://schemas.microsoft.com/office/drawing/2014/main" id="{8278A6AF-BB41-400A-B999-CE434CC31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3322" name="AutoShape 4">
            <a:extLst>
              <a:ext uri="{FF2B5EF4-FFF2-40B4-BE49-F238E27FC236}">
                <a16:creationId xmlns:a16="http://schemas.microsoft.com/office/drawing/2014/main" id="{2C2C4013-6C12-43C9-BBE0-76CA2071AB9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323" name="Slide Number Placeholder 1">
            <a:extLst>
              <a:ext uri="{FF2B5EF4-FFF2-40B4-BE49-F238E27FC236}">
                <a16:creationId xmlns:a16="http://schemas.microsoft.com/office/drawing/2014/main" id="{74F253FB-E95E-4013-94EC-D42BC67E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60032" y="6248400"/>
            <a:ext cx="1905000" cy="457200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E5921AF-67DB-470C-8BB3-A031E4D47A7C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de-DE" altLang="de-DE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enke_gerbera">
            <a:extLst>
              <a:ext uri="{FF2B5EF4-FFF2-40B4-BE49-F238E27FC236}">
                <a16:creationId xmlns:a16="http://schemas.microsoft.com/office/drawing/2014/main" id="{7AD1A52D-6176-4783-BA9B-0C7D16F5F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44650"/>
            <a:ext cx="5761037" cy="502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 Box 3">
            <a:extLst>
              <a:ext uri="{FF2B5EF4-FFF2-40B4-BE49-F238E27FC236}">
                <a16:creationId xmlns:a16="http://schemas.microsoft.com/office/drawing/2014/main" id="{B84CD1C3-A965-46F6-9526-3531B6663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1192" y="595313"/>
            <a:ext cx="62023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Another example of an application of a multiplier node with instantiation rule</a:t>
            </a:r>
          </a:p>
        </p:txBody>
      </p:sp>
      <p:sp>
        <p:nvSpPr>
          <p:cNvPr id="14340" name="Text Box 4">
            <a:extLst>
              <a:ext uri="{FF2B5EF4-FFF2-40B4-BE49-F238E27FC236}">
                <a16:creationId xmlns:a16="http://schemas.microsoft.com/office/drawing/2014/main" id="{28FA49B0-BEAA-4470-AB13-5D1D7B10D2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6508750"/>
            <a:ext cx="1422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1400">
                <a:latin typeface="Arial" panose="020B0604020202020204" pitchFamily="34" charset="0"/>
              </a:rPr>
              <a:t>(Henke 2006)</a:t>
            </a:r>
          </a:p>
        </p:txBody>
      </p:sp>
      <p:sp>
        <p:nvSpPr>
          <p:cNvPr id="14341" name="Line 2">
            <a:extLst>
              <a:ext uri="{FF2B5EF4-FFF2-40B4-BE49-F238E27FC236}">
                <a16:creationId xmlns:a16="http://schemas.microsoft.com/office/drawing/2014/main" id="{11D4EFE4-A894-4BC8-A641-CD95B5A6548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Line 3">
            <a:extLst>
              <a:ext uri="{FF2B5EF4-FFF2-40B4-BE49-F238E27FC236}">
                <a16:creationId xmlns:a16="http://schemas.microsoft.com/office/drawing/2014/main" id="{D89F642A-6953-4F81-A222-2BE9B29A65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4343" name="AutoShape 4">
            <a:extLst>
              <a:ext uri="{FF2B5EF4-FFF2-40B4-BE49-F238E27FC236}">
                <a16:creationId xmlns:a16="http://schemas.microsoft.com/office/drawing/2014/main" id="{AF697F66-46FC-42A9-938E-CAE2AF473A8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44" name="Slide Number Placeholder 1">
            <a:extLst>
              <a:ext uri="{FF2B5EF4-FFF2-40B4-BE49-F238E27FC236}">
                <a16:creationId xmlns:a16="http://schemas.microsoft.com/office/drawing/2014/main" id="{9D3B9787-363F-416C-B48B-816198671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7D5F36-807F-4DDF-ABA5-A9994018EF7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de-DE" altLang="de-DE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EA14F19D-5871-47B8-BB87-9025AB156A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908050"/>
            <a:ext cx="6913512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From our last lecture</a:t>
            </a:r>
            <a:r>
              <a:rPr lang="en-US" altLang="de-DE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Notations for derived relations in graphs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Overview of XL and </a:t>
            </a:r>
            <a:r>
              <a:rPr lang="en-US" altLang="de-DE" sz="2400" dirty="0" err="1">
                <a:latin typeface="Arial" panose="020B0604020202020204" pitchFamily="34" charset="0"/>
              </a:rPr>
              <a:t>GroIMP</a:t>
            </a: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Graph queries in XL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Cone-based shadow model</a:t>
            </a:r>
          </a:p>
        </p:txBody>
      </p:sp>
      <p:sp>
        <p:nvSpPr>
          <p:cNvPr id="4099" name="Line 2">
            <a:extLst>
              <a:ext uri="{FF2B5EF4-FFF2-40B4-BE49-F238E27FC236}">
                <a16:creationId xmlns:a16="http://schemas.microsoft.com/office/drawing/2014/main" id="{4F0FDEA4-723B-4E62-8FFF-31E3158CD4C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4B934B4-CACD-49A8-B35E-F7A2DAB512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4101" name="AutoShape 4">
            <a:extLst>
              <a:ext uri="{FF2B5EF4-FFF2-40B4-BE49-F238E27FC236}">
                <a16:creationId xmlns:a16="http://schemas.microsoft.com/office/drawing/2014/main" id="{1331C507-736B-4959-804A-A1C5D8863572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02" name="Slide Number Placeholder 1">
            <a:extLst>
              <a:ext uri="{FF2B5EF4-FFF2-40B4-BE49-F238E27FC236}">
                <a16:creationId xmlns:a16="http://schemas.microsoft.com/office/drawing/2014/main" id="{CE3D1538-E4E0-4EDD-ADA2-C5CBF808D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2FC17C-EBC9-4927-86C5-8F04C3F87E3B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de-DE" altLang="de-DE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>
            <a:extLst>
              <a:ext uri="{FF2B5EF4-FFF2-40B4-BE49-F238E27FC236}">
                <a16:creationId xmlns:a16="http://schemas.microsoft.com/office/drawing/2014/main" id="{4EE8B4FE-6F59-4532-8A43-13C9E4588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1436688"/>
            <a:ext cx="5976937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de-DE" b="1" dirty="0">
                <a:solidFill>
                  <a:srgbClr val="FF000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On the following slides: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8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Cone-based shadow model (revisited)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Sequential and parallel derivation modes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A model for diameter growth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de-DE" sz="2400" dirty="0">
                <a:latin typeface="Arial" panose="020B0604020202020204" pitchFamily="34" charset="0"/>
              </a:rPr>
              <a:t> Instantiation rules and their application</a:t>
            </a:r>
          </a:p>
        </p:txBody>
      </p:sp>
      <p:sp>
        <p:nvSpPr>
          <p:cNvPr id="5123" name="Line 2">
            <a:extLst>
              <a:ext uri="{FF2B5EF4-FFF2-40B4-BE49-F238E27FC236}">
                <a16:creationId xmlns:a16="http://schemas.microsoft.com/office/drawing/2014/main" id="{0C953859-4B8F-49B1-A104-3EB416D284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8AAA4F62-0F06-4CFE-A7BB-F446D286F5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125" name="AutoShape 4">
            <a:extLst>
              <a:ext uri="{FF2B5EF4-FFF2-40B4-BE49-F238E27FC236}">
                <a16:creationId xmlns:a16="http://schemas.microsoft.com/office/drawing/2014/main" id="{CB1B8760-6B9C-4C73-BD7D-5245F66D4797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26" name="Slide Number Placeholder 1">
            <a:extLst>
              <a:ext uri="{FF2B5EF4-FFF2-40B4-BE49-F238E27FC236}">
                <a16:creationId xmlns:a16="http://schemas.microsoft.com/office/drawing/2014/main" id="{CDA605DA-51CE-4661-ACE6-6AB7E54C5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4BD740-CFD9-4A5A-A33F-9B9E03D9C9FE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de-DE" altLang="de-DE"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ext Box 2">
            <a:extLst>
              <a:ext uri="{FF2B5EF4-FFF2-40B4-BE49-F238E27FC236}">
                <a16:creationId xmlns:a16="http://schemas.microsoft.com/office/drawing/2014/main" id="{E5F8C56B-8D76-4695-BE65-E3B4C83484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" y="476672"/>
            <a:ext cx="864076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Cone-based shadow model</a:t>
            </a:r>
          </a:p>
          <a:p>
            <a:pPr eaLnBrk="1" hangingPunct="1">
              <a:spcBef>
                <a:spcPts val="0"/>
              </a:spcBef>
              <a:buFontTx/>
              <a:buNone/>
            </a:pPr>
            <a:endParaRPr lang="en-US" altLang="de-DE" sz="8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sm09_e42.rgg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50179" name="Line 2">
            <a:extLst>
              <a:ext uri="{FF2B5EF4-FFF2-40B4-BE49-F238E27FC236}">
                <a16:creationId xmlns:a16="http://schemas.microsoft.com/office/drawing/2014/main" id="{B9FF2ECD-0D1A-4F24-AF73-C4AAAAB1AC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0" name="Line 3">
            <a:extLst>
              <a:ext uri="{FF2B5EF4-FFF2-40B4-BE49-F238E27FC236}">
                <a16:creationId xmlns:a16="http://schemas.microsoft.com/office/drawing/2014/main" id="{04A78D5F-2C80-4220-8F01-71B62EAF64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50181" name="AutoShape 4">
            <a:extLst>
              <a:ext uri="{FF2B5EF4-FFF2-40B4-BE49-F238E27FC236}">
                <a16:creationId xmlns:a16="http://schemas.microsoft.com/office/drawing/2014/main" id="{DE22CDFA-FCBF-4B72-8CBD-37EA3C027A1E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0182" name="Slide Number Placeholder 1">
            <a:extLst>
              <a:ext uri="{FF2B5EF4-FFF2-40B4-BE49-F238E27FC236}">
                <a16:creationId xmlns:a16="http://schemas.microsoft.com/office/drawing/2014/main" id="{444F5CCD-0F8F-4D0D-8E5D-80CE0CDC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13D53BE-76E5-4E8D-9B47-942D8C51F992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de-DE" altLang="de-DE" sz="1400"/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87DFDED1-C030-408E-ABB2-3C03860F8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0214" y="1363493"/>
            <a:ext cx="8640762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Segment(int t, int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ord</a:t>
            </a:r>
            <a:r>
              <a:rPr lang="en-US" altLang="de-DE" sz="1400" b="1" dirty="0">
                <a:latin typeface="Courier New" panose="02070309020205020404" pitchFamily="49" charset="0"/>
              </a:rPr>
              <a:t>) extends F0;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(int t) extends F(1, 1,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module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400" b="1" dirty="0">
                <a:latin typeface="Courier New" panose="02070309020205020404" pitchFamily="49" charset="0"/>
              </a:rPr>
              <a:t> extends F(0.5, 0.5,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Vector3d z = new Vector3d(0, 0, 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protected void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init</a:t>
            </a:r>
            <a:r>
              <a:rPr lang="en-US" altLang="de-DE" sz="1400" b="1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Axiom ==&gt; P(2) D(5) V(-0.15)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(-4) ] RU(90) M(600) RU(-90)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                      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(0) ] RU(-90) M(1200) RU(90)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                         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(-8) ];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public void run()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[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(t), (t &lt; 0) ==&gt;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(t+1);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x:TBud(t), (t &gt;= 0 &amp;&amp; </a:t>
            </a:r>
            <a:r>
              <a:rPr lang="en-US" altLang="de-DE" sz="1400" b="1" dirty="0">
                <a:solidFill>
                  <a:srgbClr val="990000"/>
                </a:solidFill>
                <a:latin typeface="Courier New" panose="02070309020205020404" pitchFamily="49" charset="0"/>
              </a:rPr>
              <a:t>empty( (* s:Segment, (s in cone(x, z, 45)) *) )</a:t>
            </a:r>
            <a:r>
              <a:rPr lang="en-US" altLang="de-DE" sz="1400" b="1" dirty="0">
                <a:latin typeface="Courier New" panose="02070309020205020404" pitchFamily="49" charset="0"/>
              </a:rPr>
              <a:t> ) ==&gt;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L(random(80, 120)) Segment(0, 0)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latin typeface="Courier New" panose="02070309020205020404" pitchFamily="49" charset="0"/>
              </a:rPr>
              <a:t>(random(0.5, 0.9)) RU(60)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400" b="1" dirty="0">
                <a:latin typeface="Courier New" panose="02070309020205020404" pitchFamily="49" charset="0"/>
              </a:rPr>
              <a:t> ]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[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MRel</a:t>
            </a:r>
            <a:r>
              <a:rPr lang="en-US" altLang="de-DE" sz="1400" b="1" dirty="0">
                <a:latin typeface="Courier New" panose="02070309020205020404" pitchFamily="49" charset="0"/>
              </a:rPr>
              <a:t>(random(0.5, 0.9)) RU(-60)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400" b="1" dirty="0">
                <a:latin typeface="Courier New" panose="02070309020205020404" pitchFamily="49" charset="0"/>
              </a:rPr>
              <a:t> ]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TBud</a:t>
            </a:r>
            <a:r>
              <a:rPr lang="en-US" altLang="de-DE" sz="1400" b="1" dirty="0">
                <a:latin typeface="Courier New" panose="02070309020205020404" pitchFamily="49" charset="0"/>
              </a:rPr>
              <a:t>(t+1);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y:LBud,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(</a:t>
            </a:r>
            <a:r>
              <a:rPr lang="en-US" altLang="de-DE" sz="1400" b="1" dirty="0">
                <a:solidFill>
                  <a:srgbClr val="990000"/>
                </a:solidFill>
                <a:latin typeface="Courier New" panose="02070309020205020404" pitchFamily="49" charset="0"/>
              </a:rPr>
              <a:t>empty( (* s:Segment, (s in cone(y, z, 45)) *) )</a:t>
            </a:r>
            <a:r>
              <a:rPr lang="en-US" altLang="de-DE" sz="1400" b="1" dirty="0">
                <a:latin typeface="Courier New" panose="02070309020205020404" pitchFamily="49" charset="0"/>
              </a:rPr>
              <a:t> ) ==&gt;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   L(random(60, 90) Segment(0, 1) RV0 </a:t>
            </a:r>
            <a:r>
              <a:rPr lang="en-US" altLang="de-DE" sz="1400" b="1" dirty="0" err="1">
                <a:latin typeface="Courier New" panose="02070309020205020404" pitchFamily="49" charset="0"/>
              </a:rPr>
              <a:t>LBud</a:t>
            </a:r>
            <a:r>
              <a:rPr lang="en-US" altLang="de-DE" sz="1400" b="1" dirty="0">
                <a:latin typeface="Courier New" panose="02070309020205020404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Segment(t, o), (t &lt; 8) ==&gt; Segment(t+1, o);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</a:t>
            </a:r>
            <a:r>
              <a:rPr lang="en-US" altLang="de-DE" sz="1400" b="1" dirty="0">
                <a:solidFill>
                  <a:srgbClr val="336600"/>
                </a:solidFill>
                <a:latin typeface="Courier New" panose="02070309020205020404" pitchFamily="49" charset="0"/>
              </a:rPr>
              <a:t>Segment(t, o), (t &gt;= 8 &amp;&amp; o == 1) ==&gt;&gt; ;   /* Deletion of branches */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b="1" dirty="0">
                <a:latin typeface="Courier New" panose="02070309020205020404" pitchFamily="49" charset="0"/>
              </a:rPr>
              <a:t>   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776A1AB6-7F6C-4EAF-843E-1E20F44AC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742" y="595313"/>
            <a:ext cx="8532812" cy="594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Derivation modes in XL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Default: parallel application of rules (like in L-systems)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To switch into sequential mode (then in each step at most one rule is applied to one match):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 err="1">
                <a:latin typeface="Courier New" panose="02070309020205020404" pitchFamily="49" charset="0"/>
              </a:rPr>
              <a:t>setDerivationMode</a:t>
            </a:r>
            <a:r>
              <a:rPr lang="en-US" altLang="de-DE" sz="2400" b="1" dirty="0">
                <a:latin typeface="Courier New" panose="02070309020205020404" pitchFamily="49" charset="0"/>
              </a:rPr>
              <a:t>(SEQUENTIAL_MODE)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To switch back to parallel mode use: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 err="1">
                <a:latin typeface="Courier New" panose="02070309020205020404" pitchFamily="49" charset="0"/>
              </a:rPr>
              <a:t>setDerivationMode</a:t>
            </a:r>
            <a:r>
              <a:rPr lang="en-US" altLang="de-DE" sz="2400" b="1" dirty="0">
                <a:latin typeface="Courier New" panose="02070309020205020404" pitchFamily="49" charset="0"/>
              </a:rPr>
              <a:t>(PARALLEL_MODE)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Test the following example: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sm09_e32.rgg</a:t>
            </a:r>
          </a:p>
        </p:txBody>
      </p:sp>
      <p:sp>
        <p:nvSpPr>
          <p:cNvPr id="6147" name="Line 2">
            <a:extLst>
              <a:ext uri="{FF2B5EF4-FFF2-40B4-BE49-F238E27FC236}">
                <a16:creationId xmlns:a16="http://schemas.microsoft.com/office/drawing/2014/main" id="{AE7E5D00-92E9-4E0F-BA9C-1D40A26DE1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A7AEF792-288E-4D6D-AFB1-4B8EC7268F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6149" name="AutoShape 4">
            <a:extLst>
              <a:ext uri="{FF2B5EF4-FFF2-40B4-BE49-F238E27FC236}">
                <a16:creationId xmlns:a16="http://schemas.microsoft.com/office/drawing/2014/main" id="{6C8DB1A9-C250-407D-BBAE-7C838E191C3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150" name="Slide Number Placeholder 1">
            <a:extLst>
              <a:ext uri="{FF2B5EF4-FFF2-40B4-BE49-F238E27FC236}">
                <a16:creationId xmlns:a16="http://schemas.microsoft.com/office/drawing/2014/main" id="{B22D4D96-BA86-477F-B191-F7B8B0DA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9F58CE-CA0B-4CDF-B795-89593D94659C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de-DE" altLang="de-DE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BCA125B-F0B6-4962-8575-73E836B97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725" y="474663"/>
            <a:ext cx="8569325" cy="5186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Modelling diameter growth in plants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Frequently used approaches: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Regression diameter ~ length for new growth units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- Diameter increment dependent from age, branch order, etc.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e.g., use rule with fixed annual growth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000" dirty="0"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</a:t>
            </a:r>
            <a:r>
              <a:rPr lang="en-US" altLang="de-DE" sz="2400" b="1" dirty="0">
                <a:latin typeface="Courier New" panose="02070309020205020404" pitchFamily="49" charset="0"/>
              </a:rPr>
              <a:t>Shoot(l, d) ==&gt; Shoot(l, </a:t>
            </a:r>
            <a:r>
              <a:rPr lang="en-US" altLang="de-DE" sz="2400" b="1" dirty="0" err="1">
                <a:latin typeface="Courier New" panose="02070309020205020404" pitchFamily="49" charset="0"/>
              </a:rPr>
              <a:t>d+delta_d</a:t>
            </a:r>
            <a:r>
              <a:rPr lang="en-US" altLang="de-DE" sz="2400" b="1" dirty="0">
                <a:latin typeface="Courier New" panose="02070309020205020404" pitchFamily="49" charset="0"/>
              </a:rPr>
              <a:t>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000" dirty="0">
                <a:latin typeface="Arial" panose="020B0604020202020204" pitchFamily="34" charset="0"/>
              </a:rPr>
              <a:t>  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    Interpretive rule for shoot:  </a:t>
            </a:r>
            <a:r>
              <a:rPr lang="en-US" altLang="de-DE" sz="2400" b="1" dirty="0">
                <a:latin typeface="Courier New" panose="02070309020205020404" pitchFamily="49" charset="0"/>
              </a:rPr>
              <a:t>Shoot(l, d) ==&gt; F(l, d);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2400" b="1" dirty="0">
              <a:latin typeface="Courier New" panose="02070309020205020404" pitchFamily="49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de-DE" sz="2400" dirty="0">
                <a:latin typeface="Arial" panose="020B0604020202020204" pitchFamily="34" charset="0"/>
              </a:rPr>
              <a:t> or: “</a:t>
            </a:r>
            <a:r>
              <a:rPr lang="en-US" altLang="de-DE" sz="2400" i="1" dirty="0">
                <a:latin typeface="Arial" panose="020B0604020202020204" pitchFamily="34" charset="0"/>
              </a:rPr>
              <a:t>pipe-model” assumption</a:t>
            </a:r>
            <a:r>
              <a:rPr lang="en-US" altLang="de-DE" sz="2400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7171" name="Line 2">
            <a:extLst>
              <a:ext uri="{FF2B5EF4-FFF2-40B4-BE49-F238E27FC236}">
                <a16:creationId xmlns:a16="http://schemas.microsoft.com/office/drawing/2014/main" id="{97E3BEF5-D32C-41DA-A8AF-81B5C55D69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Line 3">
            <a:extLst>
              <a:ext uri="{FF2B5EF4-FFF2-40B4-BE49-F238E27FC236}">
                <a16:creationId xmlns:a16="http://schemas.microsoft.com/office/drawing/2014/main" id="{70A733CA-FD43-4C8B-BFFD-0612B40B72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7173" name="AutoShape 4">
            <a:extLst>
              <a:ext uri="{FF2B5EF4-FFF2-40B4-BE49-F238E27FC236}">
                <a16:creationId xmlns:a16="http://schemas.microsoft.com/office/drawing/2014/main" id="{C7FD4F9E-6EBE-40DA-BB43-77A1F910923A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174" name="Slide Number Placeholder 1">
            <a:extLst>
              <a:ext uri="{FF2B5EF4-FFF2-40B4-BE49-F238E27FC236}">
                <a16:creationId xmlns:a16="http://schemas.microsoft.com/office/drawing/2014/main" id="{476EC9FF-C9DD-4BAB-815E-0CBBE49DE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65D409-4A26-4804-9FD1-BB919C5A9DC1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de-DE" altLang="de-DE" sz="1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521D7006-422F-4202-8D55-9B5389B04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477838"/>
            <a:ext cx="4968875" cy="1138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b="1">
                <a:solidFill>
                  <a:srgbClr val="FF0000"/>
                </a:solidFill>
                <a:latin typeface="Arial" panose="020B0604020202020204" pitchFamily="34" charset="0"/>
              </a:rPr>
              <a:t>“pipe model”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>
                <a:latin typeface="Arial" panose="020B0604020202020204" pitchFamily="34" charset="0"/>
              </a:rPr>
              <a:t>(Shinozaki et al. 1964) </a:t>
            </a:r>
          </a:p>
        </p:txBody>
      </p:sp>
      <p:sp>
        <p:nvSpPr>
          <p:cNvPr id="8195" name="Line 3">
            <a:extLst>
              <a:ext uri="{FF2B5EF4-FFF2-40B4-BE49-F238E27FC236}">
                <a16:creationId xmlns:a16="http://schemas.microsoft.com/office/drawing/2014/main" id="{F36BF474-EF4F-40D0-9CB7-CF73D4951640}"/>
              </a:ext>
            </a:extLst>
          </p:cNvPr>
          <p:cNvSpPr>
            <a:spLocks noChangeShapeType="1"/>
          </p:cNvSpPr>
          <p:nvPr/>
        </p:nvSpPr>
        <p:spPr bwMode="auto">
          <a:xfrm>
            <a:off x="1762125" y="2994025"/>
            <a:ext cx="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Line 4">
            <a:extLst>
              <a:ext uri="{FF2B5EF4-FFF2-40B4-BE49-F238E27FC236}">
                <a16:creationId xmlns:a16="http://schemas.microsoft.com/office/drawing/2014/main" id="{8B073A0F-A4B7-4F51-8747-6E15109EA0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8025" y="2994025"/>
            <a:ext cx="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0ED2F99E-E893-42EE-9D9B-0500EF86304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2994025"/>
            <a:ext cx="0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Line 6">
            <a:extLst>
              <a:ext uri="{FF2B5EF4-FFF2-40B4-BE49-F238E27FC236}">
                <a16:creationId xmlns:a16="http://schemas.microsoft.com/office/drawing/2014/main" id="{1185652A-F82F-4B3B-ACB4-99F9AB593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1413" y="2849563"/>
            <a:ext cx="0" cy="17287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Line 7">
            <a:extLst>
              <a:ext uri="{FF2B5EF4-FFF2-40B4-BE49-F238E27FC236}">
                <a16:creationId xmlns:a16="http://schemas.microsoft.com/office/drawing/2014/main" id="{396B3455-F59A-4603-9536-AC5724982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3136900"/>
            <a:ext cx="0" cy="14414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C2B0D402-B1F6-4E1A-9DF8-A2A9BE88BD02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4788" y="2562225"/>
            <a:ext cx="287337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>
            <a:extLst>
              <a:ext uri="{FF2B5EF4-FFF2-40B4-BE49-F238E27FC236}">
                <a16:creationId xmlns:a16="http://schemas.microsoft.com/office/drawing/2014/main" id="{81244CA0-D61B-406B-9D87-6D5DBC5D26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2489200"/>
            <a:ext cx="358775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Oval 10">
            <a:extLst>
              <a:ext uri="{FF2B5EF4-FFF2-40B4-BE49-F238E27FC236}">
                <a16:creationId xmlns:a16="http://schemas.microsoft.com/office/drawing/2014/main" id="{0DADD79C-C774-4D4D-994A-AE441BAFBA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4788" y="2489200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03" name="Line 11">
            <a:extLst>
              <a:ext uri="{FF2B5EF4-FFF2-40B4-BE49-F238E27FC236}">
                <a16:creationId xmlns:a16="http://schemas.microsoft.com/office/drawing/2014/main" id="{660ECD71-DAD7-44FE-BE51-AAA88831E5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8025" y="2273300"/>
            <a:ext cx="73025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>
            <a:extLst>
              <a:ext uri="{FF2B5EF4-FFF2-40B4-BE49-F238E27FC236}">
                <a16:creationId xmlns:a16="http://schemas.microsoft.com/office/drawing/2014/main" id="{B2C85F5F-A8E9-417B-8E95-214E1EC385D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193925" y="4578350"/>
            <a:ext cx="217488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Oval 13">
            <a:extLst>
              <a:ext uri="{FF2B5EF4-FFF2-40B4-BE49-F238E27FC236}">
                <a16:creationId xmlns:a16="http://schemas.microsoft.com/office/drawing/2014/main" id="{59C45D36-194F-4FD2-8B8B-B78E1DDB70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050" y="2201863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06" name="Oval 14">
            <a:extLst>
              <a:ext uri="{FF2B5EF4-FFF2-40B4-BE49-F238E27FC236}">
                <a16:creationId xmlns:a16="http://schemas.microsoft.com/office/drawing/2014/main" id="{6795E6D2-6041-46F0-86DD-36315A934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98750" y="2346325"/>
            <a:ext cx="215900" cy="73025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07" name="Line 15">
            <a:extLst>
              <a:ext uri="{FF2B5EF4-FFF2-40B4-BE49-F238E27FC236}">
                <a16:creationId xmlns:a16="http://schemas.microsoft.com/office/drawing/2014/main" id="{D8751914-926E-4900-9841-86A5DC2CD71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8025" y="2346325"/>
            <a:ext cx="73025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Line 16">
            <a:extLst>
              <a:ext uri="{FF2B5EF4-FFF2-40B4-BE49-F238E27FC236}">
                <a16:creationId xmlns:a16="http://schemas.microsoft.com/office/drawing/2014/main" id="{C59C236A-ABE7-4096-A731-F0B8BB6660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3925" y="2346325"/>
            <a:ext cx="576263" cy="43021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9" name="Line 17">
            <a:extLst>
              <a:ext uri="{FF2B5EF4-FFF2-40B4-BE49-F238E27FC236}">
                <a16:creationId xmlns:a16="http://schemas.microsoft.com/office/drawing/2014/main" id="{8704D601-5CCA-4421-BAA0-8AE3CF3899E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2417763"/>
            <a:ext cx="431800" cy="4333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0" name="Line 18">
            <a:extLst>
              <a:ext uri="{FF2B5EF4-FFF2-40B4-BE49-F238E27FC236}">
                <a16:creationId xmlns:a16="http://schemas.microsoft.com/office/drawing/2014/main" id="{13B2A36C-3383-48D5-8A65-0C67871D8F1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411413" y="2778125"/>
            <a:ext cx="647700" cy="2873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1" name="Line 19">
            <a:extLst>
              <a:ext uri="{FF2B5EF4-FFF2-40B4-BE49-F238E27FC236}">
                <a16:creationId xmlns:a16="http://schemas.microsoft.com/office/drawing/2014/main" id="{760F6380-B9BD-46C5-9AFD-9046288B38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27313" y="2849563"/>
            <a:ext cx="576262" cy="28733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2" name="Oval 20">
            <a:extLst>
              <a:ext uri="{FF2B5EF4-FFF2-40B4-BE49-F238E27FC236}">
                <a16:creationId xmlns:a16="http://schemas.microsoft.com/office/drawing/2014/main" id="{75E2879A-3C53-4B8A-817E-C33DDD6924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2125" y="5586413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3" name="Oval 21">
            <a:extLst>
              <a:ext uri="{FF2B5EF4-FFF2-40B4-BE49-F238E27FC236}">
                <a16:creationId xmlns:a16="http://schemas.microsoft.com/office/drawing/2014/main" id="{A1C84872-0900-45D2-99AE-E75A2EB55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6088" y="2778125"/>
            <a:ext cx="215900" cy="144463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4" name="Oval 22">
            <a:extLst>
              <a:ext uri="{FF2B5EF4-FFF2-40B4-BE49-F238E27FC236}">
                <a16:creationId xmlns:a16="http://schemas.microsoft.com/office/drawing/2014/main" id="{79ED5B8F-CBE8-41E7-BE1F-2CAFDE48B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5370513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5" name="Oval 23">
            <a:extLst>
              <a:ext uri="{FF2B5EF4-FFF2-40B4-BE49-F238E27FC236}">
                <a16:creationId xmlns:a16="http://schemas.microsoft.com/office/drawing/2014/main" id="{C967DEAB-4251-41EB-90F3-42A28665D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5081588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6" name="Oval 24">
            <a:extLst>
              <a:ext uri="{FF2B5EF4-FFF2-40B4-BE49-F238E27FC236}">
                <a16:creationId xmlns:a16="http://schemas.microsoft.com/office/drawing/2014/main" id="{587013E9-AE95-4D30-AD48-1C28121DDD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0188" y="5010150"/>
            <a:ext cx="215900" cy="146050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17" name="Line 25">
            <a:extLst>
              <a:ext uri="{FF2B5EF4-FFF2-40B4-BE49-F238E27FC236}">
                <a16:creationId xmlns:a16="http://schemas.microsoft.com/office/drawing/2014/main" id="{8CD53671-E6F7-4684-95B9-D463DD012F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546225" y="4578350"/>
            <a:ext cx="433388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8" name="Line 26">
            <a:extLst>
              <a:ext uri="{FF2B5EF4-FFF2-40B4-BE49-F238E27FC236}">
                <a16:creationId xmlns:a16="http://schemas.microsoft.com/office/drawing/2014/main" id="{DFB4072F-D4B3-482F-B4B6-4632218ED4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30325" y="4578350"/>
            <a:ext cx="433388" cy="5762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19" name="Line 27">
            <a:extLst>
              <a:ext uri="{FF2B5EF4-FFF2-40B4-BE49-F238E27FC236}">
                <a16:creationId xmlns:a16="http://schemas.microsoft.com/office/drawing/2014/main" id="{F3B095AB-8D8F-4779-BA25-748B5418E0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78025" y="4578350"/>
            <a:ext cx="217488" cy="10795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0" name="Line 28">
            <a:extLst>
              <a:ext uri="{FF2B5EF4-FFF2-40B4-BE49-F238E27FC236}">
                <a16:creationId xmlns:a16="http://schemas.microsoft.com/office/drawing/2014/main" id="{2C96AF41-2645-4B13-AF23-7BD40EAE6A6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62125" y="4505325"/>
            <a:ext cx="217488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1" name="Line 29">
            <a:extLst>
              <a:ext uri="{FF2B5EF4-FFF2-40B4-BE49-F238E27FC236}">
                <a16:creationId xmlns:a16="http://schemas.microsoft.com/office/drawing/2014/main" id="{783DD087-45C7-42AE-B0CF-D62BF3071E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4578350"/>
            <a:ext cx="215900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2" name="Line 30">
            <a:extLst>
              <a:ext uri="{FF2B5EF4-FFF2-40B4-BE49-F238E27FC236}">
                <a16:creationId xmlns:a16="http://schemas.microsoft.com/office/drawing/2014/main" id="{8D615FC4-F8AE-4455-A247-B28C00D86A5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93925" y="2273300"/>
            <a:ext cx="73025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3" name="Line 31">
            <a:extLst>
              <a:ext uri="{FF2B5EF4-FFF2-40B4-BE49-F238E27FC236}">
                <a16:creationId xmlns:a16="http://schemas.microsoft.com/office/drawing/2014/main" id="{E9AE1C3A-AA3D-43B6-84D0-FE77C0A4C5C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27313" y="4578350"/>
            <a:ext cx="358775" cy="50323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4" name="Line 32">
            <a:extLst>
              <a:ext uri="{FF2B5EF4-FFF2-40B4-BE49-F238E27FC236}">
                <a16:creationId xmlns:a16="http://schemas.microsoft.com/office/drawing/2014/main" id="{5BFF6BEE-8805-4258-99CA-CBA0182533C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11413" y="4578350"/>
            <a:ext cx="358775" cy="5048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5" name="Text Box 33">
            <a:extLst>
              <a:ext uri="{FF2B5EF4-FFF2-40B4-BE49-F238E27FC236}">
                <a16:creationId xmlns:a16="http://schemas.microsoft.com/office/drawing/2014/main" id="{12648E05-DF3A-4FDF-B738-E961E6ECE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5738" y="2276475"/>
            <a:ext cx="3455987" cy="310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rgbClr val="009900"/>
                </a:solidFill>
                <a:latin typeface="Arial" panose="020B0604020202020204" pitchFamily="34" charset="0"/>
              </a:rPr>
              <a:t>Parallel “unit pipes”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80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Cross section area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~  leaf mass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~  fine root mass</a:t>
            </a:r>
          </a:p>
        </p:txBody>
      </p:sp>
      <p:sp>
        <p:nvSpPr>
          <p:cNvPr id="8226" name="Line 34">
            <a:extLst>
              <a:ext uri="{FF2B5EF4-FFF2-40B4-BE49-F238E27FC236}">
                <a16:creationId xmlns:a16="http://schemas.microsoft.com/office/drawing/2014/main" id="{17319A5A-8866-4414-A427-FDACDE85C64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58888" y="5154613"/>
            <a:ext cx="142875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7" name="Line 35">
            <a:extLst>
              <a:ext uri="{FF2B5EF4-FFF2-40B4-BE49-F238E27FC236}">
                <a16:creationId xmlns:a16="http://schemas.microsoft.com/office/drawing/2014/main" id="{8C33F8F5-4C6D-483C-A54B-D248CE3ED7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01763" y="5154613"/>
            <a:ext cx="73025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8" name="Line 36">
            <a:extLst>
              <a:ext uri="{FF2B5EF4-FFF2-40B4-BE49-F238E27FC236}">
                <a16:creationId xmlns:a16="http://schemas.microsoft.com/office/drawing/2014/main" id="{C8E3FE37-5FBB-46A0-A773-6D1647BBF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4788" y="5154613"/>
            <a:ext cx="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29" name="Line 37">
            <a:extLst>
              <a:ext uri="{FF2B5EF4-FFF2-40B4-BE49-F238E27FC236}">
                <a16:creationId xmlns:a16="http://schemas.microsoft.com/office/drawing/2014/main" id="{34A17E95-53CA-400A-A59A-B7910233975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42988" y="5154613"/>
            <a:ext cx="287337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0" name="Line 38">
            <a:extLst>
              <a:ext uri="{FF2B5EF4-FFF2-40B4-BE49-F238E27FC236}">
                <a16:creationId xmlns:a16="http://schemas.microsoft.com/office/drawing/2014/main" id="{9DFCB850-313D-4C8E-98B3-382AE79FD4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74788" y="5154613"/>
            <a:ext cx="71437" cy="287337"/>
          </a:xfrm>
          <a:prstGeom prst="line">
            <a:avLst/>
          </a:prstGeom>
          <a:noFill/>
          <a:ln w="9525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1" name="Line 39">
            <a:extLst>
              <a:ext uri="{FF2B5EF4-FFF2-40B4-BE49-F238E27FC236}">
                <a16:creationId xmlns:a16="http://schemas.microsoft.com/office/drawing/2014/main" id="{EAA5172D-DD58-4FBC-B6C2-69D18D5557F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474788" y="2273300"/>
            <a:ext cx="71437" cy="288925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2" name="Oval 40">
            <a:extLst>
              <a:ext uri="{FF2B5EF4-FFF2-40B4-BE49-F238E27FC236}">
                <a16:creationId xmlns:a16="http://schemas.microsoft.com/office/drawing/2014/main" id="{5C85A3D2-4130-480E-90FF-3987606062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1763" y="2128838"/>
            <a:ext cx="144462" cy="215900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33" name="Line 41">
            <a:extLst>
              <a:ext uri="{FF2B5EF4-FFF2-40B4-BE49-F238E27FC236}">
                <a16:creationId xmlns:a16="http://schemas.microsoft.com/office/drawing/2014/main" id="{3292C1F7-B7A7-483F-B445-0B79DC4726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90688" y="2201863"/>
            <a:ext cx="71437" cy="360362"/>
          </a:xfrm>
          <a:prstGeom prst="line">
            <a:avLst/>
          </a:prstGeom>
          <a:noFill/>
          <a:ln w="9525">
            <a:solidFill>
              <a:srgbClr val="3399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4" name="Oval 42">
            <a:extLst>
              <a:ext uri="{FF2B5EF4-FFF2-40B4-BE49-F238E27FC236}">
                <a16:creationId xmlns:a16="http://schemas.microsoft.com/office/drawing/2014/main" id="{D227F043-84E0-41B3-833D-4A7910AB7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0688" y="1985963"/>
            <a:ext cx="144462" cy="360362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35" name="Line 43">
            <a:extLst>
              <a:ext uri="{FF2B5EF4-FFF2-40B4-BE49-F238E27FC236}">
                <a16:creationId xmlns:a16="http://schemas.microsoft.com/office/drawing/2014/main" id="{9339A59A-E825-4679-81B8-872B7621C80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8888" y="2417763"/>
            <a:ext cx="35877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6" name="Oval 44">
            <a:extLst>
              <a:ext uri="{FF2B5EF4-FFF2-40B4-BE49-F238E27FC236}">
                <a16:creationId xmlns:a16="http://schemas.microsoft.com/office/drawing/2014/main" id="{289E7C13-1E53-41C6-AF1C-4DB1065A37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4425" y="2346325"/>
            <a:ext cx="215900" cy="142875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8237" name="Line 2">
            <a:extLst>
              <a:ext uri="{FF2B5EF4-FFF2-40B4-BE49-F238E27FC236}">
                <a16:creationId xmlns:a16="http://schemas.microsoft.com/office/drawing/2014/main" id="{C4BA383D-842D-4EE5-BDBD-84C7A9C41DE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38" name="Line 3">
            <a:extLst>
              <a:ext uri="{FF2B5EF4-FFF2-40B4-BE49-F238E27FC236}">
                <a16:creationId xmlns:a16="http://schemas.microsoft.com/office/drawing/2014/main" id="{280E2F0D-7A42-45DC-A3C8-5F91646506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8239" name="AutoShape 4">
            <a:extLst>
              <a:ext uri="{FF2B5EF4-FFF2-40B4-BE49-F238E27FC236}">
                <a16:creationId xmlns:a16="http://schemas.microsoft.com/office/drawing/2014/main" id="{AD4B3C3E-E131-489E-9047-CF06FA32E7F9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40" name="Slide Number Placeholder 1">
            <a:extLst>
              <a:ext uri="{FF2B5EF4-FFF2-40B4-BE49-F238E27FC236}">
                <a16:creationId xmlns:a16="http://schemas.microsoft.com/office/drawing/2014/main" id="{6A7A5DA9-50D5-42FF-870C-6E9F79AD7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14E139-6690-48E0-B40E-5536882090B3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de-DE" altLang="de-DE"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F4404CC3-8DE7-45C6-B97A-C7C7F1887D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661988"/>
            <a:ext cx="6480175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b="1" dirty="0">
                <a:solidFill>
                  <a:srgbClr val="FF0000"/>
                </a:solidFill>
                <a:latin typeface="Arial" panose="020B0604020202020204" pitchFamily="34" charset="0"/>
              </a:rPr>
              <a:t>Conclusion</a:t>
            </a:r>
            <a:r>
              <a:rPr lang="en-US" altLang="de-DE" sz="2800" dirty="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dirty="0">
                <a:latin typeface="Arial" panose="020B0604020202020204" pitchFamily="34" charset="0"/>
              </a:rPr>
              <a:t>“Leonardo rule”  (da Vinci, about 1500)</a:t>
            </a:r>
          </a:p>
        </p:txBody>
      </p:sp>
      <p:sp>
        <p:nvSpPr>
          <p:cNvPr id="9219" name="Line 3">
            <a:extLst>
              <a:ext uri="{FF2B5EF4-FFF2-40B4-BE49-F238E27FC236}">
                <a16:creationId xmlns:a16="http://schemas.microsoft.com/office/drawing/2014/main" id="{A69305D7-29BD-490E-9AD6-13FF34A85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0325" y="3700463"/>
            <a:ext cx="0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044CA192-3B61-484C-B002-4727021ED04B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5363" y="3700463"/>
            <a:ext cx="0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Oval 5">
            <a:extLst>
              <a:ext uri="{FF2B5EF4-FFF2-40B4-BE49-F238E27FC236}">
                <a16:creationId xmlns:a16="http://schemas.microsoft.com/office/drawing/2014/main" id="{269E9C3F-3D9D-4472-BF77-8F26E3F11F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0325" y="4565650"/>
            <a:ext cx="936625" cy="503238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7B2A66AD-D448-4CC6-AC04-672292E6D0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65363" y="3413125"/>
            <a:ext cx="433387" cy="2873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28498257-9C88-452B-8F03-1F3BB66ACD8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2488" y="3052763"/>
            <a:ext cx="576262" cy="3587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4" name="Oval 8">
            <a:extLst>
              <a:ext uri="{FF2B5EF4-FFF2-40B4-BE49-F238E27FC236}">
                <a16:creationId xmlns:a16="http://schemas.microsoft.com/office/drawing/2014/main" id="{3CD1B3F1-A33C-4496-B697-4E0CD1ED8B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288" y="3052763"/>
            <a:ext cx="287337" cy="36036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BF1D1FD0-388A-4C2B-A97C-ECA3695325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041400" y="3413125"/>
            <a:ext cx="288925" cy="28733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10">
            <a:extLst>
              <a:ext uri="{FF2B5EF4-FFF2-40B4-BE49-F238E27FC236}">
                <a16:creationId xmlns:a16="http://schemas.microsoft.com/office/drawing/2014/main" id="{12B310E1-7644-4AB0-BEED-C79C1E6E76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14425" y="3052763"/>
            <a:ext cx="431800" cy="3619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Oval 11">
            <a:extLst>
              <a:ext uri="{FF2B5EF4-FFF2-40B4-BE49-F238E27FC236}">
                <a16:creationId xmlns:a16="http://schemas.microsoft.com/office/drawing/2014/main" id="{C38BDCAC-75C4-4FAA-B557-163A333A9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9963" y="3052763"/>
            <a:ext cx="215900" cy="36036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28" name="Line 12">
            <a:extLst>
              <a:ext uri="{FF2B5EF4-FFF2-40B4-BE49-F238E27FC236}">
                <a16:creationId xmlns:a16="http://schemas.microsoft.com/office/drawing/2014/main" id="{81A2741A-7B3E-4509-B918-6693472C26F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46225" y="2765425"/>
            <a:ext cx="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13">
            <a:extLst>
              <a:ext uri="{FF2B5EF4-FFF2-40B4-BE49-F238E27FC236}">
                <a16:creationId xmlns:a16="http://schemas.microsoft.com/office/drawing/2014/main" id="{48FE56E0-AC49-4782-A5E1-87ABFED8C7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2488" y="2765425"/>
            <a:ext cx="0" cy="6477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Oval 14">
            <a:extLst>
              <a:ext uri="{FF2B5EF4-FFF2-40B4-BE49-F238E27FC236}">
                <a16:creationId xmlns:a16="http://schemas.microsoft.com/office/drawing/2014/main" id="{4C9A4F1D-5314-4909-B400-E1A01252BA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6225" y="2620963"/>
            <a:ext cx="576263" cy="290512"/>
          </a:xfrm>
          <a:prstGeom prst="ellipse">
            <a:avLst/>
          </a:prstGeom>
          <a:solidFill>
            <a:schemeClr val="bg1"/>
          </a:solidFill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9231" name="Text Box 15">
            <a:extLst>
              <a:ext uri="{FF2B5EF4-FFF2-40B4-BE49-F238E27FC236}">
                <a16:creationId xmlns:a16="http://schemas.microsoft.com/office/drawing/2014/main" id="{18C2F565-623C-4C8F-AC1D-E23F7075DF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6225" y="5357813"/>
            <a:ext cx="5048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rgbClr val="990099"/>
                </a:solidFill>
                <a:latin typeface="Arial" panose="020B0604020202020204" pitchFamily="34" charset="0"/>
              </a:rPr>
              <a:t>d</a:t>
            </a:r>
          </a:p>
        </p:txBody>
      </p:sp>
      <p:sp>
        <p:nvSpPr>
          <p:cNvPr id="9232" name="Text Box 16">
            <a:extLst>
              <a:ext uri="{FF2B5EF4-FFF2-40B4-BE49-F238E27FC236}">
                <a16:creationId xmlns:a16="http://schemas.microsoft.com/office/drawing/2014/main" id="{E5EC2C82-CD67-456D-BA18-A3F143FDBBBC}"/>
              </a:ext>
            </a:extLst>
          </p:cNvPr>
          <p:cNvSpPr txBox="1">
            <a:spLocks noChangeArrowheads="1"/>
          </p:cNvSpPr>
          <p:nvPr/>
        </p:nvSpPr>
        <p:spPr bwMode="auto">
          <a:xfrm rot="3038504">
            <a:off x="2697956" y="2837657"/>
            <a:ext cx="7207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rgbClr val="9900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</a:t>
            </a:r>
          </a:p>
        </p:txBody>
      </p:sp>
      <p:sp>
        <p:nvSpPr>
          <p:cNvPr id="9233" name="Text Box 17">
            <a:extLst>
              <a:ext uri="{FF2B5EF4-FFF2-40B4-BE49-F238E27FC236}">
                <a16:creationId xmlns:a16="http://schemas.microsoft.com/office/drawing/2014/main" id="{01F63C28-EBBB-49EE-A9A7-A9F18FE0F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6088" y="2620963"/>
            <a:ext cx="8651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 i="1">
                <a:solidFill>
                  <a:srgbClr val="990099"/>
                </a:solidFill>
                <a:latin typeface="Arial" panose="020B0604020202020204" pitchFamily="34" charset="0"/>
              </a:rPr>
              <a:t>d</a:t>
            </a:r>
            <a:r>
              <a:rPr lang="de-DE" altLang="de-DE" sz="2800" i="1" baseline="-25000">
                <a:solidFill>
                  <a:srgbClr val="990099"/>
                </a:solidFill>
                <a:latin typeface="Arial" panose="020B0604020202020204" pitchFamily="34" charset="0"/>
              </a:rPr>
              <a:t>i</a:t>
            </a:r>
          </a:p>
        </p:txBody>
      </p:sp>
      <p:sp>
        <p:nvSpPr>
          <p:cNvPr id="9234" name="Text Box 18">
            <a:extLst>
              <a:ext uri="{FF2B5EF4-FFF2-40B4-BE49-F238E27FC236}">
                <a16:creationId xmlns:a16="http://schemas.microsoft.com/office/drawing/2014/main" id="{DAF432F5-87E8-418F-9DA6-CB0006A0EA28}"/>
              </a:ext>
            </a:extLst>
          </p:cNvPr>
          <p:cNvSpPr txBox="1">
            <a:spLocks noChangeArrowheads="1"/>
          </p:cNvSpPr>
          <p:nvPr/>
        </p:nvSpPr>
        <p:spPr bwMode="auto">
          <a:xfrm rot="-2634778">
            <a:off x="609600" y="2765425"/>
            <a:ext cx="576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2800">
                <a:solidFill>
                  <a:srgbClr val="990099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</a:t>
            </a:r>
          </a:p>
        </p:txBody>
      </p:sp>
      <p:sp>
        <p:nvSpPr>
          <p:cNvPr id="9235" name="Text Box 19">
            <a:extLst>
              <a:ext uri="{FF2B5EF4-FFF2-40B4-BE49-F238E27FC236}">
                <a16:creationId xmlns:a16="http://schemas.microsoft.com/office/drawing/2014/main" id="{842D2D20-D44C-4009-8CDA-DF134B15F2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2636838"/>
            <a:ext cx="4032250" cy="2770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In each branching node we have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 i="1">
                <a:solidFill>
                  <a:srgbClr val="009900"/>
                </a:solidFill>
                <a:latin typeface="Arial" panose="020B0604020202020204" pitchFamily="34" charset="0"/>
              </a:rPr>
              <a:t>d</a:t>
            </a:r>
            <a:r>
              <a:rPr lang="en-US" altLang="de-DE" sz="2800" baseline="30000">
                <a:solidFill>
                  <a:srgbClr val="009900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800">
                <a:solidFill>
                  <a:srgbClr val="009900"/>
                </a:solidFill>
                <a:latin typeface="Arial" panose="020B0604020202020204" pitchFamily="34" charset="0"/>
              </a:rPr>
              <a:t> = </a:t>
            </a:r>
            <a:r>
              <a:rPr lang="en-US" altLang="de-DE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</a:t>
            </a:r>
            <a:r>
              <a:rPr lang="en-US" altLang="de-DE" sz="28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altLang="de-DE" sz="2800" i="1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d</a:t>
            </a:r>
            <a:r>
              <a:rPr lang="en-US" altLang="de-DE" sz="2800" i="1" baseline="-250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i</a:t>
            </a:r>
            <a:r>
              <a:rPr lang="en-US" altLang="de-DE" sz="2800" baseline="30000">
                <a:solidFill>
                  <a:srgbClr val="0099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2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800">
                <a:solidFill>
                  <a:schemeClr val="accent2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(invariance of cross section area)</a:t>
            </a:r>
          </a:p>
        </p:txBody>
      </p:sp>
      <p:sp>
        <p:nvSpPr>
          <p:cNvPr id="9236" name="Line 20">
            <a:extLst>
              <a:ext uri="{FF2B5EF4-FFF2-40B4-BE49-F238E27FC236}">
                <a16:creationId xmlns:a16="http://schemas.microsoft.com/office/drawing/2014/main" id="{202AAF5F-0C49-4E6F-AEBC-78A137DC7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844925"/>
            <a:ext cx="0" cy="6477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7" name="Line 21">
            <a:extLst>
              <a:ext uri="{FF2B5EF4-FFF2-40B4-BE49-F238E27FC236}">
                <a16:creationId xmlns:a16="http://schemas.microsoft.com/office/drawing/2014/main" id="{397072E1-8317-4B7A-93B6-680D4EBD9C3A}"/>
              </a:ext>
            </a:extLst>
          </p:cNvPr>
          <p:cNvSpPr>
            <a:spLocks noChangeShapeType="1"/>
          </p:cNvSpPr>
          <p:nvPr/>
        </p:nvSpPr>
        <p:spPr bwMode="auto">
          <a:xfrm>
            <a:off x="2122488" y="4133850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8" name="Line 22">
            <a:extLst>
              <a:ext uri="{FF2B5EF4-FFF2-40B4-BE49-F238E27FC236}">
                <a16:creationId xmlns:a16="http://schemas.microsoft.com/office/drawing/2014/main" id="{D233BC2A-4ACB-4F89-B650-3CE028BFE8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122488" y="3484563"/>
            <a:ext cx="360362" cy="2159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9" name="Line 23">
            <a:extLst>
              <a:ext uri="{FF2B5EF4-FFF2-40B4-BE49-F238E27FC236}">
                <a16:creationId xmlns:a16="http://schemas.microsoft.com/office/drawing/2014/main" id="{D28FF1BD-D9C3-4069-8453-21DAA8BC0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8025" y="3052763"/>
            <a:ext cx="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0" name="Line 24">
            <a:extLst>
              <a:ext uri="{FF2B5EF4-FFF2-40B4-BE49-F238E27FC236}">
                <a16:creationId xmlns:a16="http://schemas.microsoft.com/office/drawing/2014/main" id="{5C303A08-3EBA-40D5-A8EE-300D8022FF9A}"/>
              </a:ext>
            </a:extLst>
          </p:cNvPr>
          <p:cNvSpPr>
            <a:spLocks noChangeShapeType="1"/>
          </p:cNvSpPr>
          <p:nvPr/>
        </p:nvSpPr>
        <p:spPr bwMode="auto">
          <a:xfrm>
            <a:off x="2049463" y="2981325"/>
            <a:ext cx="0" cy="503238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1" name="Line 25">
            <a:extLst>
              <a:ext uri="{FF2B5EF4-FFF2-40B4-BE49-F238E27FC236}">
                <a16:creationId xmlns:a16="http://schemas.microsoft.com/office/drawing/2014/main" id="{1C5502A0-0AB8-45D1-933D-AEA4BB4A0247}"/>
              </a:ext>
            </a:extLst>
          </p:cNvPr>
          <p:cNvSpPr>
            <a:spLocks noChangeShapeType="1"/>
          </p:cNvSpPr>
          <p:nvPr/>
        </p:nvSpPr>
        <p:spPr bwMode="auto">
          <a:xfrm>
            <a:off x="1330325" y="5284788"/>
            <a:ext cx="1008063" cy="0"/>
          </a:xfrm>
          <a:prstGeom prst="line">
            <a:avLst/>
          </a:prstGeom>
          <a:noFill/>
          <a:ln w="38100">
            <a:solidFill>
              <a:srgbClr val="990099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2" name="Line 26">
            <a:extLst>
              <a:ext uri="{FF2B5EF4-FFF2-40B4-BE49-F238E27FC236}">
                <a16:creationId xmlns:a16="http://schemas.microsoft.com/office/drawing/2014/main" id="{B787D618-DA38-433C-A6ED-4B9D42F222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6225" y="2476500"/>
            <a:ext cx="576263" cy="0"/>
          </a:xfrm>
          <a:prstGeom prst="line">
            <a:avLst/>
          </a:prstGeom>
          <a:noFill/>
          <a:ln w="28575">
            <a:solidFill>
              <a:srgbClr val="990099"/>
            </a:solidFill>
            <a:round/>
            <a:headEnd type="diamond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3" name="Line 2">
            <a:extLst>
              <a:ext uri="{FF2B5EF4-FFF2-40B4-BE49-F238E27FC236}">
                <a16:creationId xmlns:a16="http://schemas.microsoft.com/office/drawing/2014/main" id="{5C32A177-C432-4581-9AE0-974A7C3E26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4" name="Line 3">
            <a:extLst>
              <a:ext uri="{FF2B5EF4-FFF2-40B4-BE49-F238E27FC236}">
                <a16:creationId xmlns:a16="http://schemas.microsoft.com/office/drawing/2014/main" id="{01916792-E2D4-458B-9C77-B880683A2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9245" name="AutoShape 4">
            <a:extLst>
              <a:ext uri="{FF2B5EF4-FFF2-40B4-BE49-F238E27FC236}">
                <a16:creationId xmlns:a16="http://schemas.microsoft.com/office/drawing/2014/main" id="{A0AF2207-9A57-4676-9937-11DA44B2786F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46" name="Slide Number Placeholder 1">
            <a:extLst>
              <a:ext uri="{FF2B5EF4-FFF2-40B4-BE49-F238E27FC236}">
                <a16:creationId xmlns:a16="http://schemas.microsoft.com/office/drawing/2014/main" id="{E243098E-9A12-4554-B23C-20394A57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1424B8-E50E-47E2-8554-FB9D48C0EF01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de-DE" altLang="de-DE"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CC495F3F-AD1E-4998-8A7C-E1E7BEBCD1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2781300"/>
            <a:ext cx="1944687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Line 3">
            <a:extLst>
              <a:ext uri="{FF2B5EF4-FFF2-40B4-BE49-F238E27FC236}">
                <a16:creationId xmlns:a16="http://schemas.microsoft.com/office/drawing/2014/main" id="{7A30AA48-7876-4CDF-AD59-E1CF26A293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79613" y="2349500"/>
            <a:ext cx="1944687" cy="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4" name="Oval 4">
            <a:extLst>
              <a:ext uri="{FF2B5EF4-FFF2-40B4-BE49-F238E27FC236}">
                <a16:creationId xmlns:a16="http://schemas.microsoft.com/office/drawing/2014/main" id="{9E2CBBD0-0083-4DCE-9BB1-3AC050C77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349500"/>
            <a:ext cx="215900" cy="430213"/>
          </a:xfrm>
          <a:prstGeom prst="ellipse">
            <a:avLst/>
          </a:prstGeom>
          <a:solidFill>
            <a:schemeClr val="bg1"/>
          </a:solidFill>
          <a:ln w="38100">
            <a:solidFill>
              <a:srgbClr val="4FAAF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78DC8C0F-D352-4396-84CA-58B3F31D3EB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22713" y="1701800"/>
            <a:ext cx="720725" cy="647700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Line 6">
            <a:extLst>
              <a:ext uri="{FF2B5EF4-FFF2-40B4-BE49-F238E27FC236}">
                <a16:creationId xmlns:a16="http://schemas.microsoft.com/office/drawing/2014/main" id="{C2631432-48D9-4243-8EFB-BE607F2A2A9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67175" y="1990725"/>
            <a:ext cx="576263" cy="503238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7" name="Line 7">
            <a:extLst>
              <a:ext uri="{FF2B5EF4-FFF2-40B4-BE49-F238E27FC236}">
                <a16:creationId xmlns:a16="http://schemas.microsoft.com/office/drawing/2014/main" id="{8D2779FB-BBB6-41EE-BB42-73C07CE5D14B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2713" y="2781300"/>
            <a:ext cx="792162" cy="576263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4ACBFD86-4A0A-4F00-A7EC-1C4A7135CD13}"/>
              </a:ext>
            </a:extLst>
          </p:cNvPr>
          <p:cNvSpPr>
            <a:spLocks noChangeShapeType="1"/>
          </p:cNvSpPr>
          <p:nvPr/>
        </p:nvSpPr>
        <p:spPr bwMode="auto">
          <a:xfrm>
            <a:off x="4067175" y="2493963"/>
            <a:ext cx="792163" cy="576262"/>
          </a:xfrm>
          <a:prstGeom prst="line">
            <a:avLst/>
          </a:prstGeom>
          <a:noFill/>
          <a:ln w="3810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Oval 9">
            <a:extLst>
              <a:ext uri="{FF2B5EF4-FFF2-40B4-BE49-F238E27FC236}">
                <a16:creationId xmlns:a16="http://schemas.microsoft.com/office/drawing/2014/main" id="{ACD87B6B-6798-4BE9-A60A-83959387D1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4875" y="2998788"/>
            <a:ext cx="144463" cy="358775"/>
          </a:xfrm>
          <a:prstGeom prst="ellipse">
            <a:avLst/>
          </a:prstGeom>
          <a:solidFill>
            <a:schemeClr val="bg1"/>
          </a:solidFill>
          <a:ln w="38100">
            <a:solidFill>
              <a:srgbClr val="4FAAF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250" name="Oval 10">
            <a:extLst>
              <a:ext uri="{FF2B5EF4-FFF2-40B4-BE49-F238E27FC236}">
                <a16:creationId xmlns:a16="http://schemas.microsoft.com/office/drawing/2014/main" id="{53E03B36-8EF3-44E8-89D6-C7909BEB73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701800"/>
            <a:ext cx="142875" cy="287338"/>
          </a:xfrm>
          <a:prstGeom prst="ellipse">
            <a:avLst/>
          </a:prstGeom>
          <a:solidFill>
            <a:schemeClr val="bg1"/>
          </a:solidFill>
          <a:ln w="38100">
            <a:solidFill>
              <a:srgbClr val="4FAAFD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de-DE" altLang="de-DE" sz="1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10251" name="Text Box 11">
            <a:extLst>
              <a:ext uri="{FF2B5EF4-FFF2-40B4-BE49-F238E27FC236}">
                <a16:creationId xmlns:a16="http://schemas.microsoft.com/office/drawing/2014/main" id="{0620D57F-E5F1-4771-8FA6-E1575E6CE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7038" y="1701800"/>
            <a:ext cx="2160587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en-US" altLang="de-DE" sz="2400">
                <a:solidFill>
                  <a:srgbClr val="4FAAFD"/>
                </a:solidFill>
                <a:latin typeface="Arial" panose="020B0604020202020204" pitchFamily="34" charset="0"/>
              </a:rPr>
              <a:t> = </a:t>
            </a:r>
            <a:r>
              <a:rPr lang="en-US" altLang="de-DE" sz="24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en-US" altLang="de-DE" sz="2400" baseline="-25000">
                <a:solidFill>
                  <a:srgbClr val="4FAAFD"/>
                </a:solidFill>
                <a:latin typeface="Arial" panose="020B0604020202020204" pitchFamily="34" charset="0"/>
              </a:rPr>
              <a:t>1</a:t>
            </a:r>
            <a:r>
              <a:rPr lang="en-US" altLang="de-DE" sz="2400">
                <a:solidFill>
                  <a:srgbClr val="4FAAFD"/>
                </a:solidFill>
                <a:latin typeface="Arial" panose="020B0604020202020204" pitchFamily="34" charset="0"/>
              </a:rPr>
              <a:t> + </a:t>
            </a:r>
            <a:r>
              <a:rPr lang="en-US" altLang="de-DE" sz="24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en-US" altLang="de-DE" sz="2400" baseline="-25000">
                <a:solidFill>
                  <a:srgbClr val="4FAAFD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 baseline="-25000">
                <a:latin typeface="Arial" panose="020B0604020202020204" pitchFamily="34" charset="0"/>
              </a:rPr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i="1">
                <a:solidFill>
                  <a:srgbClr val="339933"/>
                </a:solidFill>
                <a:latin typeface="Arial" panose="020B0604020202020204" pitchFamily="34" charset="0"/>
              </a:rPr>
              <a:t>d </a:t>
            </a:r>
            <a:r>
              <a:rPr lang="en-US" altLang="de-DE" sz="2400" baseline="30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>
                <a:solidFill>
                  <a:srgbClr val="339933"/>
                </a:solidFill>
                <a:latin typeface="Arial" panose="020B0604020202020204" pitchFamily="34" charset="0"/>
              </a:rPr>
              <a:t> = </a:t>
            </a:r>
            <a:r>
              <a:rPr lang="en-US" altLang="de-DE" sz="2400" i="1">
                <a:solidFill>
                  <a:srgbClr val="339933"/>
                </a:solidFill>
                <a:latin typeface="Arial" panose="020B0604020202020204" pitchFamily="34" charset="0"/>
              </a:rPr>
              <a:t>d</a:t>
            </a:r>
            <a:r>
              <a:rPr lang="en-US" altLang="de-DE" sz="2400" baseline="-25000">
                <a:solidFill>
                  <a:srgbClr val="339933"/>
                </a:solidFill>
                <a:latin typeface="Arial" panose="020B0604020202020204" pitchFamily="34" charset="0"/>
              </a:rPr>
              <a:t>1</a:t>
            </a:r>
            <a:r>
              <a:rPr lang="en-US" altLang="de-DE" sz="2400" baseline="30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>
                <a:solidFill>
                  <a:srgbClr val="339933"/>
                </a:solidFill>
                <a:latin typeface="Arial" panose="020B0604020202020204" pitchFamily="34" charset="0"/>
              </a:rPr>
              <a:t> + </a:t>
            </a:r>
            <a:r>
              <a:rPr lang="en-US" altLang="de-DE" sz="2400" i="1">
                <a:solidFill>
                  <a:srgbClr val="339933"/>
                </a:solidFill>
                <a:latin typeface="Arial" panose="020B0604020202020204" pitchFamily="34" charset="0"/>
              </a:rPr>
              <a:t>d</a:t>
            </a:r>
            <a:r>
              <a:rPr lang="en-US" altLang="de-DE" sz="2400" baseline="-25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 baseline="30000">
                <a:solidFill>
                  <a:srgbClr val="339933"/>
                </a:solidFill>
                <a:latin typeface="Arial" panose="020B0604020202020204" pitchFamily="34" charset="0"/>
              </a:rPr>
              <a:t>2</a:t>
            </a:r>
            <a:r>
              <a:rPr lang="en-US" altLang="de-DE" sz="2400">
                <a:solidFill>
                  <a:srgbClr val="339933"/>
                </a:solidFill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0252" name="Text Box 12">
            <a:extLst>
              <a:ext uri="{FF2B5EF4-FFF2-40B4-BE49-F238E27FC236}">
                <a16:creationId xmlns:a16="http://schemas.microsoft.com/office/drawing/2014/main" id="{706B65B5-211F-46E0-A0F7-008D8C673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2422525"/>
            <a:ext cx="3603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</a:p>
        </p:txBody>
      </p:sp>
      <p:sp>
        <p:nvSpPr>
          <p:cNvPr id="10253" name="Text Box 13">
            <a:extLst>
              <a:ext uri="{FF2B5EF4-FFF2-40B4-BE49-F238E27FC236}">
                <a16:creationId xmlns:a16="http://schemas.microsoft.com/office/drawing/2014/main" id="{9A1C330E-E3AC-4254-A021-0C61694F2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75" y="162877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de-DE" altLang="de-DE" sz="1800" baseline="-25000">
                <a:solidFill>
                  <a:srgbClr val="4FAAFD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0254" name="Text Box 14">
            <a:extLst>
              <a:ext uri="{FF2B5EF4-FFF2-40B4-BE49-F238E27FC236}">
                <a16:creationId xmlns:a16="http://schemas.microsoft.com/office/drawing/2014/main" id="{5EB7B86D-485A-4026-8251-BEB43340C6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2997200"/>
            <a:ext cx="50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1800" i="1">
                <a:solidFill>
                  <a:srgbClr val="4FAAFD"/>
                </a:solidFill>
                <a:latin typeface="Arial" panose="020B0604020202020204" pitchFamily="34" charset="0"/>
              </a:rPr>
              <a:t>A</a:t>
            </a:r>
            <a:r>
              <a:rPr lang="de-DE" altLang="de-DE" sz="1800" baseline="-25000">
                <a:solidFill>
                  <a:srgbClr val="4FAAFD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0255" name="Text Box 15">
            <a:extLst>
              <a:ext uri="{FF2B5EF4-FFF2-40B4-BE49-F238E27FC236}">
                <a16:creationId xmlns:a16="http://schemas.microsoft.com/office/drawing/2014/main" id="{30D4E4F1-B6CB-4F6C-9E1A-37B615D671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76250"/>
            <a:ext cx="8137525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None/>
            </a:pPr>
            <a:r>
              <a:rPr lang="en-US" altLang="de-DE" sz="2400" b="1" dirty="0">
                <a:solidFill>
                  <a:srgbClr val="FF0000"/>
                </a:solidFill>
                <a:latin typeface="Arial" panose="020B0604020202020204" pitchFamily="34" charset="0"/>
              </a:rPr>
              <a:t>Realization in an XL Model: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see examples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sm09_e33.rgg</a:t>
            </a:r>
            <a:r>
              <a:rPr lang="en-US" altLang="de-DE" sz="2400" dirty="0">
                <a:solidFill>
                  <a:schemeClr val="accent2"/>
                </a:solidFill>
                <a:latin typeface="Arial" panose="020B0604020202020204" pitchFamily="34" charset="0"/>
              </a:rPr>
              <a:t>,  </a:t>
            </a:r>
            <a:r>
              <a:rPr lang="en-US" altLang="de-DE" sz="2400" b="1" dirty="0">
                <a:solidFill>
                  <a:schemeClr val="accent2"/>
                </a:solidFill>
                <a:latin typeface="Courier New" panose="02070309020205020404" pitchFamily="49" charset="0"/>
              </a:rPr>
              <a:t>sm09_e34.rgg</a:t>
            </a:r>
            <a:endParaRPr lang="en-US" altLang="de-DE" sz="2400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In those examples, first the structural and length growth is simulated, then in separate steps the diameter growth, calculated top-down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de-DE" sz="2400" dirty="0">
                <a:latin typeface="Arial" panose="020B0604020202020204" pitchFamily="34" charset="0"/>
              </a:rPr>
              <a:t>(also, a more realistic combination is possible)</a:t>
            </a:r>
          </a:p>
        </p:txBody>
      </p:sp>
      <p:sp>
        <p:nvSpPr>
          <p:cNvPr id="10256" name="Line 2">
            <a:extLst>
              <a:ext uri="{FF2B5EF4-FFF2-40B4-BE49-F238E27FC236}">
                <a16:creationId xmlns:a16="http://schemas.microsoft.com/office/drawing/2014/main" id="{50ECAAAE-F399-46A5-AA77-C020E096FF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81000"/>
            <a:ext cx="8305800" cy="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7" name="Line 3">
            <a:extLst>
              <a:ext uri="{FF2B5EF4-FFF2-40B4-BE49-F238E27FC236}">
                <a16:creationId xmlns:a16="http://schemas.microsoft.com/office/drawing/2014/main" id="{C0B816A8-A618-41BE-9CAB-645255C95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0" cy="609600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10258" name="AutoShape 4">
            <a:extLst>
              <a:ext uri="{FF2B5EF4-FFF2-40B4-BE49-F238E27FC236}">
                <a16:creationId xmlns:a16="http://schemas.microsoft.com/office/drawing/2014/main" id="{5CF56BE2-C53D-45E4-8C53-6BF438CBA524}"/>
              </a:ext>
            </a:extLst>
          </p:cNvPr>
          <p:cNvCxnSpPr>
            <a:cxnSpLocks noChangeShapeType="1"/>
          </p:cNvCxnSpPr>
          <p:nvPr/>
        </p:nvCxnSpPr>
        <p:spPr bwMode="auto">
          <a:xfrm rot="-5400000">
            <a:off x="395287" y="366713"/>
            <a:ext cx="428625" cy="457200"/>
          </a:xfrm>
          <a:prstGeom prst="curvedConnector2">
            <a:avLst/>
          </a:prstGeom>
          <a:noFill/>
          <a:ln w="571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59" name="Slide Number Placeholder 1">
            <a:extLst>
              <a:ext uri="{FF2B5EF4-FFF2-40B4-BE49-F238E27FC236}">
                <a16:creationId xmlns:a16="http://schemas.microsoft.com/office/drawing/2014/main" id="{6EF973FD-84C1-483F-8D89-A2A521F72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7699094-1B80-4DDE-8809-3A8EC46BF605}" type="slidenum">
              <a:rPr lang="de-DE" altLang="de-DE" sz="140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de-DE" altLang="de-DE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982</Words>
  <Application>Microsoft Office PowerPoint</Application>
  <PresentationFormat>Bildschirmpräsentation (4:3)</PresentationFormat>
  <Paragraphs>152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BTU Cottbus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Winfried Kurth</dc:creator>
  <cp:lastModifiedBy>Winfried Kurth</cp:lastModifiedBy>
  <cp:revision>189</cp:revision>
  <dcterms:created xsi:type="dcterms:W3CDTF">2006-10-23T15:58:10Z</dcterms:created>
  <dcterms:modified xsi:type="dcterms:W3CDTF">2023-06-28T07:16:46Z</dcterms:modified>
</cp:coreProperties>
</file>