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45" r:id="rId2"/>
    <p:sldId id="620" r:id="rId3"/>
    <p:sldId id="667" r:id="rId4"/>
    <p:sldId id="661" r:id="rId5"/>
    <p:sldId id="662" r:id="rId6"/>
    <p:sldId id="663" r:id="rId7"/>
    <p:sldId id="664" r:id="rId8"/>
    <p:sldId id="665" r:id="rId9"/>
    <p:sldId id="666" r:id="rId10"/>
    <p:sldId id="721" r:id="rId11"/>
    <p:sldId id="668" r:id="rId12"/>
    <p:sldId id="675" r:id="rId13"/>
    <p:sldId id="676" r:id="rId14"/>
    <p:sldId id="677" r:id="rId15"/>
    <p:sldId id="678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691" r:id="rId29"/>
    <p:sldId id="692" r:id="rId30"/>
    <p:sldId id="693" r:id="rId31"/>
    <p:sldId id="694" r:id="rId32"/>
    <p:sldId id="695" r:id="rId33"/>
    <p:sldId id="696" r:id="rId34"/>
    <p:sldId id="697" r:id="rId35"/>
    <p:sldId id="698" r:id="rId36"/>
    <p:sldId id="699" r:id="rId37"/>
    <p:sldId id="700" r:id="rId38"/>
    <p:sldId id="702" r:id="rId39"/>
    <p:sldId id="703" r:id="rId40"/>
    <p:sldId id="704" r:id="rId41"/>
    <p:sldId id="705" r:id="rId42"/>
    <p:sldId id="706" r:id="rId43"/>
    <p:sldId id="707" r:id="rId44"/>
    <p:sldId id="708" r:id="rId45"/>
    <p:sldId id="709" r:id="rId46"/>
    <p:sldId id="710" r:id="rId47"/>
    <p:sldId id="711" r:id="rId48"/>
    <p:sldId id="712" r:id="rId49"/>
    <p:sldId id="713" r:id="rId50"/>
    <p:sldId id="714" r:id="rId51"/>
    <p:sldId id="715" r:id="rId52"/>
    <p:sldId id="716" r:id="rId53"/>
    <p:sldId id="717" r:id="rId54"/>
    <p:sldId id="718" r:id="rId55"/>
    <p:sldId id="719" r:id="rId56"/>
    <p:sldId id="720" r:id="rId57"/>
  </p:sldIdLst>
  <p:sldSz cx="9144000" cy="6858000" type="screen4x3"/>
  <p:notesSz cx="6781800" cy="9880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 autoAdjust="0"/>
    <p:restoredTop sz="90929"/>
  </p:normalViewPr>
  <p:slideViewPr>
    <p:cSldViewPr>
      <p:cViewPr varScale="1">
        <p:scale>
          <a:sx n="104" d="100"/>
          <a:sy n="104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DF396A-0FA1-4919-9CF3-CDEA6ED58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889F8-95A2-4987-BCA8-1EB6FFABFF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E0F6E-98FE-44E9-A8DC-5D99B11F7D26}" type="datetimeFigureOut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069FC-9D37-4787-9F72-F72AF3F960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5075"/>
            <a:ext cx="444817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E0A197-33B1-44D0-9A52-E6C2F621C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54563"/>
            <a:ext cx="5426075" cy="3890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B1B37-9148-4012-A1A8-2C88B7E9B6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9F106-C87A-46B7-9E72-A6A25BFC8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6E45EF-DEA4-4741-B478-35EE7E9C21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A2424-B79E-4375-AAAA-BF8A6B033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F9973-4E16-4029-BAE7-257F3BC5B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79568-FFF9-4FED-8124-19670C6BD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9993-E643-4337-B0A1-6D15C684E9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42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CD9D20-74C1-43EF-AB34-58D9708FF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BE8CC0-5706-4FFA-9BE2-F3F78B0EF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29B94-25B7-4779-A0B5-DEC1D630B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6D1D-9F05-456D-88CE-BE6EB21A80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9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74E61-F7A6-462B-A6D3-46ADC577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7DA08-1FB9-40AF-BEFB-406F6CC63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734D6-69EC-49B3-9C78-02827923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9E54-1B10-4A71-9017-6801709944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2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7AE51E-5685-4DE8-8E9A-86335CF8E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DF8E1-63AB-4979-90F0-9572E655E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56938-A62E-457C-A738-7F795682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029-7411-4C87-8E9C-8EE83C8C0C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0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8D57DB-E965-47C8-B10B-3BBDB3CBB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D4654C-DD0E-451C-9EB5-A14C67929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EA497-1702-46BE-A6F1-BE8BD0150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435B-6166-4562-BFD8-266C8FCA5E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229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F2223-8C6B-4A0C-9B90-D60EC4244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92BEA-9471-42A7-9A80-6DED79EBF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736E3-CBED-4BD3-B440-A4C96837A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165-3C33-46FB-A986-F25609F987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05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62ED0-C744-470A-B2AD-B0D728326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938E63-591E-49B4-B568-1997357F0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BC6A8C-C720-46AC-B02A-7AE5389D3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FF34-1452-4F57-86CE-093EC794B3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01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EC97CD-F56A-403B-B5A9-2C18D19E9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9636FA-66CE-4A9F-892F-B0340C98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595944-949A-4B21-958B-44F09D2C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6854-A5EA-474A-9C77-2678027418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03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B5F2C4-F805-4507-8A9F-04AB3F289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E4D7C7-441E-4414-93F3-E25FCCA80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D904D-D5E5-4E67-9B2C-53F579E8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9CC7-21D8-4F8D-952B-34432F9A7F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14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3D8EB-45B1-4616-BCC1-C9C117F85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25988-5F6C-4A2D-B443-C7A91863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E2EC9-6038-4CF4-BB9B-6E8D4DF67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3DBC-97E1-40D1-A781-0DACC02338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A9291-0A0A-474D-930E-F41F4589F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0D3BB-57F0-448F-B757-6EF1FB32C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45C78-6356-49C2-8119-631366FF6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3CFF-9349-45C0-8B1C-6437E4F3C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8BAC5-A946-43E3-A65A-9F05AA783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CE70D2-F780-4066-AD84-B418A5D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32E20-8102-4924-B275-5BBB1F8D97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90D031-89CA-4D9D-85C3-34F2ADB853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511174-D1D8-4552-9E60-C3B566312F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ADBF08-27F6-46BD-A3C4-3D9351CE01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830B6E1C-AA98-43DD-8BCF-7201B5B5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semester 2023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Winfried </a:t>
            </a:r>
            <a:r>
              <a:rPr lang="en-US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Kurth</a:t>
            </a:r>
            <a:endParaRPr lang="en-US" altLang="de-DE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th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22 June, 2023</a:t>
            </a:r>
          </a:p>
        </p:txBody>
      </p:sp>
      <p:pic>
        <p:nvPicPr>
          <p:cNvPr id="3075" name="Picture 6" descr="groimpstart">
            <a:extLst>
              <a:ext uri="{FF2B5EF4-FFF2-40B4-BE49-F238E27FC236}">
                <a16:creationId xmlns:a16="http://schemas.microsoft.com/office/drawing/2014/main" id="{388E355A-0460-4CD5-8659-91EEC40D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groimp500x500">
            <a:extLst>
              <a:ext uri="{FF2B5EF4-FFF2-40B4-BE49-F238E27FC236}">
                <a16:creationId xmlns:a16="http://schemas.microsoft.com/office/drawing/2014/main" id="{2E55538C-10CD-4EA8-A3FA-AAAB05A9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2">
            <a:extLst>
              <a:ext uri="{FF2B5EF4-FFF2-40B4-BE49-F238E27FC236}">
                <a16:creationId xmlns:a16="http://schemas.microsoft.com/office/drawing/2014/main" id="{FA40A9DF-9CF3-40B0-8AE4-C80E1C5B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E413-1233-4908-BE60-4C07238B2A6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kat36">
            <a:extLst>
              <a:ext uri="{FF2B5EF4-FFF2-40B4-BE49-F238E27FC236}">
                <a16:creationId xmlns:a16="http://schemas.microsoft.com/office/drawing/2014/main" id="{F6066B73-6F02-4A4B-8FC2-2D350064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56615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2">
            <a:extLst>
              <a:ext uri="{FF2B5EF4-FFF2-40B4-BE49-F238E27FC236}">
                <a16:creationId xmlns:a16="http://schemas.microsoft.com/office/drawing/2014/main" id="{E0AD0600-6522-4931-97B3-C17527031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3">
            <a:extLst>
              <a:ext uri="{FF2B5EF4-FFF2-40B4-BE49-F238E27FC236}">
                <a16:creationId xmlns:a16="http://schemas.microsoft.com/office/drawing/2014/main" id="{8041CF47-2425-4D6A-909E-819FD4C13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3" name="AutoShape 34">
            <a:extLst>
              <a:ext uri="{FF2B5EF4-FFF2-40B4-BE49-F238E27FC236}">
                <a16:creationId xmlns:a16="http://schemas.microsoft.com/office/drawing/2014/main" id="{4C1C9B44-8180-4F2E-96F1-37FCE597A47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4" name="Slide Number Placeholder 2">
            <a:extLst>
              <a:ext uri="{FF2B5EF4-FFF2-40B4-BE49-F238E27FC236}">
                <a16:creationId xmlns:a16="http://schemas.microsoft.com/office/drawing/2014/main" id="{85CA2D27-0648-4B5B-BFB6-D79F0305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E9E58-D152-4729-8D5F-FCA24AAA654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832A49C4-D8F3-4207-9B78-729C3CB9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576103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Test the following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sm09_e28.rgg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sm09_e29.rgg</a:t>
            </a:r>
            <a:endParaRPr lang="en-US" altLang="de-DE" sz="2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chemeClr val="accent2"/>
                </a:solidFill>
                <a:latin typeface="Courier New" panose="02070309020205020404" pitchFamily="49" charset="0"/>
              </a:rPr>
              <a:t>	sm09_e30.rgg</a:t>
            </a:r>
          </a:p>
        </p:txBody>
      </p:sp>
      <p:sp>
        <p:nvSpPr>
          <p:cNvPr id="28675" name="Line 4">
            <a:extLst>
              <a:ext uri="{FF2B5EF4-FFF2-40B4-BE49-F238E27FC236}">
                <a16:creationId xmlns:a16="http://schemas.microsoft.com/office/drawing/2014/main" id="{4D199F55-78FF-49C6-8E2C-DC17844C2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5">
            <a:extLst>
              <a:ext uri="{FF2B5EF4-FFF2-40B4-BE49-F238E27FC236}">
                <a16:creationId xmlns:a16="http://schemas.microsoft.com/office/drawing/2014/main" id="{B760872B-C5E8-4530-A215-844F23E96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77" name="AutoShape 6">
            <a:extLst>
              <a:ext uri="{FF2B5EF4-FFF2-40B4-BE49-F238E27FC236}">
                <a16:creationId xmlns:a16="http://schemas.microsoft.com/office/drawing/2014/main" id="{B61C401D-7741-4308-B753-5114DD178E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8" name="Slide Number Placeholder 2">
            <a:extLst>
              <a:ext uri="{FF2B5EF4-FFF2-40B4-BE49-F238E27FC236}">
                <a16:creationId xmlns:a16="http://schemas.microsoft.com/office/drawing/2014/main" id="{BF09725C-966B-44C6-88D9-8847065E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BF6C3-62DB-48FD-A7BD-9E321A5C0E4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229D2FF-D821-4E4A-BDE2-CD3A0D9A4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3394934A-DD04-4B80-AE92-B390089E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4">
            <a:extLst>
              <a:ext uri="{FF2B5EF4-FFF2-40B4-BE49-F238E27FC236}">
                <a16:creationId xmlns:a16="http://schemas.microsoft.com/office/drawing/2014/main" id="{42B38D4A-6D90-4905-B055-B3F3B2BB06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5">
            <a:extLst>
              <a:ext uri="{FF2B5EF4-FFF2-40B4-BE49-F238E27FC236}">
                <a16:creationId xmlns:a16="http://schemas.microsoft.com/office/drawing/2014/main" id="{DB70F1F3-960E-4DB0-99AE-67DCB864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3683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4616E4C-2F31-4555-89B3-584F2C8E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636838"/>
            <a:ext cx="244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Object oriented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B941997-64FA-4DB3-8827-1B287E44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636838"/>
            <a:ext cx="1871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i="1">
                <a:solidFill>
                  <a:schemeClr val="accent2"/>
                </a:solidFill>
                <a:latin typeface="Arial" panose="020B0604020202020204" pitchFamily="34" charset="0"/>
              </a:rPr>
              <a:t>Rule based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CE17A64-8962-4191-A70C-C0FB1AA9A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76CE27B-BBFF-40D8-A5C3-B89A3E1F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876925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D5E73F9-9116-4D3C-B8CC-20C0BC791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140075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6FD17172-A5AF-4C86-896D-9F0C838F4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3140075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AB82E616-1B05-479F-967D-BCA26845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4724400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2722F372-AAEC-48DA-9A3F-D3C3D9989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3140075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6F00F4FC-C84E-4A57-BAD6-887CB858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"/>
            <a:ext cx="705643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programming language XL</a:t>
            </a:r>
            <a:endParaRPr lang="en-US" altLang="de-DE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„e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tended </a:t>
            </a:r>
            <a:r>
              <a:rPr lang="en-US" altLang="de-DE" sz="240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40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synthesis of three paradigms</a:t>
            </a:r>
            <a:endParaRPr lang="en-US" altLang="de-DE" sz="24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Slide Number Placeholder 1">
            <a:extLst>
              <a:ext uri="{FF2B5EF4-FFF2-40B4-BE49-F238E27FC236}">
                <a16:creationId xmlns:a16="http://schemas.microsoft.com/office/drawing/2014/main" id="{C9FA4448-C4BB-41A1-94B8-A0A437AF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778FA-8DF2-4AF8-8FF3-F27E350CC2F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EFE27D-60AB-4CF0-B1DE-93102901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95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0FF5451-FAC4-48E8-AD2D-2D491077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8208963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XL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Language specification: </a:t>
            </a:r>
            <a:r>
              <a:rPr lang="en-US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Kniemeyer</a:t>
            </a: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(2008)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Dissertation: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de-DE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http://nbn-resolving.de/urn/resolver.pl?urn=urn:nbn:de:kobv:co1-opus-5937</a:t>
            </a: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de-DE" sz="2000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extension of Java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allows specification of L-Systems and RGG at the same time (graph grammars) in intuitively understandable    standard notation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imperative blocks, similar to Java: { ... }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·"/>
              <a:defRPr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rule-oriented blocks (RGG part):  [ ... ]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ECD679FD-7400-4921-A0E3-3C48BAE8F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4E3F23D2-83C0-47F2-9640-3A9C07C8C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74" name="AutoShape 6">
            <a:extLst>
              <a:ext uri="{FF2B5EF4-FFF2-40B4-BE49-F238E27FC236}">
                <a16:creationId xmlns:a16="http://schemas.microsoft.com/office/drawing/2014/main" id="{D81C2C07-A0B2-4947-BD56-E93C3FFE6BF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9D4F869C-D86A-4733-96E2-5C879F2E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A7BA1-2400-4876-B4FB-B7483AD62C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0AB04516-9A80-4E67-9B71-06A6F2FA8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16692031-6F8C-4280-8F20-3BA58187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4">
            <a:extLst>
              <a:ext uri="{FF2B5EF4-FFF2-40B4-BE49-F238E27FC236}">
                <a16:creationId xmlns:a16="http://schemas.microsoft.com/office/drawing/2014/main" id="{D6808A6D-CFE0-49BB-8A1F-D85BE2AF32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5">
            <a:extLst>
              <a:ext uri="{FF2B5EF4-FFF2-40B4-BE49-F238E27FC236}">
                <a16:creationId xmlns:a16="http://schemas.microsoft.com/office/drawing/2014/main" id="{97EC86A2-2BB6-42F9-ACF0-C8B8F9B1F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13199"/>
            <a:ext cx="64801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also geometry objects</a:t>
            </a:r>
          </a:p>
        </p:txBody>
      </p:sp>
      <p:sp>
        <p:nvSpPr>
          <p:cNvPr id="8198" name="Slide Number Placeholder 1">
            <a:extLst>
              <a:ext uri="{FF2B5EF4-FFF2-40B4-BE49-F238E27FC236}">
                <a16:creationId xmlns:a16="http://schemas.microsoft.com/office/drawing/2014/main" id="{280AC963-A630-4793-A69D-0D05020F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48396-1C07-44FE-98A2-F79EC819F7E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C084E6BE-C9A6-4AA5-86E9-2CA6E16272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CE184F2F-A56C-4842-9F6C-6B1907D7D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4">
            <a:extLst>
              <a:ext uri="{FF2B5EF4-FFF2-40B4-BE49-F238E27FC236}">
                <a16:creationId xmlns:a16="http://schemas.microsoft.com/office/drawing/2014/main" id="{7D5564BC-FAB9-4327-B504-C219AD6E2EB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6">
            <a:extLst>
              <a:ext uri="{FF2B5EF4-FFF2-40B4-BE49-F238E27FC236}">
                <a16:creationId xmlns:a16="http://schemas.microsoft.com/office/drawing/2014/main" id="{F8A5D84D-F299-4DCA-B554-3B96C254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76275"/>
            <a:ext cx="77057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XL-program for the Koch curve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F(x) ==&gt; F(x/3) RU(-60) F(x/3) RU(120)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  ]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9222" name="Slide Number Placeholder 1">
            <a:extLst>
              <a:ext uri="{FF2B5EF4-FFF2-40B4-BE49-F238E27FC236}">
                <a16:creationId xmlns:a16="http://schemas.microsoft.com/office/drawing/2014/main" id="{EF7EFE30-2CCF-495B-9A7E-FA1EB693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BC357-43AD-462F-AD9E-2DD608A6FA2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F25D05EC-4FD7-489A-8ACC-1EF65608D5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67ADB650-915D-45E6-B8EF-B472113DB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4">
            <a:extLst>
              <a:ext uri="{FF2B5EF4-FFF2-40B4-BE49-F238E27FC236}">
                <a16:creationId xmlns:a16="http://schemas.microsoft.com/office/drawing/2014/main" id="{00A4C779-8147-41C6-B7E8-F5F55552365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6">
            <a:extLst>
              <a:ext uri="{FF2B5EF4-FFF2-40B4-BE49-F238E27FC236}">
                <a16:creationId xmlns:a16="http://schemas.microsoft.com/office/drawing/2014/main" id="{24759FCB-3B73-4F86-8E6E-145903AC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4" y="762000"/>
            <a:ext cx="8305795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Example: XL- Program for the Koch curve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public void derivation()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[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Axiom ==&gt; RU(90) F(10);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F(x) ==&gt; F(x/3) RU(-60) F(x/3) RU(120)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     F(x/3) RU(-60) F(x/3);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</a:rPr>
              <a:t>      </a:t>
            </a:r>
            <a:r>
              <a:rPr lang="en-US" altLang="de-DE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of graph             Edge (type “successor”)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05B855A3-479E-4241-AA7E-D8F8F6FC9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760" y="5301208"/>
            <a:ext cx="72008" cy="576064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80E0A2B0-0B59-4714-A21C-284D213A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0EAA6-12B3-4E46-8384-DE5DA4ED95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3EC09B3-A6FF-4131-BB52-BFFFB1032F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7864" y="5232399"/>
            <a:ext cx="792088" cy="644871"/>
          </a:xfrm>
          <a:prstGeom prst="line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9F5C918E-5AEA-47E2-99F1-C900CAE24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DF356153-5265-4A81-A34D-ABEDA2496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4">
            <a:extLst>
              <a:ext uri="{FF2B5EF4-FFF2-40B4-BE49-F238E27FC236}">
                <a16:creationId xmlns:a16="http://schemas.microsoft.com/office/drawing/2014/main" id="{F5CB74F3-C75C-4648-9233-FDDA174D74B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A54B6A-5BD4-4323-B472-E6F9CAE6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809626"/>
            <a:ext cx="85677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8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1270" name="Slide Number Placeholder 1">
            <a:extLst>
              <a:ext uri="{FF2B5EF4-FFF2-40B4-BE49-F238E27FC236}">
                <a16:creationId xmlns:a16="http://schemas.microsoft.com/office/drawing/2014/main" id="{FEC75759-9504-48C9-AF03-E579D2A4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95826-F950-4BD9-8C52-7E74E96E27E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8CC9EE2C-CEC8-46BD-8437-4256E74E9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212FB8DD-A046-46DD-91B8-7B56E9469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4">
            <a:extLst>
              <a:ext uri="{FF2B5EF4-FFF2-40B4-BE49-F238E27FC236}">
                <a16:creationId xmlns:a16="http://schemas.microsoft.com/office/drawing/2014/main" id="{0B7A3331-A62F-4CFD-8C13-87026B0E7E4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3" name="Text Box 5">
            <a:extLst>
              <a:ext uri="{FF2B5EF4-FFF2-40B4-BE49-F238E27FC236}">
                <a16:creationId xmlns:a16="http://schemas.microsoft.com/office/drawing/2014/main" id="{AB3B594A-7E89-49D8-AAD9-655FAF0E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58" y="548879"/>
            <a:ext cx="8382000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Access to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attributes</a:t>
            </a:r>
            <a:r>
              <a:rPr lang="en-US" altLang="de-DE" sz="2400" dirty="0">
                <a:latin typeface="Arial" panose="020B0604020202020204" pitchFamily="34" charset="0"/>
              </a:rPr>
              <a:t> via the parameter list: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</a:t>
            </a:r>
            <a:r>
              <a:rPr lang="en-US" altLang="de-DE" sz="2400" b="1" dirty="0">
                <a:latin typeface="Courier New" panose="02070309020205020404" pitchFamily="49" charset="0"/>
              </a:rPr>
              <a:t>Box(x, y, z)    </a:t>
            </a:r>
            <a:r>
              <a:rPr lang="en-US" altLang="de-DE" sz="2400" dirty="0">
                <a:latin typeface="Arial" panose="020B0604020202020204" pitchFamily="34" charset="0"/>
              </a:rPr>
              <a:t>(length, width, height)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     or with special functions: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		</a:t>
            </a:r>
            <a:r>
              <a:rPr lang="en-US" altLang="de-DE" sz="2400" b="1" dirty="0">
                <a:latin typeface="Courier New" panose="02070309020205020404" pitchFamily="49" charset="0"/>
              </a:rPr>
              <a:t>Box(...).(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setColor</a:t>
            </a:r>
            <a:r>
              <a:rPr lang="en-US" altLang="de-DE" sz="2400" b="1" dirty="0">
                <a:latin typeface="Courier New" panose="02070309020205020404" pitchFamily="49" charset="0"/>
              </a:rPr>
              <a:t>(0x007700)) </a:t>
            </a:r>
            <a:r>
              <a:rPr lang="en-US" altLang="de-DE" sz="2400" dirty="0">
                <a:latin typeface="Arial" panose="020B0604020202020204" pitchFamily="34" charset="0"/>
              </a:rPr>
              <a:t>(color)</a:t>
            </a:r>
            <a:endParaRPr lang="en-US" altLang="de-DE" sz="2200" b="1" dirty="0">
              <a:latin typeface="Courier New" panose="02070309020205020404" pitchFamily="49" charset="0"/>
            </a:endParaRPr>
          </a:p>
        </p:txBody>
      </p:sp>
      <p:sp>
        <p:nvSpPr>
          <p:cNvPr id="12294" name="Slide Number Placeholder 1">
            <a:extLst>
              <a:ext uri="{FF2B5EF4-FFF2-40B4-BE49-F238E27FC236}">
                <a16:creationId xmlns:a16="http://schemas.microsoft.com/office/drawing/2014/main" id="{2320BCDB-F706-49BE-AFB6-A6F4C380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EC294-F3EE-4366-82C9-671D4619188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B5C8A09F-77A2-4A79-8C22-A634C860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9100"/>
            <a:ext cx="59753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Access to node attributes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Example:  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sm09_e26.rgg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6243359-5878-4211-88CE-0C8DA8C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8775"/>
            <a:ext cx="8137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Bud() extends Sphere(0.1)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(RED); }};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module Internode() extends F(1) {{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setShader</a:t>
            </a:r>
            <a:r>
              <a:rPr lang="en-US" altLang="de-DE" sz="1400" b="1" dirty="0">
                <a:latin typeface="Courier New" panose="02070309020205020404" pitchFamily="49" charset="0"/>
              </a:rPr>
              <a:t>(GREEN);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 }};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protected void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init</a:t>
            </a:r>
            <a:r>
              <a:rPr lang="en-US" altLang="de-DE" sz="1400" b="1" dirty="0">
                <a:latin typeface="Courier New" panose="02070309020205020404" pitchFamily="49" charset="0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Axiom ==&gt; Internode() Bud();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run1()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[length]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run2()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=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i.length</a:t>
            </a:r>
            <a:r>
              <a:rPr lang="en-US" altLang="de-DE" sz="1400" b="1" dirty="0">
                <a:latin typeface="Courier New" panose="02070309020205020404" pitchFamily="49" charset="0"/>
              </a:rPr>
              <a:t> + 0.1;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run3()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</a:t>
            </a:r>
            <a:r>
              <a:rPr lang="en-US" altLang="de-DE" sz="1400" b="1" dirty="0">
                <a:latin typeface="Courier New" panose="02070309020205020404" pitchFamily="49" charset="0"/>
              </a:rPr>
              <a:t>[scale] += 0.1;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public void run4()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[ i:Internode ::&gt; </a:t>
            </a:r>
            <a:r>
              <a:rPr lang="en-US" altLang="de-DE" sz="1400" b="1" dirty="0" err="1">
                <a:latin typeface="Courier New" panose="02070309020205020404" pitchFamily="49" charset="0"/>
              </a:rPr>
              <a:t>i.setScale</a:t>
            </a:r>
            <a:r>
              <a:rPr lang="en-US" altLang="de-DE" sz="1400" b="1" dirty="0">
                <a:latin typeface="Courier New" panose="02070309020205020404" pitchFamily="49" charset="0"/>
              </a:rPr>
              <a:t>(1);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13316" name="Line 2">
            <a:extLst>
              <a:ext uri="{FF2B5EF4-FFF2-40B4-BE49-F238E27FC236}">
                <a16:creationId xmlns:a16="http://schemas.microsoft.com/office/drawing/2014/main" id="{A1AEC1B4-3F75-48CB-AD62-C9BF91A90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">
            <a:extLst>
              <a:ext uri="{FF2B5EF4-FFF2-40B4-BE49-F238E27FC236}">
                <a16:creationId xmlns:a16="http://schemas.microsoft.com/office/drawing/2014/main" id="{606C5BB0-CE21-4B3A-A74F-772320B92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8" name="AutoShape 4">
            <a:extLst>
              <a:ext uri="{FF2B5EF4-FFF2-40B4-BE49-F238E27FC236}">
                <a16:creationId xmlns:a16="http://schemas.microsoft.com/office/drawing/2014/main" id="{794C355A-87A4-4CCE-804F-109C8A61818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Slide Number Placeholder 1">
            <a:extLst>
              <a:ext uri="{FF2B5EF4-FFF2-40B4-BE49-F238E27FC236}">
                <a16:creationId xmlns:a16="http://schemas.microsoft.com/office/drawing/2014/main" id="{5A245DB7-BE85-4D68-A443-9956CCB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76150-451E-43DE-94B4-004F9E3806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4D2C1A8D-1912-4438-BB47-984B78CC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20896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r>
              <a:rPr lang="en-US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another rule type: update rules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notation of graphs in XL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current graph in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about the measurements</a:t>
            </a:r>
            <a:r>
              <a:rPr lang="de-DE" altLang="de-DE" sz="2800" dirty="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84FBCE72-38EA-4931-A451-5A13828B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2C2AA-F88F-4561-811B-5DD6CFA4284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B2DDBBF4-CBBB-44BF-83FB-9F239614E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2253D1C1-5D96-4AC7-B863-80A94CBE1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340" name="AutoShape 4">
            <a:extLst>
              <a:ext uri="{FF2B5EF4-FFF2-40B4-BE49-F238E27FC236}">
                <a16:creationId xmlns:a16="http://schemas.microsoft.com/office/drawing/2014/main" id="{D3E3D28C-4730-4A2D-8912-09D3AAC5874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1" name="Text Box 5">
            <a:extLst>
              <a:ext uri="{FF2B5EF4-FFF2-40B4-BE49-F238E27FC236}">
                <a16:creationId xmlns:a16="http://schemas.microsoft.com/office/drawing/2014/main" id="{722982C3-DFDD-46C6-915A-358625B34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561263" cy="565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   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762F51C3-2702-46B7-A657-ABAF151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CCA337-A1DF-446C-BFAF-2548EBC9313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AA991B43-B8D9-4F19-92A9-67833B541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7A58A85E-A127-4A33-862D-80D23455E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64" name="AutoShape 4">
            <a:extLst>
              <a:ext uri="{FF2B5EF4-FFF2-40B4-BE49-F238E27FC236}">
                <a16:creationId xmlns:a16="http://schemas.microsoft.com/office/drawing/2014/main" id="{9690782D-62EC-447A-A283-A7089D3A3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Text Box 5">
            <a:extLst>
              <a:ext uri="{FF2B5EF4-FFF2-40B4-BE49-F238E27FC236}">
                <a16:creationId xmlns:a16="http://schemas.microsoft.com/office/drawing/2014/main" id="{7CB1A5A1-4339-4E08-8ECD-4D80533B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9877"/>
            <a:ext cx="7561262" cy="61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</a:t>
            </a:r>
            <a:r>
              <a:rPr lang="en-US" altLang="de-DE" sz="2400" b="1" dirty="0">
                <a:latin typeface="Arial" panose="020B0604020202020204" pitchFamily="34" charset="0"/>
              </a:rPr>
              <a:t>Special Nodes: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Geometric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Box, Sphere, Cylinder, Cone, Frustum,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         Parallelogram...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Transformation nodes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Translate(x, y, z)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Scale(cx, cy, </a:t>
            </a:r>
            <a:r>
              <a:rPr lang="en-US" altLang="de-DE" sz="1800" b="1" dirty="0" err="1">
                <a:latin typeface="Courier New" panose="02070309020205020404" pitchFamily="49" charset="0"/>
              </a:rPr>
              <a:t>cz</a:t>
            </a:r>
            <a:r>
              <a:rPr lang="en-US" altLang="de-DE" sz="1800" b="1" dirty="0">
                <a:latin typeface="Courier New" panose="02070309020205020404" pitchFamily="49" charset="0"/>
              </a:rPr>
              <a:t>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Scale(c)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1800" b="1" dirty="0">
                <a:latin typeface="Courier New" panose="02070309020205020404" pitchFamily="49" charset="0"/>
              </a:rPr>
              <a:t>Rotate(a, b, 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RU(a)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RL(a)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RH(a)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RV(c)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1800" b="1" dirty="0">
                <a:latin typeface="Courier New" panose="02070309020205020404" pitchFamily="49" charset="0"/>
              </a:rPr>
              <a:t>RG</a:t>
            </a:r>
            <a:r>
              <a:rPr lang="en-US" altLang="de-DE" sz="2200" dirty="0">
                <a:latin typeface="Arial" panose="020B0604020202020204" pitchFamily="34" charset="0"/>
              </a:rPr>
              <a:t>, 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</a:t>
            </a:r>
            <a:r>
              <a:rPr lang="en-US" altLang="de-DE" sz="2200" dirty="0">
                <a:solidFill>
                  <a:schemeClr val="accent2"/>
                </a:solidFill>
                <a:latin typeface="Arial" panose="020B0604020202020204" pitchFamily="34" charset="0"/>
              </a:rPr>
              <a:t>Light sources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200" dirty="0">
                <a:latin typeface="Arial" panose="020B0604020202020204" pitchFamily="34" charset="0"/>
              </a:rPr>
              <a:t>         </a:t>
            </a:r>
            <a:r>
              <a:rPr lang="en-US" altLang="de-DE" sz="2200" dirty="0" err="1">
                <a:latin typeface="Arial" panose="020B0604020202020204" pitchFamily="34" charset="0"/>
              </a:rPr>
              <a:t>PointLight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DirectionalLight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SpotLight</a:t>
            </a:r>
            <a:r>
              <a:rPr lang="en-US" altLang="de-DE" sz="2200" dirty="0">
                <a:latin typeface="Arial" panose="020B0604020202020204" pitchFamily="34" charset="0"/>
              </a:rPr>
              <a:t>, </a:t>
            </a:r>
            <a:r>
              <a:rPr lang="en-US" altLang="de-DE" sz="2200" dirty="0" err="1">
                <a:latin typeface="Arial" panose="020B0604020202020204" pitchFamily="34" charset="0"/>
              </a:rPr>
              <a:t>AmbientLight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5366" name="Slide Number Placeholder 1">
            <a:extLst>
              <a:ext uri="{FF2B5EF4-FFF2-40B4-BE49-F238E27FC236}">
                <a16:creationId xmlns:a16="http://schemas.microsoft.com/office/drawing/2014/main" id="{B55871D0-C8FB-41E7-8B74-D55BB7BF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6CA2D-44EF-495C-AA62-6B2017C27A0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B8BBB7FE-8521-442C-A757-550825919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CF761769-CA5B-4F7D-9227-EEDBDAA4A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388" name="AutoShape 4">
            <a:extLst>
              <a:ext uri="{FF2B5EF4-FFF2-40B4-BE49-F238E27FC236}">
                <a16:creationId xmlns:a16="http://schemas.microsoft.com/office/drawing/2014/main" id="{9567AFAE-99F4-4C8F-A388-246734A2A0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9" name="Text Box 5">
            <a:extLst>
              <a:ext uri="{FF2B5EF4-FFF2-40B4-BE49-F238E27FC236}">
                <a16:creationId xmlns:a16="http://schemas.microsoft.com/office/drawing/2014/main" id="{A56C4D9F-8999-4046-B009-DFFD4196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806526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</p:txBody>
      </p:sp>
      <p:sp>
        <p:nvSpPr>
          <p:cNvPr id="16390" name="Slide Number Placeholder 1">
            <a:extLst>
              <a:ext uri="{FF2B5EF4-FFF2-40B4-BE49-F238E27FC236}">
                <a16:creationId xmlns:a16="http://schemas.microsoft.com/office/drawing/2014/main" id="{B920B98A-B91B-4D5A-8795-5626DFFE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0B366-7B1E-403E-A407-EDEEF2120E8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0C6D84F-EA92-427A-9349-76204F2C9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3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8438DDB-190E-4180-B379-75E718B5F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2" name="AutoShape 4">
            <a:extLst>
              <a:ext uri="{FF2B5EF4-FFF2-40B4-BE49-F238E27FC236}">
                <a16:creationId xmlns:a16="http://schemas.microsoft.com/office/drawing/2014/main" id="{800596EA-8118-443C-8A0B-3091D4341D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65112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3" name="Text Box 5">
            <a:extLst>
              <a:ext uri="{FF2B5EF4-FFF2-40B4-BE49-F238E27FC236}">
                <a16:creationId xmlns:a16="http://schemas.microsoft.com/office/drawing/2014/main" id="{A57CF942-CDBD-4365-9999-AFDBA17F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4" y="595313"/>
            <a:ext cx="7380288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GB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Rules for the stochastic tree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Axiom ==&gt; L(100) D(5) A;</a:t>
            </a:r>
            <a:endParaRPr lang="de-DE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A ==&gt; F0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LMul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 </a:t>
            </a:r>
            <a:r>
              <a:rPr lang="it-IT" altLang="de-DE" sz="2400" b="1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DMul</a:t>
            </a: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(0.7)</a:t>
            </a:r>
            <a:endParaRPr lang="de-DE" altLang="de-DE" sz="2400" b="1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 (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probability(0.5)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RU(50) A ] [ RU(-10)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</a:t>
            </a:r>
            <a:endParaRPr lang="de-DE" altLang="de-DE" sz="2400" b="1" dirty="0">
              <a:solidFill>
                <a:srgbClr val="CC33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else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( </a:t>
            </a:r>
            <a:r>
              <a:rPr lang="en-GB" altLang="de-DE" sz="2400" b="1" dirty="0">
                <a:latin typeface="Courier New" panose="02070309020205020404" pitchFamily="49" charset="0"/>
                <a:cs typeface="Times New Roman" panose="02020603050405020304" pitchFamily="18" charset="0"/>
              </a:rPr>
              <a:t>[ RU(-50) A ] [ RU(10) A ]</a:t>
            </a:r>
            <a:r>
              <a:rPr lang="en-GB" altLang="de-DE" sz="2400" b="1" dirty="0">
                <a:solidFill>
                  <a:srgbClr val="CC33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);</a:t>
            </a:r>
            <a:endParaRPr lang="de-DE" altLang="de-DE" sz="2400" b="1" dirty="0">
              <a:latin typeface="Courier New" panose="02070309020205020404" pitchFamily="49" charset="0"/>
            </a:endParaRPr>
          </a:p>
        </p:txBody>
      </p:sp>
      <p:pic>
        <p:nvPicPr>
          <p:cNvPr id="17414" name="Picture 7" descr="zwiestoch12">
            <a:extLst>
              <a:ext uri="{FF2B5EF4-FFF2-40B4-BE49-F238E27FC236}">
                <a16:creationId xmlns:a16="http://schemas.microsoft.com/office/drawing/2014/main" id="{4AE15534-F869-4F69-A9AA-69EC8A58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005263"/>
            <a:ext cx="26701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Slide Number Placeholder 1">
            <a:extLst>
              <a:ext uri="{FF2B5EF4-FFF2-40B4-BE49-F238E27FC236}">
                <a16:creationId xmlns:a16="http://schemas.microsoft.com/office/drawing/2014/main" id="{728D29EA-35BB-42CD-A93A-4AE924D2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902F2F-9EF0-4E1A-9D84-FF2014D4CA4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85F82648-D34B-4062-B99A-7FF147D28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4507A39-2584-4A26-8668-4DBF752DC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6" name="AutoShape 4">
            <a:extLst>
              <a:ext uri="{FF2B5EF4-FFF2-40B4-BE49-F238E27FC236}">
                <a16:creationId xmlns:a16="http://schemas.microsoft.com/office/drawing/2014/main" id="{10794622-2F7F-4758-917F-07C2042804C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7" name="Text Box 5">
            <a:extLst>
              <a:ext uri="{FF2B5EF4-FFF2-40B4-BE49-F238E27FC236}">
                <a16:creationId xmlns:a16="http://schemas.microsoft.com/office/drawing/2014/main" id="{0BBA74EB-C1E8-4F87-B3B8-00C9F23B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84" y="595313"/>
            <a:ext cx="8532812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</p:txBody>
      </p:sp>
      <p:sp>
        <p:nvSpPr>
          <p:cNvPr id="18438" name="Slide Number Placeholder 1">
            <a:extLst>
              <a:ext uri="{FF2B5EF4-FFF2-40B4-BE49-F238E27FC236}">
                <a16:creationId xmlns:a16="http://schemas.microsoft.com/office/drawing/2014/main" id="{BDEA1BBC-6F45-421E-8B62-6D0CC05B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5BBAE-7584-417B-A78B-AD844E6942E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>
            <a:extLst>
              <a:ext uri="{FF2B5EF4-FFF2-40B4-BE49-F238E27FC236}">
                <a16:creationId xmlns:a16="http://schemas.microsoft.com/office/drawing/2014/main" id="{14ACE5A7-1F05-400A-ACD7-723ED59CC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DEFD5980-19BD-4D70-B1A4-B3243357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F78D58B4-4456-4DB0-A99B-D3420F74CD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1" name="Text Box 5">
            <a:extLst>
              <a:ext uri="{FF2B5EF4-FFF2-40B4-BE49-F238E27FC236}">
                <a16:creationId xmlns:a16="http://schemas.microsoft.com/office/drawing/2014/main" id="{79F0C357-19BB-41B5-BAF5-CB85D46C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11" y="595313"/>
            <a:ext cx="853281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   (can be modified: sequential mode can be set, more on this later…)</a:t>
            </a:r>
            <a:endParaRPr lang="en-US" altLang="de-DE" sz="2200" dirty="0">
              <a:latin typeface="Arial" panose="020B0604020202020204" pitchFamily="34" charset="0"/>
            </a:endParaRPr>
          </a:p>
        </p:txBody>
      </p:sp>
      <p:sp>
        <p:nvSpPr>
          <p:cNvPr id="19462" name="Slide Number Placeholder 1">
            <a:extLst>
              <a:ext uri="{FF2B5EF4-FFF2-40B4-BE49-F238E27FC236}">
                <a16:creationId xmlns:a16="http://schemas.microsoft.com/office/drawing/2014/main" id="{78A014F4-2200-45A8-AC75-08DF405D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FD2F7-9EF7-43D0-923C-5EDE01743DF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0CF5CC53-E821-4006-897D-333D47BAD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43965257-5080-4619-A6B4-AB46CB192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4" name="AutoShape 4">
            <a:extLst>
              <a:ext uri="{FF2B5EF4-FFF2-40B4-BE49-F238E27FC236}">
                <a16:creationId xmlns:a16="http://schemas.microsoft.com/office/drawing/2014/main" id="{D1CC5F99-7F71-4DBD-A6E2-4D4E8A489F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 Box 5">
            <a:extLst>
              <a:ext uri="{FF2B5EF4-FFF2-40B4-BE49-F238E27FC236}">
                <a16:creationId xmlns:a16="http://schemas.microsoft.com/office/drawing/2014/main" id="{6C777D76-FB24-41A4-85D9-4778E47D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95313"/>
            <a:ext cx="853281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Special assignment operator := besides the normal =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Quasi-parallel assignment to the variables x und 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x := f(x, 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y := g(</a:t>
            </a:r>
            <a:r>
              <a:rPr lang="en-US" altLang="de-DE" sz="2400" b="1" dirty="0">
                <a:solidFill>
                  <a:srgbClr val="CC3300"/>
                </a:solidFill>
                <a:latin typeface="Courier New" panose="02070309020205020404" pitchFamily="49" charset="0"/>
              </a:rPr>
              <a:t>x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y);</a:t>
            </a:r>
          </a:p>
        </p:txBody>
      </p:sp>
      <p:sp>
        <p:nvSpPr>
          <p:cNvPr id="20486" name="Slide Number Placeholder 1">
            <a:extLst>
              <a:ext uri="{FF2B5EF4-FFF2-40B4-BE49-F238E27FC236}">
                <a16:creationId xmlns:a16="http://schemas.microsoft.com/office/drawing/2014/main" id="{F2873D65-246A-4885-BA8C-9548DD1D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A6F2C-7FE1-4DB3-B85C-81B607C1D2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23AD7F2C-DE0A-40C8-A054-79BD038C1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C2E997AC-9BDA-4701-B4C5-9BEFFFE23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4">
            <a:extLst>
              <a:ext uri="{FF2B5EF4-FFF2-40B4-BE49-F238E27FC236}">
                <a16:creationId xmlns:a16="http://schemas.microsoft.com/office/drawing/2014/main" id="{8EEE64F3-B2AB-44DE-AFB1-1F90A23D87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5">
            <a:extLst>
              <a:ext uri="{FF2B5EF4-FFF2-40B4-BE49-F238E27FC236}">
                <a16:creationId xmlns:a16="http://schemas.microsoft.com/office/drawing/2014/main" id="{2383772E-A569-4F1A-972F-E2FB3AEB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9" y="595313"/>
            <a:ext cx="83058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</p:txBody>
      </p:sp>
      <p:sp>
        <p:nvSpPr>
          <p:cNvPr id="21510" name="Slide Number Placeholder 1">
            <a:extLst>
              <a:ext uri="{FF2B5EF4-FFF2-40B4-BE49-F238E27FC236}">
                <a16:creationId xmlns:a16="http://schemas.microsoft.com/office/drawing/2014/main" id="{A513C2E9-729F-4024-99C6-4E5C8D97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1FDB-0090-41A5-B985-41266149E4E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C426F264-5777-4097-9C71-1C06898B8F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D3F6F7F-F7B1-4FB0-8DE1-8D8281B1C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4">
            <a:extLst>
              <a:ext uri="{FF2B5EF4-FFF2-40B4-BE49-F238E27FC236}">
                <a16:creationId xmlns:a16="http://schemas.microsoft.com/office/drawing/2014/main" id="{F0E2DAB5-111D-4F97-B70D-4BA00CD7D0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5">
            <a:extLst>
              <a:ext uri="{FF2B5EF4-FFF2-40B4-BE49-F238E27FC236}">
                <a16:creationId xmlns:a16="http://schemas.microsoft.com/office/drawing/2014/main" id="{6ABACB47-6555-4E56-A8C9-CEB9B6A3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73" y="595313"/>
            <a:ext cx="8532813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set-valued expressions (more precisely: producers instead of sets)</a:t>
            </a:r>
          </a:p>
        </p:txBody>
      </p:sp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id="{AD6A2193-62F3-4BE3-A278-9259975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1CF11-2A69-4BD7-A5C2-CDCD2DB3763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B17EE350-4A74-489B-BB30-219755CD70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8665F026-C147-4B40-8AD9-91B414A09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4">
            <a:extLst>
              <a:ext uri="{FF2B5EF4-FFF2-40B4-BE49-F238E27FC236}">
                <a16:creationId xmlns:a16="http://schemas.microsoft.com/office/drawing/2014/main" id="{B8D6BCEA-C283-4B25-AC2C-9DD7178801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5">
            <a:extLst>
              <a:ext uri="{FF2B5EF4-FFF2-40B4-BE49-F238E27FC236}">
                <a16:creationId xmlns:a16="http://schemas.microsoft.com/office/drawing/2014/main" id="{E6279847-881B-4ED0-B416-6DF3C4B9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54865"/>
            <a:ext cx="853281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●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graph queries to analyze the actual structure</a:t>
            </a:r>
          </a:p>
        </p:txBody>
      </p:sp>
      <p:sp>
        <p:nvSpPr>
          <p:cNvPr id="23558" name="Slide Number Placeholder 1">
            <a:extLst>
              <a:ext uri="{FF2B5EF4-FFF2-40B4-BE49-F238E27FC236}">
                <a16:creationId xmlns:a16="http://schemas.microsoft.com/office/drawing/2014/main" id="{59654BB5-D03D-443F-AE9B-F8B18B34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7AC747-AAF4-4BE2-BE78-E0749C17848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FC1DFCB9-7EBA-47BA-9556-52923943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8680"/>
            <a:ext cx="849694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the following slides: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Derived relations, particularly the transitive closure</a:t>
            </a:r>
          </a:p>
          <a:p>
            <a:pPr>
              <a:spcBef>
                <a:spcPct val="50000"/>
              </a:spcBef>
            </a:pPr>
            <a:r>
              <a:rPr lang="en-US" altLang="de-DE" sz="24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The XL language: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Queries in the graph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The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software: Overview</a:t>
            </a:r>
          </a:p>
          <a:p>
            <a:pPr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 A first model for shadow</a:t>
            </a:r>
          </a:p>
        </p:txBody>
      </p:sp>
      <p:sp>
        <p:nvSpPr>
          <p:cNvPr id="5123" name="Slide Number Placeholder 1">
            <a:extLst>
              <a:ext uri="{FF2B5EF4-FFF2-40B4-BE49-F238E27FC236}">
                <a16:creationId xmlns:a16="http://schemas.microsoft.com/office/drawing/2014/main" id="{4C0BC449-2398-4A4F-A632-4C85A772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F8CA2-3723-4AA3-95C5-CA01263DD8B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>
            <a:extLst>
              <a:ext uri="{FF2B5EF4-FFF2-40B4-BE49-F238E27FC236}">
                <a16:creationId xmlns:a16="http://schemas.microsoft.com/office/drawing/2014/main" id="{E9ADDB8A-5EF5-48EB-ABCE-402856906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5E766A35-98AA-456F-A5BE-47AA2F8D7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4">
            <a:extLst>
              <a:ext uri="{FF2B5EF4-FFF2-40B4-BE49-F238E27FC236}">
                <a16:creationId xmlns:a16="http://schemas.microsoft.com/office/drawing/2014/main" id="{9FF0AADA-C9C5-4D3D-A9A2-C0234B89F42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6">
            <a:extLst>
              <a:ext uri="{FF2B5EF4-FFF2-40B4-BE49-F238E27FC236}">
                <a16:creationId xmlns:a16="http://schemas.microsoft.com/office/drawing/2014/main" id="{317E8B96-86FF-4CD8-8CDB-EEDD13FF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74663"/>
            <a:ext cx="86042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Example for a graph query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Binary tree, growth shall start only if there is enough distance to the other </a:t>
            </a:r>
            <a:r>
              <a:rPr lang="en-US" altLang="de-DE" sz="2400" b="1">
                <a:latin typeface="Courier New" panose="02070309020205020404" pitchFamily="49" charset="0"/>
              </a:rPr>
              <a:t>F</a:t>
            </a:r>
            <a:r>
              <a:rPr lang="en-US" altLang="de-DE" sz="2400" b="1">
                <a:latin typeface="Arial" panose="020B0604020202020204" pitchFamily="34" charset="0"/>
              </a:rPr>
              <a:t> </a:t>
            </a:r>
            <a:r>
              <a:rPr lang="en-US" altLang="de-DE" sz="2400">
                <a:latin typeface="Arial" panose="020B0604020202020204" pitchFamily="34" charset="0"/>
              </a:rPr>
              <a:t>objects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Axiom ==&gt; F(100) [ RU(-30) A(70) ] RU(30) A(100);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a:A(s) ==&gt; if ( forall(distance(a,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(* F *)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de-DE" sz="1800" b="1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&gt; 60) )</a:t>
            </a:r>
            <a:endParaRPr lang="en-US" altLang="de-DE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       ( RH(180) F(s) [ RU(-30) A(70) ] RU(30) A(100) )</a:t>
            </a:r>
            <a:r>
              <a:rPr lang="en-US" altLang="de-DE" sz="18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    without the “if” condition                                        with the “if” condition</a:t>
            </a:r>
          </a:p>
        </p:txBody>
      </p:sp>
      <p:pic>
        <p:nvPicPr>
          <p:cNvPr id="24582" name="Picture 7" descr="dicho_n_7">
            <a:extLst>
              <a:ext uri="{FF2B5EF4-FFF2-40B4-BE49-F238E27FC236}">
                <a16:creationId xmlns:a16="http://schemas.microsoft.com/office/drawing/2014/main" id="{62449B03-7308-4A27-B6EC-6E66558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6734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icho_d_7">
            <a:extLst>
              <a:ext uri="{FF2B5EF4-FFF2-40B4-BE49-F238E27FC236}">
                <a16:creationId xmlns:a16="http://schemas.microsoft.com/office/drawing/2014/main" id="{A89A4332-8AE3-489B-9CEE-B19A5A0C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95725"/>
            <a:ext cx="38163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Slide Number Placeholder 1">
            <a:extLst>
              <a:ext uri="{FF2B5EF4-FFF2-40B4-BE49-F238E27FC236}">
                <a16:creationId xmlns:a16="http://schemas.microsoft.com/office/drawing/2014/main" id="{E47C55BA-197C-4992-B3E1-170B68B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F9DA01-8FE4-4488-8610-F22E1BF5FB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403E9D1D-A2CB-4612-A46E-80F656220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31F4A23C-1CC1-4644-B077-0CB82DC8F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4">
            <a:extLst>
              <a:ext uri="{FF2B5EF4-FFF2-40B4-BE49-F238E27FC236}">
                <a16:creationId xmlns:a16="http://schemas.microsoft.com/office/drawing/2014/main" id="{48756D7C-3DD3-4508-A208-C0A50DD12F2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5" name="Text Box 5">
            <a:extLst>
              <a:ext uri="{FF2B5EF4-FFF2-40B4-BE49-F238E27FC236}">
                <a16:creationId xmlns:a16="http://schemas.microsoft.com/office/drawing/2014/main" id="{3236D8CA-965F-4BE2-9439-C52D48386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23" y="632918"/>
            <a:ext cx="853281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Features of the XL language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nodes of the graphs are Java objects, also geometry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rules organized in blocks [...], control of the application through control structures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application of the rules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parallel execution of assignments possible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tx2"/>
                </a:solidFill>
                <a:latin typeface="Arial" panose="020B0604020202020204" pitchFamily="34" charset="0"/>
              </a:rPr>
              <a:t>operator overloading (e.g. "+" for numbers as for vectors)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set-valued expressions (more precisely: producers instead of sets)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graph queries to analyze the actual structure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● 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operators (e.g., “sum”, “mean”, “empty”,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forall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   “</a:t>
            </a:r>
            <a:r>
              <a:rPr lang="en-US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selectWhereMin</a:t>
            </a:r>
            <a:r>
              <a:rPr lang="en-US" altLang="de-DE" sz="2000" dirty="0">
                <a:solidFill>
                  <a:schemeClr val="accent2"/>
                </a:solidFill>
                <a:latin typeface="Arial" panose="020B0604020202020204" pitchFamily="34" charset="0"/>
              </a:rPr>
              <a:t>”)</a:t>
            </a:r>
          </a:p>
        </p:txBody>
      </p:sp>
      <p:sp>
        <p:nvSpPr>
          <p:cNvPr id="25606" name="Slide Number Placeholder 1">
            <a:extLst>
              <a:ext uri="{FF2B5EF4-FFF2-40B4-BE49-F238E27FC236}">
                <a16:creationId xmlns:a16="http://schemas.microsoft.com/office/drawing/2014/main" id="{86F01213-8999-43C7-8240-7119FE5D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36D9D-DCC4-4EEC-9758-F565B29CF91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3">
            <a:extLst>
              <a:ext uri="{FF2B5EF4-FFF2-40B4-BE49-F238E27FC236}">
                <a16:creationId xmlns:a16="http://schemas.microsoft.com/office/drawing/2014/main" id="{2F6C7E8F-010E-4A54-960C-15231D0E6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1C95AB17-E7A0-43E9-A004-6A034C7D9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5">
            <a:extLst>
              <a:ext uri="{FF2B5EF4-FFF2-40B4-BE49-F238E27FC236}">
                <a16:creationId xmlns:a16="http://schemas.microsoft.com/office/drawing/2014/main" id="{91826FA9-1B5E-41DF-90FB-972700753FE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2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E4E97-6510-4B42-A9E6-84C6CFE5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20713"/>
            <a:ext cx="84947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id="{A5F0A8D3-C98C-459A-8FB9-74A10E79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60005-2A9B-426F-A36E-667C686751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0995E70F-DDDC-4954-AEAD-7262D8B9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31990"/>
            <a:ext cx="8351837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8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800" b="1" dirty="0">
                <a:latin typeface="Courier New" panose="02070309020205020404" pitchFamily="49" charset="0"/>
              </a:rPr>
              <a:t>c</a:t>
            </a:r>
            <a:r>
              <a:rPr lang="en-US" altLang="de-DE" sz="28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7651" name="Picture 3" descr="leafabfr03">
            <a:extLst>
              <a:ext uri="{FF2B5EF4-FFF2-40B4-BE49-F238E27FC236}">
                <a16:creationId xmlns:a16="http://schemas.microsoft.com/office/drawing/2014/main" id="{4BA2B4D4-6E42-4F7B-9E50-01D1387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4368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CC25ED73-EAD3-44BB-BFEB-9B2633754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352" y="4053217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7653" name="Line 7">
            <a:extLst>
              <a:ext uri="{FF2B5EF4-FFF2-40B4-BE49-F238E27FC236}">
                <a16:creationId xmlns:a16="http://schemas.microsoft.com/office/drawing/2014/main" id="{43965503-FF3D-441E-92AC-F359A963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8">
            <a:extLst>
              <a:ext uri="{FF2B5EF4-FFF2-40B4-BE49-F238E27FC236}">
                <a16:creationId xmlns:a16="http://schemas.microsoft.com/office/drawing/2014/main" id="{A19ACB5E-4D32-4FE8-88B1-867CA7A59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952" y="4269117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9">
            <a:extLst>
              <a:ext uri="{FF2B5EF4-FFF2-40B4-BE49-F238E27FC236}">
                <a16:creationId xmlns:a16="http://schemas.microsoft.com/office/drawing/2014/main" id="{1C372A5E-F4C7-4B93-8C74-D2DAA5F41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165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10">
            <a:extLst>
              <a:ext uri="{FF2B5EF4-FFF2-40B4-BE49-F238E27FC236}">
                <a16:creationId xmlns:a16="http://schemas.microsoft.com/office/drawing/2014/main" id="{B54C190C-E974-4644-B44F-A02562A0B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840" y="4269117"/>
            <a:ext cx="0" cy="2174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1">
            <a:extLst>
              <a:ext uri="{FF2B5EF4-FFF2-40B4-BE49-F238E27FC236}">
                <a16:creationId xmlns:a16="http://schemas.microsoft.com/office/drawing/2014/main" id="{E00328E5-34A6-4611-8C5C-B0D659183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2">
            <a:extLst>
              <a:ext uri="{FF2B5EF4-FFF2-40B4-BE49-F238E27FC236}">
                <a16:creationId xmlns:a16="http://schemas.microsoft.com/office/drawing/2014/main" id="{5EA1F18D-A319-40B9-A64A-F0685DA28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659" name="AutoShape 13">
            <a:extLst>
              <a:ext uri="{FF2B5EF4-FFF2-40B4-BE49-F238E27FC236}">
                <a16:creationId xmlns:a16="http://schemas.microsoft.com/office/drawing/2014/main" id="{0DB7E1FD-391A-4D30-B156-9EFC6549F4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0" name="Slide Number Placeholder 1">
            <a:extLst>
              <a:ext uri="{FF2B5EF4-FFF2-40B4-BE49-F238E27FC236}">
                <a16:creationId xmlns:a16="http://schemas.microsoft.com/office/drawing/2014/main" id="{46C287BA-B9E7-49DC-A9AF-27D3872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8C9BC-A524-45AE-AE53-FB03A082E66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8DF0FB7E-4010-4B17-B6BF-5F3DD8DE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77" y="728869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8675" name="Picture 3" descr="leafabfr03">
            <a:extLst>
              <a:ext uri="{FF2B5EF4-FFF2-40B4-BE49-F238E27FC236}">
                <a16:creationId xmlns:a16="http://schemas.microsoft.com/office/drawing/2014/main" id="{166C1ECE-4F61-40F8-A5BE-6D8B7C2A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>
            <a:extLst>
              <a:ext uri="{FF2B5EF4-FFF2-40B4-BE49-F238E27FC236}">
                <a16:creationId xmlns:a16="http://schemas.microsoft.com/office/drawing/2014/main" id="{76F78179-4C98-40F1-B603-50F3A509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927600"/>
            <a:ext cx="371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C81B1A3-AE7F-42B7-9FB6-2FD75B0A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94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8678" name="Line 7">
            <a:extLst>
              <a:ext uri="{FF2B5EF4-FFF2-40B4-BE49-F238E27FC236}">
                <a16:creationId xmlns:a16="http://schemas.microsoft.com/office/drawing/2014/main" id="{CCF87B35-286B-4120-9751-DC3969C83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213" y="43942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4FED67CC-E244-4100-A100-92BA4BDC9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4413" y="4394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10">
            <a:extLst>
              <a:ext uri="{FF2B5EF4-FFF2-40B4-BE49-F238E27FC236}">
                <a16:creationId xmlns:a16="http://schemas.microsoft.com/office/drawing/2014/main" id="{A6B58DB3-575D-4381-B8EA-D6610D73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083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8681" name="Line 11">
            <a:extLst>
              <a:ext uri="{FF2B5EF4-FFF2-40B4-BE49-F238E27FC236}">
                <a16:creationId xmlns:a16="http://schemas.microsoft.com/office/drawing/2014/main" id="{A0A1E02B-90F4-495A-B236-91E18588B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8651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2">
            <a:extLst>
              <a:ext uri="{FF2B5EF4-FFF2-40B4-BE49-F238E27FC236}">
                <a16:creationId xmlns:a16="http://schemas.microsoft.com/office/drawing/2014/main" id="{A29D7AC1-C8DC-4C06-82B8-3AC8DB3CB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950" y="3624263"/>
            <a:ext cx="15128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3">
            <a:extLst>
              <a:ext uri="{FF2B5EF4-FFF2-40B4-BE49-F238E27FC236}">
                <a16:creationId xmlns:a16="http://schemas.microsoft.com/office/drawing/2014/main" id="{2957E73A-BC01-4784-9E6B-A462B33DB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4">
            <a:extLst>
              <a:ext uri="{FF2B5EF4-FFF2-40B4-BE49-F238E27FC236}">
                <a16:creationId xmlns:a16="http://schemas.microsoft.com/office/drawing/2014/main" id="{C856EDC7-40C2-4B2C-89A3-E2253D6D0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838" y="36242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5">
            <a:extLst>
              <a:ext uri="{FF2B5EF4-FFF2-40B4-BE49-F238E27FC236}">
                <a16:creationId xmlns:a16="http://schemas.microsoft.com/office/drawing/2014/main" id="{95D350D2-2349-4E6E-9B2C-CE2402ED9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6">
            <a:extLst>
              <a:ext uri="{FF2B5EF4-FFF2-40B4-BE49-F238E27FC236}">
                <a16:creationId xmlns:a16="http://schemas.microsoft.com/office/drawing/2014/main" id="{7CC6F3EA-B21A-429D-B290-133D621F1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687" name="AutoShape 17">
            <a:extLst>
              <a:ext uri="{FF2B5EF4-FFF2-40B4-BE49-F238E27FC236}">
                <a16:creationId xmlns:a16="http://schemas.microsoft.com/office/drawing/2014/main" id="{CF340A3F-5B5F-458A-BEB5-48F441DA759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8" name="Slide Number Placeholder 1">
            <a:extLst>
              <a:ext uri="{FF2B5EF4-FFF2-40B4-BE49-F238E27FC236}">
                <a16:creationId xmlns:a16="http://schemas.microsoft.com/office/drawing/2014/main" id="{B87CB974-D7BF-4985-B39C-5EC6887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60E5B-CC32-46BE-A2BD-FE0CB1FB601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CCC92F8-9227-4798-9037-B8774DE1A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658813"/>
            <a:ext cx="83518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Queries and aggregating operators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provide possibilities to connect structure and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Example:</a:t>
            </a:r>
            <a:r>
              <a:rPr lang="en-US" altLang="de-DE" sz="2400" dirty="0">
                <a:latin typeface="Arial" panose="020B0604020202020204" pitchFamily="34" charset="0"/>
              </a:rPr>
              <a:t> search for all leaves which are successors of node </a:t>
            </a:r>
            <a:r>
              <a:rPr lang="en-US" altLang="de-DE" sz="2400" b="1" dirty="0">
                <a:latin typeface="Courier New" panose="02070309020205020404" pitchFamily="49" charset="0"/>
              </a:rPr>
              <a:t>c</a:t>
            </a:r>
            <a:r>
              <a:rPr lang="en-US" altLang="de-DE" sz="2400" dirty="0">
                <a:latin typeface="Arial" panose="020B0604020202020204" pitchFamily="34" charset="0"/>
              </a:rPr>
              <a:t> and sum up their surface areas</a:t>
            </a:r>
          </a:p>
        </p:txBody>
      </p:sp>
      <p:pic>
        <p:nvPicPr>
          <p:cNvPr id="29699" name="Picture 3" descr="leafabfr03">
            <a:extLst>
              <a:ext uri="{FF2B5EF4-FFF2-40B4-BE49-F238E27FC236}">
                <a16:creationId xmlns:a16="http://schemas.microsoft.com/office/drawing/2014/main" id="{CCE866DE-BE87-401D-9D1F-22B8F714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63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>
            <a:extLst>
              <a:ext uri="{FF2B5EF4-FFF2-40B4-BE49-F238E27FC236}">
                <a16:creationId xmlns:a16="http://schemas.microsoft.com/office/drawing/2014/main" id="{076B9F0E-5F74-4617-BCCD-4E5BCD2A4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876800"/>
            <a:ext cx="34975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transitive closure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4DCEEDBA-86CA-4114-88ED-F29B95EC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aggregating operator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5259664E-1F49-4210-BCA2-C9A866C2D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4343400"/>
            <a:ext cx="0" cy="152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316AD496-EA57-474F-859D-A5E09AA33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856" y="4343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66FB4147-F995-4616-ACFE-3CBA3CA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266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>
                <a:solidFill>
                  <a:srgbClr val="CC0000"/>
                </a:solidFill>
                <a:latin typeface="Arial" panose="020B0604020202020204" pitchFamily="34" charset="0"/>
              </a:rPr>
              <a:t>result can be transferred to an imperative calculation</a:t>
            </a:r>
          </a:p>
        </p:txBody>
      </p:sp>
      <p:sp>
        <p:nvSpPr>
          <p:cNvPr id="29705" name="Line 10">
            <a:extLst>
              <a:ext uri="{FF2B5EF4-FFF2-40B4-BE49-F238E27FC236}">
                <a16:creationId xmlns:a16="http://schemas.microsoft.com/office/drawing/2014/main" id="{C7D995C1-1827-4B27-BBAB-9660AB599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C79C325F-985D-4907-BFB2-15B2BD69E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0386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3">
            <a:extLst>
              <a:ext uri="{FF2B5EF4-FFF2-40B4-BE49-F238E27FC236}">
                <a16:creationId xmlns:a16="http://schemas.microsoft.com/office/drawing/2014/main" id="{8EAA6CD2-5087-4AA4-8726-67BB5B49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57563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rgbClr val="CC3300"/>
                </a:solidFill>
                <a:latin typeface="Arial" panose="020B0604020202020204" pitchFamily="34" charset="0"/>
              </a:rPr>
              <a:t>query</a:t>
            </a:r>
          </a:p>
        </p:txBody>
      </p:sp>
      <p:sp>
        <p:nvSpPr>
          <p:cNvPr id="29708" name="Line 14">
            <a:extLst>
              <a:ext uri="{FF2B5EF4-FFF2-40B4-BE49-F238E27FC236}">
                <a16:creationId xmlns:a16="http://schemas.microsoft.com/office/drawing/2014/main" id="{525E4B61-110B-472F-AAFD-A0FFC2DDB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8651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5">
            <a:extLst>
              <a:ext uri="{FF2B5EF4-FFF2-40B4-BE49-F238E27FC236}">
                <a16:creationId xmlns:a16="http://schemas.microsoft.com/office/drawing/2014/main" id="{59CB0F6F-7748-4E95-8286-E48C6291B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573463"/>
            <a:ext cx="151288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6">
            <a:extLst>
              <a:ext uri="{FF2B5EF4-FFF2-40B4-BE49-F238E27FC236}">
                <a16:creationId xmlns:a16="http://schemas.microsoft.com/office/drawing/2014/main" id="{B2228DA7-635E-47A1-9D00-84253A3BD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7">
            <a:extLst>
              <a:ext uri="{FF2B5EF4-FFF2-40B4-BE49-F238E27FC236}">
                <a16:creationId xmlns:a16="http://schemas.microsoft.com/office/drawing/2014/main" id="{0C357255-B2F4-4ECA-871C-CD04A334C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3573463"/>
            <a:ext cx="0" cy="2174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8">
            <a:extLst>
              <a:ext uri="{FF2B5EF4-FFF2-40B4-BE49-F238E27FC236}">
                <a16:creationId xmlns:a16="http://schemas.microsoft.com/office/drawing/2014/main" id="{34C37D8B-C28F-4134-82AB-81EE3F1C1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9">
            <a:extLst>
              <a:ext uri="{FF2B5EF4-FFF2-40B4-BE49-F238E27FC236}">
                <a16:creationId xmlns:a16="http://schemas.microsoft.com/office/drawing/2014/main" id="{086C42CA-C878-42CF-9068-39FEE651D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714" name="AutoShape 20">
            <a:extLst>
              <a:ext uri="{FF2B5EF4-FFF2-40B4-BE49-F238E27FC236}">
                <a16:creationId xmlns:a16="http://schemas.microsoft.com/office/drawing/2014/main" id="{7B45264E-14DC-4758-86BF-2F6A844ED3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5" name="Slide Number Placeholder 1">
            <a:extLst>
              <a:ext uri="{FF2B5EF4-FFF2-40B4-BE49-F238E27FC236}">
                <a16:creationId xmlns:a16="http://schemas.microsoft.com/office/drawing/2014/main" id="{134F4A60-05E4-4EBB-8C30-C8321584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3F9EA-7E6B-4CAE-960F-B713252F836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83E848EE-3611-4099-9479-85A35358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109663"/>
            <a:ext cx="8153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  <a:endParaRPr lang="en-US" altLang="de-DE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2">
            <a:extLst>
              <a:ext uri="{FF2B5EF4-FFF2-40B4-BE49-F238E27FC236}">
                <a16:creationId xmlns:a16="http://schemas.microsoft.com/office/drawing/2014/main" id="{2620C174-303C-416A-ABB3-6FAF6D3AE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0798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8325F4E8-AB61-4A0A-A584-DBCDBCC14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8898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725" name="AutoShape 4">
            <a:extLst>
              <a:ext uri="{FF2B5EF4-FFF2-40B4-BE49-F238E27FC236}">
                <a16:creationId xmlns:a16="http://schemas.microsoft.com/office/drawing/2014/main" id="{E9E9A584-F9F8-415B-A2B9-B36E9ECCB56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9370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3636A1C3-BCFC-4316-858B-D1BBA6D1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DB5131-62D3-42C5-A78A-B7A74A39E3C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5F349ABD-ABD9-4C65-85AB-F57A7216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82675"/>
            <a:ext cx="81534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in a plant / animal model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p:Plant,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latin typeface="Courier New" panose="02070309020205020404" pitchFamily="49" charset="0"/>
              </a:rPr>
              <a:t>(* a:Animal, (distance(a,p) &lt; p[radius]) *)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>
                <a:latin typeface="Arial" panose="020B0604020202020204" pitchFamily="34" charset="0"/>
              </a:rPr>
              <a:t> </a:t>
            </a: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searches all animals within the radius of p</a:t>
            </a:r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214A65F9-BB6C-4031-85E5-5F15570A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3284538"/>
            <a:ext cx="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2">
            <a:extLst>
              <a:ext uri="{FF2B5EF4-FFF2-40B4-BE49-F238E27FC236}">
                <a16:creationId xmlns:a16="http://schemas.microsoft.com/office/drawing/2014/main" id="{E2B5085A-C7FC-4917-97F3-7D273FD6D5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3">
            <a:extLst>
              <a:ext uri="{FF2B5EF4-FFF2-40B4-BE49-F238E27FC236}">
                <a16:creationId xmlns:a16="http://schemas.microsoft.com/office/drawing/2014/main" id="{3983B195-F9AB-402A-84C0-AD3FB82BA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750" name="AutoShape 4">
            <a:extLst>
              <a:ext uri="{FF2B5EF4-FFF2-40B4-BE49-F238E27FC236}">
                <a16:creationId xmlns:a16="http://schemas.microsoft.com/office/drawing/2014/main" id="{45403B8D-B8D4-4920-ADBF-9315F28A737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1" name="Slide Number Placeholder 1">
            <a:extLst>
              <a:ext uri="{FF2B5EF4-FFF2-40B4-BE49-F238E27FC236}">
                <a16:creationId xmlns:a16="http://schemas.microsoft.com/office/drawing/2014/main" id="{A6FD848A-4E3C-4081-8EFF-E0DFA44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36B5C-E59B-4EBB-9F88-A58EE387743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FFB862AB-293D-4B47-A6D2-042E1AC8A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CC1AF72F-BAB0-4ED4-9EE1-35299D0D2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2" name="AutoShape 4">
            <a:extLst>
              <a:ext uri="{FF2B5EF4-FFF2-40B4-BE49-F238E27FC236}">
                <a16:creationId xmlns:a16="http://schemas.microsoft.com/office/drawing/2014/main" id="{68E5AC7E-9035-434D-A605-D4A5593CFC1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3" name="Text Box 5">
            <a:extLst>
              <a:ext uri="{FF2B5EF4-FFF2-40B4-BE49-F238E27FC236}">
                <a16:creationId xmlns:a16="http://schemas.microsoft.com/office/drawing/2014/main" id="{4624E002-32ED-4B12-B293-9AF2691D4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9993"/>
            <a:ext cx="8664575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The Software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0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http://www.grogra.de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there also link to the download page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DE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https://gitlab.com/grogra/groimp/-/releases</a:t>
            </a:r>
            <a:endParaRPr lang="en-US" altLang="de-DE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Also a Gallery with examples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See also eLearning units on </a:t>
            </a: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(author: K. Petersen, M.Sc. Forest., Summer semester 2009, and others) – </a:t>
            </a:r>
            <a:r>
              <a:rPr lang="en-US" altLang="de-DE" sz="2800" dirty="0" err="1">
                <a:latin typeface="Arial" panose="020B0604020202020204" pitchFamily="34" charset="0"/>
              </a:rPr>
              <a:t>StudIP</a:t>
            </a:r>
            <a:r>
              <a:rPr lang="en-US" altLang="de-DE" sz="2800" dirty="0">
                <a:latin typeface="Arial" panose="020B0604020202020204" pitchFamily="34" charset="0"/>
              </a:rPr>
              <a:t> / </a:t>
            </a:r>
            <a:r>
              <a:rPr lang="en-US" altLang="de-DE" sz="2800" dirty="0" err="1">
                <a:latin typeface="Arial" panose="020B0604020202020204" pitchFamily="34" charset="0"/>
              </a:rPr>
              <a:t>Ilias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 err="1">
                <a:latin typeface="Arial" panose="020B0604020202020204" pitchFamily="34" charset="0"/>
              </a:rPr>
              <a:t>GroIMP</a:t>
            </a:r>
            <a:r>
              <a:rPr lang="en-US" altLang="de-DE" sz="2800" dirty="0">
                <a:latin typeface="Arial" panose="020B0604020202020204" pitchFamily="34" charset="0"/>
              </a:rPr>
              <a:t> is an Open-Source Project!</a:t>
            </a:r>
          </a:p>
        </p:txBody>
      </p:sp>
      <p:sp>
        <p:nvSpPr>
          <p:cNvPr id="32774" name="Slide Number Placeholder 1">
            <a:extLst>
              <a:ext uri="{FF2B5EF4-FFF2-40B4-BE49-F238E27FC236}">
                <a16:creationId xmlns:a16="http://schemas.microsoft.com/office/drawing/2014/main" id="{889D20D1-7EBD-427C-9B3D-18909D0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B59E7-39EA-4C12-B5E1-0F44D6575BA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D658399-06A7-40C5-BE3E-49979DC2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04813"/>
            <a:ext cx="66675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b="1" i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i="1">
                <a:latin typeface="Arial" panose="020B0604020202020204" pitchFamily="34" charset="0"/>
              </a:rPr>
              <a:t> </a:t>
            </a:r>
            <a:r>
              <a:rPr lang="en-US" altLang="de-DE" b="1">
                <a:latin typeface="Arial" panose="020B0604020202020204" pitchFamily="34" charset="0"/>
              </a:rPr>
              <a:t>(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Gro</a:t>
            </a:r>
            <a:r>
              <a:rPr lang="en-US" altLang="de-DE" b="1">
                <a:latin typeface="Arial" panose="020B0604020202020204" pitchFamily="34" charset="0"/>
              </a:rPr>
              <a:t>wth-grammar related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r>
              <a:rPr lang="en-US" altLang="de-DE" b="1">
                <a:latin typeface="Arial" panose="020B0604020202020204" pitchFamily="34" charset="0"/>
              </a:rPr>
              <a:t>nteractive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de-DE" b="1">
                <a:latin typeface="Arial" panose="020B0604020202020204" pitchFamily="34" charset="0"/>
              </a:rPr>
              <a:t>odelling </a:t>
            </a:r>
            <a:r>
              <a:rPr lang="en-US" altLang="de-DE" b="1">
                <a:solidFill>
                  <a:srgbClr val="CC0000"/>
                </a:solidFill>
                <a:latin typeface="Arial" panose="020B0604020202020204" pitchFamily="34" charset="0"/>
              </a:rPr>
              <a:t>P</a:t>
            </a:r>
            <a:r>
              <a:rPr lang="en-US" altLang="de-DE" b="1">
                <a:latin typeface="Arial" panose="020B0604020202020204" pitchFamily="34" charset="0"/>
              </a:rPr>
              <a:t>latform)</a:t>
            </a:r>
            <a:endParaRPr lang="en-US" altLang="de-DE" b="1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3795" name="Picture 5" descr="groimp02">
            <a:extLst>
              <a:ext uri="{FF2B5EF4-FFF2-40B4-BE49-F238E27FC236}">
                <a16:creationId xmlns:a16="http://schemas.microsoft.com/office/drawing/2014/main" id="{1D726963-555B-4A42-B747-93BDEEFD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9263"/>
            <a:ext cx="69850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2">
            <a:extLst>
              <a:ext uri="{FF2B5EF4-FFF2-40B4-BE49-F238E27FC236}">
                <a16:creationId xmlns:a16="http://schemas.microsoft.com/office/drawing/2014/main" id="{EF375A8E-659C-470C-ACF0-0ECE63B81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3">
            <a:extLst>
              <a:ext uri="{FF2B5EF4-FFF2-40B4-BE49-F238E27FC236}">
                <a16:creationId xmlns:a16="http://schemas.microsoft.com/office/drawing/2014/main" id="{BBC7DB89-A248-45B0-BE73-985575F1A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798" name="AutoShape 4">
            <a:extLst>
              <a:ext uri="{FF2B5EF4-FFF2-40B4-BE49-F238E27FC236}">
                <a16:creationId xmlns:a16="http://schemas.microsoft.com/office/drawing/2014/main" id="{C48D88F6-3C2B-4170-AC77-E4AF3ED26E0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Slide Number Placeholder 1">
            <a:extLst>
              <a:ext uri="{FF2B5EF4-FFF2-40B4-BE49-F238E27FC236}">
                <a16:creationId xmlns:a16="http://schemas.microsoft.com/office/drawing/2014/main" id="{C5DB139E-6FB9-440B-A2A0-695C739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59513-0925-4617-8C91-04DDBB69000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A62F893C-EB2D-49E8-B87B-1EA19252F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5">
            <a:extLst>
              <a:ext uri="{FF2B5EF4-FFF2-40B4-BE49-F238E27FC236}">
                <a16:creationId xmlns:a16="http://schemas.microsoft.com/office/drawing/2014/main" id="{D69EC83C-F451-4C4B-82D5-BCCF0F024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8" name="AutoShape 6">
            <a:extLst>
              <a:ext uri="{FF2B5EF4-FFF2-40B4-BE49-F238E27FC236}">
                <a16:creationId xmlns:a16="http://schemas.microsoft.com/office/drawing/2014/main" id="{BFC7081F-84F0-4159-8B0B-E2AB1E650E7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9" name="Text Box 7">
            <a:extLst>
              <a:ext uri="{FF2B5EF4-FFF2-40B4-BE49-F238E27FC236}">
                <a16:creationId xmlns:a16="http://schemas.microsoft.com/office/drawing/2014/main" id="{69179D04-1A49-4794-952B-36D79E2C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8532812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Derived Relations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relation between nodes connected by several edges (one after the other) of the same type</a:t>
            </a:r>
          </a:p>
        </p:txBody>
      </p:sp>
      <p:sp>
        <p:nvSpPr>
          <p:cNvPr id="21510" name="Oval 8">
            <a:extLst>
              <a:ext uri="{FF2B5EF4-FFF2-40B4-BE49-F238E27FC236}">
                <a16:creationId xmlns:a16="http://schemas.microsoft.com/office/drawing/2014/main" id="{1DF0FBD0-3D53-48B0-A931-4B4D49C5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D8B0CF38-4032-46B1-810F-D95CC255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2" name="Oval 10">
            <a:extLst>
              <a:ext uri="{FF2B5EF4-FFF2-40B4-BE49-F238E27FC236}">
                <a16:creationId xmlns:a16="http://schemas.microsoft.com/office/drawing/2014/main" id="{77D13ECE-DCFD-44B8-A887-590656C9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3" name="Oval 11">
            <a:extLst>
              <a:ext uri="{FF2B5EF4-FFF2-40B4-BE49-F238E27FC236}">
                <a16:creationId xmlns:a16="http://schemas.microsoft.com/office/drawing/2014/main" id="{4A8F5636-8693-40A5-A322-C7D27B37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E0E542FC-F478-4FC8-B0B3-D8DF127D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8527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B4471C76-2832-4363-B220-C46E71954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2CE024AD-86EA-4A3B-B7E3-2163F6341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2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B57E6709-8E4C-4844-8753-79646943B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6">
            <a:extLst>
              <a:ext uri="{FF2B5EF4-FFF2-40B4-BE49-F238E27FC236}">
                <a16:creationId xmlns:a16="http://schemas.microsoft.com/office/drawing/2014/main" id="{BA183C62-2F0A-4D51-86B6-5666B9A72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30051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22">
            <a:extLst>
              <a:ext uri="{FF2B5EF4-FFF2-40B4-BE49-F238E27FC236}">
                <a16:creationId xmlns:a16="http://schemas.microsoft.com/office/drawing/2014/main" id="{17C726A0-23A3-42C7-A5C0-DD0E866F7D35}"/>
              </a:ext>
            </a:extLst>
          </p:cNvPr>
          <p:cNvSpPr>
            <a:spLocks/>
          </p:cNvSpPr>
          <p:nvPr/>
        </p:nvSpPr>
        <p:spPr bwMode="auto">
          <a:xfrm>
            <a:off x="2051050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Freeform 23">
            <a:extLst>
              <a:ext uri="{FF2B5EF4-FFF2-40B4-BE49-F238E27FC236}">
                <a16:creationId xmlns:a16="http://schemas.microsoft.com/office/drawing/2014/main" id="{CBC07599-EDB8-40E7-8AD2-B909335ECF36}"/>
              </a:ext>
            </a:extLst>
          </p:cNvPr>
          <p:cNvSpPr>
            <a:spLocks/>
          </p:cNvSpPr>
          <p:nvPr/>
        </p:nvSpPr>
        <p:spPr bwMode="auto">
          <a:xfrm>
            <a:off x="3203575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Freeform 24">
            <a:extLst>
              <a:ext uri="{FF2B5EF4-FFF2-40B4-BE49-F238E27FC236}">
                <a16:creationId xmlns:a16="http://schemas.microsoft.com/office/drawing/2014/main" id="{D5930109-838B-4319-9C7A-942D05945198}"/>
              </a:ext>
            </a:extLst>
          </p:cNvPr>
          <p:cNvSpPr>
            <a:spLocks/>
          </p:cNvSpPr>
          <p:nvPr/>
        </p:nvSpPr>
        <p:spPr bwMode="auto">
          <a:xfrm>
            <a:off x="4427538" y="3284538"/>
            <a:ext cx="2305050" cy="1152525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Freeform 25">
            <a:extLst>
              <a:ext uri="{FF2B5EF4-FFF2-40B4-BE49-F238E27FC236}">
                <a16:creationId xmlns:a16="http://schemas.microsoft.com/office/drawing/2014/main" id="{D1036DD5-B678-4DF5-A335-CC3B479133D2}"/>
              </a:ext>
            </a:extLst>
          </p:cNvPr>
          <p:cNvSpPr>
            <a:spLocks/>
          </p:cNvSpPr>
          <p:nvPr/>
        </p:nvSpPr>
        <p:spPr bwMode="auto">
          <a:xfrm>
            <a:off x="2124075" y="3500438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Freeform 26">
            <a:extLst>
              <a:ext uri="{FF2B5EF4-FFF2-40B4-BE49-F238E27FC236}">
                <a16:creationId xmlns:a16="http://schemas.microsoft.com/office/drawing/2014/main" id="{87379BBF-09A8-4B69-8257-5D784B8D19CD}"/>
              </a:ext>
            </a:extLst>
          </p:cNvPr>
          <p:cNvSpPr>
            <a:spLocks/>
          </p:cNvSpPr>
          <p:nvPr/>
        </p:nvSpPr>
        <p:spPr bwMode="auto">
          <a:xfrm>
            <a:off x="3348038" y="3357563"/>
            <a:ext cx="3311525" cy="16557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Freeform 27">
            <a:extLst>
              <a:ext uri="{FF2B5EF4-FFF2-40B4-BE49-F238E27FC236}">
                <a16:creationId xmlns:a16="http://schemas.microsoft.com/office/drawing/2014/main" id="{D19E0C6B-CBBF-4B75-BE1E-B708331A900B}"/>
              </a:ext>
            </a:extLst>
          </p:cNvPr>
          <p:cNvSpPr>
            <a:spLocks/>
          </p:cNvSpPr>
          <p:nvPr/>
        </p:nvSpPr>
        <p:spPr bwMode="auto">
          <a:xfrm>
            <a:off x="2195513" y="3357563"/>
            <a:ext cx="4537075" cy="2519362"/>
          </a:xfrm>
          <a:custGeom>
            <a:avLst/>
            <a:gdLst>
              <a:gd name="T0" fmla="*/ 0 w 1452"/>
              <a:gd name="T1" fmla="*/ 0 h 726"/>
              <a:gd name="T2" fmla="*/ 2147483646 w 1452"/>
              <a:gd name="T3" fmla="*/ 2147483646 h 726"/>
              <a:gd name="T4" fmla="*/ 2147483646 w 1452"/>
              <a:gd name="T5" fmla="*/ 2147483646 h 726"/>
              <a:gd name="T6" fmla="*/ 2147483646 w 1452"/>
              <a:gd name="T7" fmla="*/ 0 h 7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2" h="726">
                <a:moveTo>
                  <a:pt x="0" y="0"/>
                </a:moveTo>
                <a:cubicBezTo>
                  <a:pt x="117" y="219"/>
                  <a:pt x="235" y="439"/>
                  <a:pt x="409" y="545"/>
                </a:cubicBezTo>
                <a:cubicBezTo>
                  <a:pt x="583" y="651"/>
                  <a:pt x="870" y="726"/>
                  <a:pt x="1044" y="635"/>
                </a:cubicBezTo>
                <a:cubicBezTo>
                  <a:pt x="1218" y="544"/>
                  <a:pt x="1335" y="272"/>
                  <a:pt x="1452" y="0"/>
                </a:cubicBezTo>
              </a:path>
            </a:pathLst>
          </a:custGeom>
          <a:noFill/>
          <a:ln w="9525">
            <a:solidFill>
              <a:srgbClr val="CC33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28">
            <a:extLst>
              <a:ext uri="{FF2B5EF4-FFF2-40B4-BE49-F238E27FC236}">
                <a16:creationId xmlns:a16="http://schemas.microsoft.com/office/drawing/2014/main" id="{5E68984B-0293-4C52-90D9-DCC38C2E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" y="5949950"/>
            <a:ext cx="7417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“transitive closure” of the original relation (edge type)</a:t>
            </a:r>
          </a:p>
        </p:txBody>
      </p:sp>
      <p:sp>
        <p:nvSpPr>
          <p:cNvPr id="21526" name="Slide Number Placeholder 2">
            <a:extLst>
              <a:ext uri="{FF2B5EF4-FFF2-40B4-BE49-F238E27FC236}">
                <a16:creationId xmlns:a16="http://schemas.microsoft.com/office/drawing/2014/main" id="{831E12AC-1B6D-4A48-8F54-D43F147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02A2A-5AB0-4CCD-973F-9988691FC46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D192E221-F51C-43EF-B056-96EA6A0B3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7696200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is a combination of: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- </a:t>
            </a:r>
            <a:r>
              <a:rPr lang="en-US" altLang="de-DE" sz="2800" dirty="0">
                <a:latin typeface="Arial" panose="020B0604020202020204" pitchFamily="34" charset="0"/>
              </a:rPr>
              <a:t>compiler and interpreter for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development environment for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</a:t>
            </a:r>
            <a:r>
              <a:rPr lang="en-US" altLang="de-DE" sz="2800" dirty="0" err="1">
                <a:latin typeface="Arial" panose="020B0604020202020204" pitchFamily="34" charset="0"/>
              </a:rPr>
              <a:t>modeller</a:t>
            </a:r>
            <a:r>
              <a:rPr lang="en-US" altLang="de-DE" sz="2800" dirty="0">
                <a:latin typeface="Arial" panose="020B0604020202020204" pitchFamily="34" charset="0"/>
              </a:rPr>
              <a:t> (interactive)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- 3-d renderer (several variants)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- 2-d graph visualizer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editor for 3-d objects and attributes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tool for generating textures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 display for DTD and MTG files</a:t>
            </a:r>
            <a:endParaRPr lang="en-US" altLang="de-DE" sz="28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i="1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tool for simulating light distribution</a:t>
            </a:r>
          </a:p>
        </p:txBody>
      </p:sp>
      <p:sp>
        <p:nvSpPr>
          <p:cNvPr id="34819" name="Line 2">
            <a:extLst>
              <a:ext uri="{FF2B5EF4-FFF2-40B4-BE49-F238E27FC236}">
                <a16:creationId xmlns:a16="http://schemas.microsoft.com/office/drawing/2014/main" id="{6100B805-30F3-435F-B7BD-794B03CD17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B2D1E2A6-0048-454D-8677-3318F8B87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4">
            <a:extLst>
              <a:ext uri="{FF2B5EF4-FFF2-40B4-BE49-F238E27FC236}">
                <a16:creationId xmlns:a16="http://schemas.microsoft.com/office/drawing/2014/main" id="{D6A04327-A080-4402-8EFB-FA71415829C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2" name="Slide Number Placeholder 1">
            <a:extLst>
              <a:ext uri="{FF2B5EF4-FFF2-40B4-BE49-F238E27FC236}">
                <a16:creationId xmlns:a16="http://schemas.microsoft.com/office/drawing/2014/main" id="{8B7EF1C7-3CFD-4F7B-997D-AE5943B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6E13F5-1F59-487A-832E-E6287F4015C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barley">
            <a:extLst>
              <a:ext uri="{FF2B5EF4-FFF2-40B4-BE49-F238E27FC236}">
                <a16:creationId xmlns:a16="http://schemas.microsoft.com/office/drawing/2014/main" id="{0B7464E0-D93A-4CE3-8EBF-B64309B4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F7A9FF8F-D48F-478B-B38B-517DE561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762000"/>
            <a:ext cx="4260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 of a plant model realized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latin typeface="Arial" panose="020B0604020202020204" pitchFamily="34" charset="0"/>
              </a:rPr>
              <a:t>  </a:t>
            </a:r>
            <a:r>
              <a:rPr lang="en-US" altLang="de-DE" dirty="0">
                <a:latin typeface="Arial" panose="020B0604020202020204" pitchFamily="34" charset="0"/>
              </a:rPr>
              <a:t>(barley)</a:t>
            </a:r>
          </a:p>
        </p:txBody>
      </p:sp>
      <p:sp>
        <p:nvSpPr>
          <p:cNvPr id="35844" name="Line 2">
            <a:extLst>
              <a:ext uri="{FF2B5EF4-FFF2-40B4-BE49-F238E27FC236}">
                <a16:creationId xmlns:a16="http://schemas.microsoft.com/office/drawing/2014/main" id="{73AB0F21-0E58-40B0-B006-1D973A0F5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3">
            <a:extLst>
              <a:ext uri="{FF2B5EF4-FFF2-40B4-BE49-F238E27FC236}">
                <a16:creationId xmlns:a16="http://schemas.microsoft.com/office/drawing/2014/main" id="{EED7869A-ECD8-4B9F-A5F5-B44B21578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846" name="AutoShape 4">
            <a:extLst>
              <a:ext uri="{FF2B5EF4-FFF2-40B4-BE49-F238E27FC236}">
                <a16:creationId xmlns:a16="http://schemas.microsoft.com/office/drawing/2014/main" id="{08447B07-A874-4D31-8955-870D672F726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BB20946E-0428-4819-A4D2-02AC681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5D8AA-0CCE-4FD9-BBAF-004AC45A2A4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DC8822DF-3CA2-4F3A-B1C0-68F3E7E6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404813"/>
            <a:ext cx="86868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example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Modelling of park landscapes (Rogge &amp; </a:t>
            </a:r>
            <a:r>
              <a:rPr lang="en-US" altLang="de-DE" sz="2400" dirty="0" err="1">
                <a:latin typeface="Arial" panose="020B0604020202020204" pitchFamily="34" charset="0"/>
              </a:rPr>
              <a:t>Moschner</a:t>
            </a:r>
            <a:r>
              <a:rPr lang="en-US" altLang="de-DE" sz="2400" dirty="0">
                <a:latin typeface="Arial" panose="020B0604020202020204" pitchFamily="34" charset="0"/>
              </a:rPr>
              <a:t> 2007, for </a:t>
            </a:r>
            <a:r>
              <a:rPr lang="en-US" altLang="de-DE" sz="2400" dirty="0" err="1">
                <a:latin typeface="Arial" panose="020B0604020202020204" pitchFamily="34" charset="0"/>
              </a:rPr>
              <a:t>Branitzer</a:t>
            </a:r>
            <a:r>
              <a:rPr lang="en-US" altLang="de-DE" sz="2400" dirty="0">
                <a:latin typeface="Arial" panose="020B0604020202020204" pitchFamily="34" charset="0"/>
              </a:rPr>
              <a:t> Park Foundation, Cottbus)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5E22FC91-71FF-4838-9194-F888703C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5157788"/>
            <a:ext cx="236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Generated with </a:t>
            </a:r>
            <a:r>
              <a:rPr lang="en-US" altLang="de-DE" sz="1600" dirty="0" err="1">
                <a:latin typeface="Arial" panose="020B0604020202020204" pitchFamily="34" charset="0"/>
              </a:rPr>
              <a:t>GroIMP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600" dirty="0">
                <a:latin typeface="Arial" panose="020B0604020202020204" pitchFamily="34" charset="0"/>
              </a:rPr>
              <a:t>alder tree in VRML-world</a:t>
            </a:r>
          </a:p>
        </p:txBody>
      </p:sp>
      <p:pic>
        <p:nvPicPr>
          <p:cNvPr id="36868" name="Picture 5" descr="erle_schloss2">
            <a:extLst>
              <a:ext uri="{FF2B5EF4-FFF2-40B4-BE49-F238E27FC236}">
                <a16:creationId xmlns:a16="http://schemas.microsoft.com/office/drawing/2014/main" id="{91529FB3-6F96-47C7-8B7C-D20CD40B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74838"/>
            <a:ext cx="62499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2">
            <a:extLst>
              <a:ext uri="{FF2B5EF4-FFF2-40B4-BE49-F238E27FC236}">
                <a16:creationId xmlns:a16="http://schemas.microsoft.com/office/drawing/2014/main" id="{AE4D0412-206B-405A-8EC8-2385FC32F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3">
            <a:extLst>
              <a:ext uri="{FF2B5EF4-FFF2-40B4-BE49-F238E27FC236}">
                <a16:creationId xmlns:a16="http://schemas.microsoft.com/office/drawing/2014/main" id="{A21A96AD-C464-429E-A7F0-F4DB6D486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871" name="AutoShape 4">
            <a:extLst>
              <a:ext uri="{FF2B5EF4-FFF2-40B4-BE49-F238E27FC236}">
                <a16:creationId xmlns:a16="http://schemas.microsoft.com/office/drawing/2014/main" id="{CB3625CC-F939-4808-89FC-5F42690F3C7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Slide Number Placeholder 1">
            <a:extLst>
              <a:ext uri="{FF2B5EF4-FFF2-40B4-BE49-F238E27FC236}">
                <a16:creationId xmlns:a16="http://schemas.microsoft.com/office/drawing/2014/main" id="{AFD09DB5-CCDC-4087-80F2-82F2CADF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36373-388D-4BFD-A029-0993FEB0D69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liang_3-4_orig">
            <a:extLst>
              <a:ext uri="{FF2B5EF4-FFF2-40B4-BE49-F238E27FC236}">
                <a16:creationId xmlns:a16="http://schemas.microsoft.com/office/drawing/2014/main" id="{F1FB6C43-888D-44CC-9155-A9DCF02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538"/>
            <a:ext cx="82296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>
            <a:extLst>
              <a:ext uri="{FF2B5EF4-FFF2-40B4-BE49-F238E27FC236}">
                <a16:creationId xmlns:a16="http://schemas.microsoft.com/office/drawing/2014/main" id="{F5120845-F859-4A8E-AD36-8A3BE578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736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Results from architecture seminar with XL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DA2DC2AE-0C5D-427C-B62C-31B90646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144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  <p:sp>
        <p:nvSpPr>
          <p:cNvPr id="37893" name="Line 2">
            <a:extLst>
              <a:ext uri="{FF2B5EF4-FFF2-40B4-BE49-F238E27FC236}">
                <a16:creationId xmlns:a16="http://schemas.microsoft.com/office/drawing/2014/main" id="{5CD2A84B-F067-4319-8B34-2951D2F832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>
            <a:extLst>
              <a:ext uri="{FF2B5EF4-FFF2-40B4-BE49-F238E27FC236}">
                <a16:creationId xmlns:a16="http://schemas.microsoft.com/office/drawing/2014/main" id="{5416EBE7-FED7-467A-834E-F38B0199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5" name="AutoShape 4">
            <a:extLst>
              <a:ext uri="{FF2B5EF4-FFF2-40B4-BE49-F238E27FC236}">
                <a16:creationId xmlns:a16="http://schemas.microsoft.com/office/drawing/2014/main" id="{FCBAD005-3821-4D5C-9D25-8CAECC2272E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6" name="Slide Number Placeholder 1">
            <a:extLst>
              <a:ext uri="{FF2B5EF4-FFF2-40B4-BE49-F238E27FC236}">
                <a16:creationId xmlns:a16="http://schemas.microsoft.com/office/drawing/2014/main" id="{A5FD91CA-6580-4B08-8DE9-A960F746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21795-4E71-4C36-ABC7-26574DEF871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iang_2-4_orig">
            <a:extLst>
              <a:ext uri="{FF2B5EF4-FFF2-40B4-BE49-F238E27FC236}">
                <a16:creationId xmlns:a16="http://schemas.microsoft.com/office/drawing/2014/main" id="{344C26E6-3094-4F3A-8B60-5A887A0A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6772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2">
            <a:extLst>
              <a:ext uri="{FF2B5EF4-FFF2-40B4-BE49-F238E27FC236}">
                <a16:creationId xmlns:a16="http://schemas.microsoft.com/office/drawing/2014/main" id="{2273A4C7-4743-443F-934E-7C3196424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E9172298-0B69-44D9-83CC-0565C1A59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4">
            <a:extLst>
              <a:ext uri="{FF2B5EF4-FFF2-40B4-BE49-F238E27FC236}">
                <a16:creationId xmlns:a16="http://schemas.microsoft.com/office/drawing/2014/main" id="{47FDFB86-0658-4F59-AE58-BD7D3A0132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E898EAD3-1C75-4F49-AD0B-CBCC5443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138E7-0B6C-4462-99B9-D91C08EFA84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/>
          </a:p>
        </p:txBody>
      </p:sp>
      <p:sp>
        <p:nvSpPr>
          <p:cNvPr id="38919" name="Text Box 5">
            <a:extLst>
              <a:ext uri="{FF2B5EF4-FFF2-40B4-BE49-F238E27FC236}">
                <a16:creationId xmlns:a16="http://schemas.microsoft.com/office/drawing/2014/main" id="{9883F57D-BC58-46F5-9874-B1541D05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62071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Liang 2007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archow02">
            <a:extLst>
              <a:ext uri="{FF2B5EF4-FFF2-40B4-BE49-F238E27FC236}">
                <a16:creationId xmlns:a16="http://schemas.microsoft.com/office/drawing/2014/main" id="{C711FC7D-6297-4D8E-8A8A-579E94D9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045F8F76-75CB-49CC-8B69-29DA8021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5833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200">
                <a:latin typeface="Arial" panose="020B0604020202020204" pitchFamily="34" charset="0"/>
              </a:rPr>
              <a:t>Jarchow 2007</a:t>
            </a:r>
          </a:p>
        </p:txBody>
      </p:sp>
      <p:sp>
        <p:nvSpPr>
          <p:cNvPr id="39940" name="Line 2">
            <a:extLst>
              <a:ext uri="{FF2B5EF4-FFF2-40B4-BE49-F238E27FC236}">
                <a16:creationId xmlns:a16="http://schemas.microsoft.com/office/drawing/2014/main" id="{99DD0CBA-73EE-4269-BBBD-C83A11A118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3">
            <a:extLst>
              <a:ext uri="{FF2B5EF4-FFF2-40B4-BE49-F238E27FC236}">
                <a16:creationId xmlns:a16="http://schemas.microsoft.com/office/drawing/2014/main" id="{FA921BC4-6E21-4911-B55B-6A1A626B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42" name="AutoShape 4">
            <a:extLst>
              <a:ext uri="{FF2B5EF4-FFF2-40B4-BE49-F238E27FC236}">
                <a16:creationId xmlns:a16="http://schemas.microsoft.com/office/drawing/2014/main" id="{9DA41401-5E1C-4E5B-9BFD-31AAE6782D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Slide Number Placeholder 1">
            <a:extLst>
              <a:ext uri="{FF2B5EF4-FFF2-40B4-BE49-F238E27FC236}">
                <a16:creationId xmlns:a16="http://schemas.microsoft.com/office/drawing/2014/main" id="{5633DC3A-B03D-4C7D-98CD-15DCB50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6A3F3-5740-41DD-9C0D-2CAB384BDD1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y4">
            <a:extLst>
              <a:ext uri="{FF2B5EF4-FFF2-40B4-BE49-F238E27FC236}">
                <a16:creationId xmlns:a16="http://schemas.microsoft.com/office/drawing/2014/main" id="{4889F06A-B523-4736-B31C-536B3C427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363"/>
            <a:ext cx="4897438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jarchow01">
            <a:extLst>
              <a:ext uri="{FF2B5EF4-FFF2-40B4-BE49-F238E27FC236}">
                <a16:creationId xmlns:a16="http://schemas.microsoft.com/office/drawing/2014/main" id="{A16819C1-4514-4849-86BF-C32EF7D7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8382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jarchow03">
            <a:extLst>
              <a:ext uri="{FF2B5EF4-FFF2-40B4-BE49-F238E27FC236}">
                <a16:creationId xmlns:a16="http://schemas.microsoft.com/office/drawing/2014/main" id="{4C5B6234-A4AB-440A-B604-B1319F26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2">
            <a:extLst>
              <a:ext uri="{FF2B5EF4-FFF2-40B4-BE49-F238E27FC236}">
                <a16:creationId xmlns:a16="http://schemas.microsoft.com/office/drawing/2014/main" id="{E5B2F1B3-20C2-4579-A6FA-FD26F36D0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3">
            <a:extLst>
              <a:ext uri="{FF2B5EF4-FFF2-40B4-BE49-F238E27FC236}">
                <a16:creationId xmlns:a16="http://schemas.microsoft.com/office/drawing/2014/main" id="{9394B1C4-DF61-4266-8701-38CA43873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7" name="AutoShape 4">
            <a:extLst>
              <a:ext uri="{FF2B5EF4-FFF2-40B4-BE49-F238E27FC236}">
                <a16:creationId xmlns:a16="http://schemas.microsoft.com/office/drawing/2014/main" id="{E4F445CE-37D4-41DC-B6FE-250A6E0E437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8" name="Slide Number Placeholder 1">
            <a:extLst>
              <a:ext uri="{FF2B5EF4-FFF2-40B4-BE49-F238E27FC236}">
                <a16:creationId xmlns:a16="http://schemas.microsoft.com/office/drawing/2014/main" id="{6405FEE7-BB21-4D3A-B2ED-736747BC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933F9-A505-4373-B03F-49CF3B1AC20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orest31tonemapped_c">
            <a:extLst>
              <a:ext uri="{FF2B5EF4-FFF2-40B4-BE49-F238E27FC236}">
                <a16:creationId xmlns:a16="http://schemas.microsoft.com/office/drawing/2014/main" id="{F151F3F3-7AB4-4A0C-A086-E8C1A224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68521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C5C754DB-836C-4E3D-B588-9DEC43A4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46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>
                <a:solidFill>
                  <a:srgbClr val="FF0000"/>
                </a:solidFill>
                <a:latin typeface="Arial" panose="020B0604020202020204" pitchFamily="34" charset="0"/>
              </a:rPr>
              <a:t>Virtual landscape (with mixed beech and spruce stand)</a:t>
            </a:r>
          </a:p>
        </p:txBody>
      </p:sp>
      <p:sp>
        <p:nvSpPr>
          <p:cNvPr id="41988" name="Line 2">
            <a:extLst>
              <a:ext uri="{FF2B5EF4-FFF2-40B4-BE49-F238E27FC236}">
                <a16:creationId xmlns:a16="http://schemas.microsoft.com/office/drawing/2014/main" id="{A0C946AC-2B94-4B88-8A9D-657B074BB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3">
            <a:extLst>
              <a:ext uri="{FF2B5EF4-FFF2-40B4-BE49-F238E27FC236}">
                <a16:creationId xmlns:a16="http://schemas.microsoft.com/office/drawing/2014/main" id="{CA7C4502-F56C-469A-A05B-D5886CBA1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90" name="AutoShape 4">
            <a:extLst>
              <a:ext uri="{FF2B5EF4-FFF2-40B4-BE49-F238E27FC236}">
                <a16:creationId xmlns:a16="http://schemas.microsoft.com/office/drawing/2014/main" id="{212B9F66-3493-4180-A02A-BB608E8099F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1" name="Slide Number Placeholder 1">
            <a:extLst>
              <a:ext uri="{FF2B5EF4-FFF2-40B4-BE49-F238E27FC236}">
                <a16:creationId xmlns:a16="http://schemas.microsoft.com/office/drawing/2014/main" id="{EA26132F-C538-481C-924C-8FDBF027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AD7FA-F3B7-40B1-8D31-393E06B8FEC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iver02">
            <a:extLst>
              <a:ext uri="{FF2B5EF4-FFF2-40B4-BE49-F238E27FC236}">
                <a16:creationId xmlns:a16="http://schemas.microsoft.com/office/drawing/2014/main" id="{79228535-D38B-45AB-AC9F-75DC4267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788"/>
            <a:ext cx="8532813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Line 2">
            <a:extLst>
              <a:ext uri="{FF2B5EF4-FFF2-40B4-BE49-F238E27FC236}">
                <a16:creationId xmlns:a16="http://schemas.microsoft.com/office/drawing/2014/main" id="{65E86F00-3D38-4395-85CD-E95A01F8F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19381EF9-244E-4267-A295-32647E8D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3" name="AutoShape 4">
            <a:extLst>
              <a:ext uri="{FF2B5EF4-FFF2-40B4-BE49-F238E27FC236}">
                <a16:creationId xmlns:a16="http://schemas.microsoft.com/office/drawing/2014/main" id="{6A087AB1-3406-434F-BA55-A5A2E254D47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4" name="Slide Number Placeholder 1">
            <a:extLst>
              <a:ext uri="{FF2B5EF4-FFF2-40B4-BE49-F238E27FC236}">
                <a16:creationId xmlns:a16="http://schemas.microsoft.com/office/drawing/2014/main" id="{C822CEB5-D369-4A49-B365-2F0E2316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CD97A-52C0-4B9F-B028-49A600BF23A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r_examples">
            <a:extLst>
              <a:ext uri="{FF2B5EF4-FFF2-40B4-BE49-F238E27FC236}">
                <a16:creationId xmlns:a16="http://schemas.microsoft.com/office/drawing/2014/main" id="{B3B63485-7E2A-40E7-96D0-70C8ED40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1150"/>
            <a:ext cx="89662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>
            <a:extLst>
              <a:ext uri="{FF2B5EF4-FFF2-40B4-BE49-F238E27FC236}">
                <a16:creationId xmlns:a16="http://schemas.microsoft.com/office/drawing/2014/main" id="{AADC738C-DA0E-486D-820C-F3EBD0F0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81000"/>
            <a:ext cx="6964362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b="1">
                <a:solidFill>
                  <a:srgbClr val="FF0000"/>
                </a:solidFill>
                <a:latin typeface="Arial" panose="020B0604020202020204" pitchFamily="34" charset="0"/>
              </a:rPr>
              <a:t>More examples of functional-structural plant models, realized with GroIMP</a:t>
            </a:r>
          </a:p>
        </p:txBody>
      </p:sp>
      <p:sp>
        <p:nvSpPr>
          <p:cNvPr id="44036" name="Line 2">
            <a:extLst>
              <a:ext uri="{FF2B5EF4-FFF2-40B4-BE49-F238E27FC236}">
                <a16:creationId xmlns:a16="http://schemas.microsoft.com/office/drawing/2014/main" id="{D8EB8D92-2F66-4DE2-B5CD-D454494A3C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75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3">
            <a:extLst>
              <a:ext uri="{FF2B5EF4-FFF2-40B4-BE49-F238E27FC236}">
                <a16:creationId xmlns:a16="http://schemas.microsoft.com/office/drawing/2014/main" id="{4C87AECE-9E1E-4D0E-A9FD-F47B857E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8" name="AutoShape 4">
            <a:extLst>
              <a:ext uri="{FF2B5EF4-FFF2-40B4-BE49-F238E27FC236}">
                <a16:creationId xmlns:a16="http://schemas.microsoft.com/office/drawing/2014/main" id="{D158F478-FBAE-42E3-B923-D62B6A77A5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675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A03827DB-CF95-450A-9519-25E36F2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12A96-652B-4F0F-9D19-0BE0406CE63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C8B183E5-EC11-48D0-9429-92CE27279A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Line 5">
            <a:extLst>
              <a:ext uri="{FF2B5EF4-FFF2-40B4-BE49-F238E27FC236}">
                <a16:creationId xmlns:a16="http://schemas.microsoft.com/office/drawing/2014/main" id="{D446BC15-604B-4132-B186-8C1158E39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2" name="AutoShape 6">
            <a:extLst>
              <a:ext uri="{FF2B5EF4-FFF2-40B4-BE49-F238E27FC236}">
                <a16:creationId xmlns:a16="http://schemas.microsoft.com/office/drawing/2014/main" id="{CC1BC0B8-DE0B-4FBE-B81E-0EB86C8133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3" name="Text Box 7">
            <a:extLst>
              <a:ext uri="{FF2B5EF4-FFF2-40B4-BE49-F238E27FC236}">
                <a16:creationId xmlns:a16="http://schemas.microsoft.com/office/drawing/2014/main" id="{E0397289-75CC-4227-834D-C36D8F7F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8532813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Notation for the transitive closure in XL: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-&gt;)+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24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reflexive-transitive closure </a:t>
            </a:r>
            <a:r>
              <a:rPr lang="en-US" altLang="de-DE" sz="2400" dirty="0">
                <a:latin typeface="Arial" panose="020B0604020202020204" pitchFamily="34" charset="0"/>
              </a:rPr>
              <a:t>(“node stands in relation to itself”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is also permitted)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alt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edgetype</a:t>
            </a:r>
            <a:r>
              <a:rPr lang="en-US" alt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6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e.g., for the successor relation: </a:t>
            </a:r>
            <a:r>
              <a:rPr lang="en-US" altLang="de-DE" sz="2400" b="1" dirty="0">
                <a:latin typeface="Courier New" panose="02070309020205020404" pitchFamily="49" charset="0"/>
              </a:rPr>
              <a:t>(&gt;)*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Common transitive closure of the special relations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“successor” and “branch”, in reverse direction: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(-ancestor-&gt;)*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1000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interpretation: this relation is valid for all “preceding nodes”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in a tree along the path back to the root.</a:t>
            </a:r>
          </a:p>
        </p:txBody>
      </p:sp>
      <p:sp>
        <p:nvSpPr>
          <p:cNvPr id="22534" name="Slide Number Placeholder 2">
            <a:extLst>
              <a:ext uri="{FF2B5EF4-FFF2-40B4-BE49-F238E27FC236}">
                <a16:creationId xmlns:a16="http://schemas.microsoft.com/office/drawing/2014/main" id="{3D24DF18-B9F5-407D-A18E-6028A522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7C126-9DD7-49A6-9A1B-A12942CC4B0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3A315BB-378F-4F7A-A284-D62D89AA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755967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latin typeface="Arial" panose="020B0604020202020204" pitchFamily="34" charset="0"/>
              </a:rPr>
              <a:t>“Supershape” (class of mathematically defined surfaces) as geometrical primitive objects</a:t>
            </a:r>
          </a:p>
        </p:txBody>
      </p:sp>
      <p:pic>
        <p:nvPicPr>
          <p:cNvPr id="45059" name="Picture 3" descr="superf01">
            <a:extLst>
              <a:ext uri="{FF2B5EF4-FFF2-40B4-BE49-F238E27FC236}">
                <a16:creationId xmlns:a16="http://schemas.microsoft.com/office/drawing/2014/main" id="{5DD443AC-DB6B-4C21-A4BC-780DF1E7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309562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uperf02">
            <a:extLst>
              <a:ext uri="{FF2B5EF4-FFF2-40B4-BE49-F238E27FC236}">
                <a16:creationId xmlns:a16="http://schemas.microsoft.com/office/drawing/2014/main" id="{49255B13-0D8B-4F39-BE48-6B66E5CE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420938"/>
            <a:ext cx="2667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uperf03">
            <a:extLst>
              <a:ext uri="{FF2B5EF4-FFF2-40B4-BE49-F238E27FC236}">
                <a16:creationId xmlns:a16="http://schemas.microsoft.com/office/drawing/2014/main" id="{5B03F820-3AB8-4334-9575-3A709483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8098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Line 2">
            <a:extLst>
              <a:ext uri="{FF2B5EF4-FFF2-40B4-BE49-F238E27FC236}">
                <a16:creationId xmlns:a16="http://schemas.microsoft.com/office/drawing/2014/main" id="{705F9877-E18F-4105-8A99-A5BE89E92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3">
            <a:extLst>
              <a:ext uri="{FF2B5EF4-FFF2-40B4-BE49-F238E27FC236}">
                <a16:creationId xmlns:a16="http://schemas.microsoft.com/office/drawing/2014/main" id="{8BB618DB-7693-438E-83DA-60ED0F1FE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4" name="AutoShape 4">
            <a:extLst>
              <a:ext uri="{FF2B5EF4-FFF2-40B4-BE49-F238E27FC236}">
                <a16:creationId xmlns:a16="http://schemas.microsoft.com/office/drawing/2014/main" id="{97DC76C3-5716-43CD-93CC-CDD61A0B9B9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5" name="Slide Number Placeholder 1">
            <a:extLst>
              <a:ext uri="{FF2B5EF4-FFF2-40B4-BE49-F238E27FC236}">
                <a16:creationId xmlns:a16="http://schemas.microsoft.com/office/drawing/2014/main" id="{41CE18F4-C7CC-4363-BE68-2C16F387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DDC7-6484-4E4A-BD09-4F366ED187F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B9FE6102-27E5-48A3-B451-BD84E89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8463"/>
            <a:ext cx="8567737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- newer extensions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Rate-</a:t>
            </a:r>
            <a:r>
              <a:rPr lang="en-US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assignement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 operator - ability to easily call efficient and numerically stable solution methods for ordinary differential equations in model code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1400" dirty="0">
                <a:latin typeface="Arial" panose="020B0604020202020204" pitchFamily="34" charset="0"/>
              </a:rPr>
              <a:t>(</a:t>
            </a:r>
            <a:r>
              <a:rPr lang="en-US" altLang="de-DE" sz="1400" dirty="0" err="1">
                <a:latin typeface="Arial" panose="020B0604020202020204" pitchFamily="34" charset="0"/>
              </a:rPr>
              <a:t>Hemmerling</a:t>
            </a:r>
            <a:r>
              <a:rPr lang="en-US" altLang="de-DE" sz="1400" dirty="0">
                <a:latin typeface="Arial" panose="020B0604020202020204" pitchFamily="34" charset="0"/>
              </a:rPr>
              <a:t> 2012)</a:t>
            </a:r>
          </a:p>
        </p:txBody>
      </p:sp>
      <p:pic>
        <p:nvPicPr>
          <p:cNvPr id="46083" name="Picture 3" descr="hem_ode11">
            <a:extLst>
              <a:ext uri="{FF2B5EF4-FFF2-40B4-BE49-F238E27FC236}">
                <a16:creationId xmlns:a16="http://schemas.microsoft.com/office/drawing/2014/main" id="{60B7B31D-912A-41B2-ADCD-29804F54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84538"/>
            <a:ext cx="6583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2702CABE-AFE7-42E8-A890-F647EFF7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45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1800">
                <a:latin typeface="Arial" panose="020B0604020202020204" pitchFamily="34" charset="0"/>
              </a:rPr>
              <a:t>Example:</a:t>
            </a:r>
          </a:p>
        </p:txBody>
      </p:sp>
      <p:sp>
        <p:nvSpPr>
          <p:cNvPr id="46085" name="Line 2">
            <a:extLst>
              <a:ext uri="{FF2B5EF4-FFF2-40B4-BE49-F238E27FC236}">
                <a16:creationId xmlns:a16="http://schemas.microsoft.com/office/drawing/2014/main" id="{C731BB87-99B4-4554-AD06-A5BDC3E9E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3">
            <a:extLst>
              <a:ext uri="{FF2B5EF4-FFF2-40B4-BE49-F238E27FC236}">
                <a16:creationId xmlns:a16="http://schemas.microsoft.com/office/drawing/2014/main" id="{CBD7C487-41BA-4876-A457-08C1B4496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7" name="AutoShape 4">
            <a:extLst>
              <a:ext uri="{FF2B5EF4-FFF2-40B4-BE49-F238E27FC236}">
                <a16:creationId xmlns:a16="http://schemas.microsoft.com/office/drawing/2014/main" id="{C5FA046D-E4BE-4C62-B44C-365C1C1EC19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8" name="Slide Number Placeholder 1">
            <a:extLst>
              <a:ext uri="{FF2B5EF4-FFF2-40B4-BE49-F238E27FC236}">
                <a16:creationId xmlns:a16="http://schemas.microsoft.com/office/drawing/2014/main" id="{2D081EE9-C448-4216-9365-30ADBE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9A2EF-F1FA-4ED8-BF3E-8442E1456CC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2AA6CC47-994B-4015-814E-37F6F4F2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3437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Improved OpenGL-3D-View for visualization</a:t>
            </a:r>
          </a:p>
        </p:txBody>
      </p:sp>
      <p:pic>
        <p:nvPicPr>
          <p:cNvPr id="47107" name="Picture 3" descr="hem_gro03">
            <a:extLst>
              <a:ext uri="{FF2B5EF4-FFF2-40B4-BE49-F238E27FC236}">
                <a16:creationId xmlns:a16="http://schemas.microsoft.com/office/drawing/2014/main" id="{CD41F323-4151-4FAB-B286-75C69FD9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985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7CC88693-7626-4AF3-8CAB-5F20C787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308725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(Hartmann, Hemmerling 2010)</a:t>
            </a:r>
          </a:p>
        </p:txBody>
      </p:sp>
      <p:sp>
        <p:nvSpPr>
          <p:cNvPr id="47109" name="Line 2">
            <a:extLst>
              <a:ext uri="{FF2B5EF4-FFF2-40B4-BE49-F238E27FC236}">
                <a16:creationId xmlns:a16="http://schemas.microsoft.com/office/drawing/2014/main" id="{5107F38E-E216-44A2-80AE-6478E2764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3">
            <a:extLst>
              <a:ext uri="{FF2B5EF4-FFF2-40B4-BE49-F238E27FC236}">
                <a16:creationId xmlns:a16="http://schemas.microsoft.com/office/drawing/2014/main" id="{29315051-AFB3-4D1D-ABAA-28E9E79C7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AutoShape 4">
            <a:extLst>
              <a:ext uri="{FF2B5EF4-FFF2-40B4-BE49-F238E27FC236}">
                <a16:creationId xmlns:a16="http://schemas.microsoft.com/office/drawing/2014/main" id="{D24E312A-E0D9-4286-9DF1-60D92698800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2" name="Slide Number Placeholder 1">
            <a:extLst>
              <a:ext uri="{FF2B5EF4-FFF2-40B4-BE49-F238E27FC236}">
                <a16:creationId xmlns:a16="http://schemas.microsoft.com/office/drawing/2014/main" id="{DD3E5FBF-A5B4-4ECA-A60D-CCAD833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8A351-DC27-4BF3-BADD-A2946FCD69E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A44CFA8-0E6F-4086-B2AD-58CB8C582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55613"/>
            <a:ext cx="8351838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tool for the creation of “billboard objects" for quick vegetation display</a:t>
            </a:r>
          </a:p>
        </p:txBody>
      </p:sp>
      <p:pic>
        <p:nvPicPr>
          <p:cNvPr id="48131" name="Picture 3" descr="hem_gro04">
            <a:extLst>
              <a:ext uri="{FF2B5EF4-FFF2-40B4-BE49-F238E27FC236}">
                <a16:creationId xmlns:a16="http://schemas.microsoft.com/office/drawing/2014/main" id="{04AF8D47-F37C-4DE6-A3FB-AC9492F2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691356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>
            <a:extLst>
              <a:ext uri="{FF2B5EF4-FFF2-40B4-BE49-F238E27FC236}">
                <a16:creationId xmlns:a16="http://schemas.microsoft.com/office/drawing/2014/main" id="{EF532CC2-60BF-4A9A-9089-40758310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80548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(Hemmerling 2010)</a:t>
            </a:r>
          </a:p>
        </p:txBody>
      </p:sp>
      <p:sp>
        <p:nvSpPr>
          <p:cNvPr id="48133" name="Line 2">
            <a:extLst>
              <a:ext uri="{FF2B5EF4-FFF2-40B4-BE49-F238E27FC236}">
                <a16:creationId xmlns:a16="http://schemas.microsoft.com/office/drawing/2014/main" id="{00566828-89B2-41BA-ADC6-B327E822F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3">
            <a:extLst>
              <a:ext uri="{FF2B5EF4-FFF2-40B4-BE49-F238E27FC236}">
                <a16:creationId xmlns:a16="http://schemas.microsoft.com/office/drawing/2014/main" id="{38D15184-9849-4133-A0B9-080B8BB14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5" name="AutoShape 4">
            <a:extLst>
              <a:ext uri="{FF2B5EF4-FFF2-40B4-BE49-F238E27FC236}">
                <a16:creationId xmlns:a16="http://schemas.microsoft.com/office/drawing/2014/main" id="{873C213A-6CCC-4D55-BC08-9136AA51B9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6" name="Slide Number Placeholder 1">
            <a:extLst>
              <a:ext uri="{FF2B5EF4-FFF2-40B4-BE49-F238E27FC236}">
                <a16:creationId xmlns:a16="http://schemas.microsoft.com/office/drawing/2014/main" id="{C766F0F3-465D-4177-8B49-ECB78875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3FD437-83EE-429C-A8F7-647BCC1315F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F120B39E-6371-44A4-80AD-D48EE898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528638"/>
            <a:ext cx="8135938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GroIMP - newer extensions</a:t>
            </a:r>
            <a:endParaRPr lang="en-US" altLang="de-DE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de-DE" sz="2800">
                <a:solidFill>
                  <a:schemeClr val="accent2"/>
                </a:solidFill>
                <a:latin typeface="Arial" panose="020B0604020202020204" pitchFamily="34" charset="0"/>
              </a:rPr>
              <a:t>integrated virtual laser scanner (realized with Ecole Centrale Paris, practical work of a student)</a:t>
            </a:r>
            <a:endParaRPr lang="en-US" altLang="de-DE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3" descr="etard_las01">
            <a:extLst>
              <a:ext uri="{FF2B5EF4-FFF2-40B4-BE49-F238E27FC236}">
                <a16:creationId xmlns:a16="http://schemas.microsoft.com/office/drawing/2014/main" id="{BD909424-C093-4306-A026-A41EBD99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2320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etard_las02">
            <a:extLst>
              <a:ext uri="{FF2B5EF4-FFF2-40B4-BE49-F238E27FC236}">
                <a16:creationId xmlns:a16="http://schemas.microsoft.com/office/drawing/2014/main" id="{C39CB664-4619-4E45-A461-07F24CED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0018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etard_las03">
            <a:extLst>
              <a:ext uri="{FF2B5EF4-FFF2-40B4-BE49-F238E27FC236}">
                <a16:creationId xmlns:a16="http://schemas.microsoft.com/office/drawing/2014/main" id="{E86EA45E-497E-4F2F-98D3-23C3CF42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49672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2784D8ED-B8B9-448E-81FC-80DA5333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949950"/>
            <a:ext cx="1366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</a:rPr>
              <a:t>(Etard 2011)</a:t>
            </a:r>
          </a:p>
        </p:txBody>
      </p:sp>
      <p:sp>
        <p:nvSpPr>
          <p:cNvPr id="49159" name="Line 2">
            <a:extLst>
              <a:ext uri="{FF2B5EF4-FFF2-40B4-BE49-F238E27FC236}">
                <a16:creationId xmlns:a16="http://schemas.microsoft.com/office/drawing/2014/main" id="{629B5AF5-B173-4429-A736-E9097DBE69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3">
            <a:extLst>
              <a:ext uri="{FF2B5EF4-FFF2-40B4-BE49-F238E27FC236}">
                <a16:creationId xmlns:a16="http://schemas.microsoft.com/office/drawing/2014/main" id="{8D39586B-247B-4B65-9A3D-DBE41E94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161" name="AutoShape 4">
            <a:extLst>
              <a:ext uri="{FF2B5EF4-FFF2-40B4-BE49-F238E27FC236}">
                <a16:creationId xmlns:a16="http://schemas.microsoft.com/office/drawing/2014/main" id="{E906D036-D2D1-4B88-9831-1D62A508E3C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62" name="Slide Number Placeholder 1">
            <a:extLst>
              <a:ext uri="{FF2B5EF4-FFF2-40B4-BE49-F238E27FC236}">
                <a16:creationId xmlns:a16="http://schemas.microsoft.com/office/drawing/2014/main" id="{D2329E92-7BCE-42EB-963B-EAF93462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38ED9-248D-4DED-9118-688294DE47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E5F8C56B-8D76-4695-BE65-E3B4C83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6407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Modeling with light / shadow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First model approach (highly simplified)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A shadow is thrown on an object if there are other objects in an imaginary cone with its tip point in the object, opened upwards (z-direction)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sm09_e42.rgg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	competition for light by three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       2-dimensional plant models</a:t>
            </a:r>
          </a:p>
        </p:txBody>
      </p:sp>
      <p:sp>
        <p:nvSpPr>
          <p:cNvPr id="50179" name="Line 2">
            <a:extLst>
              <a:ext uri="{FF2B5EF4-FFF2-40B4-BE49-F238E27FC236}">
                <a16:creationId xmlns:a16="http://schemas.microsoft.com/office/drawing/2014/main" id="{B9FF2ECD-0D1A-4F24-AF73-C4AAAAB1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3">
            <a:extLst>
              <a:ext uri="{FF2B5EF4-FFF2-40B4-BE49-F238E27FC236}">
                <a16:creationId xmlns:a16="http://schemas.microsoft.com/office/drawing/2014/main" id="{04A78D5F-2C80-4220-8F01-71B62EAF6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4">
            <a:extLst>
              <a:ext uri="{FF2B5EF4-FFF2-40B4-BE49-F238E27FC236}">
                <a16:creationId xmlns:a16="http://schemas.microsoft.com/office/drawing/2014/main" id="{DE22CDFA-FCBF-4B72-8CBD-37EA3C027A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444F5CCD-0F8F-4D0D-8E5D-80CE0CD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3D53BE-76E5-4E8D-9B47-942D8C51F99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C6A9539D-6AA5-4804-9955-11321042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87388"/>
            <a:ext cx="871378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Segment(int t, int ord) extends F0;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TBud(int t) extends F(1, 1,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module LBud extends F(0.5, 0.5,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Vector3d z = new Vector3d(0, 0, 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4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protected void init()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Axiom ==&gt; P(2) D(5) V(-0.15) [ TBud(-4) ] RU(90) M(600) RU(-90)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TBud(0) ] RU(-90) M(1200) RU(90)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                          [ TBud(-8)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public void run()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TBud(t), (t &lt; 0) ==&gt;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x:TBud(t), (t &gt;= 0 &amp;&amp; 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cone(x,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L(random(80, 120)) Segment(0,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RU(60) LBud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[ MRel(random(0.5, 0.9)) RU(-60) LBud ] TBud(t+1);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y:LBud,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(</a:t>
            </a:r>
            <a:r>
              <a:rPr lang="en-US" altLang="de-DE" sz="1400" b="1">
                <a:solidFill>
                  <a:srgbClr val="990000"/>
                </a:solidFill>
                <a:latin typeface="Courier New" panose="02070309020205020404" pitchFamily="49" charset="0"/>
              </a:rPr>
              <a:t>empty( (* s:Segment, (s in cone(y, z, 45)) *) )</a:t>
            </a:r>
            <a:r>
              <a:rPr lang="en-US" altLang="de-DE" sz="1400" b="1">
                <a:latin typeface="Courier New" panose="02070309020205020404" pitchFamily="49" charset="0"/>
              </a:rPr>
              <a:t> ) ==&gt;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   L(random(60, 90) Segment(0, 1) RV0 LBud;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Segment(t, o), (t &lt; 8) ==&gt; Segment(t+1, o);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</a:t>
            </a:r>
            <a:r>
              <a:rPr lang="en-US" altLang="de-DE" sz="1400" b="1">
                <a:solidFill>
                  <a:srgbClr val="336600"/>
                </a:solidFill>
                <a:latin typeface="Courier New" panose="02070309020205020404" pitchFamily="49" charset="0"/>
              </a:rPr>
              <a:t>Segment(t, o), (t &gt;= 8 &amp;&amp; o == 1) ==&gt;&gt; ;   /* Deletion of branches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51203" name="Line 2">
            <a:extLst>
              <a:ext uri="{FF2B5EF4-FFF2-40B4-BE49-F238E27FC236}">
                <a16:creationId xmlns:a16="http://schemas.microsoft.com/office/drawing/2014/main" id="{470A3EAD-9A79-4DEB-B533-E676E34B9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6DA2A87D-9668-467C-B946-397173639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4">
            <a:extLst>
              <a:ext uri="{FF2B5EF4-FFF2-40B4-BE49-F238E27FC236}">
                <a16:creationId xmlns:a16="http://schemas.microsoft.com/office/drawing/2014/main" id="{15EB6593-52A6-4CE6-89F0-4ABAE9BE602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06" name="Slide Number Placeholder 1">
            <a:extLst>
              <a:ext uri="{FF2B5EF4-FFF2-40B4-BE49-F238E27FC236}">
                <a16:creationId xmlns:a16="http://schemas.microsoft.com/office/drawing/2014/main" id="{645DAD56-F8B1-429A-8338-F956AEB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EE609-AAEB-43DD-BAEC-1ECE9B7741F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03E97D37-FB79-4865-826B-F2058F510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A9929C67-A518-4F79-834B-03806EEB0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6" name="AutoShape 6">
            <a:extLst>
              <a:ext uri="{FF2B5EF4-FFF2-40B4-BE49-F238E27FC236}">
                <a16:creationId xmlns:a16="http://schemas.microsoft.com/office/drawing/2014/main" id="{6013609E-B9A1-49AF-8B9D-6258CC29B61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7" name="Text Box 8">
            <a:extLst>
              <a:ext uri="{FF2B5EF4-FFF2-40B4-BE49-F238E27FC236}">
                <a16:creationId xmlns:a16="http://schemas.microsoft.com/office/drawing/2014/main" id="{958F8DD3-11F5-4626-8027-2A3EA7D38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576235"/>
            <a:ext cx="6880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00B050"/>
                </a:solidFill>
                <a:latin typeface="Arial" panose="020B0604020202020204" pitchFamily="34" charset="0"/>
              </a:rPr>
              <a:t>(these two relations only extend to the first node of type B)</a:t>
            </a:r>
          </a:p>
        </p:txBody>
      </p:sp>
      <p:pic>
        <p:nvPicPr>
          <p:cNvPr id="23558" name="Grafik 1">
            <a:extLst>
              <a:ext uri="{FF2B5EF4-FFF2-40B4-BE49-F238E27FC236}">
                <a16:creationId xmlns:a16="http://schemas.microsoft.com/office/drawing/2014/main" id="{02BE86EC-7649-41A9-B541-72041D2D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66825"/>
            <a:ext cx="8386762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">
            <a:extLst>
              <a:ext uri="{FF2B5EF4-FFF2-40B4-BE49-F238E27FC236}">
                <a16:creationId xmlns:a16="http://schemas.microsoft.com/office/drawing/2014/main" id="{8DC30F56-E6CA-4194-94ED-D047F960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2438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 for the transitive closure in XL</a:t>
            </a:r>
          </a:p>
        </p:txBody>
      </p:sp>
      <p:sp>
        <p:nvSpPr>
          <p:cNvPr id="23560" name="Slide Number Placeholder 2">
            <a:extLst>
              <a:ext uri="{FF2B5EF4-FFF2-40B4-BE49-F238E27FC236}">
                <a16:creationId xmlns:a16="http://schemas.microsoft.com/office/drawing/2014/main" id="{0C9FF61D-CE41-48BA-93E1-6847F8B7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D25B0-B5B1-466F-A7CE-47EF4034404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>
            <a:extLst>
              <a:ext uri="{FF2B5EF4-FFF2-40B4-BE49-F238E27FC236}">
                <a16:creationId xmlns:a16="http://schemas.microsoft.com/office/drawing/2014/main" id="{D5426FF6-A55C-4901-BF2F-7951662996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6">
            <a:extLst>
              <a:ext uri="{FF2B5EF4-FFF2-40B4-BE49-F238E27FC236}">
                <a16:creationId xmlns:a16="http://schemas.microsoft.com/office/drawing/2014/main" id="{0CAE8CA2-3960-44ED-A83C-4A90B6E9E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0" name="AutoShape 7">
            <a:extLst>
              <a:ext uri="{FF2B5EF4-FFF2-40B4-BE49-F238E27FC236}">
                <a16:creationId xmlns:a16="http://schemas.microsoft.com/office/drawing/2014/main" id="{9C36A170-B820-4FD3-B414-FF0D4FD4D83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 Box 3">
            <a:extLst>
              <a:ext uri="{FF2B5EF4-FFF2-40B4-BE49-F238E27FC236}">
                <a16:creationId xmlns:a16="http://schemas.microsoft.com/office/drawing/2014/main" id="{BD180DFE-BB97-4C49-A627-C587889F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847725"/>
            <a:ext cx="858837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Query syntax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possibility of combining structure and function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- a query is enclosed by  </a:t>
            </a:r>
            <a:r>
              <a:rPr lang="en-US" altLang="de-DE" sz="2800" b="1" dirty="0">
                <a:latin typeface="Courier New" panose="02070309020205020404" pitchFamily="49" charset="0"/>
              </a:rPr>
              <a:t>(*    *)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The elements are given in their expected order, e.g.: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800" b="1" dirty="0">
                <a:latin typeface="Courier New" panose="02070309020205020404" pitchFamily="49" charset="0"/>
              </a:rPr>
              <a:t>(* 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 *) </a:t>
            </a:r>
            <a:r>
              <a:rPr lang="en-US" altLang="de-DE" sz="2800" dirty="0">
                <a:latin typeface="Arial" panose="020B0604020202020204" pitchFamily="34" charset="0"/>
              </a:rPr>
              <a:t>searches for a subgraph which consists of a sequence of nodes of the types </a:t>
            </a:r>
            <a:r>
              <a:rPr lang="en-US" altLang="de-DE" sz="2800" b="1" dirty="0">
                <a:latin typeface="Courier New" panose="02070309020205020404" pitchFamily="49" charset="0"/>
              </a:rPr>
              <a:t>A </a:t>
            </a:r>
            <a:r>
              <a:rPr lang="en-US" altLang="de-DE" sz="2800" b="1" dirty="0" err="1">
                <a:latin typeface="Courier New" panose="02070309020205020404" pitchFamily="49" charset="0"/>
              </a:rPr>
              <a:t>A</a:t>
            </a:r>
            <a:r>
              <a:rPr lang="en-US" altLang="de-DE" sz="2800" b="1" dirty="0">
                <a:latin typeface="Courier New" panose="02070309020205020404" pitchFamily="49" charset="0"/>
              </a:rPr>
              <a:t> B</a:t>
            </a:r>
            <a:r>
              <a:rPr lang="en-US" altLang="de-DE" sz="2800" dirty="0">
                <a:latin typeface="Arial" panose="020B0604020202020204" pitchFamily="34" charset="0"/>
              </a:rPr>
              <a:t>, connected by successor edges</a:t>
            </a:r>
          </a:p>
        </p:txBody>
      </p:sp>
      <p:sp>
        <p:nvSpPr>
          <p:cNvPr id="24582" name="Slide Number Placeholder 2">
            <a:extLst>
              <a:ext uri="{FF2B5EF4-FFF2-40B4-BE49-F238E27FC236}">
                <a16:creationId xmlns:a16="http://schemas.microsoft.com/office/drawing/2014/main" id="{15F5B9C5-5268-44D1-A14E-9F41D6F9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AF4FA-D1A3-44CF-8A45-F76A331F6A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>
            <a:extLst>
              <a:ext uri="{FF2B5EF4-FFF2-40B4-BE49-F238E27FC236}">
                <a16:creationId xmlns:a16="http://schemas.microsoft.com/office/drawing/2014/main" id="{2FAD8A11-2127-49A1-B143-ADE866792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6">
            <a:extLst>
              <a:ext uri="{FF2B5EF4-FFF2-40B4-BE49-F238E27FC236}">
                <a16:creationId xmlns:a16="http://schemas.microsoft.com/office/drawing/2014/main" id="{2479686B-88C1-4BFE-B865-C510BBBD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4" name="AutoShape 7">
            <a:extLst>
              <a:ext uri="{FF2B5EF4-FFF2-40B4-BE49-F238E27FC236}">
                <a16:creationId xmlns:a16="http://schemas.microsoft.com/office/drawing/2014/main" id="{1A7C0A95-8106-42FC-8FE8-03864B25C0C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605" name="Grafik 1">
            <a:extLst>
              <a:ext uri="{FF2B5EF4-FFF2-40B4-BE49-F238E27FC236}">
                <a16:creationId xmlns:a16="http://schemas.microsoft.com/office/drawing/2014/main" id="{59A7A6F3-94E4-4453-A43B-4CD04AC6D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96963"/>
            <a:ext cx="77152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">
            <a:extLst>
              <a:ext uri="{FF2B5EF4-FFF2-40B4-BE49-F238E27FC236}">
                <a16:creationId xmlns:a16="http://schemas.microsoft.com/office/drawing/2014/main" id="{78D64935-6420-4AA1-95FB-F859FEFB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71550"/>
            <a:ext cx="339725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Query Examples</a:t>
            </a:r>
          </a:p>
        </p:txBody>
      </p:sp>
      <p:sp>
        <p:nvSpPr>
          <p:cNvPr id="25607" name="Slide Number Placeholder 2">
            <a:extLst>
              <a:ext uri="{FF2B5EF4-FFF2-40B4-BE49-F238E27FC236}">
                <a16:creationId xmlns:a16="http://schemas.microsoft.com/office/drawing/2014/main" id="{E64292D6-C393-48D2-9A2F-830B9988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1B51FE-B311-4612-B10C-3308CC15D4D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BE20E955-717C-40C0-A9EB-33CB0DD5CF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3E78BB52-C0D2-47F6-BF6D-274E0AF3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628" name="AutoShape 6">
            <a:extLst>
              <a:ext uri="{FF2B5EF4-FFF2-40B4-BE49-F238E27FC236}">
                <a16:creationId xmlns:a16="http://schemas.microsoft.com/office/drawing/2014/main" id="{758F38ED-11A6-42FF-9E3F-323BABA3908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" name="Text Box 14">
            <a:extLst>
              <a:ext uri="{FF2B5EF4-FFF2-40B4-BE49-F238E27FC236}">
                <a16:creationId xmlns:a16="http://schemas.microsoft.com/office/drawing/2014/main" id="{31B1FD28-2A78-4511-BE45-CA5CB895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84213"/>
            <a:ext cx="54705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de-DE" b="1">
                <a:solidFill>
                  <a:srgbClr val="FF0000"/>
                </a:solidFill>
                <a:latin typeface="Arial" panose="020B0604020202020204" pitchFamily="34" charset="0"/>
              </a:rPr>
              <a:t>Ancestor and Descendants</a:t>
            </a:r>
          </a:p>
        </p:txBody>
      </p:sp>
      <p:pic>
        <p:nvPicPr>
          <p:cNvPr id="26630" name="Grafik 4">
            <a:extLst>
              <a:ext uri="{FF2B5EF4-FFF2-40B4-BE49-F238E27FC236}">
                <a16:creationId xmlns:a16="http://schemas.microsoft.com/office/drawing/2014/main" id="{76565EC2-B249-4CBF-B0B2-2505F367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12888"/>
            <a:ext cx="76962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2">
            <a:extLst>
              <a:ext uri="{FF2B5EF4-FFF2-40B4-BE49-F238E27FC236}">
                <a16:creationId xmlns:a16="http://schemas.microsoft.com/office/drawing/2014/main" id="{8A05E727-D420-43FF-BAAB-E9F7A505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BDFC6-99BF-4094-8B0A-6AC3E8374CB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2683</Words>
  <Application>Microsoft Office PowerPoint</Application>
  <PresentationFormat>Bildschirmpräsentation (4:3)</PresentationFormat>
  <Paragraphs>418</Paragraphs>
  <Slides>56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210</cp:revision>
  <dcterms:created xsi:type="dcterms:W3CDTF">2006-10-23T15:58:10Z</dcterms:created>
  <dcterms:modified xsi:type="dcterms:W3CDTF">2023-06-19T15:18:34Z</dcterms:modified>
</cp:coreProperties>
</file>