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611" r:id="rId2"/>
    <p:sldId id="535" r:id="rId3"/>
    <p:sldId id="435" r:id="rId4"/>
    <p:sldId id="545" r:id="rId5"/>
    <p:sldId id="546" r:id="rId6"/>
    <p:sldId id="562" r:id="rId7"/>
    <p:sldId id="644" r:id="rId8"/>
    <p:sldId id="547" r:id="rId9"/>
    <p:sldId id="567" r:id="rId10"/>
    <p:sldId id="612" r:id="rId11"/>
    <p:sldId id="613" r:id="rId12"/>
    <p:sldId id="614" r:id="rId13"/>
    <p:sldId id="615" r:id="rId14"/>
    <p:sldId id="616" r:id="rId15"/>
    <p:sldId id="617" r:id="rId16"/>
    <p:sldId id="618" r:id="rId17"/>
    <p:sldId id="619" r:id="rId18"/>
    <p:sldId id="620" r:id="rId19"/>
    <p:sldId id="621" r:id="rId20"/>
    <p:sldId id="622" r:id="rId21"/>
    <p:sldId id="623" r:id="rId22"/>
    <p:sldId id="541" r:id="rId23"/>
    <p:sldId id="542" r:id="rId24"/>
    <p:sldId id="543" r:id="rId25"/>
    <p:sldId id="544" r:id="rId26"/>
    <p:sldId id="645" r:id="rId27"/>
    <p:sldId id="646" r:id="rId28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0929"/>
  </p:normalViewPr>
  <p:slideViewPr>
    <p:cSldViewPr>
      <p:cViewPr varScale="1">
        <p:scale>
          <a:sx n="104" d="100"/>
          <a:sy n="104" d="100"/>
        </p:scale>
        <p:origin x="23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67C1E3B-7119-4ACD-A044-9EA23D26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14BF47-1408-4FCC-9C0E-5F7AF9A87E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C1237B-E69D-4B6A-9BC7-CFC3A3B0A9D6}" type="datetimeFigureOut">
              <a:rPr lang="de-DE"/>
              <a:pPr>
                <a:defRPr/>
              </a:pPr>
              <a:t>02.06.2023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7AAFEDC-7F65-4B2F-8ABF-D8C93AC299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218D06E-7D23-440C-B7DB-B7B6CD7E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2B3164-08A4-4373-8269-A735718EF4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534132-C3B8-4B52-9FB5-D13A62B78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269E99-CC74-4044-9F55-1CEAB5804E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7F035-9517-46C0-A73B-05C881A06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6903F2-B5FD-46A7-B938-3B0629445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A538C8-11EE-4799-B218-8C58C219B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B24A-8BAA-4C09-A691-EA91C215F3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41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42163-9E24-4A23-A0B4-A622C2E35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FFD48-4639-44FA-8891-4F5C6A7B3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82F720-2BF0-4353-89CE-0B1345646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5B6F-858B-4D62-BC84-C5ABEC2DBE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1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B4E70-C59C-41BF-AA21-1CA4C0BEF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E3CB9F-E3B1-4174-950E-3CC6DA60C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04C91-97A8-43B4-AFD8-66E00C3A7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D32ED-5DCF-4B3D-A087-8D6CD91EB0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7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A5171A-F647-4F09-86D9-776235BBD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A7B81-A883-4A95-88C5-BA014D539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0FC597-DD24-40E1-BBBD-1EBFFF20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D949-300B-404E-B8A7-D23EF2FAB9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67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623886-3421-4E12-A1B9-87EEED32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4AD32-30A5-4D56-9C57-48D25482C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128E3-0B53-4B7E-B85D-08064E506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F995-9067-4710-83EC-C69C7934E4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89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8880A-CA2A-4417-BF04-BD7DE399A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6819A-C09B-4BFA-B52C-3BC36D42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3E919-4A6C-4370-B168-8B3DBCBFD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2BE4-4BA8-4910-B771-09DA8FCBA7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5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CDD3C-193F-4655-89FA-EA0008618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1A1F7A-CFE9-4F60-8958-3B8D7688A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31D9E-6B7C-459E-90D0-F42D567D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D9D5-9752-4F25-A38D-500B27146C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0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A145F2-EC4D-4292-8481-21FC782BB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A6BBAB-99BE-4CA3-9442-386807FD0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055207-B454-4AC7-85DE-BEB9712C3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7BAE-B1FE-4564-BE72-EEDBA4148F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4E77CC-C748-42B2-B39C-754A110AB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C7BB-113D-4850-9495-5E1CDE202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F2D98-A915-4CE3-811C-38E5C6B4B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F801-061B-4EFA-A533-B5BBE84653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95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C38E0-CABE-49F7-A340-9D1729549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10212-E763-4101-9E8D-CE44416EE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60AB8-08CA-406A-B94C-08933B3AD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E714-7B22-4C32-95BD-EF51D4E8CA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31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0982A-50BC-4E4B-AB1D-C4D4A1486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9F7C-10DE-4CF1-8F43-ABB473A45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85E2C-3AE0-4D64-AE46-BEA7D28A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D244-0C1F-428B-A5F0-EA5615E307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807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BB1C0-17BA-4A55-8CE3-3B20A045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B55A71-9DE3-4616-9C2F-32E69F22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A4143-9A97-4FC5-846E-03D8B36961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9CA2CF-A190-403F-9C67-9D43FC7AA7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C08C51-6038-4DBB-BD3C-77411CDF5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BD2D95-F161-4F72-A160-863083F890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064A7467-320B-49E2-BC47-094C4034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2023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6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8 June, 2023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74487EDA-BFC7-4300-81A6-482A27457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A9EE0AF-BC2A-4F29-9B97-1D00620EA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4645B-5B43-46FA-BB67-A2E6DB24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A4C171B-FB4E-4B7B-904E-5AFCCB9A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9" y="1052736"/>
            <a:ext cx="77997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Query a context that must exist for a rule to be applicable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 XL: context specification in (* .... *)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C8B5319-D9FD-4C5D-A86D-336B14F39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4B62F39-2168-47D8-BEEC-664635FBB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F49D85-7D24-4B48-86A8-2EFDBFD6DF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129A4-9924-4533-B5E1-C941E2B3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 descr="kat19a">
            <a:extLst>
              <a:ext uri="{FF2B5EF4-FFF2-40B4-BE49-F238E27FC236}">
                <a16:creationId xmlns:a16="http://schemas.microsoft.com/office/drawing/2014/main" id="{36B932D7-6DFC-445B-9A71-7DDF25F6C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9" y="1916113"/>
            <a:ext cx="87852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B1A19196-0AAD-4E1D-89E6-286CF122E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3443C21-911B-40DF-ADB7-4B21FAE0C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799" y="689274"/>
            <a:ext cx="21728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456819-A0B2-4019-AC67-A9D02B10BA6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83463-A5C6-4607-96DB-7F41CFF5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0167501-51DE-4170-BD91-FCA1ADC0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9275"/>
            <a:ext cx="861898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left-sided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left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sm09_e14.rgg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" descr="kat19e">
            <a:extLst>
              <a:ext uri="{FF2B5EF4-FFF2-40B4-BE49-F238E27FC236}">
                <a16:creationId xmlns:a16="http://schemas.microsoft.com/office/drawing/2014/main" id="{F44302FD-D581-45E2-A9B6-4DEE5397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4" y="2205038"/>
            <a:ext cx="87122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FF2BECC5-261D-4091-B1F6-B27CED7EDB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23B92027-CA1B-4696-864D-07CE2A0980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CB3A75-0255-4BFA-BD2B-7F0D1D9809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E0374A-D757-4E84-8667-B20C47D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4A8F41-4649-4330-8520-D90B892A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31" y="524818"/>
            <a:ext cx="856894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right-sided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right context: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sm09_e15.rgg</a:t>
            </a:r>
            <a:endParaRPr lang="en-US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fig14new">
            <a:extLst>
              <a:ext uri="{FF2B5EF4-FFF2-40B4-BE49-F238E27FC236}">
                <a16:creationId xmlns:a16="http://schemas.microsoft.com/office/drawing/2014/main" id="{68D1121D-E032-462B-98E0-40EE5166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79" y="3933056"/>
            <a:ext cx="8591080" cy="278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CBCE0F9C-470E-4FEA-945F-8586BCA394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F9E8072-E690-4BD2-B7A8-3D5A37266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AD249A8-AEF3-4342-9BAB-D7D886746F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62E99-1073-4F59-9DB7-2A49DED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A3862A-B271-46DE-A817-00BC145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1000"/>
            <a:ext cx="889247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Right 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installation in a model for signal-controlled triggering of lateral shoot 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A(int age);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B(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super.length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extends F(length, 3,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Axiom</a:t>
            </a: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A(0);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&lt; 5) ==&gt; B(10, 2) A(t+1);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2 = green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== 5) ==&gt; B(10, 4);      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4 = </a:t>
            </a:r>
            <a:r>
              <a:rPr lang="fr-FR" altLang="de-DE" sz="1600" dirty="0" err="1">
                <a:latin typeface="Arial" panose="020B0604020202020204" pitchFamily="34" charset="0"/>
                <a:cs typeface="Courier New" panose="02070309020205020404" pitchFamily="49" charset="0"/>
              </a:rPr>
              <a:t>red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2)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 B(r, 4) *)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B(s, 4);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4) ==&gt; B(s, 3) [ RH(random(0, 360)) RU(30) F(30, 1, 14) ];</a:t>
            </a:r>
            <a:r>
              <a:rPr lang="de-DE" altLang="de-DE" sz="1600" dirty="0">
                <a:latin typeface="Arial" panose="020B0604020202020204" pitchFamily="34" charset="0"/>
              </a:rPr>
              <a:t>  // 3 = </a:t>
            </a:r>
            <a:r>
              <a:rPr lang="de-DE" altLang="de-DE" sz="1600" dirty="0" err="1">
                <a:latin typeface="Arial" panose="020B0604020202020204" pitchFamily="34" charset="0"/>
              </a:rPr>
              <a:t>blue</a:t>
            </a:r>
            <a:endParaRPr lang="de-DE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6FADF7CE-F22F-4C06-9E90-DFB755BF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654285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9900"/>
                </a:solidFill>
                <a:latin typeface="Arial" panose="020B0604020202020204" pitchFamily="34" charset="0"/>
              </a:rPr>
              <a:t>Insertion: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Graph View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always carries a graph with it, which contains all the current structure information.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this is transformed by applying the rules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the graph can be displayed completely in the 2D graph view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&gt; 2D &gt; Graph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(the 2D graph view can be anchored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the mouse in the </a:t>
            </a:r>
            <a:r>
              <a:rPr lang="en-US" altLang="de-DE" sz="2000" dirty="0" err="1"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latin typeface="Arial" panose="020B0604020202020204" pitchFamily="34" charset="0"/>
              </a:rPr>
              <a:t> user interface)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Layout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View &gt; Redraw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4801C0-A6E8-414A-84EB-B48D7303D8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260648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65784CF-8C69-43C3-8974-6D75C4185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1F26D9E-DD3B-48E3-AF32-7CF81F86E9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95429-4A7C-434B-A506-CF4605AF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B29156-687B-45F9-AA61-EDD5FDD80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558735"/>
            <a:ext cx="3886600" cy="203861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831D26B2-516A-493F-BC7F-B4B9871D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96" y="333375"/>
            <a:ext cx="8458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Interpretation rules</a:t>
            </a:r>
            <a:endParaRPr lang="en-US" altLang="de-DE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Installation of a further rule application immediately before graphic interpretation (without effect on the next generation)</a:t>
            </a:r>
          </a:p>
        </p:txBody>
      </p:sp>
      <p:pic>
        <p:nvPicPr>
          <p:cNvPr id="17411" name="Picture 3" descr="ldiagr2">
            <a:extLst>
              <a:ext uri="{FF2B5EF4-FFF2-40B4-BE49-F238E27FC236}">
                <a16:creationId xmlns:a16="http://schemas.microsoft.com/office/drawing/2014/main" id="{DB48B7D6-CB70-4B25-AB3E-27F21DD9E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6119812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E490BB7F-07B3-4885-BB95-3F22BEF7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49" y="3284538"/>
            <a:ext cx="2736475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Interpretation rule  application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Interpretation by turtle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3975149A-CA6F-4B21-9861-F8E5F1B0F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4D5C014-E546-44B8-9C07-B53A2643C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D5E491F-86AD-4748-B18D-0413B3C91C9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E6100-4FD2-4287-B238-34163C32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373729F5-E692-4E44-804B-1C9362D6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52" y="425450"/>
            <a:ext cx="84256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Ordinary geometric interpretation (without interpretation rules)</a:t>
            </a:r>
          </a:p>
        </p:txBody>
      </p:sp>
      <p:pic>
        <p:nvPicPr>
          <p:cNvPr id="18435" name="Picture 5" descr="kat24b">
            <a:extLst>
              <a:ext uri="{FF2B5EF4-FFF2-40B4-BE49-F238E27FC236}">
                <a16:creationId xmlns:a16="http://schemas.microsoft.com/office/drawing/2014/main" id="{C0BFDA12-AF6B-4E78-BD33-583AD250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13743"/>
            <a:ext cx="8820472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016F2D49-4E15-4628-9D7C-94D3653F2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8F9A743-5928-4686-867F-74F4CCF06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CCCFE14-A2E7-4A05-9201-A5E504B5B82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9ABD2-4E8E-4A8B-BC68-F43CD62B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A055387C-4770-4DF1-959B-C75DCB58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16" y="322711"/>
            <a:ext cx="6136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With the use of interpretation rules</a:t>
            </a:r>
          </a:p>
        </p:txBody>
      </p:sp>
      <p:sp>
        <p:nvSpPr>
          <p:cNvPr id="19462" name="Line 8">
            <a:extLst>
              <a:ext uri="{FF2B5EF4-FFF2-40B4-BE49-F238E27FC236}">
                <a16:creationId xmlns:a16="http://schemas.microsoft.com/office/drawing/2014/main" id="{16AEC1FD-BFB8-41DA-99E9-1B699CA3C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341438"/>
            <a:ext cx="0" cy="36718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F4D5DECD-42FA-4D62-A4E6-147704954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61FE288C-5AC4-499A-8423-8F7F54D89C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405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D38E0F42-0AE9-414F-BD3A-082553A082F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D3514-9611-48BC-B70E-58232EA8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17B1BF-5F7B-4BF0-9894-305DA2F9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" y="859110"/>
            <a:ext cx="8639175" cy="5810250"/>
          </a:xfrm>
          <a:prstGeom prst="rect">
            <a:avLst/>
          </a:prstGeom>
        </p:spPr>
      </p:pic>
      <p:sp>
        <p:nvSpPr>
          <p:cNvPr id="15" name="AutoShape 7">
            <a:extLst>
              <a:ext uri="{FF2B5EF4-FFF2-40B4-BE49-F238E27FC236}">
                <a16:creationId xmlns:a16="http://schemas.microsoft.com/office/drawing/2014/main" id="{2B4E5A77-777A-45B6-AAD5-2EFDFDDC2651}"/>
              </a:ext>
            </a:extLst>
          </p:cNvPr>
          <p:cNvSpPr>
            <a:spLocks/>
          </p:cNvSpPr>
          <p:nvPr/>
        </p:nvSpPr>
        <p:spPr bwMode="auto">
          <a:xfrm>
            <a:off x="755700" y="537368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accent2"/>
              </a:solidFill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3502CEFB-B7CB-40E4-A3A1-18690CA57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76" y="4581253"/>
            <a:ext cx="1152004" cy="79243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F84D8F8-9883-405D-AD2A-3BB6A7512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552" y="5373688"/>
            <a:ext cx="0" cy="5032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9D7CDD32-B5EE-4100-AF4F-49B9AFA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676" y="5876925"/>
            <a:ext cx="2159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7C4BF4B-35C3-4D11-87CE-642069D02B9A}"/>
              </a:ext>
            </a:extLst>
          </p:cNvPr>
          <p:cNvSpPr/>
          <p:nvPr/>
        </p:nvSpPr>
        <p:spPr>
          <a:xfrm>
            <a:off x="884216" y="980728"/>
            <a:ext cx="2895696" cy="5035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C862BBD7-1CE3-4FAC-80A1-EFD98B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546773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Another example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(int x) extends Sphere(3)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Sphere(2)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(RED);}};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Flower;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d = 30;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crit_dist</a:t>
            </a:r>
            <a:r>
              <a:rPr lang="en-US" altLang="de-DE" sz="1200" b="1" dirty="0">
                <a:latin typeface="Courier New" panose="02070309020205020404" pitchFamily="49" charset="0"/>
              </a:rPr>
              <a:t> = 21;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{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(x) ==&gt; F(20, 2, 15) if (x &gt;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RH(180) [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]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(x-1)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);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RU(random(50, 70)) F(random(15, 18), 2, 14)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RL(90) [ Flower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Scale(1.5) RL(90) Flower;            /* Flower: here only a symbol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applyInterpretation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();        /* Call for the execution of interpretation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                        (in imperative section { ... } !)             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interpret()                     /* Block with interpretation rules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Flower ==&gt; RH(30) for ((1:5))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( RH(72) [ RL(80) F(8, 1, 9) ]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0483" name="Picture 5" descr="plant_with_in">
            <a:extLst>
              <a:ext uri="{FF2B5EF4-FFF2-40B4-BE49-F238E27FC236}">
                <a16:creationId xmlns:a16="http://schemas.microsoft.com/office/drawing/2014/main" id="{48E5E258-BB75-46EB-86A1-6419C313A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7" y="332656"/>
            <a:ext cx="128111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D153EECA-113C-4E8F-A2E1-51C88BB3D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350"/>
            <a:ext cx="8363271" cy="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04479EE-F09B-4EC9-918D-EC828565C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2540FE2-BD40-49C9-830C-436E5003E65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EA305-D4E0-4818-9014-E49452B9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05C0D01-E144-4940-8588-5EA6D95B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218626"/>
            <a:ext cx="81368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==&gt; Box;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A14986A6-6363-4BFE-BA4E-09E2DE7F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6" y="512884"/>
            <a:ext cx="47525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Yet another example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BE98B848-5E51-4E5E-BF1C-BD97B197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9" y="6021388"/>
            <a:ext cx="7057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creates the so-called "</a:t>
            </a:r>
            <a:r>
              <a:rPr lang="en-US" altLang="de-DE" sz="2400" dirty="0" err="1">
                <a:solidFill>
                  <a:srgbClr val="008000"/>
                </a:solidFill>
                <a:latin typeface="Arial" panose="020B0604020202020204" pitchFamily="34" charset="0"/>
              </a:rPr>
              <a:t>Menger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 Sponge" (a fractal)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25378AF-8552-4A41-BCD7-A400EE03E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A13B4AA-9B1A-4BEB-89FF-09806D589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A92B6BA5-072B-4479-A1E5-DF9EA0DB21F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21728-BB65-4B38-A941-B993FCE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ABD9804-9733-4F8A-B845-F06DD14D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948321"/>
            <a:ext cx="6768554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Using imperative code in XL programs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Loops and arrays in branch constructions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Adding textures to plant models</a:t>
            </a:r>
            <a:endParaRPr lang="en-US" altLang="de-DE" sz="2800" dirty="0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388A496-69FA-4707-B8F3-1B63A5296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2B71053-EEC3-4621-BE99-A71BB3251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1C02448B-EB53-498D-B669-EF6DA419EB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307C6-9911-4B99-B94D-FBB54759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DCD6EDB-380F-4548-B023-4C0F0195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3112639-59E9-449C-92EF-5DF85F31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781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e-DE" alt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Box;</a:t>
            </a:r>
            <a:endParaRPr lang="de-DE" altLang="de-DE" sz="12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92A1406-BBC8-45A3-9C79-CE3699DE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16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020E5598-B73A-400A-8476-1FD253C5F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AF225A5-D0BA-488A-8BBA-87DFE6DB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CC3300"/>
                </a:solidFill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4D2CC20-BCED-46E4-B260-C2665C15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Sphere(0.5);</a:t>
            </a:r>
            <a:r>
              <a:rPr lang="de-DE" altLang="de-DE" sz="1200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4BC6D4AD-F2F5-45CB-B436-D08E35E52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Box(0.1, 0.5, 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Translate(0.1, 0.25, 0) Sphere(0.2);</a:t>
            </a:r>
            <a:r>
              <a:rPr lang="de-DE" altLang="de-DE" sz="120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22537" name="Picture 9" descr="mengerdrei">
            <a:extLst>
              <a:ext uri="{FF2B5EF4-FFF2-40B4-BE49-F238E27FC236}">
                <a16:creationId xmlns:a16="http://schemas.microsoft.com/office/drawing/2014/main" id="{8B764090-84B9-4B42-85FD-D5D88321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8" y="3938588"/>
            <a:ext cx="8458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3">
            <a:extLst>
              <a:ext uri="{FF2B5EF4-FFF2-40B4-BE49-F238E27FC236}">
                <a16:creationId xmlns:a16="http://schemas.microsoft.com/office/drawing/2014/main" id="{5C487AA9-F99B-4862-BC77-52CA3B43F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88640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1E9B9063-6473-4D94-BF3C-794F6DEC5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722E80E3-D711-48E7-855E-6C800C7147E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AC821-E14B-446D-8C36-1CD4583E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F395879-4CDC-4C28-B11C-462029D5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95" y="476672"/>
            <a:ext cx="879430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  What does this example create?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1600" b="1" i="1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Axiom ==&gt; [ A(0, 0.5) D(0.7) F(60) ] A(0, 6) F(100);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A(t+1, speed);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RU(speed*t);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4ADF2A8-251F-469E-8058-F6CD682E2A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69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644F71E-49C5-46A0-A20B-1ABBF8044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BAEAF6-5A49-4E01-9EB9-EAA2673F8C4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002B3C-C3F6-4337-9DE2-3EC6ECD8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Spruce model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sm09_fichte.rgg */</a:t>
            </a: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middle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middle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median side branches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4E95430-AC29-49C8-8F2C-A920A33A1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23" y="5589240"/>
            <a:ext cx="77788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New node types and new commands occurring herein: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see the following slides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46ABB8B-CFFF-4259-B561-3616AAFE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2" y="765175"/>
            <a:ext cx="8305798" cy="459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TurtleState.length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(for one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returns the step length of the turtle at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 command (Node)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AdjustLU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rotates the turtle around the H axis so that the U vector points upwards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controls leaf mass (analogous to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</a:endParaRP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50E17E67-6B49-4DCF-8A7B-E2A9A7D66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68794E-DA8B-49DF-A6AC-FF8CD4DD4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3F1AAE-1B5C-479A-987C-BEF008AD147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24FC4E-3DCB-4CB2-97DE-89920FD0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3BA960F-33DB-41CB-BDD3-C372BD8F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04" y="579159"/>
            <a:ext cx="87122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Arial" panose="020B0604020202020204" pitchFamily="34" charset="0"/>
              </a:rPr>
              <a:t>Operator with 3 arguments for case distinctions: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Condition  </a:t>
            </a: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   Expression 1   </a:t>
            </a: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   Expression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Returns the value of Expression1 if the condition is met, otherwise the value of Expression2.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Condition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    is equivalent to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if (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(this operator is also available in C, C++ and Java)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91288B6A-AE18-4346-A18F-D41F408D0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381000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8F7B5E0-7B5B-4CB9-9996-0B3CE7FB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606BF17-9D5D-41FF-8CB8-8CCA1C7E2C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65808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6B177-9250-4224-AFB7-2BF1D66E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0" y="519291"/>
            <a:ext cx="8209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Analyze the XL 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4288" y="6266052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ED169A4-8EE3-41E8-8B4D-01BEA597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5" y="689274"/>
            <a:ext cx="854677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CC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new rule type: interpretation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simple spruce model in XL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4A7F3C-8B41-4DAF-8B8D-468CB667A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6DF0B06-8876-4E14-B539-D3AAD94F43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73971EC-7623-4751-B631-6093FBEBCDC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F6BDD-FA64-438E-B255-1D4DD98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BAE0877-23B2-475D-BEEC-666D8E54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4664"/>
            <a:ext cx="81534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CC3300"/>
                </a:solidFill>
                <a:latin typeface="Arial" panose="020B0604020202020204" pitchFamily="34" charset="0"/>
              </a:rPr>
              <a:t>Stochastic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Use of pseudo-random numbers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accent2"/>
                </a:solidFill>
                <a:latin typeface="Arial" panose="020B0604020202020204" pitchFamily="34" charset="0"/>
              </a:rPr>
              <a:t>deterministic                                 stochastic</a:t>
            </a:r>
            <a:endParaRPr lang="en-US" altLang="de-DE" sz="2200" dirty="0">
              <a:latin typeface="Arial" panose="020B0604020202020204" pitchFamily="34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31D1F3C-B005-4E55-99C7-1F14C5FB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83148"/>
            <a:ext cx="38862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[ RU(50) A ] [ RU(-10) A ];</a:t>
            </a:r>
            <a:r>
              <a:rPr lang="de-DE" altLang="de-DE" sz="1800" b="1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4C289710-39F1-496D-A525-FC5D517B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55949"/>
            <a:ext cx="4495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 (probability(0.5))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RU(50) A ] [ RU(-10) A ] )</a:t>
            </a:r>
            <a:endParaRPr lang="de-DE" altLang="de-DE" sz="16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RU(-50) A ] [ RU(10) A ] );</a:t>
            </a:r>
            <a:r>
              <a:rPr lang="de-DE" altLang="de-DE" sz="1600" b="1" dirty="0">
                <a:latin typeface="Courier New" panose="02070309020205020404" pitchFamily="49" charset="0"/>
              </a:rPr>
              <a:t> </a:t>
            </a:r>
          </a:p>
        </p:txBody>
      </p:sp>
      <p:pic>
        <p:nvPicPr>
          <p:cNvPr id="6149" name="Picture 5" descr="zwieb_rgg12">
            <a:extLst>
              <a:ext uri="{FF2B5EF4-FFF2-40B4-BE49-F238E27FC236}">
                <a16:creationId xmlns:a16="http://schemas.microsoft.com/office/drawing/2014/main" id="{FA9CFA29-9E83-4583-9DDA-B0A6E0A82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451176"/>
            <a:ext cx="225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zwiestoch12">
            <a:extLst>
              <a:ext uri="{FF2B5EF4-FFF2-40B4-BE49-F238E27FC236}">
                <a16:creationId xmlns:a16="http://schemas.microsoft.com/office/drawing/2014/main" id="{FDA14F65-879F-4731-A5FB-1EEA24EEC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4451176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Line 7">
            <a:extLst>
              <a:ext uri="{FF2B5EF4-FFF2-40B4-BE49-F238E27FC236}">
                <a16:creationId xmlns:a16="http://schemas.microsoft.com/office/drawing/2014/main" id="{2127C4FC-7519-4B5B-8585-280464D355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D893810A-B45B-492A-B525-9D6EF78B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53" name="AutoShape 9">
            <a:extLst>
              <a:ext uri="{FF2B5EF4-FFF2-40B4-BE49-F238E27FC236}">
                <a16:creationId xmlns:a16="http://schemas.microsoft.com/office/drawing/2014/main" id="{4C320DCD-6AB3-4681-9997-20BCE22766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6E726-B92A-4C5A-BB6A-7490C9F5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CA3CBBEC-DE4C-4CBF-B10C-CC9635C49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2CAE8B9-5559-4A21-9DE0-612C68581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2" name="AutoShape 4">
            <a:extLst>
              <a:ext uri="{FF2B5EF4-FFF2-40B4-BE49-F238E27FC236}">
                <a16:creationId xmlns:a16="http://schemas.microsoft.com/office/drawing/2014/main" id="{2ECDA02F-2EFD-4738-848A-254448C28B4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174" name="Picture 6" descr="epidrei7">
            <a:extLst>
              <a:ext uri="{FF2B5EF4-FFF2-40B4-BE49-F238E27FC236}">
                <a16:creationId xmlns:a16="http://schemas.microsoft.com/office/drawing/2014/main" id="{0AA00F68-EAFE-4BA8-AA48-B8ABCEED8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51332" cy="544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906314C1-8D80-4EED-A029-DE0C8E16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214" y="610061"/>
            <a:ext cx="41044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Example: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 in 3D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generated with L-system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3F67A-5948-4E54-9FE3-57F14613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8293D75-6FA7-48A5-AB60-F2800596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35" y="553898"/>
            <a:ext cx="835304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XL functions for pseudo-random numbers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probability (x)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1 with probability x, 0 with probability 1-x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random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 point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integer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normal (m, 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normally distributed floating-point random numbers with mean m and standard deviation 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setSeed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(n)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sets a starting value for the random number generator (to generate identical sequences of pseudo-random numbers)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Math.random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floating-point random numbers between 0 and 1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distribution (v)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with vector v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whole integer random numbers with probability v[0] for 0, v[1] for 1, ...</a:t>
            </a:r>
            <a:endParaRPr lang="de-DE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E42EF25-7329-466D-86D1-DBD890110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914BC1A-B74C-4EE2-87F3-BD6F4424A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97791"/>
            <a:ext cx="20600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FE30F23-8ED8-4C10-81DC-320959C48E3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988D20-4521-41C5-8DBB-174BA325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28433AB0-6880-4CD6-8F70-5C2235865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340" y="836911"/>
            <a:ext cx="6841004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Arial" panose="020B0604020202020204" pitchFamily="34" charset="0"/>
              </a:rPr>
              <a:t>sm09_e19.rgg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Stochastic L-System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(different variants of the use of random variables)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6A3D52A-4E8F-4891-B031-391359C04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8C93060-8056-4B3F-9C44-CED0B271A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160F1E6-2D88-4C12-A947-775CAAA65F1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C72C3D-926C-425C-B98D-3B077428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A48EF46-A194-4195-A5F1-0E909CB76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6868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Generation of a random distribution in a plane</a:t>
            </a:r>
            <a:endParaRPr lang="de-DE" altLang="de-DE" sz="2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D(0.5) for ((1:300))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 [ Translate(random(0, 100), random(0, 100), 0)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F(random(5, 30)) ] );</a:t>
            </a:r>
            <a:r>
              <a:rPr lang="de-DE" altLang="de-DE" sz="1800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               </a:t>
            </a:r>
            <a:r>
              <a:rPr lang="en-US" altLang="de-DE" sz="2000" b="1" dirty="0">
                <a:latin typeface="Arial" panose="020B0604020202020204" pitchFamily="34" charset="0"/>
              </a:rPr>
              <a:t>View from above                         Diagonally from the side</a:t>
            </a:r>
            <a:endParaRPr lang="de-DE" altLang="de-DE" sz="2000" b="1" dirty="0">
              <a:latin typeface="Arial" panose="020B0604020202020204" pitchFamily="34" charset="0"/>
            </a:endParaRPr>
          </a:p>
        </p:txBody>
      </p:sp>
      <p:pic>
        <p:nvPicPr>
          <p:cNvPr id="10243" name="Picture 3" descr="randompts">
            <a:extLst>
              <a:ext uri="{FF2B5EF4-FFF2-40B4-BE49-F238E27FC236}">
                <a16:creationId xmlns:a16="http://schemas.microsoft.com/office/drawing/2014/main" id="{D3635E63-EEA6-4ADF-9143-B3EFDE007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8" y="3148229"/>
            <a:ext cx="3816530" cy="358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randompts2">
            <a:extLst>
              <a:ext uri="{FF2B5EF4-FFF2-40B4-BE49-F238E27FC236}">
                <a16:creationId xmlns:a16="http://schemas.microsoft.com/office/drawing/2014/main" id="{4258C6E5-0A39-4022-A749-33F81BEB8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35" y="3124200"/>
            <a:ext cx="3964629" cy="359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6B9D3B65-A3D7-46C7-8B0F-6E4F74870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B01D7C5-A766-45B3-BD0B-AEA8B3F20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41648"/>
            <a:ext cx="11715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83AB773-85F7-48D4-8B83-553811B458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2C0E4-C42E-4FFA-961B-469DEF2F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C7BA6E9A-A30E-49A2-9FDA-98D93B48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93" y="641648"/>
            <a:ext cx="820896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6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sm09_e23.rgg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(1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sm09_e24.rgg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(2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these examples the competition is not yet taken into account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It is also shown how population densities can be plotted during the simulation runtime, in charts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1D26D0F-F168-4E55-8CAE-C59218A5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69F85B6-8FF5-4F92-A823-FE8BB6D9C8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F1B705A-C8BF-49EC-A85B-F1C9D81936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43801E-7D7C-4728-A195-23A23040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2536</Words>
  <Application>Microsoft Office PowerPoint</Application>
  <PresentationFormat>Bildschirmpräsentation (4:3)</PresentationFormat>
  <Paragraphs>359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248</cp:revision>
  <cp:lastPrinted>2015-06-11T07:57:54Z</cp:lastPrinted>
  <dcterms:created xsi:type="dcterms:W3CDTF">2006-10-23T15:58:10Z</dcterms:created>
  <dcterms:modified xsi:type="dcterms:W3CDTF">2023-06-02T09:13:31Z</dcterms:modified>
</cp:coreProperties>
</file>