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611" r:id="rId2"/>
    <p:sldId id="535" r:id="rId3"/>
    <p:sldId id="435" r:id="rId4"/>
    <p:sldId id="542" r:id="rId5"/>
    <p:sldId id="603" r:id="rId6"/>
    <p:sldId id="604" r:id="rId7"/>
    <p:sldId id="646" r:id="rId8"/>
    <p:sldId id="647" r:id="rId9"/>
    <p:sldId id="607" r:id="rId10"/>
    <p:sldId id="639" r:id="rId11"/>
    <p:sldId id="640" r:id="rId12"/>
    <p:sldId id="631" r:id="rId13"/>
    <p:sldId id="632" r:id="rId14"/>
    <p:sldId id="633" r:id="rId15"/>
    <p:sldId id="634" r:id="rId16"/>
    <p:sldId id="635" r:id="rId17"/>
    <p:sldId id="636" r:id="rId18"/>
    <p:sldId id="608" r:id="rId19"/>
    <p:sldId id="609" r:id="rId20"/>
    <p:sldId id="573" r:id="rId21"/>
    <p:sldId id="576" r:id="rId22"/>
    <p:sldId id="574" r:id="rId23"/>
    <p:sldId id="577" r:id="rId24"/>
    <p:sldId id="578" r:id="rId25"/>
    <p:sldId id="575" r:id="rId26"/>
    <p:sldId id="602" r:id="rId27"/>
  </p:sldIdLst>
  <p:sldSz cx="9144000" cy="6858000" type="screen4x3"/>
  <p:notesSz cx="6797675" cy="9928225"/>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0000FF"/>
    <a:srgbClr val="008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65" autoAdjust="0"/>
    <p:restoredTop sz="95842" autoAdjust="0"/>
  </p:normalViewPr>
  <p:slideViewPr>
    <p:cSldViewPr>
      <p:cViewPr varScale="1">
        <p:scale>
          <a:sx n="114" d="100"/>
          <a:sy n="114" d="100"/>
        </p:scale>
        <p:origin x="208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0B998166-EA72-4E6B-9CF4-47C3A8684DE7}" type="datetimeFigureOut">
              <a:rPr lang="en-US" smtClean="0"/>
              <a:t>5/10/2023</a:t>
            </a:fld>
            <a:endParaRPr lang="en-US"/>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0BC2649D-57C2-4EDC-BB5D-F2A80C8D8C3C}" type="slidenum">
              <a:rPr lang="en-US" smtClean="0"/>
              <a:t>‹Nr.›</a:t>
            </a:fld>
            <a:endParaRPr lang="en-US"/>
          </a:p>
        </p:txBody>
      </p:sp>
    </p:spTree>
    <p:extLst>
      <p:ext uri="{BB962C8B-B14F-4D97-AF65-F5344CB8AC3E}">
        <p14:creationId xmlns:p14="http://schemas.microsoft.com/office/powerpoint/2010/main" val="3164164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Rectangle 4">
            <a:extLst>
              <a:ext uri="{FF2B5EF4-FFF2-40B4-BE49-F238E27FC236}">
                <a16:creationId xmlns:a16="http://schemas.microsoft.com/office/drawing/2014/main" id="{697B8B0F-1ECE-4F8B-8D62-9FAF79293641}"/>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94B3DAF0-2F71-41A3-8A46-D27625869116}"/>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727FC56C-E817-425A-98AF-9AE4E5F4E137}"/>
              </a:ext>
            </a:extLst>
          </p:cNvPr>
          <p:cNvSpPr>
            <a:spLocks noGrp="1" noChangeArrowheads="1"/>
          </p:cNvSpPr>
          <p:nvPr>
            <p:ph type="sldNum" sz="quarter" idx="12"/>
          </p:nvPr>
        </p:nvSpPr>
        <p:spPr>
          <a:ln/>
        </p:spPr>
        <p:txBody>
          <a:bodyPr/>
          <a:lstStyle>
            <a:lvl1pPr>
              <a:defRPr/>
            </a:lvl1pPr>
          </a:lstStyle>
          <a:p>
            <a:pPr>
              <a:defRPr/>
            </a:pPr>
            <a:fld id="{6F2D0032-E9A8-4421-8AE0-BDC92F04B99D}" type="slidenum">
              <a:rPr lang="de-DE" altLang="de-DE"/>
              <a:pPr>
                <a:defRPr/>
              </a:pPr>
              <a:t>‹Nr.›</a:t>
            </a:fld>
            <a:endParaRPr lang="de-DE" altLang="de-DE"/>
          </a:p>
        </p:txBody>
      </p:sp>
    </p:spTree>
    <p:extLst>
      <p:ext uri="{BB962C8B-B14F-4D97-AF65-F5344CB8AC3E}">
        <p14:creationId xmlns:p14="http://schemas.microsoft.com/office/powerpoint/2010/main" val="180057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173E1E63-0D28-47EE-928F-CCA5BD2856AF}"/>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8638433D-E3B0-43C0-A75C-9D4A14DBEBBA}"/>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442B2B68-2BC5-4848-BD56-93BEF45B8D12}"/>
              </a:ext>
            </a:extLst>
          </p:cNvPr>
          <p:cNvSpPr>
            <a:spLocks noGrp="1" noChangeArrowheads="1"/>
          </p:cNvSpPr>
          <p:nvPr>
            <p:ph type="sldNum" sz="quarter" idx="12"/>
          </p:nvPr>
        </p:nvSpPr>
        <p:spPr>
          <a:ln/>
        </p:spPr>
        <p:txBody>
          <a:bodyPr/>
          <a:lstStyle>
            <a:lvl1pPr>
              <a:defRPr/>
            </a:lvl1pPr>
          </a:lstStyle>
          <a:p>
            <a:pPr>
              <a:defRPr/>
            </a:pPr>
            <a:fld id="{216A09D4-CBAF-4454-A7BF-4AD7E63B14DA}" type="slidenum">
              <a:rPr lang="de-DE" altLang="de-DE"/>
              <a:pPr>
                <a:defRPr/>
              </a:pPr>
              <a:t>‹Nr.›</a:t>
            </a:fld>
            <a:endParaRPr lang="de-DE" altLang="de-DE"/>
          </a:p>
        </p:txBody>
      </p:sp>
    </p:spTree>
    <p:extLst>
      <p:ext uri="{BB962C8B-B14F-4D97-AF65-F5344CB8AC3E}">
        <p14:creationId xmlns:p14="http://schemas.microsoft.com/office/powerpoint/2010/main" val="1186260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09600"/>
            <a:ext cx="1943100" cy="54864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09600"/>
            <a:ext cx="5676900" cy="54864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EC8C7F78-996B-4D17-882C-9D3F9FF49BFB}"/>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0D7830C4-56D8-456C-9CCB-B32105A0103A}"/>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4B4C4FA6-602D-4EDD-B035-E71796B50465}"/>
              </a:ext>
            </a:extLst>
          </p:cNvPr>
          <p:cNvSpPr>
            <a:spLocks noGrp="1" noChangeArrowheads="1"/>
          </p:cNvSpPr>
          <p:nvPr>
            <p:ph type="sldNum" sz="quarter" idx="12"/>
          </p:nvPr>
        </p:nvSpPr>
        <p:spPr>
          <a:ln/>
        </p:spPr>
        <p:txBody>
          <a:bodyPr/>
          <a:lstStyle>
            <a:lvl1pPr>
              <a:defRPr/>
            </a:lvl1pPr>
          </a:lstStyle>
          <a:p>
            <a:pPr>
              <a:defRPr/>
            </a:pPr>
            <a:fld id="{7206E1D4-CB84-47AD-BD2A-AF4DF3F57E58}" type="slidenum">
              <a:rPr lang="de-DE" altLang="de-DE"/>
              <a:pPr>
                <a:defRPr/>
              </a:pPr>
              <a:t>‹Nr.›</a:t>
            </a:fld>
            <a:endParaRPr lang="de-DE" altLang="de-DE"/>
          </a:p>
        </p:txBody>
      </p:sp>
    </p:spTree>
    <p:extLst>
      <p:ext uri="{BB962C8B-B14F-4D97-AF65-F5344CB8AC3E}">
        <p14:creationId xmlns:p14="http://schemas.microsoft.com/office/powerpoint/2010/main" val="3124681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35B3ADE5-00CF-4CD3-9C28-DD33E1C67963}"/>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F5EFFC5D-2A3E-4B02-9D92-316838A100DC}"/>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68D704A4-3C56-4411-83F1-1436EB26266E}"/>
              </a:ext>
            </a:extLst>
          </p:cNvPr>
          <p:cNvSpPr>
            <a:spLocks noGrp="1" noChangeArrowheads="1"/>
          </p:cNvSpPr>
          <p:nvPr>
            <p:ph type="sldNum" sz="quarter" idx="12"/>
          </p:nvPr>
        </p:nvSpPr>
        <p:spPr>
          <a:ln/>
        </p:spPr>
        <p:txBody>
          <a:bodyPr/>
          <a:lstStyle>
            <a:lvl1pPr>
              <a:defRPr/>
            </a:lvl1pPr>
          </a:lstStyle>
          <a:p>
            <a:pPr>
              <a:defRPr/>
            </a:pPr>
            <a:fld id="{0830ECAA-3A72-47C5-965A-8324B5AF05DA}" type="slidenum">
              <a:rPr lang="de-DE" altLang="de-DE"/>
              <a:pPr>
                <a:defRPr/>
              </a:pPr>
              <a:t>‹Nr.›</a:t>
            </a:fld>
            <a:endParaRPr lang="de-DE" altLang="de-DE"/>
          </a:p>
        </p:txBody>
      </p:sp>
    </p:spTree>
    <p:extLst>
      <p:ext uri="{BB962C8B-B14F-4D97-AF65-F5344CB8AC3E}">
        <p14:creationId xmlns:p14="http://schemas.microsoft.com/office/powerpoint/2010/main" val="3570171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Textmasterformat bearbeiten</a:t>
            </a:r>
          </a:p>
        </p:txBody>
      </p:sp>
      <p:sp>
        <p:nvSpPr>
          <p:cNvPr id="4" name="Rectangle 4">
            <a:extLst>
              <a:ext uri="{FF2B5EF4-FFF2-40B4-BE49-F238E27FC236}">
                <a16:creationId xmlns:a16="http://schemas.microsoft.com/office/drawing/2014/main" id="{08B0AB01-FE64-45B9-BA5D-A89F7AB856BC}"/>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C6712C51-AD34-4F70-97D8-34AB252B82C5}"/>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2C033C41-C380-42A2-996F-3CB6666D3C22}"/>
              </a:ext>
            </a:extLst>
          </p:cNvPr>
          <p:cNvSpPr>
            <a:spLocks noGrp="1" noChangeArrowheads="1"/>
          </p:cNvSpPr>
          <p:nvPr>
            <p:ph type="sldNum" sz="quarter" idx="12"/>
          </p:nvPr>
        </p:nvSpPr>
        <p:spPr>
          <a:ln/>
        </p:spPr>
        <p:txBody>
          <a:bodyPr/>
          <a:lstStyle>
            <a:lvl1pPr>
              <a:defRPr/>
            </a:lvl1pPr>
          </a:lstStyle>
          <a:p>
            <a:pPr>
              <a:defRPr/>
            </a:pPr>
            <a:fld id="{C0EEA997-A416-41CB-9CF0-08E188C713DA}" type="slidenum">
              <a:rPr lang="de-DE" altLang="de-DE"/>
              <a:pPr>
                <a:defRPr/>
              </a:pPr>
              <a:t>‹Nr.›</a:t>
            </a:fld>
            <a:endParaRPr lang="de-DE" altLang="de-DE"/>
          </a:p>
        </p:txBody>
      </p:sp>
    </p:spTree>
    <p:extLst>
      <p:ext uri="{BB962C8B-B14F-4D97-AF65-F5344CB8AC3E}">
        <p14:creationId xmlns:p14="http://schemas.microsoft.com/office/powerpoint/2010/main" val="2175273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a:extLst>
              <a:ext uri="{FF2B5EF4-FFF2-40B4-BE49-F238E27FC236}">
                <a16:creationId xmlns:a16="http://schemas.microsoft.com/office/drawing/2014/main" id="{DB2F0488-6E35-4462-9B6D-9ADED944BDAC}"/>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04640A6E-3DBE-434A-B815-C3F007E9D6BB}"/>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A03F0CD5-5A55-41F4-8721-BB2D701088C2}"/>
              </a:ext>
            </a:extLst>
          </p:cNvPr>
          <p:cNvSpPr>
            <a:spLocks noGrp="1" noChangeArrowheads="1"/>
          </p:cNvSpPr>
          <p:nvPr>
            <p:ph type="sldNum" sz="quarter" idx="12"/>
          </p:nvPr>
        </p:nvSpPr>
        <p:spPr>
          <a:ln/>
        </p:spPr>
        <p:txBody>
          <a:bodyPr/>
          <a:lstStyle>
            <a:lvl1pPr>
              <a:defRPr/>
            </a:lvl1pPr>
          </a:lstStyle>
          <a:p>
            <a:pPr>
              <a:defRPr/>
            </a:pPr>
            <a:fld id="{3EACD92C-CD87-4E8A-B8BB-08987C8053A9}" type="slidenum">
              <a:rPr lang="de-DE" altLang="de-DE"/>
              <a:pPr>
                <a:defRPr/>
              </a:pPr>
              <a:t>‹Nr.›</a:t>
            </a:fld>
            <a:endParaRPr lang="de-DE" altLang="de-DE"/>
          </a:p>
        </p:txBody>
      </p:sp>
    </p:spTree>
    <p:extLst>
      <p:ext uri="{BB962C8B-B14F-4D97-AF65-F5344CB8AC3E}">
        <p14:creationId xmlns:p14="http://schemas.microsoft.com/office/powerpoint/2010/main" val="2118975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a:t>Titelmasterformat durch Klicken bearbeiten</a:t>
            </a:r>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a:extLst>
              <a:ext uri="{FF2B5EF4-FFF2-40B4-BE49-F238E27FC236}">
                <a16:creationId xmlns:a16="http://schemas.microsoft.com/office/drawing/2014/main" id="{C299D6F2-13A5-41C1-A6B4-DF254FAE6B26}"/>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8" name="Rectangle 5">
            <a:extLst>
              <a:ext uri="{FF2B5EF4-FFF2-40B4-BE49-F238E27FC236}">
                <a16:creationId xmlns:a16="http://schemas.microsoft.com/office/drawing/2014/main" id="{E37BDCB9-B924-4672-8079-9164B4DCEFDA}"/>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9" name="Rectangle 6">
            <a:extLst>
              <a:ext uri="{FF2B5EF4-FFF2-40B4-BE49-F238E27FC236}">
                <a16:creationId xmlns:a16="http://schemas.microsoft.com/office/drawing/2014/main" id="{0BDFEEED-A3DA-42D4-9ADF-E299FD64133A}"/>
              </a:ext>
            </a:extLst>
          </p:cNvPr>
          <p:cNvSpPr>
            <a:spLocks noGrp="1" noChangeArrowheads="1"/>
          </p:cNvSpPr>
          <p:nvPr>
            <p:ph type="sldNum" sz="quarter" idx="12"/>
          </p:nvPr>
        </p:nvSpPr>
        <p:spPr>
          <a:ln/>
        </p:spPr>
        <p:txBody>
          <a:bodyPr/>
          <a:lstStyle>
            <a:lvl1pPr>
              <a:defRPr/>
            </a:lvl1pPr>
          </a:lstStyle>
          <a:p>
            <a:pPr>
              <a:defRPr/>
            </a:pPr>
            <a:fld id="{4829A7D1-8072-4C4A-9470-60D0C97EA6F6}" type="slidenum">
              <a:rPr lang="de-DE" altLang="de-DE"/>
              <a:pPr>
                <a:defRPr/>
              </a:pPr>
              <a:t>‹Nr.›</a:t>
            </a:fld>
            <a:endParaRPr lang="de-DE" altLang="de-DE"/>
          </a:p>
        </p:txBody>
      </p:sp>
    </p:spTree>
    <p:extLst>
      <p:ext uri="{BB962C8B-B14F-4D97-AF65-F5344CB8AC3E}">
        <p14:creationId xmlns:p14="http://schemas.microsoft.com/office/powerpoint/2010/main" val="1634945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a:extLst>
              <a:ext uri="{FF2B5EF4-FFF2-40B4-BE49-F238E27FC236}">
                <a16:creationId xmlns:a16="http://schemas.microsoft.com/office/drawing/2014/main" id="{E624BEA5-918C-44B6-933B-6652E42205CB}"/>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4" name="Rectangle 5">
            <a:extLst>
              <a:ext uri="{FF2B5EF4-FFF2-40B4-BE49-F238E27FC236}">
                <a16:creationId xmlns:a16="http://schemas.microsoft.com/office/drawing/2014/main" id="{48B27531-0C18-47AA-AA70-E59A8B85A819}"/>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5" name="Rectangle 6">
            <a:extLst>
              <a:ext uri="{FF2B5EF4-FFF2-40B4-BE49-F238E27FC236}">
                <a16:creationId xmlns:a16="http://schemas.microsoft.com/office/drawing/2014/main" id="{C53647BD-F5A8-43B9-9041-72948453C366}"/>
              </a:ext>
            </a:extLst>
          </p:cNvPr>
          <p:cNvSpPr>
            <a:spLocks noGrp="1" noChangeArrowheads="1"/>
          </p:cNvSpPr>
          <p:nvPr>
            <p:ph type="sldNum" sz="quarter" idx="12"/>
          </p:nvPr>
        </p:nvSpPr>
        <p:spPr>
          <a:ln/>
        </p:spPr>
        <p:txBody>
          <a:bodyPr/>
          <a:lstStyle>
            <a:lvl1pPr>
              <a:defRPr/>
            </a:lvl1pPr>
          </a:lstStyle>
          <a:p>
            <a:pPr>
              <a:defRPr/>
            </a:pPr>
            <a:fld id="{7E580B4C-B84F-4633-9C99-A1F17F6179FA}" type="slidenum">
              <a:rPr lang="de-DE" altLang="de-DE"/>
              <a:pPr>
                <a:defRPr/>
              </a:pPr>
              <a:t>‹Nr.›</a:t>
            </a:fld>
            <a:endParaRPr lang="de-DE" altLang="de-DE"/>
          </a:p>
        </p:txBody>
      </p:sp>
    </p:spTree>
    <p:extLst>
      <p:ext uri="{BB962C8B-B14F-4D97-AF65-F5344CB8AC3E}">
        <p14:creationId xmlns:p14="http://schemas.microsoft.com/office/powerpoint/2010/main" val="4038992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E229746-6CFF-42F1-95F4-FAE18A729233}"/>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3" name="Rectangle 5">
            <a:extLst>
              <a:ext uri="{FF2B5EF4-FFF2-40B4-BE49-F238E27FC236}">
                <a16:creationId xmlns:a16="http://schemas.microsoft.com/office/drawing/2014/main" id="{9CCF5EFC-CAD4-494A-AFBE-0DCF701CCC95}"/>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4" name="Rectangle 6">
            <a:extLst>
              <a:ext uri="{FF2B5EF4-FFF2-40B4-BE49-F238E27FC236}">
                <a16:creationId xmlns:a16="http://schemas.microsoft.com/office/drawing/2014/main" id="{2C1603E2-897E-4E6D-91BF-F808C0EE2388}"/>
              </a:ext>
            </a:extLst>
          </p:cNvPr>
          <p:cNvSpPr>
            <a:spLocks noGrp="1" noChangeArrowheads="1"/>
          </p:cNvSpPr>
          <p:nvPr>
            <p:ph type="sldNum" sz="quarter" idx="12"/>
          </p:nvPr>
        </p:nvSpPr>
        <p:spPr>
          <a:ln/>
        </p:spPr>
        <p:txBody>
          <a:bodyPr/>
          <a:lstStyle>
            <a:lvl1pPr>
              <a:defRPr/>
            </a:lvl1pPr>
          </a:lstStyle>
          <a:p>
            <a:pPr>
              <a:defRPr/>
            </a:pPr>
            <a:fld id="{D241D66D-E7B1-4B38-99CD-9052D1BD6D73}" type="slidenum">
              <a:rPr lang="de-DE" altLang="de-DE"/>
              <a:pPr>
                <a:defRPr/>
              </a:pPr>
              <a:t>‹Nr.›</a:t>
            </a:fld>
            <a:endParaRPr lang="de-DE" altLang="de-DE"/>
          </a:p>
        </p:txBody>
      </p:sp>
    </p:spTree>
    <p:extLst>
      <p:ext uri="{BB962C8B-B14F-4D97-AF65-F5344CB8AC3E}">
        <p14:creationId xmlns:p14="http://schemas.microsoft.com/office/powerpoint/2010/main" val="4191947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4">
            <a:extLst>
              <a:ext uri="{FF2B5EF4-FFF2-40B4-BE49-F238E27FC236}">
                <a16:creationId xmlns:a16="http://schemas.microsoft.com/office/drawing/2014/main" id="{698FEA40-A84C-4E06-A8BE-D811109460DF}"/>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7D8D58E9-77CA-48A4-9C24-456682F23322}"/>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7ACC5932-C865-4ACC-831A-0494A8DBDC14}"/>
              </a:ext>
            </a:extLst>
          </p:cNvPr>
          <p:cNvSpPr>
            <a:spLocks noGrp="1" noChangeArrowheads="1"/>
          </p:cNvSpPr>
          <p:nvPr>
            <p:ph type="sldNum" sz="quarter" idx="12"/>
          </p:nvPr>
        </p:nvSpPr>
        <p:spPr>
          <a:ln/>
        </p:spPr>
        <p:txBody>
          <a:bodyPr/>
          <a:lstStyle>
            <a:lvl1pPr>
              <a:defRPr/>
            </a:lvl1pPr>
          </a:lstStyle>
          <a:p>
            <a:pPr>
              <a:defRPr/>
            </a:pPr>
            <a:fld id="{041E1CEF-0F61-40B3-9EEB-1725498EDEDD}" type="slidenum">
              <a:rPr lang="de-DE" altLang="de-DE"/>
              <a:pPr>
                <a:defRPr/>
              </a:pPr>
              <a:t>‹Nr.›</a:t>
            </a:fld>
            <a:endParaRPr lang="de-DE" altLang="de-DE"/>
          </a:p>
        </p:txBody>
      </p:sp>
    </p:spTree>
    <p:extLst>
      <p:ext uri="{BB962C8B-B14F-4D97-AF65-F5344CB8AC3E}">
        <p14:creationId xmlns:p14="http://schemas.microsoft.com/office/powerpoint/2010/main" val="1211324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4">
            <a:extLst>
              <a:ext uri="{FF2B5EF4-FFF2-40B4-BE49-F238E27FC236}">
                <a16:creationId xmlns:a16="http://schemas.microsoft.com/office/drawing/2014/main" id="{54D07880-E566-47BB-92CC-A735086520AE}"/>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5932AEAF-CC5C-41E3-8534-1B68B601AFAE}"/>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8863FFDA-E719-470F-BFDB-A83992D54A64}"/>
              </a:ext>
            </a:extLst>
          </p:cNvPr>
          <p:cNvSpPr>
            <a:spLocks noGrp="1" noChangeArrowheads="1"/>
          </p:cNvSpPr>
          <p:nvPr>
            <p:ph type="sldNum" sz="quarter" idx="12"/>
          </p:nvPr>
        </p:nvSpPr>
        <p:spPr>
          <a:ln/>
        </p:spPr>
        <p:txBody>
          <a:bodyPr/>
          <a:lstStyle>
            <a:lvl1pPr>
              <a:defRPr/>
            </a:lvl1pPr>
          </a:lstStyle>
          <a:p>
            <a:pPr>
              <a:defRPr/>
            </a:pPr>
            <a:fld id="{A98D7A6F-DDB2-4211-A0D0-FC986B565041}" type="slidenum">
              <a:rPr lang="de-DE" altLang="de-DE"/>
              <a:pPr>
                <a:defRPr/>
              </a:pPr>
              <a:t>‹Nr.›</a:t>
            </a:fld>
            <a:endParaRPr lang="de-DE" altLang="de-DE"/>
          </a:p>
        </p:txBody>
      </p:sp>
    </p:spTree>
    <p:extLst>
      <p:ext uri="{BB962C8B-B14F-4D97-AF65-F5344CB8AC3E}">
        <p14:creationId xmlns:p14="http://schemas.microsoft.com/office/powerpoint/2010/main" val="1438630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0F795C7-58A1-4AB8-AD55-27E90E1D48B4}"/>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a:t>Klicken Sie, um das Titelformat zu bearbeiten</a:t>
            </a:r>
          </a:p>
        </p:txBody>
      </p:sp>
      <p:sp>
        <p:nvSpPr>
          <p:cNvPr id="1027" name="Rectangle 3">
            <a:extLst>
              <a:ext uri="{FF2B5EF4-FFF2-40B4-BE49-F238E27FC236}">
                <a16:creationId xmlns:a16="http://schemas.microsoft.com/office/drawing/2014/main" id="{16D4C362-7845-4302-8846-FF70D7BD6D29}"/>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028" name="Rectangle 4">
            <a:extLst>
              <a:ext uri="{FF2B5EF4-FFF2-40B4-BE49-F238E27FC236}">
                <a16:creationId xmlns:a16="http://schemas.microsoft.com/office/drawing/2014/main" id="{84B11306-8948-40E6-B3C8-C52321E3FACE}"/>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de-DE" altLang="de-DE"/>
          </a:p>
        </p:txBody>
      </p:sp>
      <p:sp>
        <p:nvSpPr>
          <p:cNvPr id="1029" name="Rectangle 5">
            <a:extLst>
              <a:ext uri="{FF2B5EF4-FFF2-40B4-BE49-F238E27FC236}">
                <a16:creationId xmlns:a16="http://schemas.microsoft.com/office/drawing/2014/main" id="{473A51B9-EDDF-4186-B757-60D50A44B628}"/>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de-DE" altLang="de-DE"/>
          </a:p>
        </p:txBody>
      </p:sp>
      <p:sp>
        <p:nvSpPr>
          <p:cNvPr id="1030" name="Rectangle 6">
            <a:extLst>
              <a:ext uri="{FF2B5EF4-FFF2-40B4-BE49-F238E27FC236}">
                <a16:creationId xmlns:a16="http://schemas.microsoft.com/office/drawing/2014/main" id="{777627AF-CB1A-487C-8A6E-E10865BC9353}"/>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3CD88E2D-DD82-44A2-BF60-EC6CDC71306F}"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3">
            <a:extLst>
              <a:ext uri="{FF2B5EF4-FFF2-40B4-BE49-F238E27FC236}">
                <a16:creationId xmlns:a16="http://schemas.microsoft.com/office/drawing/2014/main" id="{57E814C3-5FDA-49A4-8807-E78670278163}"/>
              </a:ext>
            </a:extLst>
          </p:cNvPr>
          <p:cNvSpPr txBox="1">
            <a:spLocks noChangeArrowheads="1"/>
          </p:cNvSpPr>
          <p:nvPr/>
        </p:nvSpPr>
        <p:spPr bwMode="auto">
          <a:xfrm>
            <a:off x="611188" y="2204864"/>
            <a:ext cx="8077200"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defRPr/>
            </a:pPr>
            <a:r>
              <a:rPr lang="en-US" altLang="de-DE" b="1" dirty="0">
                <a:solidFill>
                  <a:srgbClr val="CC3300"/>
                </a:solidFill>
                <a:latin typeface="Arial" panose="020B0604020202020204" pitchFamily="34" charset="0"/>
                <a:cs typeface="Arial" panose="020B0604020202020204" pitchFamily="34" charset="0"/>
              </a:rPr>
              <a:t>Functional-Structural Plant Models</a:t>
            </a:r>
          </a:p>
          <a:p>
            <a:pPr marL="342900" indent="-342900" eaLnBrk="1" hangingPunct="1">
              <a:spcBef>
                <a:spcPct val="50000"/>
              </a:spcBef>
              <a:buFontTx/>
              <a:buChar char="-"/>
              <a:defRPr/>
            </a:pPr>
            <a:r>
              <a:rPr lang="en-US" altLang="de-DE" sz="2000" dirty="0">
                <a:solidFill>
                  <a:srgbClr val="CC3300"/>
                </a:solidFill>
                <a:latin typeface="Arial" panose="020B0604020202020204" pitchFamily="34" charset="0"/>
                <a:cs typeface="Arial" panose="020B0604020202020204" pitchFamily="34" charset="0"/>
              </a:rPr>
              <a:t>Summer semester 2023   -</a:t>
            </a:r>
          </a:p>
          <a:p>
            <a:pPr eaLnBrk="1" hangingPunct="1">
              <a:spcBef>
                <a:spcPts val="0"/>
              </a:spcBef>
              <a:buFontTx/>
              <a:buNone/>
              <a:defRPr/>
            </a:pPr>
            <a:endParaRPr lang="en-US" altLang="de-DE" sz="2000" dirty="0">
              <a:latin typeface="Arial" panose="020B0604020202020204" pitchFamily="34" charset="0"/>
              <a:cs typeface="Arial" panose="020B0604020202020204" pitchFamily="34" charset="0"/>
            </a:endParaRPr>
          </a:p>
          <a:p>
            <a:pPr eaLnBrk="1" hangingPunct="1">
              <a:spcBef>
                <a:spcPts val="0"/>
              </a:spcBef>
              <a:buFontTx/>
              <a:buNone/>
              <a:defRPr/>
            </a:pPr>
            <a:r>
              <a:rPr lang="en-US" altLang="de-DE" sz="2000" dirty="0">
                <a:solidFill>
                  <a:srgbClr val="009900"/>
                </a:solidFill>
                <a:latin typeface="Arial" panose="020B0604020202020204" pitchFamily="34" charset="0"/>
                <a:cs typeface="Arial" panose="020B0604020202020204" pitchFamily="34" charset="0"/>
              </a:rPr>
              <a:t>Winfried </a:t>
            </a:r>
            <a:r>
              <a:rPr lang="en-US" altLang="de-DE" sz="2000" dirty="0" err="1">
                <a:solidFill>
                  <a:srgbClr val="009900"/>
                </a:solidFill>
                <a:latin typeface="Arial" panose="020B0604020202020204" pitchFamily="34" charset="0"/>
                <a:cs typeface="Arial" panose="020B0604020202020204" pitchFamily="34" charset="0"/>
              </a:rPr>
              <a:t>Kurth</a:t>
            </a:r>
            <a:endParaRPr lang="en-US" altLang="de-DE" sz="2000" dirty="0">
              <a:solidFill>
                <a:srgbClr val="009900"/>
              </a:solidFill>
              <a:latin typeface="Arial" panose="020B0604020202020204" pitchFamily="34" charset="0"/>
              <a:cs typeface="Arial" panose="020B0604020202020204" pitchFamily="34" charset="0"/>
            </a:endParaRPr>
          </a:p>
          <a:p>
            <a:pPr eaLnBrk="1" hangingPunct="1">
              <a:spcBef>
                <a:spcPts val="0"/>
              </a:spcBef>
              <a:buFontTx/>
              <a:buNone/>
              <a:defRPr/>
            </a:pPr>
            <a:endParaRPr lang="en-US" altLang="de-DE" sz="2000" dirty="0">
              <a:latin typeface="Arial" panose="020B0604020202020204" pitchFamily="34" charset="0"/>
              <a:cs typeface="Arial" panose="020B0604020202020204" pitchFamily="34" charset="0"/>
            </a:endParaRPr>
          </a:p>
          <a:p>
            <a:pPr eaLnBrk="1" hangingPunct="1">
              <a:spcBef>
                <a:spcPts val="0"/>
              </a:spcBef>
              <a:buFontTx/>
              <a:buNone/>
              <a:defRPr/>
            </a:pPr>
            <a:r>
              <a:rPr lang="en-US" altLang="de-DE" sz="2000" dirty="0">
                <a:latin typeface="Arial" panose="020B0604020202020204" pitchFamily="34" charset="0"/>
                <a:cs typeface="Arial" panose="020B0604020202020204" pitchFamily="34" charset="0"/>
              </a:rPr>
              <a:t>University of Göttingen</a:t>
            </a:r>
          </a:p>
          <a:p>
            <a:pPr eaLnBrk="1" hangingPunct="1">
              <a:spcBef>
                <a:spcPts val="0"/>
              </a:spcBef>
              <a:buFontTx/>
              <a:buNone/>
              <a:defRPr/>
            </a:pPr>
            <a:r>
              <a:rPr lang="en-US" altLang="de-DE" sz="2000" dirty="0">
                <a:latin typeface="Arial" panose="020B0604020202020204" pitchFamily="34" charset="0"/>
                <a:cs typeface="Arial" panose="020B0604020202020204" pitchFamily="34" charset="0"/>
              </a:rPr>
              <a:t>Chair of Computer Graphics and Ecoinformatics</a:t>
            </a:r>
          </a:p>
          <a:p>
            <a:pPr eaLnBrk="1" hangingPunct="1">
              <a:spcBef>
                <a:spcPct val="50000"/>
              </a:spcBef>
              <a:buFontTx/>
              <a:buNone/>
            </a:pPr>
            <a:endParaRPr lang="en-US" altLang="de-DE" sz="2400" dirty="0">
              <a:latin typeface="Arial" panose="020B0604020202020204" pitchFamily="34" charset="0"/>
            </a:endParaRPr>
          </a:p>
          <a:p>
            <a:pPr eaLnBrk="1" hangingPunct="1">
              <a:spcBef>
                <a:spcPct val="50000"/>
              </a:spcBef>
              <a:buFontTx/>
              <a:buNone/>
            </a:pPr>
            <a:r>
              <a:rPr lang="en-US" altLang="de-DE" sz="2400" dirty="0">
                <a:solidFill>
                  <a:schemeClr val="accent2"/>
                </a:solidFill>
                <a:latin typeface="Arial" panose="020B0604020202020204" pitchFamily="34" charset="0"/>
              </a:rPr>
              <a:t>5</a:t>
            </a:r>
            <a:r>
              <a:rPr lang="en-US" altLang="de-DE" sz="2400" baseline="30000" dirty="0">
                <a:solidFill>
                  <a:schemeClr val="accent2"/>
                </a:solidFill>
                <a:latin typeface="Arial" panose="020B0604020202020204" pitchFamily="34" charset="0"/>
              </a:rPr>
              <a:t>th</a:t>
            </a:r>
            <a:r>
              <a:rPr lang="en-US" altLang="de-DE" sz="2400" dirty="0">
                <a:solidFill>
                  <a:schemeClr val="accent2"/>
                </a:solidFill>
                <a:latin typeface="Arial" panose="020B0604020202020204" pitchFamily="34" charset="0"/>
              </a:rPr>
              <a:t> Lecture: 11 May, 2023</a:t>
            </a:r>
          </a:p>
        </p:txBody>
      </p:sp>
      <p:pic>
        <p:nvPicPr>
          <p:cNvPr id="2051" name="Picture 6" descr="groimpstart">
            <a:extLst>
              <a:ext uri="{FF2B5EF4-FFF2-40B4-BE49-F238E27FC236}">
                <a16:creationId xmlns:a16="http://schemas.microsoft.com/office/drawing/2014/main" id="{9C2860B9-4817-4F6D-B0C9-CEC3603E4C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457200"/>
            <a:ext cx="2052638" cy="157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7" descr="groimp500x500">
            <a:extLst>
              <a:ext uri="{FF2B5EF4-FFF2-40B4-BE49-F238E27FC236}">
                <a16:creationId xmlns:a16="http://schemas.microsoft.com/office/drawing/2014/main" id="{6DE95E07-6BEE-473E-8801-9FAE419D90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625" y="476250"/>
            <a:ext cx="79216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DDC4E66F-38F7-4609-A992-A174FBFFA475}"/>
              </a:ext>
            </a:extLst>
          </p:cNvPr>
          <p:cNvSpPr>
            <a:spLocks noGrp="1"/>
          </p:cNvSpPr>
          <p:nvPr>
            <p:ph type="sldNum" sz="quarter" idx="12"/>
          </p:nvPr>
        </p:nvSpPr>
        <p:spPr/>
        <p:txBody>
          <a:bodyPr/>
          <a:lstStyle/>
          <a:p>
            <a:pPr>
              <a:defRPr/>
            </a:pPr>
            <a:fld id="{D241D66D-E7B1-4B38-99CD-9052D1BD6D73}" type="slidenum">
              <a:rPr lang="de-DE" altLang="de-DE" smtClean="0"/>
              <a:pPr>
                <a:defRPr/>
              </a:pPr>
              <a:t>1</a:t>
            </a:fld>
            <a:endParaRPr lang="de-DE" altLang="de-D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a:extLst>
              <a:ext uri="{FF2B5EF4-FFF2-40B4-BE49-F238E27FC236}">
                <a16:creationId xmlns:a16="http://schemas.microsoft.com/office/drawing/2014/main" id="{87A651B4-D048-4F36-A9AC-A3ACA3B50761}"/>
              </a:ext>
            </a:extLst>
          </p:cNvPr>
          <p:cNvSpPr txBox="1">
            <a:spLocks noChangeArrowheads="1"/>
          </p:cNvSpPr>
          <p:nvPr/>
        </p:nvSpPr>
        <p:spPr bwMode="auto">
          <a:xfrm>
            <a:off x="468313" y="476672"/>
            <a:ext cx="8496300"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de-DE" sz="2800" b="1" dirty="0">
                <a:solidFill>
                  <a:srgbClr val="C00000"/>
                </a:solidFill>
                <a:latin typeface="Arial" panose="020B0604020202020204" pitchFamily="34" charset="0"/>
                <a:sym typeface="Symbol" panose="05050102010706020507" pitchFamily="18" charset="2"/>
              </a:rPr>
              <a:t>Mathematical Functions:</a:t>
            </a:r>
          </a:p>
          <a:p>
            <a:pPr eaLnBrk="1" hangingPunct="1">
              <a:spcBef>
                <a:spcPct val="0"/>
              </a:spcBef>
              <a:buFontTx/>
              <a:buNone/>
            </a:pPr>
            <a:endParaRPr lang="en-US" altLang="de-DE" sz="2400" i="1" dirty="0">
              <a:latin typeface="Arial" panose="020B0604020202020204" pitchFamily="34" charset="0"/>
              <a:sym typeface="Symbol" panose="05050102010706020507" pitchFamily="18" charset="2"/>
            </a:endParaRPr>
          </a:p>
          <a:p>
            <a:pPr eaLnBrk="1" hangingPunct="1">
              <a:spcBef>
                <a:spcPct val="0"/>
              </a:spcBef>
              <a:buFontTx/>
              <a:buNone/>
            </a:pPr>
            <a:r>
              <a:rPr lang="en-US" altLang="de-DE" sz="2000" b="1" dirty="0" err="1">
                <a:latin typeface="Courier New" panose="02070309020205020404" pitchFamily="49" charset="0"/>
                <a:sym typeface="Symbol" panose="05050102010706020507" pitchFamily="18" charset="2"/>
              </a:rPr>
              <a:t>Math.abs</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absolute value		</a:t>
            </a:r>
            <a:r>
              <a:rPr lang="en-US" altLang="de-DE" sz="2000" b="1" dirty="0" err="1">
                <a:latin typeface="Courier New" panose="02070309020205020404" pitchFamily="49" charset="0"/>
                <a:sym typeface="Symbol" panose="05050102010706020507" pitchFamily="18" charset="2"/>
              </a:rPr>
              <a:t>Math.sqrt</a:t>
            </a:r>
            <a:r>
              <a:rPr lang="en-US" altLang="de-DE" sz="2000" dirty="0">
                <a:latin typeface="Arial" panose="020B0604020202020204" pitchFamily="34" charset="0"/>
                <a:sym typeface="Symbol" panose="05050102010706020507" pitchFamily="18" charset="2"/>
              </a:rPr>
              <a:t>	square root</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Math.acos</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arccosine		</a:t>
            </a:r>
            <a:r>
              <a:rPr lang="en-US" altLang="de-DE" sz="2000" b="1" dirty="0" err="1">
                <a:latin typeface="Courier New" panose="02070309020205020404" pitchFamily="49" charset="0"/>
                <a:sym typeface="Symbol" panose="05050102010706020507" pitchFamily="18" charset="2"/>
              </a:rPr>
              <a:t>Math.tan</a:t>
            </a:r>
            <a:r>
              <a:rPr lang="en-US" altLang="de-DE" sz="2000" dirty="0">
                <a:latin typeface="Arial" panose="020B0604020202020204" pitchFamily="34" charset="0"/>
                <a:sym typeface="Symbol" panose="05050102010706020507" pitchFamily="18" charset="2"/>
              </a:rPr>
              <a:t>	tangent</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Math.asin</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arcsine			</a:t>
            </a:r>
            <a:r>
              <a:rPr lang="en-US" altLang="de-DE" sz="2000" b="1" dirty="0" err="1">
                <a:latin typeface="Courier New" panose="02070309020205020404" pitchFamily="49" charset="0"/>
                <a:sym typeface="Symbol" panose="05050102010706020507" pitchFamily="18" charset="2"/>
              </a:rPr>
              <a:t>Math.toDegrees</a:t>
            </a:r>
            <a:endParaRPr lang="en-US" altLang="de-DE" sz="2000" b="1" dirty="0">
              <a:latin typeface="Courier New" panose="02070309020205020404" pitchFamily="49" charset="0"/>
              <a:sym typeface="Symbol" panose="05050102010706020507" pitchFamily="18" charset="2"/>
            </a:endParaRP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Math.atan</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arctangent		</a:t>
            </a:r>
            <a:r>
              <a:rPr lang="en-US" altLang="de-DE" sz="2000" b="1" dirty="0" err="1">
                <a:latin typeface="Courier New" panose="02070309020205020404" pitchFamily="49" charset="0"/>
                <a:sym typeface="Symbol" panose="05050102010706020507" pitchFamily="18" charset="2"/>
              </a:rPr>
              <a:t>Math.toRadians</a:t>
            </a:r>
            <a:endParaRPr lang="en-US" altLang="de-DE" sz="2000" b="1" dirty="0">
              <a:latin typeface="Courier New" panose="02070309020205020404" pitchFamily="49" charset="0"/>
              <a:sym typeface="Symbol" panose="05050102010706020507" pitchFamily="18" charset="2"/>
            </a:endParaRP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Math.cos</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cosine			</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Math.exp</a:t>
            </a:r>
            <a:r>
              <a:rPr lang="en-US" altLang="de-DE" sz="2000" dirty="0">
                <a:latin typeface="Arial" panose="020B0604020202020204" pitchFamily="34" charset="0"/>
                <a:sym typeface="Symbol" panose="05050102010706020507" pitchFamily="18" charset="2"/>
              </a:rPr>
              <a:t>	exponential function </a:t>
            </a:r>
            <a:r>
              <a:rPr lang="en-US" altLang="de-DE" sz="2000" i="1" dirty="0">
                <a:latin typeface="Arial" panose="020B0604020202020204" pitchFamily="34" charset="0"/>
                <a:sym typeface="Symbol" panose="05050102010706020507" pitchFamily="18" charset="2"/>
              </a:rPr>
              <a:t>e</a:t>
            </a:r>
            <a:r>
              <a:rPr lang="en-US" altLang="de-DE" sz="2000" i="1" baseline="30000" dirty="0">
                <a:latin typeface="Arial" panose="020B0604020202020204" pitchFamily="34" charset="0"/>
                <a:sym typeface="Symbol" panose="05050102010706020507" pitchFamily="18" charset="2"/>
              </a:rPr>
              <a:t>x</a:t>
            </a:r>
            <a:r>
              <a:rPr lang="en-US" altLang="de-DE" sz="2000" i="1" dirty="0">
                <a:latin typeface="Arial" panose="020B0604020202020204" pitchFamily="34" charset="0"/>
                <a:sym typeface="Symbol" panose="05050102010706020507" pitchFamily="18" charset="2"/>
              </a:rPr>
              <a:t>		</a:t>
            </a:r>
            <a:endParaRPr lang="en-US" altLang="de-DE" sz="2000" dirty="0">
              <a:latin typeface="Arial" panose="020B0604020202020204" pitchFamily="34" charset="0"/>
              <a:sym typeface="Symbol" panose="05050102010706020507" pitchFamily="18" charset="2"/>
            </a:endParaRPr>
          </a:p>
          <a:p>
            <a:pPr eaLnBrk="1" hangingPunct="1">
              <a:spcBef>
                <a:spcPct val="50000"/>
              </a:spcBef>
              <a:buFontTx/>
              <a:buNone/>
            </a:pPr>
            <a:r>
              <a:rPr lang="en-US" altLang="de-DE" sz="2000" b="1" dirty="0">
                <a:latin typeface="Courier New" panose="02070309020205020404" pitchFamily="49" charset="0"/>
                <a:sym typeface="Symbol" panose="05050102010706020507" pitchFamily="18" charset="2"/>
              </a:rPr>
              <a:t>Math.log</a:t>
            </a:r>
            <a:r>
              <a:rPr lang="en-US" altLang="de-DE" sz="2000" dirty="0">
                <a:latin typeface="Arial" panose="020B0604020202020204" pitchFamily="34" charset="0"/>
                <a:sym typeface="Symbol" panose="05050102010706020507" pitchFamily="18" charset="2"/>
              </a:rPr>
              <a:t>	natural logarithm</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Math.max</a:t>
            </a:r>
            <a:r>
              <a:rPr lang="en-US" altLang="de-DE" sz="2000" dirty="0">
                <a:latin typeface="Arial" panose="020B0604020202020204" pitchFamily="34" charset="0"/>
                <a:sym typeface="Symbol" panose="05050102010706020507" pitchFamily="18" charset="2"/>
              </a:rPr>
              <a:t>	maximum of two numbers</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Math.min</a:t>
            </a:r>
            <a:r>
              <a:rPr lang="en-US" altLang="de-DE" sz="2000" dirty="0">
                <a:latin typeface="Arial" panose="020B0604020202020204" pitchFamily="34" charset="0"/>
                <a:sym typeface="Symbol" panose="05050102010706020507" pitchFamily="18" charset="2"/>
              </a:rPr>
              <a:t>	minimum of two numbers</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Math.round</a:t>
            </a:r>
            <a:r>
              <a:rPr lang="en-US" altLang="de-DE" sz="2000" dirty="0">
                <a:latin typeface="Arial" panose="020B0604020202020204" pitchFamily="34" charset="0"/>
                <a:sym typeface="Symbol" panose="05050102010706020507" pitchFamily="18" charset="2"/>
              </a:rPr>
              <a:t>	rounding function</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Math.sin</a:t>
            </a:r>
            <a:r>
              <a:rPr lang="en-US" altLang="de-DE" sz="2000" dirty="0">
                <a:latin typeface="Arial" panose="020B0604020202020204" pitchFamily="34" charset="0"/>
                <a:sym typeface="Symbol" panose="05050102010706020507" pitchFamily="18" charset="2"/>
              </a:rPr>
              <a:t>	sine</a:t>
            </a:r>
          </a:p>
        </p:txBody>
      </p:sp>
      <p:sp>
        <p:nvSpPr>
          <p:cNvPr id="3" name="Line 3">
            <a:extLst>
              <a:ext uri="{FF2B5EF4-FFF2-40B4-BE49-F238E27FC236}">
                <a16:creationId xmlns:a16="http://schemas.microsoft.com/office/drawing/2014/main" id="{9A52AEF7-C089-42E0-913C-D0362D0F301C}"/>
              </a:ext>
            </a:extLst>
          </p:cNvPr>
          <p:cNvSpPr>
            <a:spLocks noChangeShapeType="1"/>
          </p:cNvSpPr>
          <p:nvPr/>
        </p:nvSpPr>
        <p:spPr bwMode="auto">
          <a:xfrm flipH="1">
            <a:off x="683568" y="332656"/>
            <a:ext cx="8424936"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DF1FBA09-455F-42C5-A802-9AFA5C58ED7D}"/>
              </a:ext>
            </a:extLst>
          </p:cNvPr>
          <p:cNvSpPr>
            <a:spLocks noChangeShapeType="1"/>
          </p:cNvSpPr>
          <p:nvPr/>
        </p:nvSpPr>
        <p:spPr bwMode="auto">
          <a:xfrm>
            <a:off x="251520" y="692696"/>
            <a:ext cx="0" cy="6165304"/>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9611B057-D7A5-4343-B135-FCC4A0C7DB7D}"/>
              </a:ext>
            </a:extLst>
          </p:cNvPr>
          <p:cNvCxnSpPr>
            <a:cxnSpLocks noChangeShapeType="1"/>
          </p:cNvCxnSpPr>
          <p:nvPr/>
        </p:nvCxnSpPr>
        <p:spPr bwMode="auto">
          <a:xfrm rot="-5400000">
            <a:off x="265808" y="318369"/>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35CA041C-0EE6-4DDC-932B-04A58ABFF42E}"/>
              </a:ext>
            </a:extLst>
          </p:cNvPr>
          <p:cNvSpPr>
            <a:spLocks noGrp="1"/>
          </p:cNvSpPr>
          <p:nvPr>
            <p:ph type="sldNum" sz="quarter" idx="12"/>
          </p:nvPr>
        </p:nvSpPr>
        <p:spPr/>
        <p:txBody>
          <a:bodyPr/>
          <a:lstStyle/>
          <a:p>
            <a:pPr>
              <a:defRPr/>
            </a:pPr>
            <a:fld id="{20372987-3694-4FB7-AC0A-237BC92BA478}" type="slidenum">
              <a:rPr lang="de-DE" altLang="de-DE" smtClean="0"/>
              <a:pPr>
                <a:defRPr/>
              </a:pPr>
              <a:t>10</a:t>
            </a:fld>
            <a:endParaRPr lang="de-DE" altLang="de-DE" dirty="0"/>
          </a:p>
        </p:txBody>
      </p:sp>
      <p:sp>
        <p:nvSpPr>
          <p:cNvPr id="6" name="Rectangle 5">
            <a:extLst>
              <a:ext uri="{FF2B5EF4-FFF2-40B4-BE49-F238E27FC236}">
                <a16:creationId xmlns:a16="http://schemas.microsoft.com/office/drawing/2014/main" id="{4476560D-430C-496D-B8A7-CDAC281DD852}"/>
              </a:ext>
            </a:extLst>
          </p:cNvPr>
          <p:cNvSpPr/>
          <p:nvPr/>
        </p:nvSpPr>
        <p:spPr>
          <a:xfrm>
            <a:off x="5363591" y="2996952"/>
            <a:ext cx="3744913" cy="707886"/>
          </a:xfrm>
          <a:prstGeom prst="rect">
            <a:avLst/>
          </a:prstGeom>
        </p:spPr>
        <p:txBody>
          <a:bodyPr wrap="square">
            <a:spAutoFit/>
          </a:bodyPr>
          <a:lstStyle/>
          <a:p>
            <a:pPr eaLnBrk="1" hangingPunct="1">
              <a:spcBef>
                <a:spcPts val="0"/>
              </a:spcBef>
              <a:buFontTx/>
              <a:buNone/>
            </a:pPr>
            <a:r>
              <a:rPr lang="en-US" altLang="de-DE" sz="2000" dirty="0">
                <a:latin typeface="Arial" panose="020B0604020202020204" pitchFamily="34" charset="0"/>
                <a:sym typeface="Symbol" panose="05050102010706020507" pitchFamily="18" charset="2"/>
              </a:rPr>
              <a:t>Conversion </a:t>
            </a:r>
          </a:p>
          <a:p>
            <a:pPr eaLnBrk="1" hangingPunct="1">
              <a:spcBef>
                <a:spcPts val="0"/>
              </a:spcBef>
              <a:buFontTx/>
              <a:buNone/>
            </a:pPr>
            <a:r>
              <a:rPr lang="en-US" altLang="de-DE" sz="2000" dirty="0">
                <a:latin typeface="Arial" panose="020B0604020202020204" pitchFamily="34" charset="0"/>
                <a:sym typeface="Symbol" panose="05050102010706020507" pitchFamily="18" charset="2"/>
              </a:rPr>
              <a:t>degree  radian measurement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a:extLst>
              <a:ext uri="{FF2B5EF4-FFF2-40B4-BE49-F238E27FC236}">
                <a16:creationId xmlns:a16="http://schemas.microsoft.com/office/drawing/2014/main" id="{A7F83C27-62C0-45F2-B6D1-D3AF19444168}"/>
              </a:ext>
            </a:extLst>
          </p:cNvPr>
          <p:cNvSpPr txBox="1">
            <a:spLocks noChangeArrowheads="1"/>
          </p:cNvSpPr>
          <p:nvPr/>
        </p:nvSpPr>
        <p:spPr bwMode="auto">
          <a:xfrm>
            <a:off x="1252910" y="809626"/>
            <a:ext cx="6264694" cy="5309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ts val="0"/>
              </a:spcBef>
              <a:buFontTx/>
              <a:buNone/>
            </a:pPr>
            <a:r>
              <a:rPr lang="en-US" altLang="de-DE" sz="2800" b="1" dirty="0">
                <a:solidFill>
                  <a:srgbClr val="C00000"/>
                </a:solidFill>
                <a:latin typeface="Courier New" panose="02070309020205020404" pitchFamily="49" charset="0"/>
                <a:cs typeface="Courier New" panose="02070309020205020404" pitchFamily="49" charset="0"/>
              </a:rPr>
              <a:t>sm_progbsp01.rgg </a:t>
            </a:r>
          </a:p>
          <a:p>
            <a:pPr eaLnBrk="1" hangingPunct="1">
              <a:spcBef>
                <a:spcPts val="0"/>
              </a:spcBef>
              <a:buFontTx/>
              <a:buNone/>
            </a:pPr>
            <a:endParaRPr lang="en-US" altLang="de-DE" sz="1000" b="1" dirty="0">
              <a:solidFill>
                <a:srgbClr val="FF0000"/>
              </a:solidFill>
              <a:latin typeface="Arial" panose="020B0604020202020204" pitchFamily="34" charset="0"/>
              <a:cs typeface="Arial" panose="020B0604020202020204" pitchFamily="34" charset="0"/>
            </a:endParaRPr>
          </a:p>
          <a:p>
            <a:pPr eaLnBrk="1" hangingPunct="1">
              <a:spcBef>
                <a:spcPts val="0"/>
              </a:spcBef>
              <a:buFontTx/>
              <a:buNone/>
            </a:pPr>
            <a:endParaRPr lang="en-US" altLang="de-DE" sz="1200" dirty="0">
              <a:solidFill>
                <a:srgbClr val="008000"/>
              </a:solidFill>
              <a:latin typeface="Arial" panose="020B0604020202020204" pitchFamily="34" charset="0"/>
              <a:cs typeface="Arial" panose="020B0604020202020204" pitchFamily="34" charset="0"/>
            </a:endParaRPr>
          </a:p>
          <a:p>
            <a:pPr eaLnBrk="1" hangingPunct="1">
              <a:spcBef>
                <a:spcPts val="0"/>
              </a:spcBef>
              <a:buFontTx/>
              <a:buNone/>
            </a:pPr>
            <a:r>
              <a:rPr lang="en-US" altLang="de-DE" sz="2400" b="1" dirty="0">
                <a:solidFill>
                  <a:srgbClr val="008000"/>
                </a:solidFill>
                <a:latin typeface="Arial" panose="020B0604020202020204" pitchFamily="34" charset="0"/>
                <a:cs typeface="Arial" panose="020B0604020202020204" pitchFamily="34" charset="0"/>
              </a:rPr>
              <a:t>A simple imperative program:</a:t>
            </a:r>
          </a:p>
          <a:p>
            <a:pPr eaLnBrk="1" hangingPunct="1">
              <a:spcBef>
                <a:spcPts val="0"/>
              </a:spcBef>
              <a:buFontTx/>
              <a:buNone/>
            </a:pPr>
            <a:r>
              <a:rPr lang="en-US" altLang="de-DE" sz="2400" b="1" dirty="0">
                <a:solidFill>
                  <a:srgbClr val="008000"/>
                </a:solidFill>
                <a:latin typeface="Arial" panose="020B0604020202020204" pitchFamily="34" charset="0"/>
                <a:cs typeface="Arial" panose="020B0604020202020204" pitchFamily="34" charset="0"/>
              </a:rPr>
              <a:t>the numbers from 1 to 10 are output to the </a:t>
            </a:r>
            <a:r>
              <a:rPr lang="en-US" altLang="de-DE" sz="2400" b="1" dirty="0" err="1">
                <a:solidFill>
                  <a:srgbClr val="008000"/>
                </a:solidFill>
                <a:latin typeface="Arial" panose="020B0604020202020204" pitchFamily="34" charset="0"/>
                <a:cs typeface="Arial" panose="020B0604020202020204" pitchFamily="34" charset="0"/>
              </a:rPr>
              <a:t>GroIMP</a:t>
            </a:r>
            <a:r>
              <a:rPr lang="en-US" altLang="de-DE" sz="2400" b="1" dirty="0">
                <a:solidFill>
                  <a:srgbClr val="008000"/>
                </a:solidFill>
                <a:latin typeface="Arial" panose="020B0604020202020204" pitchFamily="34" charset="0"/>
                <a:cs typeface="Arial" panose="020B0604020202020204" pitchFamily="34" charset="0"/>
              </a:rPr>
              <a:t> console</a:t>
            </a:r>
          </a:p>
          <a:p>
            <a:pPr eaLnBrk="1" hangingPunct="1">
              <a:spcBef>
                <a:spcPts val="0"/>
              </a:spcBef>
              <a:buFontTx/>
              <a:buNone/>
            </a:pPr>
            <a:endParaRPr lang="en-US" altLang="de-DE" sz="1400" dirty="0">
              <a:solidFill>
                <a:srgbClr val="008000"/>
              </a:solidFill>
              <a:latin typeface="Arial" panose="020B0604020202020204" pitchFamily="34" charset="0"/>
            </a:endParaRPr>
          </a:p>
          <a:p>
            <a:pPr eaLnBrk="1" hangingPunct="1">
              <a:spcBef>
                <a:spcPts val="600"/>
              </a:spcBef>
              <a:buFontTx/>
              <a:buNone/>
            </a:pPr>
            <a:r>
              <a:rPr lang="en-US" altLang="de-DE" sz="2400" b="1" dirty="0">
                <a:solidFill>
                  <a:srgbClr val="0000FF"/>
                </a:solidFill>
                <a:latin typeface="Courier New" panose="02070309020205020404" pitchFamily="49" charset="0"/>
              </a:rPr>
              <a:t>protected void </a:t>
            </a:r>
            <a:r>
              <a:rPr lang="en-US" altLang="de-DE" sz="2400" b="1" dirty="0" err="1">
                <a:solidFill>
                  <a:srgbClr val="0000FF"/>
                </a:solidFill>
                <a:latin typeface="Courier New" panose="02070309020205020404" pitchFamily="49" charset="0"/>
              </a:rPr>
              <a:t>init</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int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for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=1;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&lt;= 10;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a:t>
            </a:r>
            <a:r>
              <a:rPr lang="en-US" altLang="de-DE" sz="2400" b="1" dirty="0" err="1">
                <a:solidFill>
                  <a:srgbClr val="0000FF"/>
                </a:solidFill>
                <a:latin typeface="Courier New" panose="02070309020205020404" pitchFamily="49" charset="0"/>
              </a:rPr>
              <a:t>println</a:t>
            </a:r>
            <a:r>
              <a:rPr lang="en-US" altLang="de-DE" sz="2400" b="1" dirty="0">
                <a:solidFill>
                  <a:srgbClr val="0000FF"/>
                </a:solidFill>
                <a:latin typeface="Courier New" panose="02070309020205020404" pitchFamily="49" charset="0"/>
              </a:rPr>
              <a:t>(</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a:t>
            </a:r>
            <a:r>
              <a:rPr lang="en-US" altLang="de-DE" sz="2400" b="1" dirty="0" err="1">
                <a:solidFill>
                  <a:srgbClr val="0000FF"/>
                </a:solidFill>
                <a:latin typeface="Courier New" panose="02070309020205020404" pitchFamily="49" charset="0"/>
              </a:rPr>
              <a:t>println</a:t>
            </a:r>
            <a:r>
              <a:rPr lang="en-US" altLang="de-DE" sz="2400" b="1" dirty="0">
                <a:solidFill>
                  <a:srgbClr val="0000FF"/>
                </a:solidFill>
                <a:latin typeface="Courier New" panose="02070309020205020404" pitchFamily="49" charset="0"/>
              </a:rPr>
              <a:t>("End."); </a:t>
            </a:r>
          </a:p>
          <a:p>
            <a:pPr eaLnBrk="1" hangingPunct="1">
              <a:spcBef>
                <a:spcPts val="600"/>
              </a:spcBef>
              <a:buFontTx/>
              <a:buNone/>
            </a:pPr>
            <a:r>
              <a:rPr lang="en-US" altLang="de-DE" sz="2400" b="1" dirty="0">
                <a:solidFill>
                  <a:srgbClr val="0000FF"/>
                </a:solidFill>
                <a:latin typeface="Courier New" panose="02070309020205020404" pitchFamily="49" charset="0"/>
              </a:rPr>
              <a:t>} </a:t>
            </a:r>
          </a:p>
        </p:txBody>
      </p:sp>
      <p:sp>
        <p:nvSpPr>
          <p:cNvPr id="3" name="Line 3">
            <a:extLst>
              <a:ext uri="{FF2B5EF4-FFF2-40B4-BE49-F238E27FC236}">
                <a16:creationId xmlns:a16="http://schemas.microsoft.com/office/drawing/2014/main" id="{F6E0FE62-127A-4287-BD39-5D01DA6CAC89}"/>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2E5F323F-FABA-4207-9E54-9DBDEB80625C}"/>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193A85FB-30CD-430C-B1B6-FB1284A9E9BD}"/>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BD176914-DC65-47A5-A8F3-8D9C4DEAF1CD}"/>
              </a:ext>
            </a:extLst>
          </p:cNvPr>
          <p:cNvSpPr>
            <a:spLocks noGrp="1"/>
          </p:cNvSpPr>
          <p:nvPr>
            <p:ph type="sldNum" sz="quarter" idx="12"/>
          </p:nvPr>
        </p:nvSpPr>
        <p:spPr/>
        <p:txBody>
          <a:bodyPr/>
          <a:lstStyle/>
          <a:p>
            <a:pPr>
              <a:defRPr/>
            </a:pPr>
            <a:fld id="{20372987-3694-4FB7-AC0A-237BC92BA478}" type="slidenum">
              <a:rPr lang="de-DE" altLang="de-DE" smtClean="0"/>
              <a:pPr>
                <a:defRPr/>
              </a:pPr>
              <a:t>11</a:t>
            </a:fld>
            <a:endParaRPr lang="de-DE" altLang="de-D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a:extLst>
              <a:ext uri="{FF2B5EF4-FFF2-40B4-BE49-F238E27FC236}">
                <a16:creationId xmlns:a16="http://schemas.microsoft.com/office/drawing/2014/main" id="{B6D6DEC9-F83D-46BE-B1EC-DD30B6C90615}"/>
              </a:ext>
            </a:extLst>
          </p:cNvPr>
          <p:cNvSpPr txBox="1">
            <a:spLocks noChangeArrowheads="1"/>
          </p:cNvSpPr>
          <p:nvPr/>
        </p:nvSpPr>
        <p:spPr bwMode="auto">
          <a:xfrm>
            <a:off x="467544" y="359940"/>
            <a:ext cx="8593900"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FF0000"/>
                </a:solidFill>
                <a:latin typeface="Courier New" panose="02070309020205020404" pitchFamily="49" charset="0"/>
              </a:rPr>
              <a:t> </a:t>
            </a:r>
            <a:r>
              <a:rPr lang="en-US" altLang="de-DE" b="1" dirty="0">
                <a:solidFill>
                  <a:srgbClr val="C00000"/>
                </a:solidFill>
                <a:latin typeface="Courier New" panose="02070309020205020404" pitchFamily="49" charset="0"/>
              </a:rPr>
              <a:t>sm_progbsp02.rgg</a:t>
            </a:r>
            <a:endParaRPr lang="en-US" altLang="de-DE" b="1" dirty="0">
              <a:solidFill>
                <a:srgbClr val="C00000"/>
              </a:solidFill>
              <a:latin typeface="Arial" panose="020B0604020202020204" pitchFamily="34" charset="0"/>
            </a:endParaRPr>
          </a:p>
          <a:p>
            <a:pPr eaLnBrk="1" hangingPunct="1">
              <a:spcBef>
                <a:spcPct val="50000"/>
              </a:spcBef>
              <a:buNone/>
            </a:pPr>
            <a:r>
              <a:rPr lang="en-US" altLang="de-DE" sz="2000" dirty="0">
                <a:solidFill>
                  <a:srgbClr val="008000"/>
                </a:solidFill>
                <a:latin typeface="Arial" panose="020B0604020202020204" pitchFamily="34" charset="0"/>
              </a:rPr>
              <a:t>   a simple imperative program:</a:t>
            </a:r>
          </a:p>
          <a:p>
            <a:pPr eaLnBrk="1" hangingPunct="1">
              <a:spcBef>
                <a:spcPts val="0"/>
              </a:spcBef>
              <a:buNone/>
            </a:pPr>
            <a:r>
              <a:rPr lang="en-US" altLang="de-DE" sz="2000" dirty="0">
                <a:solidFill>
                  <a:srgbClr val="008000"/>
                </a:solidFill>
                <a:latin typeface="Arial" panose="020B0604020202020204" pitchFamily="34" charset="0"/>
              </a:rPr>
              <a:t>   the odd square numbers from 1 to 81 are output to the </a:t>
            </a:r>
            <a:r>
              <a:rPr lang="en-US" altLang="de-DE" sz="2000" dirty="0" err="1">
                <a:solidFill>
                  <a:srgbClr val="008000"/>
                </a:solidFill>
                <a:latin typeface="Arial" panose="020B0604020202020204" pitchFamily="34" charset="0"/>
              </a:rPr>
              <a:t>GroIMP</a:t>
            </a:r>
            <a:r>
              <a:rPr lang="en-US" altLang="de-DE" sz="2000" dirty="0">
                <a:solidFill>
                  <a:srgbClr val="008000"/>
                </a:solidFill>
                <a:latin typeface="Arial" panose="020B0604020202020204" pitchFamily="34" charset="0"/>
              </a:rPr>
              <a:t> console</a:t>
            </a:r>
          </a:p>
          <a:p>
            <a:pPr eaLnBrk="1" hangingPunct="1">
              <a:spcBef>
                <a:spcPts val="600"/>
              </a:spcBef>
              <a:buFontTx/>
              <a:buNone/>
            </a:pPr>
            <a:r>
              <a:rPr lang="en-US" altLang="de-DE" sz="2400" b="1" dirty="0">
                <a:solidFill>
                  <a:srgbClr val="0000FF"/>
                </a:solidFill>
                <a:latin typeface="Courier New" panose="02070309020205020404" pitchFamily="49" charset="0"/>
              </a:rPr>
              <a:t>protected void </a:t>
            </a:r>
            <a:r>
              <a:rPr lang="en-US" altLang="de-DE" sz="2400" b="1" dirty="0" err="1">
                <a:solidFill>
                  <a:srgbClr val="0000FF"/>
                </a:solidFill>
                <a:latin typeface="Courier New" panose="02070309020205020404" pitchFamily="49" charset="0"/>
              </a:rPr>
              <a:t>init</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int a, b; </a:t>
            </a:r>
          </a:p>
          <a:p>
            <a:pPr eaLnBrk="1" hangingPunct="1">
              <a:spcBef>
                <a:spcPts val="600"/>
              </a:spcBef>
              <a:buFontTx/>
              <a:buNone/>
            </a:pPr>
            <a:r>
              <a:rPr lang="en-US" altLang="de-DE" sz="2400" b="1" dirty="0">
                <a:solidFill>
                  <a:srgbClr val="0000FF"/>
                </a:solidFill>
                <a:latin typeface="Courier New" panose="02070309020205020404" pitchFamily="49" charset="0"/>
              </a:rPr>
              <a:t>   for (a = 1; a &lt;= 10; a++) </a:t>
            </a:r>
          </a:p>
          <a:p>
            <a:pPr eaLnBrk="1" hangingPunct="1">
              <a:spcBef>
                <a:spcPts val="600"/>
              </a:spcBef>
              <a:buFontTx/>
              <a:buNone/>
            </a:pPr>
            <a:r>
              <a:rPr lang="en-US" altLang="de-DE" sz="2400" b="1" dirty="0">
                <a:solidFill>
                  <a:srgbClr val="0000FF"/>
                </a:solidFill>
                <a:latin typeface="Courier New" panose="02070309020205020404" pitchFamily="49" charset="0"/>
              </a:rPr>
              <a:t>     { </a:t>
            </a:r>
          </a:p>
          <a:p>
            <a:pPr eaLnBrk="1" hangingPunct="1">
              <a:spcBef>
                <a:spcPts val="600"/>
              </a:spcBef>
              <a:buFontTx/>
              <a:buNone/>
            </a:pPr>
            <a:r>
              <a:rPr lang="en-US" altLang="de-DE" sz="2400" b="1" dirty="0">
                <a:solidFill>
                  <a:srgbClr val="0000FF"/>
                </a:solidFill>
                <a:latin typeface="Courier New" panose="02070309020205020404" pitchFamily="49" charset="0"/>
              </a:rPr>
              <a:t>     b = a*a; </a:t>
            </a:r>
          </a:p>
          <a:p>
            <a:pPr eaLnBrk="1" hangingPunct="1">
              <a:spcBef>
                <a:spcPts val="600"/>
              </a:spcBef>
              <a:buFontTx/>
              <a:buNone/>
            </a:pPr>
            <a:r>
              <a:rPr lang="en-US" altLang="de-DE" sz="2400" b="1" dirty="0">
                <a:solidFill>
                  <a:srgbClr val="0000FF"/>
                </a:solidFill>
                <a:latin typeface="Courier New" panose="02070309020205020404" pitchFamily="49" charset="0"/>
              </a:rPr>
              <a:t>     if (b % 2 != 0) </a:t>
            </a:r>
            <a:r>
              <a:rPr lang="en-US" altLang="de-DE" sz="2400" b="1" dirty="0" err="1">
                <a:solidFill>
                  <a:srgbClr val="0000FF"/>
                </a:solidFill>
                <a:latin typeface="Courier New" panose="02070309020205020404" pitchFamily="49" charset="0"/>
              </a:rPr>
              <a:t>println</a:t>
            </a:r>
            <a:r>
              <a:rPr lang="en-US" altLang="de-DE" sz="2400" b="1" dirty="0">
                <a:solidFill>
                  <a:srgbClr val="0000FF"/>
                </a:solidFill>
                <a:latin typeface="Courier New" panose="02070309020205020404" pitchFamily="49" charset="0"/>
              </a:rPr>
              <a:t>(b); </a:t>
            </a:r>
          </a:p>
          <a:p>
            <a:pPr eaLnBrk="1" hangingPunct="1">
              <a:spcBef>
                <a:spcPts val="600"/>
              </a:spcBef>
              <a:buFontTx/>
              <a:buNone/>
            </a:pPr>
            <a:r>
              <a:rPr lang="en-US" altLang="de-DE" sz="2400" b="1" dirty="0">
                <a:solidFill>
                  <a:srgbClr val="0000FF"/>
                </a:solidFill>
                <a:latin typeface="Courier New" panose="02070309020205020404" pitchFamily="49" charset="0"/>
              </a:rPr>
              <a:t>     } </a:t>
            </a:r>
          </a:p>
          <a:p>
            <a:pPr eaLnBrk="1" hangingPunct="1">
              <a:spcBef>
                <a:spcPts val="600"/>
              </a:spcBef>
              <a:buFontTx/>
              <a:buNone/>
            </a:pPr>
            <a:r>
              <a:rPr lang="en-US" altLang="de-DE" sz="2400" b="1" dirty="0">
                <a:solidFill>
                  <a:srgbClr val="0000FF"/>
                </a:solidFill>
                <a:latin typeface="Courier New" panose="02070309020205020404" pitchFamily="49" charset="0"/>
              </a:rPr>
              <a:t>   </a:t>
            </a:r>
            <a:r>
              <a:rPr lang="en-US" altLang="de-DE" sz="2400" b="1" dirty="0" err="1">
                <a:solidFill>
                  <a:srgbClr val="0000FF"/>
                </a:solidFill>
                <a:latin typeface="Courier New" panose="02070309020205020404" pitchFamily="49" charset="0"/>
              </a:rPr>
              <a:t>println</a:t>
            </a:r>
            <a:r>
              <a:rPr lang="en-US" altLang="de-DE" sz="2400" b="1" dirty="0">
                <a:solidFill>
                  <a:srgbClr val="0000FF"/>
                </a:solidFill>
                <a:latin typeface="Courier New" panose="02070309020205020404" pitchFamily="49" charset="0"/>
              </a:rPr>
              <a:t>("end."); </a:t>
            </a:r>
          </a:p>
          <a:p>
            <a:pPr eaLnBrk="1" hangingPunct="1">
              <a:spcBef>
                <a:spcPts val="600"/>
              </a:spcBef>
              <a:buFontTx/>
              <a:buNone/>
            </a:pPr>
            <a:r>
              <a:rPr lang="en-US" altLang="de-DE" sz="2400" b="1" dirty="0">
                <a:solidFill>
                  <a:srgbClr val="0000FF"/>
                </a:solidFill>
                <a:latin typeface="Courier New" panose="02070309020205020404" pitchFamily="49" charset="0"/>
              </a:rPr>
              <a:t>}</a:t>
            </a:r>
            <a:r>
              <a:rPr lang="en-US" altLang="de-DE" sz="2400" dirty="0">
                <a:solidFill>
                  <a:srgbClr val="0000FF"/>
                </a:solidFill>
                <a:latin typeface="Courier New" panose="02070309020205020404" pitchFamily="49" charset="0"/>
              </a:rPr>
              <a:t> </a:t>
            </a:r>
          </a:p>
        </p:txBody>
      </p:sp>
      <p:sp>
        <p:nvSpPr>
          <p:cNvPr id="3" name="Line 3">
            <a:extLst>
              <a:ext uri="{FF2B5EF4-FFF2-40B4-BE49-F238E27FC236}">
                <a16:creationId xmlns:a16="http://schemas.microsoft.com/office/drawing/2014/main" id="{AF463828-C942-4833-9F40-EAED32E8FD45}"/>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7D8E1EF2-182A-4CCE-A0BE-1779454AEBF9}"/>
              </a:ext>
            </a:extLst>
          </p:cNvPr>
          <p:cNvSpPr>
            <a:spLocks noChangeShapeType="1"/>
          </p:cNvSpPr>
          <p:nvPr/>
        </p:nvSpPr>
        <p:spPr bwMode="auto">
          <a:xfrm flipH="1">
            <a:off x="380999"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30BA1F07-484E-4AF5-BCA7-62AEBFC40B63}"/>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5EF08558-E2B7-47A6-929D-D724D63FC05F}"/>
              </a:ext>
            </a:extLst>
          </p:cNvPr>
          <p:cNvSpPr>
            <a:spLocks noGrp="1"/>
          </p:cNvSpPr>
          <p:nvPr>
            <p:ph type="sldNum" sz="quarter" idx="12"/>
          </p:nvPr>
        </p:nvSpPr>
        <p:spPr/>
        <p:txBody>
          <a:bodyPr/>
          <a:lstStyle/>
          <a:p>
            <a:pPr>
              <a:defRPr/>
            </a:pPr>
            <a:fld id="{D241D66D-E7B1-4B38-99CD-9052D1BD6D73}" type="slidenum">
              <a:rPr lang="de-DE" altLang="de-DE" smtClean="0"/>
              <a:pPr>
                <a:defRPr/>
              </a:pPr>
              <a:t>12</a:t>
            </a:fld>
            <a:endParaRPr lang="de-DE" altLang="de-DE"/>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a:extLst>
              <a:ext uri="{FF2B5EF4-FFF2-40B4-BE49-F238E27FC236}">
                <a16:creationId xmlns:a16="http://schemas.microsoft.com/office/drawing/2014/main" id="{009928EA-7E8F-4A9F-9DCE-86AAF16C313D}"/>
              </a:ext>
            </a:extLst>
          </p:cNvPr>
          <p:cNvSpPr txBox="1">
            <a:spLocks noChangeArrowheads="1"/>
          </p:cNvSpPr>
          <p:nvPr/>
        </p:nvSpPr>
        <p:spPr bwMode="auto">
          <a:xfrm>
            <a:off x="838200" y="548680"/>
            <a:ext cx="7849691" cy="5847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1600" dirty="0">
                <a:solidFill>
                  <a:srgbClr val="FF0000"/>
                </a:solidFill>
                <a:latin typeface="Courier New" panose="02070309020205020404" pitchFamily="49" charset="0"/>
              </a:rPr>
              <a:t> </a:t>
            </a:r>
            <a:r>
              <a:rPr lang="en-US" altLang="de-DE" sz="2800" b="1" dirty="0">
                <a:solidFill>
                  <a:srgbClr val="C00000"/>
                </a:solidFill>
                <a:latin typeface="Courier New" panose="02070309020205020404" pitchFamily="49" charset="0"/>
              </a:rPr>
              <a:t>sm_progbsp03.rgg</a:t>
            </a:r>
            <a:endParaRPr lang="en-US" altLang="de-DE" sz="2800" b="1" dirty="0">
              <a:solidFill>
                <a:srgbClr val="C00000"/>
              </a:solidFill>
              <a:latin typeface="Arial" panose="020B0604020202020204" pitchFamily="34" charset="0"/>
            </a:endParaRPr>
          </a:p>
          <a:p>
            <a:pPr eaLnBrk="1" hangingPunct="1">
              <a:spcBef>
                <a:spcPts val="600"/>
              </a:spcBef>
              <a:buNone/>
            </a:pPr>
            <a:r>
              <a:rPr lang="en-US" altLang="de-DE" sz="2000" dirty="0">
                <a:solidFill>
                  <a:srgbClr val="008000"/>
                </a:solidFill>
                <a:latin typeface="Arial" panose="020B0604020202020204" pitchFamily="34" charset="0"/>
              </a:rPr>
              <a:t>  a simple imperative program</a:t>
            </a:r>
          </a:p>
          <a:p>
            <a:pPr eaLnBrk="1" hangingPunct="1">
              <a:spcBef>
                <a:spcPts val="600"/>
              </a:spcBef>
              <a:buNone/>
            </a:pPr>
            <a:r>
              <a:rPr lang="en-US" altLang="de-DE" sz="2000" dirty="0">
                <a:solidFill>
                  <a:srgbClr val="008000"/>
                </a:solidFill>
                <a:latin typeface="Arial" panose="020B0604020202020204" pitchFamily="34" charset="0"/>
              </a:rPr>
              <a:t>  the first 20 Fibonacci numbers are written into an array </a:t>
            </a:r>
          </a:p>
          <a:p>
            <a:pPr eaLnBrk="1" hangingPunct="1">
              <a:spcBef>
                <a:spcPts val="0"/>
              </a:spcBef>
              <a:buNone/>
            </a:pPr>
            <a:r>
              <a:rPr lang="en-US" altLang="de-DE" sz="2000" dirty="0">
                <a:solidFill>
                  <a:srgbClr val="008000"/>
                </a:solidFill>
                <a:latin typeface="Arial" panose="020B0604020202020204" pitchFamily="34" charset="0"/>
              </a:rPr>
              <a:t>  and then output to the </a:t>
            </a:r>
            <a:r>
              <a:rPr lang="en-US" altLang="de-DE" sz="2000" dirty="0" err="1">
                <a:solidFill>
                  <a:srgbClr val="008000"/>
                </a:solidFill>
                <a:latin typeface="Arial" panose="020B0604020202020204" pitchFamily="34" charset="0"/>
              </a:rPr>
              <a:t>GroIMP</a:t>
            </a:r>
            <a:r>
              <a:rPr lang="en-US" altLang="de-DE" sz="2000" dirty="0">
                <a:solidFill>
                  <a:srgbClr val="008000"/>
                </a:solidFill>
                <a:latin typeface="Arial" panose="020B0604020202020204" pitchFamily="34" charset="0"/>
              </a:rPr>
              <a:t> console</a:t>
            </a:r>
          </a:p>
          <a:p>
            <a:pPr eaLnBrk="1" hangingPunct="1">
              <a:spcBef>
                <a:spcPct val="50000"/>
              </a:spcBef>
              <a:buFontTx/>
              <a:buNone/>
            </a:pPr>
            <a:endParaRPr lang="en-US" altLang="de-DE" sz="800" dirty="0">
              <a:latin typeface="Arial" panose="020B0604020202020204" pitchFamily="34" charset="0"/>
            </a:endParaRPr>
          </a:p>
          <a:p>
            <a:pPr eaLnBrk="1" hangingPunct="1">
              <a:spcBef>
                <a:spcPct val="10000"/>
              </a:spcBef>
              <a:buFontTx/>
              <a:buNone/>
            </a:pPr>
            <a:r>
              <a:rPr lang="en-US" altLang="de-DE" sz="2000" b="1" dirty="0">
                <a:solidFill>
                  <a:srgbClr val="0000FF"/>
                </a:solidFill>
                <a:latin typeface="Courier New" panose="02070309020205020404" pitchFamily="49" charset="0"/>
              </a:rPr>
              <a:t>protected void </a:t>
            </a:r>
            <a:r>
              <a:rPr lang="en-US" altLang="de-DE" sz="2000" b="1" dirty="0" err="1">
                <a:solidFill>
                  <a:srgbClr val="0000FF"/>
                </a:solidFill>
                <a:latin typeface="Courier New" panose="02070309020205020404" pitchFamily="49" charset="0"/>
              </a:rPr>
              <a:t>init</a:t>
            </a:r>
            <a:r>
              <a:rPr lang="en-US" altLang="de-DE" sz="2000" b="1" dirty="0">
                <a:solidFill>
                  <a:srgbClr val="0000FF"/>
                </a:solidFill>
                <a:latin typeface="Courier New" panose="02070309020205020404" pitchFamily="49" charset="0"/>
              </a:rPr>
              <a:t>() </a:t>
            </a:r>
          </a:p>
          <a:p>
            <a:pPr eaLnBrk="1" hangingPunct="1">
              <a:spcBef>
                <a:spcPct val="10000"/>
              </a:spcBef>
              <a:buFontTx/>
              <a:buNone/>
            </a:pPr>
            <a:r>
              <a:rPr lang="en-US" altLang="de-DE" sz="2000" b="1" dirty="0">
                <a:solidFill>
                  <a:srgbClr val="0000FF"/>
                </a:solidFill>
                <a:latin typeface="Courier New" panose="02070309020205020404" pitchFamily="49" charset="0"/>
              </a:rPr>
              <a:t>{ </a:t>
            </a:r>
          </a:p>
          <a:p>
            <a:pPr eaLnBrk="1" hangingPunct="1">
              <a:spcBef>
                <a:spcPct val="10000"/>
              </a:spcBef>
              <a:buFontTx/>
              <a:buNone/>
            </a:pPr>
            <a:r>
              <a:rPr lang="en-US" altLang="de-DE" sz="2000" b="1" dirty="0">
                <a:solidFill>
                  <a:srgbClr val="0000FF"/>
                </a:solidFill>
                <a:latin typeface="Courier New" panose="02070309020205020404" pitchFamily="49" charset="0"/>
              </a:rPr>
              <a:t>   int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a:t>
            </a:r>
          </a:p>
          <a:p>
            <a:pPr eaLnBrk="1" hangingPunct="1">
              <a:spcBef>
                <a:spcPct val="10000"/>
              </a:spcBef>
              <a:buFontTx/>
              <a:buNone/>
            </a:pPr>
            <a:r>
              <a:rPr lang="en-US" altLang="de-DE" sz="2000" b="1" dirty="0">
                <a:solidFill>
                  <a:srgbClr val="0000FF"/>
                </a:solidFill>
                <a:latin typeface="Courier New" panose="02070309020205020404" pitchFamily="49" charset="0"/>
              </a:rPr>
              <a:t>   int[] </a:t>
            </a:r>
            <a:r>
              <a:rPr lang="en-US" altLang="de-DE" sz="2000" b="1" dirty="0" err="1">
                <a:solidFill>
                  <a:srgbClr val="0000FF"/>
                </a:solidFill>
                <a:latin typeface="Courier New" panose="02070309020205020404" pitchFamily="49" charset="0"/>
              </a:rPr>
              <a:t>fibo</a:t>
            </a:r>
            <a:r>
              <a:rPr lang="en-US" altLang="de-DE" sz="2000" b="1" dirty="0">
                <a:solidFill>
                  <a:srgbClr val="0000FF"/>
                </a:solidFill>
                <a:latin typeface="Courier New" panose="02070309020205020404" pitchFamily="49" charset="0"/>
              </a:rPr>
              <a:t> = new int[20]; </a:t>
            </a:r>
            <a:r>
              <a:rPr lang="en-US" altLang="de-DE" sz="2000" b="1" dirty="0">
                <a:solidFill>
                  <a:srgbClr val="008000"/>
                </a:solidFill>
                <a:latin typeface="Courier New" panose="02070309020205020404" pitchFamily="49" charset="0"/>
              </a:rPr>
              <a:t>/* </a:t>
            </a:r>
            <a:r>
              <a:rPr lang="en-US" altLang="de-DE" sz="2000" dirty="0">
                <a:solidFill>
                  <a:srgbClr val="008000"/>
                </a:solidFill>
                <a:latin typeface="Arial" panose="020B0604020202020204" pitchFamily="34" charset="0"/>
              </a:rPr>
              <a:t>Array declaration </a:t>
            </a:r>
          </a:p>
          <a:p>
            <a:pPr eaLnBrk="1" hangingPunct="1">
              <a:spcBef>
                <a:spcPct val="10000"/>
              </a:spcBef>
              <a:buFontTx/>
              <a:buNone/>
            </a:pPr>
            <a:r>
              <a:rPr lang="en-US" altLang="de-DE" sz="2000" dirty="0">
                <a:solidFill>
                  <a:srgbClr val="008000"/>
                </a:solidFill>
                <a:latin typeface="Arial" panose="020B0604020202020204" pitchFamily="34" charset="0"/>
              </a:rPr>
              <a:t>                                                                      and initialization </a:t>
            </a:r>
            <a:r>
              <a:rPr lang="en-US" altLang="de-DE" sz="2000" b="1" dirty="0">
                <a:solidFill>
                  <a:srgbClr val="008000"/>
                </a:solidFill>
                <a:latin typeface="Courier New" panose="02070309020205020404" pitchFamily="49" charset="0"/>
              </a:rPr>
              <a:t>*/</a:t>
            </a:r>
          </a:p>
          <a:p>
            <a:pPr eaLnBrk="1" hangingPunct="1">
              <a:spcBef>
                <a:spcPct val="10000"/>
              </a:spcBef>
              <a:buFontTx/>
              <a:buNone/>
            </a:pPr>
            <a:r>
              <a:rPr lang="en-US" altLang="de-DE" sz="2000" b="1" dirty="0">
                <a:latin typeface="Courier New" panose="02070309020205020404" pitchFamily="49" charset="0"/>
              </a:rPr>
              <a:t>   </a:t>
            </a:r>
            <a:r>
              <a:rPr lang="en-US" altLang="de-DE" sz="2000" b="1" dirty="0" err="1">
                <a:solidFill>
                  <a:srgbClr val="0000FF"/>
                </a:solidFill>
                <a:latin typeface="Courier New" panose="02070309020205020404" pitchFamily="49" charset="0"/>
              </a:rPr>
              <a:t>fibo</a:t>
            </a:r>
            <a:r>
              <a:rPr lang="en-US" altLang="de-DE" sz="2000" b="1" dirty="0">
                <a:solidFill>
                  <a:srgbClr val="0000FF"/>
                </a:solidFill>
                <a:latin typeface="Courier New" panose="02070309020205020404" pitchFamily="49" charset="0"/>
              </a:rPr>
              <a:t>[0] = </a:t>
            </a:r>
            <a:r>
              <a:rPr lang="en-US" altLang="de-DE" sz="2000" b="1" dirty="0" err="1">
                <a:solidFill>
                  <a:srgbClr val="0000FF"/>
                </a:solidFill>
                <a:latin typeface="Courier New" panose="02070309020205020404" pitchFamily="49" charset="0"/>
              </a:rPr>
              <a:t>fibo</a:t>
            </a:r>
            <a:r>
              <a:rPr lang="en-US" altLang="de-DE" sz="2000" b="1" dirty="0">
                <a:solidFill>
                  <a:srgbClr val="0000FF"/>
                </a:solidFill>
                <a:latin typeface="Courier New" panose="02070309020205020404" pitchFamily="49" charset="0"/>
              </a:rPr>
              <a:t>[1] = 1; </a:t>
            </a:r>
          </a:p>
          <a:p>
            <a:pPr eaLnBrk="1" hangingPunct="1">
              <a:spcBef>
                <a:spcPct val="10000"/>
              </a:spcBef>
              <a:buFontTx/>
              <a:buNone/>
            </a:pPr>
            <a:r>
              <a:rPr lang="en-US" altLang="de-DE" sz="2000" b="1" dirty="0">
                <a:solidFill>
                  <a:srgbClr val="0000FF"/>
                </a:solidFill>
                <a:latin typeface="Courier New" panose="02070309020205020404" pitchFamily="49" charset="0"/>
              </a:rPr>
              <a:t>   for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=2;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&lt;= 19;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a:t>
            </a:r>
          </a:p>
          <a:p>
            <a:pPr eaLnBrk="1" hangingPunct="1">
              <a:spcBef>
                <a:spcPct val="10000"/>
              </a:spcBef>
              <a:buFontTx/>
              <a:buNone/>
            </a:pPr>
            <a:r>
              <a:rPr lang="en-US" altLang="de-DE" sz="2000" b="1" dirty="0">
                <a:solidFill>
                  <a:srgbClr val="0000FF"/>
                </a:solidFill>
                <a:latin typeface="Courier New" panose="02070309020205020404" pitchFamily="49" charset="0"/>
              </a:rPr>
              <a:t>      </a:t>
            </a:r>
            <a:r>
              <a:rPr lang="en-US" altLang="de-DE" sz="2000" b="1" dirty="0" err="1">
                <a:solidFill>
                  <a:srgbClr val="0000FF"/>
                </a:solidFill>
                <a:latin typeface="Courier New" panose="02070309020205020404" pitchFamily="49" charset="0"/>
              </a:rPr>
              <a:t>fibo</a:t>
            </a:r>
            <a:r>
              <a:rPr lang="en-US" altLang="de-DE" sz="2000" b="1" dirty="0">
                <a:solidFill>
                  <a:srgbClr val="0000FF"/>
                </a:solidFill>
                <a:latin typeface="Courier New" panose="02070309020205020404" pitchFamily="49" charset="0"/>
              </a:rPr>
              <a:t>[</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a:t>
            </a:r>
            <a:r>
              <a:rPr lang="en-US" altLang="de-DE" sz="2000" b="1" dirty="0" err="1">
                <a:solidFill>
                  <a:srgbClr val="0000FF"/>
                </a:solidFill>
                <a:latin typeface="Courier New" panose="02070309020205020404" pitchFamily="49" charset="0"/>
              </a:rPr>
              <a:t>fibo</a:t>
            </a:r>
            <a:r>
              <a:rPr lang="en-US" altLang="de-DE" sz="2000" b="1" dirty="0">
                <a:solidFill>
                  <a:srgbClr val="0000FF"/>
                </a:solidFill>
                <a:latin typeface="Courier New" panose="02070309020205020404" pitchFamily="49" charset="0"/>
              </a:rPr>
              <a:t>[i-1] + </a:t>
            </a:r>
            <a:r>
              <a:rPr lang="en-US" altLang="de-DE" sz="2000" b="1" dirty="0" err="1">
                <a:solidFill>
                  <a:srgbClr val="0000FF"/>
                </a:solidFill>
                <a:latin typeface="Courier New" panose="02070309020205020404" pitchFamily="49" charset="0"/>
              </a:rPr>
              <a:t>fibo</a:t>
            </a:r>
            <a:r>
              <a:rPr lang="en-US" altLang="de-DE" sz="2000" b="1" dirty="0">
                <a:solidFill>
                  <a:srgbClr val="0000FF"/>
                </a:solidFill>
                <a:latin typeface="Courier New" panose="02070309020205020404" pitchFamily="49" charset="0"/>
              </a:rPr>
              <a:t>[i-2]; </a:t>
            </a:r>
          </a:p>
          <a:p>
            <a:pPr eaLnBrk="1" hangingPunct="1">
              <a:spcBef>
                <a:spcPct val="10000"/>
              </a:spcBef>
              <a:buFontTx/>
              <a:buNone/>
            </a:pPr>
            <a:r>
              <a:rPr lang="en-US" altLang="de-DE" sz="2000" b="1" dirty="0">
                <a:solidFill>
                  <a:srgbClr val="0000FF"/>
                </a:solidFill>
                <a:latin typeface="Courier New" panose="02070309020205020404" pitchFamily="49" charset="0"/>
              </a:rPr>
              <a:t>   for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=0;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&lt;= 19;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a:t>
            </a:r>
          </a:p>
          <a:p>
            <a:pPr eaLnBrk="1" hangingPunct="1">
              <a:spcBef>
                <a:spcPct val="10000"/>
              </a:spcBef>
              <a:buFontTx/>
              <a:buNone/>
            </a:pPr>
            <a:r>
              <a:rPr lang="en-US" altLang="de-DE" sz="2000" b="1" dirty="0">
                <a:solidFill>
                  <a:srgbClr val="0000FF"/>
                </a:solidFill>
                <a:latin typeface="Courier New" panose="02070309020205020404" pitchFamily="49" charset="0"/>
              </a:rPr>
              <a:t>      </a:t>
            </a:r>
            <a:r>
              <a:rPr lang="en-US" altLang="de-DE" sz="2000" b="1" dirty="0" err="1">
                <a:solidFill>
                  <a:srgbClr val="0000FF"/>
                </a:solidFill>
                <a:latin typeface="Courier New" panose="02070309020205020404" pitchFamily="49" charset="0"/>
              </a:rPr>
              <a:t>println</a:t>
            </a:r>
            <a:r>
              <a:rPr lang="en-US" altLang="de-DE" sz="2000" b="1" dirty="0">
                <a:solidFill>
                  <a:srgbClr val="0000FF"/>
                </a:solidFill>
                <a:latin typeface="Courier New" panose="02070309020205020404" pitchFamily="49" charset="0"/>
              </a:rPr>
              <a:t>(</a:t>
            </a:r>
            <a:r>
              <a:rPr lang="en-US" altLang="de-DE" sz="2000" b="1" dirty="0" err="1">
                <a:solidFill>
                  <a:srgbClr val="0000FF"/>
                </a:solidFill>
                <a:latin typeface="Courier New" panose="02070309020205020404" pitchFamily="49" charset="0"/>
              </a:rPr>
              <a:t>fibo</a:t>
            </a:r>
            <a:r>
              <a:rPr lang="en-US" altLang="de-DE" sz="2000" b="1" dirty="0">
                <a:solidFill>
                  <a:srgbClr val="0000FF"/>
                </a:solidFill>
                <a:latin typeface="Courier New" panose="02070309020205020404" pitchFamily="49" charset="0"/>
              </a:rPr>
              <a:t>[</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a:t>
            </a:r>
          </a:p>
          <a:p>
            <a:pPr eaLnBrk="1" hangingPunct="1">
              <a:spcBef>
                <a:spcPct val="10000"/>
              </a:spcBef>
              <a:buFontTx/>
              <a:buNone/>
            </a:pPr>
            <a:r>
              <a:rPr lang="en-US" altLang="de-DE" sz="2000" b="1" dirty="0">
                <a:solidFill>
                  <a:srgbClr val="0000FF"/>
                </a:solidFill>
                <a:latin typeface="Courier New" panose="02070309020205020404" pitchFamily="49" charset="0"/>
              </a:rPr>
              <a:t>   </a:t>
            </a:r>
            <a:r>
              <a:rPr lang="en-US" altLang="de-DE" sz="2000" b="1" dirty="0" err="1">
                <a:solidFill>
                  <a:srgbClr val="0000FF"/>
                </a:solidFill>
                <a:latin typeface="Courier New" panose="02070309020205020404" pitchFamily="49" charset="0"/>
              </a:rPr>
              <a:t>println</a:t>
            </a:r>
            <a:r>
              <a:rPr lang="en-US" altLang="de-DE" sz="2000" b="1" dirty="0">
                <a:solidFill>
                  <a:srgbClr val="0000FF"/>
                </a:solidFill>
                <a:latin typeface="Courier New" panose="02070309020205020404" pitchFamily="49" charset="0"/>
              </a:rPr>
              <a:t>("end."); </a:t>
            </a:r>
          </a:p>
          <a:p>
            <a:pPr eaLnBrk="1" hangingPunct="1">
              <a:spcBef>
                <a:spcPct val="10000"/>
              </a:spcBef>
              <a:buFontTx/>
              <a:buNone/>
            </a:pPr>
            <a:r>
              <a:rPr lang="en-US" altLang="de-DE" sz="2000" b="1" dirty="0">
                <a:solidFill>
                  <a:srgbClr val="0000FF"/>
                </a:solidFill>
                <a:latin typeface="Courier New" panose="02070309020205020404" pitchFamily="49" charset="0"/>
              </a:rPr>
              <a:t>}</a:t>
            </a:r>
          </a:p>
        </p:txBody>
      </p:sp>
      <p:sp>
        <p:nvSpPr>
          <p:cNvPr id="3" name="Line 3">
            <a:extLst>
              <a:ext uri="{FF2B5EF4-FFF2-40B4-BE49-F238E27FC236}">
                <a16:creationId xmlns:a16="http://schemas.microsoft.com/office/drawing/2014/main" id="{EF8DC144-7704-4E6A-923B-DB2236917EEC}"/>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F282F3DE-F04E-4413-B078-76E9B0733FB5}"/>
              </a:ext>
            </a:extLst>
          </p:cNvPr>
          <p:cNvSpPr>
            <a:spLocks noChangeShapeType="1"/>
          </p:cNvSpPr>
          <p:nvPr/>
        </p:nvSpPr>
        <p:spPr bwMode="auto">
          <a:xfrm flipH="1">
            <a:off x="380999"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19FBEA9B-F6B3-4578-9894-E05BAAF4D8F9}"/>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4A3438A6-AD11-4941-994D-AB572D02393E}"/>
              </a:ext>
            </a:extLst>
          </p:cNvPr>
          <p:cNvSpPr>
            <a:spLocks noGrp="1"/>
          </p:cNvSpPr>
          <p:nvPr>
            <p:ph type="sldNum" sz="quarter" idx="12"/>
          </p:nvPr>
        </p:nvSpPr>
        <p:spPr/>
        <p:txBody>
          <a:bodyPr/>
          <a:lstStyle/>
          <a:p>
            <a:pPr>
              <a:defRPr/>
            </a:pPr>
            <a:fld id="{D241D66D-E7B1-4B38-99CD-9052D1BD6D73}" type="slidenum">
              <a:rPr lang="de-DE" altLang="de-DE" smtClean="0"/>
              <a:pPr>
                <a:defRPr/>
              </a:pPr>
              <a:t>13</a:t>
            </a:fld>
            <a:endParaRPr lang="de-DE" altLang="de-D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a:extLst>
              <a:ext uri="{FF2B5EF4-FFF2-40B4-BE49-F238E27FC236}">
                <a16:creationId xmlns:a16="http://schemas.microsoft.com/office/drawing/2014/main" id="{A9CAE536-87A8-4EAA-AE29-645FEBB46F3A}"/>
              </a:ext>
            </a:extLst>
          </p:cNvPr>
          <p:cNvSpPr txBox="1">
            <a:spLocks noChangeArrowheads="1"/>
          </p:cNvSpPr>
          <p:nvPr/>
        </p:nvSpPr>
        <p:spPr bwMode="auto">
          <a:xfrm>
            <a:off x="610870" y="333375"/>
            <a:ext cx="7705540" cy="632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C00000"/>
                </a:solidFill>
                <a:latin typeface="Courier New" panose="02070309020205020404" pitchFamily="49" charset="0"/>
              </a:rPr>
              <a:t>sm_progbsp04.rgg</a:t>
            </a:r>
            <a:r>
              <a:rPr lang="en-US" altLang="de-DE" sz="2800" b="1" dirty="0">
                <a:solidFill>
                  <a:srgbClr val="C00000"/>
                </a:solidFill>
                <a:latin typeface="Arial" panose="020B0604020202020204" pitchFamily="34" charset="0"/>
              </a:rPr>
              <a:t>:  using a function</a:t>
            </a:r>
          </a:p>
          <a:p>
            <a:pPr eaLnBrk="1" hangingPunct="1">
              <a:spcBef>
                <a:spcPct val="50000"/>
              </a:spcBef>
              <a:buFontTx/>
              <a:buNone/>
            </a:pPr>
            <a:endParaRPr lang="en-US" altLang="de-DE" sz="800" dirty="0">
              <a:latin typeface="Arial" panose="020B0604020202020204" pitchFamily="34" charset="0"/>
            </a:endParaRPr>
          </a:p>
          <a:p>
            <a:pPr eaLnBrk="1" hangingPunct="1">
              <a:spcBef>
                <a:spcPct val="10000"/>
              </a:spcBef>
              <a:buFontTx/>
              <a:buNone/>
            </a:pPr>
            <a:r>
              <a:rPr lang="en-US" altLang="de-DE" sz="1800" b="1" dirty="0">
                <a:solidFill>
                  <a:srgbClr val="008000"/>
                </a:solidFill>
                <a:latin typeface="Courier New" panose="02070309020205020404" pitchFamily="49" charset="0"/>
              </a:rPr>
              <a:t>/* </a:t>
            </a:r>
            <a:r>
              <a:rPr lang="en-US" altLang="de-DE" sz="1800" dirty="0">
                <a:solidFill>
                  <a:srgbClr val="008000"/>
                </a:solidFill>
                <a:latin typeface="Arial" panose="020B0604020202020204" pitchFamily="34" charset="0"/>
              </a:rPr>
              <a:t>a simple imperative program:</a:t>
            </a:r>
          </a:p>
          <a:p>
            <a:pPr eaLnBrk="1" hangingPunct="1">
              <a:spcBef>
                <a:spcPct val="10000"/>
              </a:spcBef>
              <a:buFontTx/>
              <a:buNone/>
            </a:pPr>
            <a:r>
              <a:rPr lang="en-US" altLang="de-DE" sz="1800" dirty="0">
                <a:solidFill>
                  <a:srgbClr val="008000"/>
                </a:solidFill>
                <a:latin typeface="Arial" panose="020B0604020202020204" pitchFamily="34" charset="0"/>
              </a:rPr>
              <a:t>A self-written function calculates x</a:t>
            </a:r>
            <a:r>
              <a:rPr lang="en-US" altLang="de-DE" sz="1800" baseline="30000" dirty="0">
                <a:solidFill>
                  <a:srgbClr val="008000"/>
                </a:solidFill>
                <a:latin typeface="Arial" panose="020B0604020202020204" pitchFamily="34" charset="0"/>
              </a:rPr>
              <a:t>2</a:t>
            </a:r>
            <a:r>
              <a:rPr lang="en-US" altLang="de-DE" sz="1800" dirty="0">
                <a:solidFill>
                  <a:srgbClr val="008000"/>
                </a:solidFill>
                <a:latin typeface="Arial" panose="020B0604020202020204" pitchFamily="34" charset="0"/>
              </a:rPr>
              <a:t> + 1; </a:t>
            </a:r>
          </a:p>
          <a:p>
            <a:pPr eaLnBrk="1" hangingPunct="1">
              <a:spcBef>
                <a:spcPct val="10000"/>
              </a:spcBef>
              <a:buFontTx/>
              <a:buNone/>
            </a:pPr>
            <a:r>
              <a:rPr lang="en-US" altLang="de-DE" sz="1800" dirty="0">
                <a:solidFill>
                  <a:srgbClr val="008000"/>
                </a:solidFill>
                <a:latin typeface="Arial" panose="020B0604020202020204" pitchFamily="34" charset="0"/>
              </a:rPr>
              <a:t>this is evaluated for x from 0 to 1 in 0.1 steps.</a:t>
            </a:r>
          </a:p>
          <a:p>
            <a:pPr eaLnBrk="1" hangingPunct="1">
              <a:spcBef>
                <a:spcPct val="10000"/>
              </a:spcBef>
              <a:buFontTx/>
              <a:buNone/>
            </a:pPr>
            <a:r>
              <a:rPr lang="en-US" altLang="de-DE" sz="1800" dirty="0">
                <a:solidFill>
                  <a:srgbClr val="008000"/>
                </a:solidFill>
                <a:latin typeface="Arial" panose="020B0604020202020204" pitchFamily="34" charset="0"/>
              </a:rPr>
              <a:t>Pay attention to rounding errors and to the correct upper limit for x.</a:t>
            </a:r>
            <a:r>
              <a:rPr lang="en-US" altLang="de-DE" sz="1800" b="1" dirty="0">
                <a:solidFill>
                  <a:srgbClr val="008000"/>
                </a:solidFill>
                <a:latin typeface="Courier New" panose="02070309020205020404" pitchFamily="49" charset="0"/>
              </a:rPr>
              <a:t> */</a:t>
            </a:r>
            <a:r>
              <a:rPr lang="en-US" altLang="de-DE" sz="1800" b="1" dirty="0">
                <a:latin typeface="Courier New" panose="02070309020205020404" pitchFamily="49" charset="0"/>
              </a:rPr>
              <a:t> </a:t>
            </a:r>
          </a:p>
          <a:p>
            <a:pPr eaLnBrk="1" hangingPunct="1">
              <a:spcBef>
                <a:spcPct val="10000"/>
              </a:spcBef>
              <a:buFontTx/>
              <a:buNone/>
            </a:pPr>
            <a:endParaRPr lang="en-US" altLang="de-DE" sz="800" dirty="0">
              <a:latin typeface="Courier New" panose="02070309020205020404" pitchFamily="49" charset="0"/>
            </a:endParaRPr>
          </a:p>
          <a:p>
            <a:pPr eaLnBrk="1" hangingPunct="1">
              <a:spcBef>
                <a:spcPct val="10000"/>
              </a:spcBef>
              <a:buFontTx/>
              <a:buNone/>
            </a:pPr>
            <a:r>
              <a:rPr lang="en-US" altLang="de-DE" sz="1800" b="1" dirty="0">
                <a:solidFill>
                  <a:srgbClr val="0000FF"/>
                </a:solidFill>
                <a:latin typeface="Courier New" panose="02070309020205020404" pitchFamily="49" charset="0"/>
              </a:rPr>
              <a:t>public float function(float x) </a:t>
            </a:r>
          </a:p>
          <a:p>
            <a:pPr eaLnBrk="1" hangingPunct="1">
              <a:spcBef>
                <a:spcPct val="10000"/>
              </a:spcBef>
              <a:buFontTx/>
              <a:buNone/>
            </a:pPr>
            <a:r>
              <a:rPr lang="en-US" altLang="de-DE" sz="1800" b="1" dirty="0">
                <a:solidFill>
                  <a:srgbClr val="0000FF"/>
                </a:solidFill>
                <a:latin typeface="Courier New" panose="02070309020205020404" pitchFamily="49" charset="0"/>
              </a:rPr>
              <a:t>   { </a:t>
            </a:r>
          </a:p>
          <a:p>
            <a:pPr eaLnBrk="1" hangingPunct="1">
              <a:spcBef>
                <a:spcPct val="10000"/>
              </a:spcBef>
              <a:buFontTx/>
              <a:buNone/>
            </a:pPr>
            <a:r>
              <a:rPr lang="en-US" altLang="de-DE" sz="1800" b="1" dirty="0">
                <a:solidFill>
                  <a:srgbClr val="0000FF"/>
                </a:solidFill>
                <a:latin typeface="Courier New" panose="02070309020205020404" pitchFamily="49" charset="0"/>
              </a:rPr>
              <a:t>   return x*x + 1; </a:t>
            </a:r>
          </a:p>
          <a:p>
            <a:pPr eaLnBrk="1" hangingPunct="1">
              <a:spcBef>
                <a:spcPct val="10000"/>
              </a:spcBef>
              <a:buFontTx/>
              <a:buNone/>
            </a:pPr>
            <a:r>
              <a:rPr lang="en-US" altLang="de-DE" sz="1800" b="1" dirty="0">
                <a:solidFill>
                  <a:srgbClr val="0000FF"/>
                </a:solidFill>
                <a:latin typeface="Courier New" panose="02070309020205020404" pitchFamily="49" charset="0"/>
              </a:rPr>
              <a:t>   } </a:t>
            </a:r>
          </a:p>
          <a:p>
            <a:pPr eaLnBrk="1" hangingPunct="1">
              <a:spcBef>
                <a:spcPct val="10000"/>
              </a:spcBef>
              <a:buFontTx/>
              <a:buNone/>
            </a:pPr>
            <a:r>
              <a:rPr lang="en-US" altLang="de-DE" sz="1800" b="1" dirty="0">
                <a:solidFill>
                  <a:srgbClr val="0000FF"/>
                </a:solidFill>
                <a:latin typeface="Courier New" panose="02070309020205020404" pitchFamily="49" charset="0"/>
              </a:rPr>
              <a:t>protected void </a:t>
            </a:r>
            <a:r>
              <a:rPr lang="en-US" altLang="de-DE" sz="1800" b="1" dirty="0" err="1">
                <a:solidFill>
                  <a:srgbClr val="0000FF"/>
                </a:solidFill>
                <a:latin typeface="Courier New" panose="02070309020205020404" pitchFamily="49" charset="0"/>
              </a:rPr>
              <a:t>init</a:t>
            </a:r>
            <a:r>
              <a:rPr lang="en-US" altLang="de-DE" sz="1800" b="1" dirty="0">
                <a:solidFill>
                  <a:srgbClr val="0000FF"/>
                </a:solidFill>
                <a:latin typeface="Courier New" panose="02070309020205020404" pitchFamily="49" charset="0"/>
              </a:rPr>
              <a:t>() </a:t>
            </a:r>
          </a:p>
          <a:p>
            <a:pPr eaLnBrk="1" hangingPunct="1">
              <a:spcBef>
                <a:spcPct val="10000"/>
              </a:spcBef>
              <a:buFontTx/>
              <a:buNone/>
            </a:pPr>
            <a:r>
              <a:rPr lang="en-US" altLang="de-DE" sz="1800" b="1" dirty="0">
                <a:solidFill>
                  <a:srgbClr val="0000FF"/>
                </a:solidFill>
                <a:latin typeface="Courier New" panose="02070309020205020404" pitchFamily="49" charset="0"/>
              </a:rPr>
              <a:t>   { </a:t>
            </a:r>
          </a:p>
          <a:p>
            <a:pPr eaLnBrk="1" hangingPunct="1">
              <a:spcBef>
                <a:spcPct val="10000"/>
              </a:spcBef>
              <a:buFontTx/>
              <a:buNone/>
            </a:pPr>
            <a:r>
              <a:rPr lang="en-US" altLang="de-DE" sz="1800" b="1" dirty="0">
                <a:solidFill>
                  <a:srgbClr val="0000FF"/>
                </a:solidFill>
                <a:latin typeface="Courier New" panose="02070309020205020404" pitchFamily="49" charset="0"/>
              </a:rPr>
              <a:t>   float a = 0.0;           </a:t>
            </a:r>
            <a:r>
              <a:rPr lang="en-US" altLang="de-DE" sz="1800" b="1" dirty="0">
                <a:solidFill>
                  <a:srgbClr val="008000"/>
                </a:solidFill>
                <a:latin typeface="Courier New" panose="02070309020205020404" pitchFamily="49" charset="0"/>
              </a:rPr>
              <a:t>/* </a:t>
            </a:r>
            <a:r>
              <a:rPr lang="en-US" altLang="de-DE" sz="1800" dirty="0">
                <a:solidFill>
                  <a:srgbClr val="008000"/>
                </a:solidFill>
                <a:latin typeface="Arial" panose="020B0604020202020204" pitchFamily="34" charset="0"/>
              </a:rPr>
              <a:t>floating-point number</a:t>
            </a:r>
            <a:r>
              <a:rPr lang="en-US" altLang="de-DE" sz="1800" b="1" dirty="0">
                <a:solidFill>
                  <a:srgbClr val="008000"/>
                </a:solidFill>
                <a:latin typeface="Courier New" panose="02070309020205020404" pitchFamily="49" charset="0"/>
              </a:rPr>
              <a:t> */</a:t>
            </a:r>
            <a:r>
              <a:rPr lang="en-US" altLang="de-DE" sz="1800" b="1" dirty="0">
                <a:latin typeface="Courier New" panose="02070309020205020404" pitchFamily="49" charset="0"/>
              </a:rPr>
              <a:t> </a:t>
            </a:r>
          </a:p>
          <a:p>
            <a:pPr eaLnBrk="1" hangingPunct="1">
              <a:spcBef>
                <a:spcPct val="10000"/>
              </a:spcBef>
              <a:buFontTx/>
              <a:buNone/>
            </a:pPr>
            <a:r>
              <a:rPr lang="en-US" altLang="de-DE" sz="1800" b="1" dirty="0">
                <a:latin typeface="Courier New" panose="02070309020205020404" pitchFamily="49" charset="0"/>
              </a:rPr>
              <a:t>   </a:t>
            </a:r>
            <a:r>
              <a:rPr lang="en-US" altLang="de-DE" sz="1800" b="1" dirty="0">
                <a:solidFill>
                  <a:srgbClr val="0000FF"/>
                </a:solidFill>
                <a:latin typeface="Courier New" panose="02070309020205020404" pitchFamily="49" charset="0"/>
              </a:rPr>
              <a:t>while (a &lt;= 1.00001) </a:t>
            </a:r>
          </a:p>
          <a:p>
            <a:pPr eaLnBrk="1" hangingPunct="1">
              <a:spcBef>
                <a:spcPct val="10000"/>
              </a:spcBef>
              <a:buFontTx/>
              <a:buNone/>
            </a:pPr>
            <a:r>
              <a:rPr lang="en-US" altLang="de-DE" sz="1800" b="1" dirty="0">
                <a:solidFill>
                  <a:srgbClr val="0000FF"/>
                </a:solidFill>
                <a:latin typeface="Courier New" panose="02070309020205020404" pitchFamily="49" charset="0"/>
              </a:rPr>
              <a:t>      { </a:t>
            </a:r>
          </a:p>
          <a:p>
            <a:pPr eaLnBrk="1" hangingPunct="1">
              <a:spcBef>
                <a:spcPct val="10000"/>
              </a:spcBef>
              <a:buFontTx/>
              <a:buNone/>
            </a:pPr>
            <a:r>
              <a:rPr lang="en-US" altLang="de-DE" sz="1800" b="1" dirty="0">
                <a:solidFill>
                  <a:srgbClr val="0000FF"/>
                </a:solidFill>
                <a:latin typeface="Courier New" panose="02070309020205020404" pitchFamily="49" charset="0"/>
              </a:rPr>
              <a:t>      </a:t>
            </a:r>
            <a:r>
              <a:rPr lang="en-US" altLang="de-DE" sz="1800" b="1" dirty="0" err="1">
                <a:solidFill>
                  <a:srgbClr val="0000FF"/>
                </a:solidFill>
                <a:latin typeface="Courier New" panose="02070309020205020404" pitchFamily="49" charset="0"/>
              </a:rPr>
              <a:t>println</a:t>
            </a:r>
            <a:r>
              <a:rPr lang="en-US" altLang="de-DE" sz="1800" b="1" dirty="0">
                <a:solidFill>
                  <a:srgbClr val="0000FF"/>
                </a:solidFill>
                <a:latin typeface="Courier New" panose="02070309020205020404" pitchFamily="49" charset="0"/>
              </a:rPr>
              <a:t>(function(a)); </a:t>
            </a:r>
            <a:r>
              <a:rPr lang="en-US" altLang="de-DE" sz="1800" b="1" dirty="0">
                <a:solidFill>
                  <a:srgbClr val="008000"/>
                </a:solidFill>
                <a:latin typeface="Courier New" panose="02070309020205020404" pitchFamily="49" charset="0"/>
              </a:rPr>
              <a:t>/* </a:t>
            </a:r>
            <a:r>
              <a:rPr lang="en-US" altLang="de-DE" sz="1800" dirty="0">
                <a:solidFill>
                  <a:srgbClr val="008000"/>
                </a:solidFill>
                <a:latin typeface="Arial" panose="020B0604020202020204" pitchFamily="34" charset="0"/>
              </a:rPr>
              <a:t>evaluate function, and print </a:t>
            </a:r>
            <a:r>
              <a:rPr lang="en-US" altLang="de-DE" sz="1800" b="1" dirty="0">
                <a:solidFill>
                  <a:srgbClr val="008000"/>
                </a:solidFill>
                <a:latin typeface="Courier New" panose="02070309020205020404" pitchFamily="49" charset="0"/>
              </a:rPr>
              <a:t>*/</a:t>
            </a:r>
            <a:r>
              <a:rPr lang="en-US" altLang="de-DE" sz="1800" b="1" dirty="0">
                <a:latin typeface="Courier New" panose="02070309020205020404" pitchFamily="49" charset="0"/>
              </a:rPr>
              <a:t> </a:t>
            </a:r>
          </a:p>
          <a:p>
            <a:pPr eaLnBrk="1" hangingPunct="1">
              <a:spcBef>
                <a:spcPct val="10000"/>
              </a:spcBef>
              <a:buFontTx/>
              <a:buNone/>
            </a:pPr>
            <a:r>
              <a:rPr lang="en-US" altLang="de-DE" sz="1800" b="1" dirty="0">
                <a:latin typeface="Courier New" panose="02070309020205020404" pitchFamily="49" charset="0"/>
              </a:rPr>
              <a:t>      </a:t>
            </a:r>
            <a:r>
              <a:rPr lang="en-US" altLang="de-DE" sz="1800" b="1" dirty="0">
                <a:solidFill>
                  <a:srgbClr val="0000FF"/>
                </a:solidFill>
                <a:latin typeface="Courier New" panose="02070309020205020404" pitchFamily="49" charset="0"/>
              </a:rPr>
              <a:t>a += 0.1;             </a:t>
            </a:r>
            <a:r>
              <a:rPr lang="en-US" altLang="de-DE" sz="1800" b="1" dirty="0">
                <a:solidFill>
                  <a:srgbClr val="008000"/>
                </a:solidFill>
                <a:latin typeface="Courier New" panose="02070309020205020404" pitchFamily="49" charset="0"/>
              </a:rPr>
              <a:t>/* </a:t>
            </a:r>
            <a:r>
              <a:rPr lang="en-US" altLang="de-DE" sz="1800" dirty="0">
                <a:solidFill>
                  <a:srgbClr val="008000"/>
                </a:solidFill>
                <a:latin typeface="Arial" panose="020B0604020202020204" pitchFamily="34" charset="0"/>
              </a:rPr>
              <a:t>increment</a:t>
            </a:r>
            <a:r>
              <a:rPr lang="en-US" altLang="de-DE" sz="1800" b="1" dirty="0">
                <a:solidFill>
                  <a:srgbClr val="008000"/>
                </a:solidFill>
                <a:latin typeface="Courier New" panose="02070309020205020404" pitchFamily="49" charset="0"/>
              </a:rPr>
              <a:t> a */</a:t>
            </a:r>
            <a:r>
              <a:rPr lang="en-US" altLang="de-DE" sz="1800" b="1" dirty="0">
                <a:latin typeface="Courier New" panose="02070309020205020404" pitchFamily="49" charset="0"/>
              </a:rPr>
              <a:t> </a:t>
            </a:r>
          </a:p>
          <a:p>
            <a:pPr eaLnBrk="1" hangingPunct="1">
              <a:spcBef>
                <a:spcPct val="10000"/>
              </a:spcBef>
              <a:buFontTx/>
              <a:buNone/>
            </a:pPr>
            <a:r>
              <a:rPr lang="en-US" altLang="de-DE" sz="1800" b="1" dirty="0">
                <a:latin typeface="Courier New" panose="02070309020205020404" pitchFamily="49" charset="0"/>
              </a:rPr>
              <a:t>      </a:t>
            </a:r>
            <a:r>
              <a:rPr lang="en-US" altLang="de-DE" sz="1800" b="1" dirty="0">
                <a:solidFill>
                  <a:srgbClr val="0000FF"/>
                </a:solidFill>
                <a:latin typeface="Courier New" panose="02070309020205020404" pitchFamily="49" charset="0"/>
              </a:rPr>
              <a:t>} </a:t>
            </a:r>
          </a:p>
          <a:p>
            <a:pPr eaLnBrk="1" hangingPunct="1">
              <a:spcBef>
                <a:spcPct val="10000"/>
              </a:spcBef>
              <a:buFontTx/>
              <a:buNone/>
            </a:pPr>
            <a:r>
              <a:rPr lang="en-US" altLang="de-DE" sz="1800" b="1" dirty="0">
                <a:solidFill>
                  <a:srgbClr val="0000FF"/>
                </a:solidFill>
                <a:latin typeface="Courier New" panose="02070309020205020404" pitchFamily="49" charset="0"/>
              </a:rPr>
              <a:t>   </a:t>
            </a:r>
            <a:r>
              <a:rPr lang="en-US" altLang="de-DE" sz="1800" b="1" dirty="0" err="1">
                <a:solidFill>
                  <a:srgbClr val="0000FF"/>
                </a:solidFill>
                <a:latin typeface="Courier New" panose="02070309020205020404" pitchFamily="49" charset="0"/>
              </a:rPr>
              <a:t>println</a:t>
            </a:r>
            <a:r>
              <a:rPr lang="en-US" altLang="de-DE" sz="1800" b="1" dirty="0">
                <a:solidFill>
                  <a:srgbClr val="0000FF"/>
                </a:solidFill>
                <a:latin typeface="Courier New" panose="02070309020205020404" pitchFamily="49" charset="0"/>
              </a:rPr>
              <a:t>("end.");</a:t>
            </a:r>
          </a:p>
          <a:p>
            <a:pPr eaLnBrk="1" hangingPunct="1">
              <a:spcBef>
                <a:spcPct val="10000"/>
              </a:spcBef>
              <a:buFontTx/>
              <a:buNone/>
            </a:pPr>
            <a:r>
              <a:rPr lang="en-US" altLang="de-DE" sz="1800" b="1" dirty="0">
                <a:solidFill>
                  <a:srgbClr val="0000FF"/>
                </a:solidFill>
                <a:latin typeface="Courier New" panose="02070309020205020404" pitchFamily="49" charset="0"/>
              </a:rPr>
              <a:t>   }</a:t>
            </a:r>
            <a:r>
              <a:rPr lang="en-US" altLang="de-DE" sz="1800" dirty="0">
                <a:solidFill>
                  <a:srgbClr val="0000FF"/>
                </a:solidFill>
                <a:latin typeface="Courier New" panose="02070309020205020404" pitchFamily="49" charset="0"/>
              </a:rPr>
              <a:t> </a:t>
            </a:r>
          </a:p>
        </p:txBody>
      </p:sp>
      <p:sp>
        <p:nvSpPr>
          <p:cNvPr id="3" name="Line 3">
            <a:extLst>
              <a:ext uri="{FF2B5EF4-FFF2-40B4-BE49-F238E27FC236}">
                <a16:creationId xmlns:a16="http://schemas.microsoft.com/office/drawing/2014/main" id="{BA44A40F-705D-4827-8861-8359E71A73AA}"/>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702F9FF0-757D-4927-9C23-97D9BC8DEBF6}"/>
              </a:ext>
            </a:extLst>
          </p:cNvPr>
          <p:cNvSpPr>
            <a:spLocks noChangeShapeType="1"/>
          </p:cNvSpPr>
          <p:nvPr/>
        </p:nvSpPr>
        <p:spPr bwMode="auto">
          <a:xfrm flipH="1">
            <a:off x="380998"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53741A45-E272-4A3A-B252-131F1EB028A7}"/>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B4EB4FB7-F37B-43EF-A735-6559E429922A}"/>
              </a:ext>
            </a:extLst>
          </p:cNvPr>
          <p:cNvSpPr>
            <a:spLocks noGrp="1"/>
          </p:cNvSpPr>
          <p:nvPr>
            <p:ph type="sldNum" sz="quarter" idx="12"/>
          </p:nvPr>
        </p:nvSpPr>
        <p:spPr/>
        <p:txBody>
          <a:bodyPr/>
          <a:lstStyle/>
          <a:p>
            <a:pPr>
              <a:defRPr/>
            </a:pPr>
            <a:fld id="{D241D66D-E7B1-4B38-99CD-9052D1BD6D73}" type="slidenum">
              <a:rPr lang="de-DE" altLang="de-DE" smtClean="0"/>
              <a:pPr>
                <a:defRPr/>
              </a:pPr>
              <a:t>14</a:t>
            </a:fld>
            <a:endParaRPr lang="de-DE" altLang="de-DE"/>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a:extLst>
              <a:ext uri="{FF2B5EF4-FFF2-40B4-BE49-F238E27FC236}">
                <a16:creationId xmlns:a16="http://schemas.microsoft.com/office/drawing/2014/main" id="{0BAB237E-E475-427B-8E3C-68C2A04C1E3D}"/>
              </a:ext>
            </a:extLst>
          </p:cNvPr>
          <p:cNvSpPr txBox="1">
            <a:spLocks noChangeArrowheads="1"/>
          </p:cNvSpPr>
          <p:nvPr/>
        </p:nvSpPr>
        <p:spPr bwMode="auto">
          <a:xfrm>
            <a:off x="825623" y="353199"/>
            <a:ext cx="7707757" cy="1954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CC3300"/>
                </a:solidFill>
                <a:latin typeface="Arial" panose="020B0604020202020204" pitchFamily="34" charset="0"/>
              </a:rPr>
              <a:t>Nesting of rule-based and imperative code in XL</a:t>
            </a:r>
          </a:p>
          <a:p>
            <a:pPr marL="342900" indent="-342900" eaLnBrk="1" hangingPunct="1">
              <a:spcBef>
                <a:spcPct val="50000"/>
              </a:spcBef>
              <a:buFontTx/>
              <a:buChar char="-"/>
            </a:pPr>
            <a:r>
              <a:rPr lang="en-US" altLang="de-DE" sz="2400" dirty="0">
                <a:latin typeface="Arial" panose="020B0604020202020204" pitchFamily="34" charset="0"/>
              </a:rPr>
              <a:t>Rule-oriented block: </a:t>
            </a:r>
            <a:r>
              <a:rPr lang="en-US" altLang="de-DE" sz="2400" dirty="0">
                <a:solidFill>
                  <a:srgbClr val="0000FF"/>
                </a:solidFill>
                <a:latin typeface="Arial" panose="020B0604020202020204" pitchFamily="34" charset="0"/>
              </a:rPr>
              <a:t>[ … ]</a:t>
            </a:r>
          </a:p>
          <a:p>
            <a:pPr marL="342900" indent="-342900" eaLnBrk="1" hangingPunct="1">
              <a:spcBef>
                <a:spcPts val="600"/>
              </a:spcBef>
              <a:buFontTx/>
              <a:buChar char="-"/>
            </a:pPr>
            <a:r>
              <a:rPr lang="en-US" altLang="de-DE" sz="2400" dirty="0">
                <a:latin typeface="Arial" panose="020B0604020202020204" pitchFamily="34" charset="0"/>
              </a:rPr>
              <a:t>Imperative block (similar to Java): </a:t>
            </a:r>
            <a:r>
              <a:rPr lang="en-US" altLang="de-DE" sz="2400" dirty="0">
                <a:solidFill>
                  <a:srgbClr val="008000"/>
                </a:solidFill>
                <a:latin typeface="Arial" panose="020B0604020202020204" pitchFamily="34" charset="0"/>
              </a:rPr>
              <a:t>{ … }</a:t>
            </a:r>
          </a:p>
        </p:txBody>
      </p:sp>
      <p:pic>
        <p:nvPicPr>
          <p:cNvPr id="8196" name="Picture 6" descr="kat19c">
            <a:extLst>
              <a:ext uri="{FF2B5EF4-FFF2-40B4-BE49-F238E27FC236}">
                <a16:creationId xmlns:a16="http://schemas.microsoft.com/office/drawing/2014/main" id="{FEB91909-8D88-4AB8-BA34-5217213814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420888"/>
            <a:ext cx="7691261" cy="4233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3">
            <a:extLst>
              <a:ext uri="{FF2B5EF4-FFF2-40B4-BE49-F238E27FC236}">
                <a16:creationId xmlns:a16="http://schemas.microsoft.com/office/drawing/2014/main" id="{41A5BA31-A8F5-4551-842F-B633FB466A04}"/>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4">
            <a:extLst>
              <a:ext uri="{FF2B5EF4-FFF2-40B4-BE49-F238E27FC236}">
                <a16:creationId xmlns:a16="http://schemas.microsoft.com/office/drawing/2014/main" id="{092D0B8A-DC70-42D0-A66C-D731E5C06D8C}"/>
              </a:ext>
            </a:extLst>
          </p:cNvPr>
          <p:cNvSpPr>
            <a:spLocks noChangeShapeType="1"/>
          </p:cNvSpPr>
          <p:nvPr/>
        </p:nvSpPr>
        <p:spPr bwMode="auto">
          <a:xfrm flipH="1">
            <a:off x="380999"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7" name="AutoShape 5">
            <a:extLst>
              <a:ext uri="{FF2B5EF4-FFF2-40B4-BE49-F238E27FC236}">
                <a16:creationId xmlns:a16="http://schemas.microsoft.com/office/drawing/2014/main" id="{CE753521-B760-4916-8754-A76776C43F40}"/>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F3BF7433-AA6F-42F7-85BD-9D207E381361}"/>
              </a:ext>
            </a:extLst>
          </p:cNvPr>
          <p:cNvSpPr>
            <a:spLocks noGrp="1"/>
          </p:cNvSpPr>
          <p:nvPr>
            <p:ph type="sldNum" sz="quarter" idx="12"/>
          </p:nvPr>
        </p:nvSpPr>
        <p:spPr/>
        <p:txBody>
          <a:bodyPr/>
          <a:lstStyle/>
          <a:p>
            <a:pPr>
              <a:defRPr/>
            </a:pPr>
            <a:fld id="{D241D66D-E7B1-4B38-99CD-9052D1BD6D73}" type="slidenum">
              <a:rPr lang="de-DE" altLang="de-DE" smtClean="0"/>
              <a:pPr>
                <a:defRPr/>
              </a:pPr>
              <a:t>15</a:t>
            </a:fld>
            <a:endParaRPr lang="de-DE" altLang="de-DE"/>
          </a:p>
        </p:txBody>
      </p:sp>
      <p:sp>
        <p:nvSpPr>
          <p:cNvPr id="3" name="Textfeld 2">
            <a:extLst>
              <a:ext uri="{FF2B5EF4-FFF2-40B4-BE49-F238E27FC236}">
                <a16:creationId xmlns:a16="http://schemas.microsoft.com/office/drawing/2014/main" id="{5487FD7A-8B30-41CA-8E13-A22558CCDCEC}"/>
              </a:ext>
            </a:extLst>
          </p:cNvPr>
          <p:cNvSpPr txBox="1"/>
          <p:nvPr/>
        </p:nvSpPr>
        <p:spPr>
          <a:xfrm>
            <a:off x="1907704" y="3598513"/>
            <a:ext cx="360040" cy="307777"/>
          </a:xfrm>
          <a:prstGeom prst="rect">
            <a:avLst/>
          </a:prstGeom>
          <a:solidFill>
            <a:schemeClr val="bg1"/>
          </a:solidFill>
        </p:spPr>
        <p:txBody>
          <a:bodyPr wrap="square" rtlCol="0">
            <a:spAutoFit/>
          </a:bodyPr>
          <a:lstStyle/>
          <a:p>
            <a:r>
              <a:rPr lang="de-DE" sz="1400" b="1" dirty="0">
                <a:latin typeface="Courier New" panose="02070309020205020404" pitchFamily="49" charset="0"/>
                <a:cs typeface="Courier New" panose="02070309020205020404" pitchFamily="49" charset="0"/>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a:extLst>
              <a:ext uri="{FF2B5EF4-FFF2-40B4-BE49-F238E27FC236}">
                <a16:creationId xmlns:a16="http://schemas.microsoft.com/office/drawing/2014/main" id="{81CECB20-0488-46B4-BE30-1C91831E38A2}"/>
              </a:ext>
            </a:extLst>
          </p:cNvPr>
          <p:cNvSpPr txBox="1">
            <a:spLocks noChangeArrowheads="1"/>
          </p:cNvSpPr>
          <p:nvPr/>
        </p:nvSpPr>
        <p:spPr bwMode="auto">
          <a:xfrm>
            <a:off x="894314" y="342834"/>
            <a:ext cx="7560431" cy="1954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CC3300"/>
                </a:solidFill>
                <a:latin typeface="Arial" panose="020B0604020202020204" pitchFamily="34" charset="0"/>
              </a:rPr>
              <a:t>Nesting of rule-based and imperative code in XL</a:t>
            </a:r>
          </a:p>
          <a:p>
            <a:pPr marL="342900" indent="-342900" eaLnBrk="1" hangingPunct="1">
              <a:spcBef>
                <a:spcPct val="50000"/>
              </a:spcBef>
              <a:buFontTx/>
              <a:buChar char="-"/>
            </a:pPr>
            <a:r>
              <a:rPr lang="en-US" altLang="de-DE" sz="2400" dirty="0">
                <a:latin typeface="Arial" panose="020B0604020202020204" pitchFamily="34" charset="0"/>
              </a:rPr>
              <a:t>Rule-oriented block: </a:t>
            </a:r>
            <a:r>
              <a:rPr lang="en-US" altLang="de-DE" sz="2400" dirty="0">
                <a:solidFill>
                  <a:srgbClr val="0000FF"/>
                </a:solidFill>
                <a:latin typeface="Arial" panose="020B0604020202020204" pitchFamily="34" charset="0"/>
              </a:rPr>
              <a:t>[ … ]</a:t>
            </a:r>
          </a:p>
          <a:p>
            <a:pPr marL="342900" indent="-342900" eaLnBrk="1" hangingPunct="1">
              <a:spcBef>
                <a:spcPts val="600"/>
              </a:spcBef>
              <a:buFontTx/>
              <a:buChar char="-"/>
            </a:pPr>
            <a:r>
              <a:rPr lang="en-US" altLang="de-DE" sz="2400" dirty="0">
                <a:latin typeface="Arial" panose="020B0604020202020204" pitchFamily="34" charset="0"/>
              </a:rPr>
              <a:t>Imperative block (similar to Java): </a:t>
            </a:r>
            <a:r>
              <a:rPr lang="en-US" altLang="de-DE" sz="2400" dirty="0">
                <a:solidFill>
                  <a:srgbClr val="008000"/>
                </a:solidFill>
                <a:latin typeface="Arial" panose="020B0604020202020204" pitchFamily="34" charset="0"/>
              </a:rPr>
              <a:t>{ … }</a:t>
            </a:r>
          </a:p>
        </p:txBody>
      </p:sp>
      <p:pic>
        <p:nvPicPr>
          <p:cNvPr id="9220" name="Picture 6" descr="kat19c">
            <a:extLst>
              <a:ext uri="{FF2B5EF4-FFF2-40B4-BE49-F238E27FC236}">
                <a16:creationId xmlns:a16="http://schemas.microsoft.com/office/drawing/2014/main" id="{87F0834C-1295-4CE5-9521-A06A8A1677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5245" y="2474912"/>
            <a:ext cx="7848598" cy="423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7" descr="kat19d">
            <a:extLst>
              <a:ext uri="{FF2B5EF4-FFF2-40B4-BE49-F238E27FC236}">
                <a16:creationId xmlns:a16="http://schemas.microsoft.com/office/drawing/2014/main" id="{C7719F19-A624-4C63-8E64-2EC2AD45AD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425" y="2997200"/>
            <a:ext cx="2808288" cy="197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AutoShape 8">
            <a:extLst>
              <a:ext uri="{FF2B5EF4-FFF2-40B4-BE49-F238E27FC236}">
                <a16:creationId xmlns:a16="http://schemas.microsoft.com/office/drawing/2014/main" id="{5BF28B40-ADBB-4EBF-8970-AA73078CED75}"/>
              </a:ext>
            </a:extLst>
          </p:cNvPr>
          <p:cNvSpPr>
            <a:spLocks/>
          </p:cNvSpPr>
          <p:nvPr/>
        </p:nvSpPr>
        <p:spPr bwMode="auto">
          <a:xfrm>
            <a:off x="3563938" y="3357563"/>
            <a:ext cx="360362" cy="1223962"/>
          </a:xfrm>
          <a:prstGeom prst="rightBrace">
            <a:avLst>
              <a:gd name="adj1" fmla="val 28304"/>
              <a:gd name="adj2" fmla="val 50000"/>
            </a:avLst>
          </a:prstGeom>
          <a:noFill/>
          <a:ln w="1905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e-DE" altLang="de-DE" sz="2400"/>
          </a:p>
        </p:txBody>
      </p:sp>
      <p:sp>
        <p:nvSpPr>
          <p:cNvPr id="9223" name="AutoShape 9">
            <a:extLst>
              <a:ext uri="{FF2B5EF4-FFF2-40B4-BE49-F238E27FC236}">
                <a16:creationId xmlns:a16="http://schemas.microsoft.com/office/drawing/2014/main" id="{98D86DCB-8425-4AAD-B8FA-7A4D2350D980}"/>
              </a:ext>
            </a:extLst>
          </p:cNvPr>
          <p:cNvSpPr>
            <a:spLocks/>
          </p:cNvSpPr>
          <p:nvPr/>
        </p:nvSpPr>
        <p:spPr bwMode="auto">
          <a:xfrm>
            <a:off x="5724525" y="3068638"/>
            <a:ext cx="287338" cy="1800225"/>
          </a:xfrm>
          <a:prstGeom prst="leftBrace">
            <a:avLst>
              <a:gd name="adj1" fmla="val 52210"/>
              <a:gd name="adj2" fmla="val 50000"/>
            </a:avLst>
          </a:prstGeom>
          <a:noFill/>
          <a:ln w="1905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de-DE" altLang="de-DE" sz="2400"/>
          </a:p>
        </p:txBody>
      </p:sp>
      <p:sp>
        <p:nvSpPr>
          <p:cNvPr id="8" name="Line 3">
            <a:extLst>
              <a:ext uri="{FF2B5EF4-FFF2-40B4-BE49-F238E27FC236}">
                <a16:creationId xmlns:a16="http://schemas.microsoft.com/office/drawing/2014/main" id="{303F69CA-A337-43EC-A4CC-66F35FB8D9AF}"/>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Line 4">
            <a:extLst>
              <a:ext uri="{FF2B5EF4-FFF2-40B4-BE49-F238E27FC236}">
                <a16:creationId xmlns:a16="http://schemas.microsoft.com/office/drawing/2014/main" id="{4D0C303D-12CC-4F22-A9BC-42FCE72896F6}"/>
              </a:ext>
            </a:extLst>
          </p:cNvPr>
          <p:cNvSpPr>
            <a:spLocks noChangeShapeType="1"/>
          </p:cNvSpPr>
          <p:nvPr/>
        </p:nvSpPr>
        <p:spPr bwMode="auto">
          <a:xfrm flipH="1">
            <a:off x="380997" y="548680"/>
            <a:ext cx="3"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10" name="AutoShape 5">
            <a:extLst>
              <a:ext uri="{FF2B5EF4-FFF2-40B4-BE49-F238E27FC236}">
                <a16:creationId xmlns:a16="http://schemas.microsoft.com/office/drawing/2014/main" id="{774A016C-1C42-4E7D-B2CC-BC6435F87D60}"/>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82DF943C-37DF-4615-8705-B590DC36A6CC}"/>
              </a:ext>
            </a:extLst>
          </p:cNvPr>
          <p:cNvSpPr>
            <a:spLocks noGrp="1"/>
          </p:cNvSpPr>
          <p:nvPr>
            <p:ph type="sldNum" sz="quarter" idx="12"/>
          </p:nvPr>
        </p:nvSpPr>
        <p:spPr/>
        <p:txBody>
          <a:bodyPr/>
          <a:lstStyle/>
          <a:p>
            <a:pPr>
              <a:defRPr/>
            </a:pPr>
            <a:fld id="{D241D66D-E7B1-4B38-99CD-9052D1BD6D73}" type="slidenum">
              <a:rPr lang="de-DE" altLang="de-DE" smtClean="0"/>
              <a:pPr>
                <a:defRPr/>
              </a:pPr>
              <a:t>16</a:t>
            </a:fld>
            <a:endParaRPr lang="de-DE" altLang="de-DE"/>
          </a:p>
        </p:txBody>
      </p:sp>
      <p:sp>
        <p:nvSpPr>
          <p:cNvPr id="11" name="Textfeld 10">
            <a:extLst>
              <a:ext uri="{FF2B5EF4-FFF2-40B4-BE49-F238E27FC236}">
                <a16:creationId xmlns:a16="http://schemas.microsoft.com/office/drawing/2014/main" id="{3EB37D9B-50A4-4D5F-9BE8-26E022FD12AE}"/>
              </a:ext>
            </a:extLst>
          </p:cNvPr>
          <p:cNvSpPr txBox="1"/>
          <p:nvPr/>
        </p:nvSpPr>
        <p:spPr>
          <a:xfrm>
            <a:off x="6502946" y="3032043"/>
            <a:ext cx="1813470" cy="307777"/>
          </a:xfrm>
          <a:prstGeom prst="rect">
            <a:avLst/>
          </a:prstGeom>
          <a:solidFill>
            <a:schemeClr val="bg1"/>
          </a:solidFill>
        </p:spPr>
        <p:txBody>
          <a:bodyPr wrap="square" rtlCol="0">
            <a:spAutoFit/>
          </a:bodyPr>
          <a:lstStyle/>
          <a:p>
            <a:r>
              <a:rPr lang="de-DE" sz="1400" b="1" dirty="0" err="1">
                <a:latin typeface="Courier New" panose="02070309020205020404" pitchFamily="49" charset="0"/>
                <a:cs typeface="Courier New" panose="02070309020205020404" pitchFamily="49" charset="0"/>
              </a:rPr>
              <a:t>alternatively</a:t>
            </a:r>
            <a:r>
              <a:rPr lang="de-DE" sz="1400" b="1" dirty="0">
                <a:latin typeface="Courier New" panose="02070309020205020404" pitchFamily="49" charset="0"/>
                <a:cs typeface="Courier New" panose="02070309020205020404" pitchFamily="49" charset="0"/>
              </a:rPr>
              <a:t>:</a:t>
            </a:r>
          </a:p>
        </p:txBody>
      </p:sp>
      <p:sp>
        <p:nvSpPr>
          <p:cNvPr id="12" name="Textfeld 11">
            <a:extLst>
              <a:ext uri="{FF2B5EF4-FFF2-40B4-BE49-F238E27FC236}">
                <a16:creationId xmlns:a16="http://schemas.microsoft.com/office/drawing/2014/main" id="{B0A89578-3757-4753-9CA7-0DDE9319576E}"/>
              </a:ext>
            </a:extLst>
          </p:cNvPr>
          <p:cNvSpPr txBox="1"/>
          <p:nvPr/>
        </p:nvSpPr>
        <p:spPr>
          <a:xfrm>
            <a:off x="2123766" y="3681799"/>
            <a:ext cx="360040" cy="307777"/>
          </a:xfrm>
          <a:prstGeom prst="rect">
            <a:avLst/>
          </a:prstGeom>
          <a:solidFill>
            <a:schemeClr val="bg1"/>
          </a:solidFill>
        </p:spPr>
        <p:txBody>
          <a:bodyPr wrap="square" rtlCol="0">
            <a:spAutoFit/>
          </a:bodyPr>
          <a:lstStyle/>
          <a:p>
            <a:r>
              <a:rPr lang="de-DE" sz="1400" b="1" dirty="0">
                <a:latin typeface="Courier New" panose="02070309020205020404" pitchFamily="49" charset="0"/>
                <a:cs typeface="Courier New" panose="02070309020205020404" pitchFamily="49" charset="0"/>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a:extLst>
              <a:ext uri="{FF2B5EF4-FFF2-40B4-BE49-F238E27FC236}">
                <a16:creationId xmlns:a16="http://schemas.microsoft.com/office/drawing/2014/main" id="{529834F3-5676-40C1-B564-ACB56625FD23}"/>
              </a:ext>
            </a:extLst>
          </p:cNvPr>
          <p:cNvSpPr txBox="1">
            <a:spLocks noChangeArrowheads="1"/>
          </p:cNvSpPr>
          <p:nvPr/>
        </p:nvSpPr>
        <p:spPr bwMode="auto">
          <a:xfrm>
            <a:off x="468188" y="288513"/>
            <a:ext cx="8496300" cy="6324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CC3300"/>
                </a:solidFill>
                <a:latin typeface="Arial" panose="020B0604020202020204" pitchFamily="34" charset="0"/>
              </a:rPr>
              <a:t>Note the different syntax of control structures in the imperative and rule-based parts of XL:</a:t>
            </a:r>
          </a:p>
          <a:p>
            <a:pPr eaLnBrk="1" hangingPunct="1">
              <a:spcBef>
                <a:spcPct val="50000"/>
              </a:spcBef>
              <a:buFontTx/>
              <a:buNone/>
            </a:pPr>
            <a:r>
              <a:rPr lang="en-US" altLang="de-DE" sz="2400" dirty="0">
                <a:latin typeface="Arial" panose="020B0604020202020204" pitchFamily="34" charset="0"/>
              </a:rPr>
              <a:t>imperative:</a:t>
            </a:r>
          </a:p>
          <a:p>
            <a:pPr eaLnBrk="1" hangingPunct="1">
              <a:spcBef>
                <a:spcPct val="50000"/>
              </a:spcBef>
              <a:buFontTx/>
              <a:buNone/>
            </a:pPr>
            <a:r>
              <a:rPr lang="en-US" altLang="de-DE" sz="2000" b="1" dirty="0">
                <a:solidFill>
                  <a:srgbClr val="0000FF"/>
                </a:solidFill>
                <a:latin typeface="Courier New" panose="02070309020205020404" pitchFamily="49" charset="0"/>
              </a:rPr>
              <a:t>{</a:t>
            </a:r>
            <a:r>
              <a:rPr lang="en-US" altLang="de-DE" sz="2000" b="1" dirty="0">
                <a:latin typeface="Courier New" panose="02070309020205020404" pitchFamily="49" charset="0"/>
              </a:rPr>
              <a:t> </a:t>
            </a:r>
          </a:p>
          <a:p>
            <a:pPr eaLnBrk="1" hangingPunct="1">
              <a:spcBef>
                <a:spcPct val="0"/>
              </a:spcBef>
              <a:buFontTx/>
              <a:buNone/>
            </a:pPr>
            <a:r>
              <a:rPr lang="en-US" altLang="de-DE" sz="2000" b="1" dirty="0">
                <a:latin typeface="Courier New" panose="02070309020205020404" pitchFamily="49" charset="0"/>
              </a:rPr>
              <a:t>   // ...</a:t>
            </a:r>
          </a:p>
          <a:p>
            <a:pPr eaLnBrk="1" hangingPunct="1">
              <a:spcBef>
                <a:spcPct val="0"/>
              </a:spcBef>
              <a:buFontTx/>
              <a:buNone/>
            </a:pPr>
            <a:r>
              <a:rPr lang="en-US" altLang="de-DE" sz="2000" b="1" dirty="0">
                <a:latin typeface="Courier New" panose="02070309020205020404" pitchFamily="49" charset="0"/>
              </a:rPr>
              <a:t>   for (int </a:t>
            </a:r>
            <a:r>
              <a:rPr lang="en-US" altLang="de-DE" sz="2000" b="1" dirty="0" err="1">
                <a:latin typeface="Courier New" panose="02070309020205020404" pitchFamily="49" charset="0"/>
              </a:rPr>
              <a:t>i</a:t>
            </a:r>
            <a:r>
              <a:rPr lang="en-US" altLang="de-DE" sz="2000" b="1" dirty="0">
                <a:latin typeface="Courier New" panose="02070309020205020404" pitchFamily="49" charset="0"/>
              </a:rPr>
              <a:t> = 1; </a:t>
            </a:r>
            <a:r>
              <a:rPr lang="en-US" altLang="de-DE" sz="2000" b="1" dirty="0" err="1">
                <a:latin typeface="Courier New" panose="02070309020205020404" pitchFamily="49" charset="0"/>
              </a:rPr>
              <a:t>i</a:t>
            </a:r>
            <a:r>
              <a:rPr lang="en-US" altLang="de-DE" sz="2000" b="1" dirty="0">
                <a:latin typeface="Courier New" panose="02070309020205020404" pitchFamily="49" charset="0"/>
              </a:rPr>
              <a:t> &lt;= 42; </a:t>
            </a:r>
            <a:r>
              <a:rPr lang="en-US" altLang="de-DE" sz="2000" b="1" dirty="0" err="1">
                <a:latin typeface="Courier New" panose="02070309020205020404" pitchFamily="49" charset="0"/>
              </a:rPr>
              <a:t>i</a:t>
            </a:r>
            <a:r>
              <a:rPr lang="en-US" altLang="de-DE" sz="2000" b="1" dirty="0">
                <a:latin typeface="Courier New" panose="02070309020205020404" pitchFamily="49" charset="0"/>
              </a:rPr>
              <a:t>++)</a:t>
            </a:r>
          </a:p>
          <a:p>
            <a:pPr eaLnBrk="1" hangingPunct="1">
              <a:spcBef>
                <a:spcPct val="0"/>
              </a:spcBef>
              <a:buFontTx/>
              <a:buNone/>
            </a:pPr>
            <a:r>
              <a:rPr lang="en-US" altLang="de-DE" sz="2000" b="1" dirty="0">
                <a:latin typeface="Courier New" panose="02070309020205020404" pitchFamily="49" charset="0"/>
              </a:rPr>
              <a:t>      </a:t>
            </a:r>
            <a:r>
              <a:rPr lang="en-US" altLang="de-DE" sz="2000" b="1" dirty="0">
                <a:solidFill>
                  <a:srgbClr val="0000FF"/>
                </a:solidFill>
                <a:latin typeface="Courier New" panose="02070309020205020404" pitchFamily="49" charset="0"/>
              </a:rPr>
              <a:t>{</a:t>
            </a:r>
          </a:p>
          <a:p>
            <a:pPr eaLnBrk="1" hangingPunct="1">
              <a:spcBef>
                <a:spcPct val="0"/>
              </a:spcBef>
              <a:buFontTx/>
              <a:buNone/>
            </a:pPr>
            <a:r>
              <a:rPr lang="en-US" altLang="de-DE" sz="2000" b="1" dirty="0">
                <a:latin typeface="Courier New" panose="02070309020205020404" pitchFamily="49" charset="0"/>
              </a:rPr>
              <a:t>      x[</a:t>
            </a:r>
            <a:r>
              <a:rPr lang="en-US" altLang="de-DE" sz="2000" b="1" dirty="0" err="1">
                <a:latin typeface="Courier New" panose="02070309020205020404" pitchFamily="49" charset="0"/>
              </a:rPr>
              <a:t>i</a:t>
            </a:r>
            <a:r>
              <a:rPr lang="en-US" altLang="de-DE" sz="2000" b="1" dirty="0">
                <a:latin typeface="Courier New" panose="02070309020205020404" pitchFamily="49" charset="0"/>
              </a:rPr>
              <a:t>] = 3*</a:t>
            </a:r>
            <a:r>
              <a:rPr lang="en-US" altLang="de-DE" sz="2000" b="1" dirty="0" err="1">
                <a:latin typeface="Courier New" panose="02070309020205020404" pitchFamily="49" charset="0"/>
              </a:rPr>
              <a:t>i</a:t>
            </a:r>
            <a:r>
              <a:rPr lang="en-US" altLang="de-DE" sz="2000" b="1" dirty="0">
                <a:latin typeface="Courier New" panose="02070309020205020404" pitchFamily="49" charset="0"/>
              </a:rPr>
              <a:t> + 1;</a:t>
            </a:r>
          </a:p>
          <a:p>
            <a:pPr eaLnBrk="1" hangingPunct="1">
              <a:spcBef>
                <a:spcPct val="0"/>
              </a:spcBef>
              <a:buFontTx/>
              <a:buNone/>
            </a:pPr>
            <a:r>
              <a:rPr lang="en-US" altLang="de-DE" sz="2000" b="1" dirty="0">
                <a:latin typeface="Courier New" panose="02070309020205020404" pitchFamily="49" charset="0"/>
              </a:rPr>
              <a:t>      </a:t>
            </a:r>
            <a:r>
              <a:rPr lang="en-US" altLang="de-DE" sz="2000" b="1" dirty="0">
                <a:solidFill>
                  <a:srgbClr val="0000FF"/>
                </a:solidFill>
                <a:latin typeface="Courier New" panose="02070309020205020404" pitchFamily="49" charset="0"/>
              </a:rPr>
              <a:t>}</a:t>
            </a:r>
          </a:p>
          <a:p>
            <a:pPr eaLnBrk="1" hangingPunct="1">
              <a:spcBef>
                <a:spcPct val="0"/>
              </a:spcBef>
              <a:buFontTx/>
              <a:buNone/>
            </a:pPr>
            <a:r>
              <a:rPr lang="en-US" altLang="de-DE" sz="2000" b="1" dirty="0">
                <a:solidFill>
                  <a:srgbClr val="0000FF"/>
                </a:solidFill>
                <a:latin typeface="Courier New" panose="02070309020205020404" pitchFamily="49" charset="0"/>
              </a:rPr>
              <a:t>}</a:t>
            </a:r>
          </a:p>
          <a:p>
            <a:pPr eaLnBrk="1" hangingPunct="1">
              <a:spcBef>
                <a:spcPct val="50000"/>
              </a:spcBef>
              <a:buFontTx/>
              <a:buNone/>
            </a:pPr>
            <a:r>
              <a:rPr lang="en-US" altLang="de-DE" sz="2200" dirty="0">
                <a:latin typeface="Arial" panose="020B0604020202020204" pitchFamily="34" charset="0"/>
              </a:rPr>
              <a:t>rule-based:</a:t>
            </a:r>
          </a:p>
          <a:p>
            <a:pPr eaLnBrk="1" hangingPunct="1">
              <a:spcBef>
                <a:spcPct val="50000"/>
              </a:spcBef>
              <a:buFontTx/>
              <a:buNone/>
            </a:pPr>
            <a:r>
              <a:rPr lang="en-US" altLang="de-DE" sz="2000" b="1" dirty="0">
                <a:solidFill>
                  <a:srgbClr val="CC3300"/>
                </a:solidFill>
                <a:latin typeface="Courier New" panose="02070309020205020404" pitchFamily="49" charset="0"/>
              </a:rPr>
              <a:t>[</a:t>
            </a:r>
          </a:p>
          <a:p>
            <a:pPr eaLnBrk="1" hangingPunct="1">
              <a:spcBef>
                <a:spcPct val="0"/>
              </a:spcBef>
              <a:buFontTx/>
              <a:buNone/>
            </a:pPr>
            <a:r>
              <a:rPr lang="en-US" altLang="de-DE" sz="2000" b="1" dirty="0">
                <a:latin typeface="Courier New" panose="02070309020205020404" pitchFamily="49" charset="0"/>
              </a:rPr>
              <a:t>   A(x) ==&gt; for (int </a:t>
            </a:r>
            <a:r>
              <a:rPr lang="en-US" altLang="de-DE" sz="2000" b="1" dirty="0" err="1">
                <a:latin typeface="Courier New" panose="02070309020205020404" pitchFamily="49" charset="0"/>
              </a:rPr>
              <a:t>i</a:t>
            </a:r>
            <a:r>
              <a:rPr lang="en-US" altLang="de-DE" sz="2000" b="1" dirty="0">
                <a:latin typeface="Courier New" panose="02070309020205020404" pitchFamily="49" charset="0"/>
              </a:rPr>
              <a:t> = 1; </a:t>
            </a:r>
            <a:r>
              <a:rPr lang="en-US" altLang="de-DE" sz="2000" b="1" dirty="0" err="1">
                <a:latin typeface="Courier New" panose="02070309020205020404" pitchFamily="49" charset="0"/>
              </a:rPr>
              <a:t>i</a:t>
            </a:r>
            <a:r>
              <a:rPr lang="en-US" altLang="de-DE" sz="2000" b="1" dirty="0">
                <a:latin typeface="Courier New" panose="02070309020205020404" pitchFamily="49" charset="0"/>
              </a:rPr>
              <a:t> &lt;= 7; </a:t>
            </a:r>
            <a:r>
              <a:rPr lang="en-US" altLang="de-DE" sz="2000" b="1" dirty="0" err="1">
                <a:latin typeface="Courier New" panose="02070309020205020404" pitchFamily="49" charset="0"/>
              </a:rPr>
              <a:t>i</a:t>
            </a:r>
            <a:r>
              <a:rPr lang="en-US" altLang="de-DE" sz="2000" b="1" dirty="0">
                <a:latin typeface="Courier New" panose="02070309020205020404" pitchFamily="49" charset="0"/>
              </a:rPr>
              <a:t>++)</a:t>
            </a:r>
          </a:p>
          <a:p>
            <a:pPr eaLnBrk="1" hangingPunct="1">
              <a:spcBef>
                <a:spcPct val="0"/>
              </a:spcBef>
              <a:buFontTx/>
              <a:buNone/>
            </a:pPr>
            <a:r>
              <a:rPr lang="en-US" altLang="de-DE" sz="2000" b="1" dirty="0">
                <a:latin typeface="Courier New" panose="02070309020205020404" pitchFamily="49" charset="0"/>
              </a:rPr>
              <a:t>      </a:t>
            </a:r>
            <a:r>
              <a:rPr lang="en-US" altLang="de-DE" sz="2000" b="1" dirty="0">
                <a:solidFill>
                  <a:srgbClr val="009900"/>
                </a:solidFill>
                <a:latin typeface="Courier New" panose="02070309020205020404" pitchFamily="49" charset="0"/>
              </a:rPr>
              <a:t>(</a:t>
            </a:r>
          </a:p>
          <a:p>
            <a:pPr eaLnBrk="1" hangingPunct="1">
              <a:spcBef>
                <a:spcPct val="0"/>
              </a:spcBef>
              <a:buFontTx/>
              <a:buNone/>
            </a:pPr>
            <a:r>
              <a:rPr lang="en-US" altLang="de-DE" sz="2000" b="1" dirty="0">
                <a:latin typeface="Courier New" panose="02070309020205020404" pitchFamily="49" charset="0"/>
              </a:rPr>
              <a:t>      RU(15) F(x)</a:t>
            </a:r>
          </a:p>
          <a:p>
            <a:pPr eaLnBrk="1" hangingPunct="1">
              <a:spcBef>
                <a:spcPct val="0"/>
              </a:spcBef>
              <a:buFontTx/>
              <a:buNone/>
            </a:pPr>
            <a:r>
              <a:rPr lang="en-US" altLang="de-DE" sz="2000" b="1" dirty="0">
                <a:latin typeface="Courier New" panose="02070309020205020404" pitchFamily="49" charset="0"/>
              </a:rPr>
              <a:t>      </a:t>
            </a:r>
            <a:r>
              <a:rPr lang="en-US" altLang="de-DE" sz="2000" b="1" dirty="0">
                <a:solidFill>
                  <a:srgbClr val="009900"/>
                </a:solidFill>
                <a:latin typeface="Courier New" panose="02070309020205020404" pitchFamily="49" charset="0"/>
              </a:rPr>
              <a:t>)</a:t>
            </a:r>
            <a:r>
              <a:rPr lang="en-US" altLang="de-DE" sz="2000" b="1" dirty="0">
                <a:latin typeface="Courier New" panose="02070309020205020404" pitchFamily="49" charset="0"/>
              </a:rPr>
              <a:t>;</a:t>
            </a:r>
          </a:p>
          <a:p>
            <a:pPr eaLnBrk="1" hangingPunct="1">
              <a:spcBef>
                <a:spcPct val="0"/>
              </a:spcBef>
              <a:buFontTx/>
              <a:buNone/>
            </a:pPr>
            <a:r>
              <a:rPr lang="en-US" altLang="de-DE" sz="2000" b="1" dirty="0">
                <a:solidFill>
                  <a:srgbClr val="CC3300"/>
                </a:solidFill>
                <a:latin typeface="Courier New" panose="02070309020205020404" pitchFamily="49" charset="0"/>
              </a:rPr>
              <a:t>]</a:t>
            </a:r>
          </a:p>
        </p:txBody>
      </p:sp>
      <p:sp>
        <p:nvSpPr>
          <p:cNvPr id="10243" name="Text Box 5">
            <a:extLst>
              <a:ext uri="{FF2B5EF4-FFF2-40B4-BE49-F238E27FC236}">
                <a16:creationId xmlns:a16="http://schemas.microsoft.com/office/drawing/2014/main" id="{59485667-6256-4B76-B605-970FE37B82D9}"/>
              </a:ext>
            </a:extLst>
          </p:cNvPr>
          <p:cNvSpPr txBox="1">
            <a:spLocks noChangeArrowheads="1"/>
          </p:cNvSpPr>
          <p:nvPr/>
        </p:nvSpPr>
        <p:spPr bwMode="auto">
          <a:xfrm>
            <a:off x="4355976" y="6309320"/>
            <a:ext cx="35290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de-DE" altLang="de-DE" sz="2000" dirty="0">
                <a:latin typeface="Arial" panose="020B0604020202020204" pitchFamily="34" charset="0"/>
              </a:rPr>
              <a:t>(also </a:t>
            </a:r>
            <a:r>
              <a:rPr lang="de-DE" altLang="de-DE" sz="2000" dirty="0" err="1">
                <a:latin typeface="Arial" panose="020B0604020202020204" pitchFamily="34" charset="0"/>
              </a:rPr>
              <a:t>with</a:t>
            </a:r>
            <a:r>
              <a:rPr lang="de-DE" altLang="de-DE" sz="2000" dirty="0">
                <a:latin typeface="Arial" panose="020B0604020202020204" pitchFamily="34" charset="0"/>
              </a:rPr>
              <a:t> </a:t>
            </a:r>
            <a:r>
              <a:rPr lang="de-DE" altLang="de-DE" sz="2000" b="1" dirty="0" err="1">
                <a:solidFill>
                  <a:srgbClr val="0000FF"/>
                </a:solidFill>
                <a:latin typeface="Courier New" panose="02070309020205020404" pitchFamily="49" charset="0"/>
              </a:rPr>
              <a:t>if</a:t>
            </a:r>
            <a:r>
              <a:rPr lang="de-DE" altLang="de-DE" sz="2000" b="1" dirty="0">
                <a:solidFill>
                  <a:srgbClr val="0000FF"/>
                </a:solidFill>
                <a:latin typeface="Courier New" panose="02070309020205020404" pitchFamily="49" charset="0"/>
              </a:rPr>
              <a:t> ( ... )</a:t>
            </a:r>
            <a:r>
              <a:rPr lang="de-DE" altLang="de-DE" sz="2000" dirty="0">
                <a:solidFill>
                  <a:srgbClr val="0000FF"/>
                </a:solidFill>
                <a:latin typeface="Arial" panose="020B0604020202020204" pitchFamily="34" charset="0"/>
              </a:rPr>
              <a:t>  )</a:t>
            </a:r>
          </a:p>
        </p:txBody>
      </p:sp>
      <p:sp>
        <p:nvSpPr>
          <p:cNvPr id="4" name="Line 3">
            <a:extLst>
              <a:ext uri="{FF2B5EF4-FFF2-40B4-BE49-F238E27FC236}">
                <a16:creationId xmlns:a16="http://schemas.microsoft.com/office/drawing/2014/main" id="{F19944C2-6BBF-4078-9CED-C48CEF470780}"/>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B195F04E-C027-4C71-8CB4-4B20C4148CA4}"/>
              </a:ext>
            </a:extLst>
          </p:cNvPr>
          <p:cNvSpPr>
            <a:spLocks noChangeShapeType="1"/>
          </p:cNvSpPr>
          <p:nvPr/>
        </p:nvSpPr>
        <p:spPr bwMode="auto">
          <a:xfrm flipH="1">
            <a:off x="380999"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ED035F6B-F431-4168-AA41-6A2EEFF2A679}"/>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7E8EBF13-0407-4ECB-8FF2-E002CC6F295E}"/>
              </a:ext>
            </a:extLst>
          </p:cNvPr>
          <p:cNvSpPr>
            <a:spLocks noGrp="1"/>
          </p:cNvSpPr>
          <p:nvPr>
            <p:ph type="sldNum" sz="quarter" idx="12"/>
          </p:nvPr>
        </p:nvSpPr>
        <p:spPr/>
        <p:txBody>
          <a:bodyPr/>
          <a:lstStyle/>
          <a:p>
            <a:pPr>
              <a:defRPr/>
            </a:pPr>
            <a:fld id="{D241D66D-E7B1-4B38-99CD-9052D1BD6D73}" type="slidenum">
              <a:rPr lang="de-DE" altLang="de-DE" smtClean="0"/>
              <a:pPr>
                <a:defRPr/>
              </a:pPr>
              <a:t>17</a:t>
            </a:fld>
            <a:endParaRPr lang="de-DE" altLang="de-D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a:extLst>
              <a:ext uri="{FF2B5EF4-FFF2-40B4-BE49-F238E27FC236}">
                <a16:creationId xmlns:a16="http://schemas.microsoft.com/office/drawing/2014/main" id="{69BFDA30-0916-4182-86B2-C1783DF873F4}"/>
              </a:ext>
            </a:extLst>
          </p:cNvPr>
          <p:cNvSpPr txBox="1">
            <a:spLocks noChangeArrowheads="1"/>
          </p:cNvSpPr>
          <p:nvPr/>
        </p:nvSpPr>
        <p:spPr bwMode="auto">
          <a:xfrm>
            <a:off x="611188" y="476250"/>
            <a:ext cx="8208962"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CC3300"/>
                </a:solidFill>
                <a:latin typeface="Arial" panose="020B0604020202020204" pitchFamily="34" charset="0"/>
              </a:rPr>
              <a:t>Example of a </a:t>
            </a:r>
            <a:r>
              <a:rPr lang="en-US" altLang="de-DE" sz="2800" b="1" dirty="0">
                <a:solidFill>
                  <a:srgbClr val="0000FF"/>
                </a:solidFill>
                <a:latin typeface="Arial" panose="020B0604020202020204" pitchFamily="34" charset="0"/>
              </a:rPr>
              <a:t>for-loop:</a:t>
            </a:r>
          </a:p>
          <a:p>
            <a:pPr marL="457200" indent="-457200" eaLnBrk="1" hangingPunct="1">
              <a:spcBef>
                <a:spcPct val="50000"/>
              </a:spcBef>
              <a:buFontTx/>
              <a:buChar char="-"/>
            </a:pPr>
            <a:r>
              <a:rPr lang="en-US" altLang="de-DE" sz="2800" dirty="0">
                <a:solidFill>
                  <a:srgbClr val="008000"/>
                </a:solidFill>
                <a:latin typeface="Arial" panose="020B0604020202020204" pitchFamily="34" charset="0"/>
              </a:rPr>
              <a:t>the automatic generation of several lateral branches</a:t>
            </a:r>
          </a:p>
          <a:p>
            <a:pPr eaLnBrk="1" hangingPunct="1">
              <a:spcBef>
                <a:spcPct val="50000"/>
              </a:spcBef>
              <a:buFontTx/>
              <a:buNone/>
            </a:pPr>
            <a:endParaRPr lang="en-US" altLang="de-DE" sz="800" dirty="0">
              <a:solidFill>
                <a:srgbClr val="0000FF"/>
              </a:solidFill>
              <a:latin typeface="Arial" panose="020B0604020202020204" pitchFamily="34" charset="0"/>
            </a:endParaRPr>
          </a:p>
          <a:p>
            <a:pPr eaLnBrk="1" hangingPunct="1">
              <a:spcBef>
                <a:spcPct val="50000"/>
              </a:spcBef>
              <a:buFontTx/>
              <a:buNone/>
            </a:pPr>
            <a:r>
              <a:rPr lang="en-US" altLang="de-DE" sz="2400" b="1" dirty="0">
                <a:solidFill>
                  <a:srgbClr val="C00000"/>
                </a:solidFill>
                <a:latin typeface="Courier New" panose="02070309020205020404" pitchFamily="49" charset="0"/>
              </a:rPr>
              <a:t>sm09_e22.rgg</a:t>
            </a:r>
          </a:p>
          <a:p>
            <a:pPr eaLnBrk="1" hangingPunct="1">
              <a:spcBef>
                <a:spcPct val="0"/>
              </a:spcBef>
              <a:buFontTx/>
              <a:buNone/>
            </a:pPr>
            <a:endParaRPr lang="en-US" altLang="de-DE" sz="1800" b="1" dirty="0">
              <a:latin typeface="Courier New" panose="02070309020205020404" pitchFamily="49" charset="0"/>
            </a:endParaRPr>
          </a:p>
          <a:p>
            <a:pPr eaLnBrk="1" hangingPunct="1">
              <a:spcBef>
                <a:spcPct val="0"/>
              </a:spcBef>
              <a:buFontTx/>
              <a:buNone/>
            </a:pPr>
            <a:endParaRPr lang="en-US" altLang="de-DE" sz="1800" b="1" dirty="0">
              <a:latin typeface="Courier New" panose="02070309020205020404" pitchFamily="49" charset="0"/>
            </a:endParaRPr>
          </a:p>
          <a:p>
            <a:pPr eaLnBrk="1" hangingPunct="1">
              <a:spcBef>
                <a:spcPct val="0"/>
              </a:spcBef>
              <a:buFontTx/>
              <a:buNone/>
            </a:pPr>
            <a:r>
              <a:rPr lang="en-US" altLang="de-DE" sz="1800" b="1" dirty="0">
                <a:solidFill>
                  <a:srgbClr val="0000FF"/>
                </a:solidFill>
                <a:latin typeface="Courier New" panose="02070309020205020404" pitchFamily="49" charset="0"/>
              </a:rPr>
              <a:t>protected void </a:t>
            </a:r>
            <a:r>
              <a:rPr lang="en-US" altLang="de-DE" sz="1800" b="1" dirty="0" err="1">
                <a:solidFill>
                  <a:srgbClr val="0000FF"/>
                </a:solidFill>
                <a:latin typeface="Courier New" panose="02070309020205020404" pitchFamily="49" charset="0"/>
              </a:rPr>
              <a:t>init</a:t>
            </a:r>
            <a:r>
              <a:rPr lang="en-US" altLang="de-DE" sz="1800" b="1" dirty="0">
                <a:solidFill>
                  <a:srgbClr val="0000FF"/>
                </a:solidFill>
                <a:latin typeface="Courier New" panose="02070309020205020404" pitchFamily="49" charset="0"/>
              </a:rPr>
              <a:t>()</a:t>
            </a:r>
          </a:p>
          <a:p>
            <a:pPr eaLnBrk="1" hangingPunct="1">
              <a:spcBef>
                <a:spcPct val="0"/>
              </a:spcBef>
              <a:buFontTx/>
              <a:buNone/>
            </a:pPr>
            <a:r>
              <a:rPr lang="en-US" altLang="de-DE" sz="1800" b="1" dirty="0">
                <a:solidFill>
                  <a:srgbClr val="0000FF"/>
                </a:solidFill>
                <a:latin typeface="Courier New" panose="02070309020205020404" pitchFamily="49" charset="0"/>
              </a:rPr>
              <a:t>[ Axiom ==&gt; F(10); ]</a:t>
            </a:r>
          </a:p>
          <a:p>
            <a:pPr eaLnBrk="1" hangingPunct="1">
              <a:spcBef>
                <a:spcPct val="0"/>
              </a:spcBef>
              <a:buFontTx/>
              <a:buNone/>
            </a:pPr>
            <a:endParaRPr lang="en-US" altLang="de-DE" sz="1800" b="1" dirty="0">
              <a:solidFill>
                <a:srgbClr val="0000FF"/>
              </a:solidFill>
              <a:latin typeface="Courier New" panose="02070309020205020404" pitchFamily="49" charset="0"/>
            </a:endParaRPr>
          </a:p>
          <a:p>
            <a:pPr eaLnBrk="1" hangingPunct="1">
              <a:spcBef>
                <a:spcPct val="0"/>
              </a:spcBef>
              <a:buFontTx/>
              <a:buNone/>
            </a:pPr>
            <a:r>
              <a:rPr lang="en-US" altLang="de-DE" sz="1800" b="1" dirty="0">
                <a:solidFill>
                  <a:srgbClr val="0000FF"/>
                </a:solidFill>
                <a:latin typeface="Courier New" panose="02070309020205020404" pitchFamily="49" charset="0"/>
              </a:rPr>
              <a:t>public void </a:t>
            </a:r>
            <a:r>
              <a:rPr lang="en-US" altLang="de-DE" sz="1800" b="1" dirty="0" err="1">
                <a:solidFill>
                  <a:srgbClr val="0000FF"/>
                </a:solidFill>
                <a:latin typeface="Courier New" panose="02070309020205020404" pitchFamily="49" charset="0"/>
              </a:rPr>
              <a:t>sideBranch</a:t>
            </a:r>
            <a:r>
              <a:rPr lang="en-US" altLang="de-DE" sz="1800" b="1" dirty="0">
                <a:solidFill>
                  <a:srgbClr val="0000FF"/>
                </a:solidFill>
                <a:latin typeface="Courier New" panose="02070309020205020404" pitchFamily="49" charset="0"/>
              </a:rPr>
              <a:t>()</a:t>
            </a:r>
          </a:p>
          <a:p>
            <a:pPr eaLnBrk="1" hangingPunct="1">
              <a:spcBef>
                <a:spcPct val="0"/>
              </a:spcBef>
              <a:buFontTx/>
              <a:buNone/>
            </a:pPr>
            <a:r>
              <a:rPr lang="en-US" altLang="de-DE" sz="1800" b="1" dirty="0">
                <a:solidFill>
                  <a:srgbClr val="0000FF"/>
                </a:solidFill>
                <a:latin typeface="Courier New" panose="02070309020205020404" pitchFamily="49" charset="0"/>
              </a:rPr>
              <a:t>[</a:t>
            </a:r>
          </a:p>
          <a:p>
            <a:pPr eaLnBrk="1" hangingPunct="1">
              <a:spcBef>
                <a:spcPct val="0"/>
              </a:spcBef>
              <a:buFontTx/>
              <a:buNone/>
            </a:pPr>
            <a:r>
              <a:rPr lang="en-US" altLang="de-DE" sz="1800" b="1" dirty="0">
                <a:solidFill>
                  <a:srgbClr val="0000FF"/>
                </a:solidFill>
                <a:latin typeface="Courier New" panose="02070309020205020404" pitchFamily="49" charset="0"/>
              </a:rPr>
              <a:t>   F(x) ==&gt; F(x) L(x)</a:t>
            </a:r>
          </a:p>
          <a:p>
            <a:pPr eaLnBrk="1" hangingPunct="1">
              <a:spcBef>
                <a:spcPct val="0"/>
              </a:spcBef>
              <a:buFontTx/>
              <a:buNone/>
            </a:pPr>
            <a:r>
              <a:rPr lang="en-US" altLang="de-DE" sz="1800" b="1" dirty="0">
                <a:solidFill>
                  <a:srgbClr val="0000FF"/>
                </a:solidFill>
                <a:latin typeface="Courier New" panose="02070309020205020404" pitchFamily="49" charset="0"/>
              </a:rPr>
              <a:t>	     for (int </a:t>
            </a:r>
            <a:r>
              <a:rPr lang="en-US" altLang="de-DE" sz="1800" b="1" dirty="0" err="1">
                <a:solidFill>
                  <a:srgbClr val="0000FF"/>
                </a:solidFill>
                <a:latin typeface="Courier New" panose="02070309020205020404" pitchFamily="49" charset="0"/>
              </a:rPr>
              <a:t>i</a:t>
            </a:r>
            <a:r>
              <a:rPr lang="en-US" altLang="de-DE" sz="1800" b="1" dirty="0">
                <a:solidFill>
                  <a:srgbClr val="0000FF"/>
                </a:solidFill>
                <a:latin typeface="Courier New" panose="02070309020205020404" pitchFamily="49" charset="0"/>
              </a:rPr>
              <a:t>=1; </a:t>
            </a:r>
            <a:r>
              <a:rPr lang="en-US" altLang="de-DE" sz="1800" b="1" dirty="0" err="1">
                <a:solidFill>
                  <a:srgbClr val="0000FF"/>
                </a:solidFill>
                <a:latin typeface="Courier New" panose="02070309020205020404" pitchFamily="49" charset="0"/>
              </a:rPr>
              <a:t>i</a:t>
            </a:r>
            <a:r>
              <a:rPr lang="en-US" altLang="de-DE" sz="1800" b="1" dirty="0">
                <a:solidFill>
                  <a:srgbClr val="0000FF"/>
                </a:solidFill>
                <a:latin typeface="Courier New" panose="02070309020205020404" pitchFamily="49" charset="0"/>
              </a:rPr>
              <a:t>&lt;=5; </a:t>
            </a:r>
            <a:r>
              <a:rPr lang="en-US" altLang="de-DE" sz="1800" b="1" dirty="0" err="1">
                <a:solidFill>
                  <a:srgbClr val="0000FF"/>
                </a:solidFill>
                <a:latin typeface="Courier New" panose="02070309020205020404" pitchFamily="49" charset="0"/>
              </a:rPr>
              <a:t>i</a:t>
            </a:r>
            <a:r>
              <a:rPr lang="en-US" altLang="de-DE" sz="1800" b="1" dirty="0">
                <a:solidFill>
                  <a:srgbClr val="0000FF"/>
                </a:solidFill>
                <a:latin typeface="Courier New" panose="02070309020205020404" pitchFamily="49" charset="0"/>
              </a:rPr>
              <a:t>++) </a:t>
            </a:r>
          </a:p>
          <a:p>
            <a:pPr eaLnBrk="1" hangingPunct="1">
              <a:spcBef>
                <a:spcPct val="0"/>
              </a:spcBef>
              <a:buFontTx/>
              <a:buNone/>
            </a:pPr>
            <a:r>
              <a:rPr lang="en-US" altLang="de-DE" sz="1800" b="1" dirty="0">
                <a:solidFill>
                  <a:srgbClr val="0000FF"/>
                </a:solidFill>
                <a:latin typeface="Courier New" panose="02070309020205020404" pitchFamily="49" charset="0"/>
              </a:rPr>
              <a:t>              (</a:t>
            </a:r>
          </a:p>
          <a:p>
            <a:pPr eaLnBrk="1" hangingPunct="1">
              <a:spcBef>
                <a:spcPct val="0"/>
              </a:spcBef>
              <a:buFontTx/>
              <a:buNone/>
            </a:pPr>
            <a:r>
              <a:rPr lang="en-US" altLang="de-DE" sz="1800" b="1" dirty="0">
                <a:solidFill>
                  <a:srgbClr val="0000FF"/>
                </a:solidFill>
                <a:latin typeface="Courier New" panose="02070309020205020404" pitchFamily="49" charset="0"/>
              </a:rPr>
              <a:t>	       [ </a:t>
            </a:r>
            <a:r>
              <a:rPr lang="en-US" altLang="de-DE" sz="1800" b="1" dirty="0" err="1">
                <a:solidFill>
                  <a:srgbClr val="0000FF"/>
                </a:solidFill>
                <a:latin typeface="Courier New" panose="02070309020205020404" pitchFamily="49" charset="0"/>
              </a:rPr>
              <a:t>MRel</a:t>
            </a:r>
            <a:r>
              <a:rPr lang="en-US" altLang="de-DE" sz="1800" b="1" dirty="0">
                <a:solidFill>
                  <a:srgbClr val="0000FF"/>
                </a:solidFill>
                <a:latin typeface="Courier New" panose="02070309020205020404" pitchFamily="49" charset="0"/>
              </a:rPr>
              <a:t>(0.1*i+0.2) RU((-1**</a:t>
            </a:r>
            <a:r>
              <a:rPr lang="en-US" altLang="de-DE" sz="1800" b="1" dirty="0" err="1">
                <a:solidFill>
                  <a:srgbClr val="0000FF"/>
                </a:solidFill>
                <a:latin typeface="Courier New" panose="02070309020205020404" pitchFamily="49" charset="0"/>
              </a:rPr>
              <a:t>i</a:t>
            </a:r>
            <a:r>
              <a:rPr lang="en-US" altLang="de-DE" sz="1800" b="1" dirty="0">
                <a:solidFill>
                  <a:srgbClr val="0000FF"/>
                </a:solidFill>
                <a:latin typeface="Courier New" panose="02070309020205020404" pitchFamily="49" charset="0"/>
              </a:rPr>
              <a:t>)*30) F(x*0.2) ]</a:t>
            </a:r>
          </a:p>
          <a:p>
            <a:pPr eaLnBrk="1" hangingPunct="1">
              <a:spcBef>
                <a:spcPct val="0"/>
              </a:spcBef>
              <a:buFontTx/>
              <a:buNone/>
            </a:pPr>
            <a:r>
              <a:rPr lang="en-US" altLang="de-DE" sz="1800" b="1" dirty="0">
                <a:solidFill>
                  <a:srgbClr val="0000FF"/>
                </a:solidFill>
                <a:latin typeface="Courier New" panose="02070309020205020404" pitchFamily="49" charset="0"/>
              </a:rPr>
              <a:t>              );</a:t>
            </a:r>
          </a:p>
          <a:p>
            <a:pPr eaLnBrk="1" hangingPunct="1">
              <a:spcBef>
                <a:spcPct val="0"/>
              </a:spcBef>
              <a:buFontTx/>
              <a:buNone/>
            </a:pPr>
            <a:r>
              <a:rPr lang="en-US" altLang="de-DE" sz="1800" b="1" dirty="0">
                <a:solidFill>
                  <a:srgbClr val="0000FF"/>
                </a:solidFill>
                <a:latin typeface="Courier New" panose="02070309020205020404" pitchFamily="49" charset="0"/>
              </a:rPr>
              <a:t>]</a:t>
            </a:r>
          </a:p>
        </p:txBody>
      </p:sp>
      <p:sp>
        <p:nvSpPr>
          <p:cNvPr id="3" name="Line 3">
            <a:extLst>
              <a:ext uri="{FF2B5EF4-FFF2-40B4-BE49-F238E27FC236}">
                <a16:creationId xmlns:a16="http://schemas.microsoft.com/office/drawing/2014/main" id="{1D459872-F0CB-409D-B6BB-3C4682C0210C}"/>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34EF9C2C-8793-4429-87B3-B7950218B08E}"/>
              </a:ext>
            </a:extLst>
          </p:cNvPr>
          <p:cNvSpPr>
            <a:spLocks noChangeShapeType="1"/>
          </p:cNvSpPr>
          <p:nvPr/>
        </p:nvSpPr>
        <p:spPr bwMode="auto">
          <a:xfrm flipH="1">
            <a:off x="380999"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8B6F988F-B1E5-4D42-85E9-3BD09EFFDFD8}"/>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04FB5372-68B6-4875-99B6-55943E526E2C}"/>
              </a:ext>
            </a:extLst>
          </p:cNvPr>
          <p:cNvSpPr>
            <a:spLocks noGrp="1"/>
          </p:cNvSpPr>
          <p:nvPr>
            <p:ph type="sldNum" sz="quarter" idx="12"/>
          </p:nvPr>
        </p:nvSpPr>
        <p:spPr/>
        <p:txBody>
          <a:bodyPr/>
          <a:lstStyle/>
          <a:p>
            <a:pPr>
              <a:defRPr/>
            </a:pPr>
            <a:fld id="{D241D66D-E7B1-4B38-99CD-9052D1BD6D73}" type="slidenum">
              <a:rPr lang="de-DE" altLang="de-DE" smtClean="0"/>
              <a:pPr>
                <a:defRPr/>
              </a:pPr>
              <a:t>18</a:t>
            </a:fld>
            <a:endParaRPr lang="de-DE" altLang="de-DE"/>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a:extLst>
              <a:ext uri="{FF2B5EF4-FFF2-40B4-BE49-F238E27FC236}">
                <a16:creationId xmlns:a16="http://schemas.microsoft.com/office/drawing/2014/main" id="{51CC712B-3D77-4D46-A98C-D89C80EDC5F1}"/>
              </a:ext>
            </a:extLst>
          </p:cNvPr>
          <p:cNvSpPr txBox="1">
            <a:spLocks noChangeArrowheads="1"/>
          </p:cNvSpPr>
          <p:nvPr/>
        </p:nvSpPr>
        <p:spPr bwMode="auto">
          <a:xfrm>
            <a:off x="538609" y="476250"/>
            <a:ext cx="8497887"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Example of using </a:t>
            </a:r>
            <a:r>
              <a:rPr lang="en-US" altLang="de-DE" b="1" dirty="0">
                <a:solidFill>
                  <a:srgbClr val="0000FF"/>
                </a:solidFill>
                <a:latin typeface="Arial" panose="020B0604020202020204" pitchFamily="34" charset="0"/>
              </a:rPr>
              <a:t>arrays</a:t>
            </a:r>
          </a:p>
          <a:p>
            <a:pPr marL="457200" indent="-457200" eaLnBrk="1" hangingPunct="1">
              <a:spcBef>
                <a:spcPct val="50000"/>
              </a:spcBef>
              <a:buFontTx/>
              <a:buChar char="-"/>
            </a:pPr>
            <a:r>
              <a:rPr lang="en-US" altLang="de-DE" sz="2800" dirty="0">
                <a:solidFill>
                  <a:srgbClr val="008000"/>
                </a:solidFill>
                <a:latin typeface="Arial" panose="020B0604020202020204" pitchFamily="34" charset="0"/>
              </a:rPr>
              <a:t>difference between functions and arrays</a:t>
            </a:r>
          </a:p>
          <a:p>
            <a:pPr eaLnBrk="1" hangingPunct="1">
              <a:spcBef>
                <a:spcPct val="50000"/>
              </a:spcBef>
              <a:buFontTx/>
              <a:buNone/>
            </a:pPr>
            <a:r>
              <a:rPr lang="en-US" altLang="de-DE" sz="2400" b="1" dirty="0">
                <a:solidFill>
                  <a:srgbClr val="C00000"/>
                </a:solidFill>
                <a:latin typeface="Courier New" panose="02070309020205020404" pitchFamily="49" charset="0"/>
              </a:rPr>
              <a:t>sm09_e20.rgg</a:t>
            </a:r>
          </a:p>
          <a:p>
            <a:pPr eaLnBrk="1" hangingPunct="1">
              <a:spcBef>
                <a:spcPct val="50000"/>
              </a:spcBef>
              <a:buFontTx/>
              <a:buNone/>
            </a:pPr>
            <a:endParaRPr lang="en-US" altLang="de-DE" sz="1800" b="1" dirty="0">
              <a:latin typeface="Courier New" panose="02070309020205020404" pitchFamily="49" charset="0"/>
              <a:cs typeface="Courier New" panose="02070309020205020404" pitchFamily="49" charset="0"/>
            </a:endParaRPr>
          </a:p>
          <a:p>
            <a:pPr eaLnBrk="1" hangingPunct="1">
              <a:spcBef>
                <a:spcPct val="50000"/>
              </a:spcBef>
              <a:buFontTx/>
              <a:buNone/>
            </a:pPr>
            <a:r>
              <a:rPr lang="en-US" altLang="de-DE" sz="1800" b="1" dirty="0">
                <a:solidFill>
                  <a:srgbClr val="0000FF"/>
                </a:solidFill>
                <a:latin typeface="Courier New" panose="02070309020205020404" pitchFamily="49" charset="0"/>
                <a:cs typeface="Courier New" panose="02070309020205020404" pitchFamily="49" charset="0"/>
              </a:rPr>
              <a:t>const float[] length = { 1,  1,  0.5,   0.2};</a:t>
            </a:r>
          </a:p>
          <a:p>
            <a:pPr eaLnBrk="1" hangingPunct="1">
              <a:spcBef>
                <a:spcPct val="0"/>
              </a:spcBef>
              <a:buFontTx/>
              <a:buNone/>
            </a:pPr>
            <a:r>
              <a:rPr lang="en-US" altLang="de-DE" sz="1800" b="1" dirty="0">
                <a:solidFill>
                  <a:srgbClr val="0000FF"/>
                </a:solidFill>
                <a:latin typeface="Courier New" panose="02070309020205020404" pitchFamily="49" charset="0"/>
                <a:cs typeface="Courier New" panose="02070309020205020404" pitchFamily="49" charset="0"/>
              </a:rPr>
              <a:t>const float[] angle  = {40, 50, 80  , 100  };</a:t>
            </a:r>
          </a:p>
          <a:p>
            <a:pPr eaLnBrk="1" hangingPunct="1">
              <a:spcBef>
                <a:spcPct val="0"/>
              </a:spcBef>
              <a:buFontTx/>
              <a:buNone/>
            </a:pPr>
            <a:endParaRPr lang="en-US" altLang="de-DE" sz="1800" b="1"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de-DE" sz="1800" b="1" dirty="0">
                <a:solidFill>
                  <a:srgbClr val="0000FF"/>
                </a:solidFill>
                <a:latin typeface="Courier New" panose="02070309020205020404" pitchFamily="49" charset="0"/>
                <a:cs typeface="Courier New" panose="02070309020205020404" pitchFamily="49" charset="0"/>
              </a:rPr>
              <a:t>public void run1()</a:t>
            </a:r>
          </a:p>
          <a:p>
            <a:pPr eaLnBrk="1" hangingPunct="1">
              <a:spcBef>
                <a:spcPct val="0"/>
              </a:spcBef>
              <a:buFontTx/>
              <a:buNone/>
            </a:pPr>
            <a:r>
              <a:rPr lang="en-US" altLang="de-DE" sz="1800" b="1" dirty="0">
                <a:solidFill>
                  <a:srgbClr val="0000FF"/>
                </a:solidFill>
                <a:latin typeface="Courier New" panose="02070309020205020404" pitchFamily="49" charset="0"/>
                <a:cs typeface="Courier New" panose="02070309020205020404" pitchFamily="49" charset="0"/>
              </a:rPr>
              <a:t>[</a:t>
            </a:r>
          </a:p>
          <a:p>
            <a:pPr eaLnBrk="1" hangingPunct="1">
              <a:spcBef>
                <a:spcPct val="0"/>
              </a:spcBef>
              <a:buFontTx/>
              <a:buNone/>
            </a:pPr>
            <a:r>
              <a:rPr lang="en-US" altLang="de-DE" sz="1800" b="1" dirty="0">
                <a:solidFill>
                  <a:srgbClr val="0000FF"/>
                </a:solidFill>
                <a:latin typeface="Courier New" panose="02070309020205020404" pitchFamily="49" charset="0"/>
                <a:cs typeface="Courier New" panose="02070309020205020404" pitchFamily="49" charset="0"/>
              </a:rPr>
              <a:t>   a:A, (a[order] &lt; 4) ==&gt; F(length[a[order]])</a:t>
            </a:r>
          </a:p>
          <a:p>
            <a:pPr eaLnBrk="1" hangingPunct="1">
              <a:spcBef>
                <a:spcPct val="0"/>
              </a:spcBef>
              <a:buFontTx/>
              <a:buNone/>
            </a:pPr>
            <a:r>
              <a:rPr lang="en-US" altLang="de-DE" sz="1800" b="1" dirty="0">
                <a:solidFill>
                  <a:srgbClr val="0000FF"/>
                </a:solidFill>
                <a:latin typeface="Courier New" panose="02070309020205020404" pitchFamily="49" charset="0"/>
                <a:cs typeface="Courier New" panose="02070309020205020404" pitchFamily="49" charset="0"/>
              </a:rPr>
              <a:t>	   [ RU( angle[a[order]]) RH(90) A(a[order]+1) ] </a:t>
            </a:r>
          </a:p>
          <a:p>
            <a:pPr eaLnBrk="1" hangingPunct="1">
              <a:spcBef>
                <a:spcPct val="0"/>
              </a:spcBef>
              <a:buFontTx/>
              <a:buNone/>
            </a:pPr>
            <a:r>
              <a:rPr lang="en-US" altLang="de-DE" sz="1800" b="1" dirty="0">
                <a:solidFill>
                  <a:srgbClr val="0000FF"/>
                </a:solidFill>
                <a:latin typeface="Courier New" panose="02070309020205020404" pitchFamily="49" charset="0"/>
                <a:cs typeface="Courier New" panose="02070309020205020404" pitchFamily="49" charset="0"/>
              </a:rPr>
              <a:t>	   [ RU(-angle[a[order]]) RH(90) A(a[order]+1) ];</a:t>
            </a:r>
          </a:p>
          <a:p>
            <a:pPr eaLnBrk="1" hangingPunct="1">
              <a:spcBef>
                <a:spcPct val="0"/>
              </a:spcBef>
              <a:buFontTx/>
              <a:buNone/>
            </a:pPr>
            <a:r>
              <a:rPr lang="en-US" altLang="de-DE" sz="1800" b="1" dirty="0">
                <a:solidFill>
                  <a:srgbClr val="0000FF"/>
                </a:solidFill>
                <a:latin typeface="Courier New" panose="02070309020205020404" pitchFamily="49" charset="0"/>
                <a:cs typeface="Courier New" panose="02070309020205020404" pitchFamily="49" charset="0"/>
              </a:rPr>
              <a:t>]</a:t>
            </a:r>
          </a:p>
        </p:txBody>
      </p:sp>
      <p:sp>
        <p:nvSpPr>
          <p:cNvPr id="3" name="Line 3">
            <a:extLst>
              <a:ext uri="{FF2B5EF4-FFF2-40B4-BE49-F238E27FC236}">
                <a16:creationId xmlns:a16="http://schemas.microsoft.com/office/drawing/2014/main" id="{A3E3F919-49E8-40B6-B511-A44276DFA285}"/>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0BE8071F-4F85-402B-8898-7186ACB9399F}"/>
              </a:ext>
            </a:extLst>
          </p:cNvPr>
          <p:cNvSpPr>
            <a:spLocks noChangeShapeType="1"/>
          </p:cNvSpPr>
          <p:nvPr/>
        </p:nvSpPr>
        <p:spPr bwMode="auto">
          <a:xfrm flipH="1">
            <a:off x="380999"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9909C208-D631-4420-AECD-DF69804B18F8}"/>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1B4E3C6B-6705-4F07-96C8-7D28650BF944}"/>
              </a:ext>
            </a:extLst>
          </p:cNvPr>
          <p:cNvSpPr>
            <a:spLocks noGrp="1"/>
          </p:cNvSpPr>
          <p:nvPr>
            <p:ph type="sldNum" sz="quarter" idx="12"/>
          </p:nvPr>
        </p:nvSpPr>
        <p:spPr/>
        <p:txBody>
          <a:bodyPr/>
          <a:lstStyle/>
          <a:p>
            <a:pPr>
              <a:defRPr/>
            </a:pPr>
            <a:fld id="{D241D66D-E7B1-4B38-99CD-9052D1BD6D73}" type="slidenum">
              <a:rPr lang="de-DE" altLang="de-DE" smtClean="0"/>
              <a:pPr>
                <a:defRPr/>
              </a:pPr>
              <a:t>19</a:t>
            </a:fld>
            <a:endParaRPr lang="de-DE" altLang="de-D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a:extLst>
              <a:ext uri="{FF2B5EF4-FFF2-40B4-BE49-F238E27FC236}">
                <a16:creationId xmlns:a16="http://schemas.microsoft.com/office/drawing/2014/main" id="{88996BAD-05B8-45BE-A767-96D5B13DAE39}"/>
              </a:ext>
            </a:extLst>
          </p:cNvPr>
          <p:cNvSpPr txBox="1">
            <a:spLocks noChangeArrowheads="1"/>
          </p:cNvSpPr>
          <p:nvPr/>
        </p:nvSpPr>
        <p:spPr bwMode="auto">
          <a:xfrm>
            <a:off x="539750" y="476250"/>
            <a:ext cx="8353425" cy="2542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0000"/>
                </a:solidFill>
                <a:latin typeface="Arial" panose="020B0604020202020204" pitchFamily="34" charset="0"/>
                <a:cs typeface="Times New Roman" panose="02020603050405020304" pitchFamily="18" charset="0"/>
              </a:rPr>
              <a:t>From our last lecture</a:t>
            </a:r>
            <a:r>
              <a:rPr lang="en-US" altLang="de-DE" dirty="0">
                <a:solidFill>
                  <a:srgbClr val="CC0000"/>
                </a:solidFill>
                <a:latin typeface="Arial" panose="020B0604020202020204" pitchFamily="34" charset="0"/>
                <a:cs typeface="Times New Roman" panose="02020603050405020304" pitchFamily="18" charset="0"/>
              </a:rPr>
              <a:t>:</a:t>
            </a:r>
          </a:p>
          <a:p>
            <a:pPr eaLnBrk="1" hangingPunct="1">
              <a:spcBef>
                <a:spcPct val="50000"/>
              </a:spcBef>
              <a:buFontTx/>
              <a:buNone/>
            </a:pPr>
            <a:endParaRPr lang="en-US" altLang="de-DE" sz="800" dirty="0">
              <a:solidFill>
                <a:srgbClr val="CC0000"/>
              </a:solidFill>
              <a:latin typeface="Arial" panose="020B0604020202020204" pitchFamily="34" charset="0"/>
              <a:cs typeface="Times New Roman" panose="02020603050405020304" pitchFamily="18" charset="0"/>
            </a:endParaRPr>
          </a:p>
          <a:p>
            <a:pPr eaLnBrk="1" hangingPunct="1">
              <a:spcBef>
                <a:spcPct val="0"/>
              </a:spcBef>
              <a:buFontTx/>
              <a:buNone/>
            </a:pPr>
            <a:r>
              <a:rPr lang="en-US" altLang="de-DE" sz="2000" dirty="0">
                <a:latin typeface="Arial" panose="020B0604020202020204" pitchFamily="34" charset="0"/>
                <a:cs typeface="Times New Roman" panose="02020603050405020304" pitchFamily="18" charset="0"/>
              </a:rPr>
              <a:t> </a:t>
            </a:r>
            <a:endParaRPr lang="en-US" altLang="de-DE" sz="2400" dirty="0">
              <a:latin typeface="Arial" panose="020B0604020202020204" pitchFamily="34" charset="0"/>
            </a:endParaRPr>
          </a:p>
          <a:p>
            <a:pPr marL="342900" indent="-342900" eaLnBrk="1" hangingPunct="1">
              <a:spcBef>
                <a:spcPct val="0"/>
              </a:spcBef>
              <a:spcAft>
                <a:spcPct val="40000"/>
              </a:spcAft>
              <a:buFontTx/>
              <a:buChar char="-"/>
            </a:pPr>
            <a:r>
              <a:rPr lang="en-US" altLang="de-DE" sz="2800" dirty="0">
                <a:latin typeface="Arial" panose="020B0604020202020204" pitchFamily="34" charset="0"/>
              </a:rPr>
              <a:t>simple branching patterns modelled with L-systems</a:t>
            </a:r>
          </a:p>
          <a:p>
            <a:pPr marL="342900" indent="-342900" eaLnBrk="1" hangingPunct="1">
              <a:spcBef>
                <a:spcPct val="0"/>
              </a:spcBef>
              <a:spcAft>
                <a:spcPct val="40000"/>
              </a:spcAft>
              <a:buFontTx/>
              <a:buChar char="-"/>
            </a:pPr>
            <a:r>
              <a:rPr lang="en-US" altLang="de-DE" sz="2800" dirty="0">
                <a:latin typeface="Arial" panose="020B0604020202020204" pitchFamily="34" charset="0"/>
              </a:rPr>
              <a:t>more L-system examples</a:t>
            </a:r>
          </a:p>
        </p:txBody>
      </p:sp>
      <p:sp>
        <p:nvSpPr>
          <p:cNvPr id="3" name="Line 3">
            <a:extLst>
              <a:ext uri="{FF2B5EF4-FFF2-40B4-BE49-F238E27FC236}">
                <a16:creationId xmlns:a16="http://schemas.microsoft.com/office/drawing/2014/main" id="{2AFE138A-DB75-4133-827E-E8106FF87822}"/>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AB9A367D-4DF4-4593-8FA2-16AC7070CC84}"/>
              </a:ext>
            </a:extLst>
          </p:cNvPr>
          <p:cNvSpPr>
            <a:spLocks noChangeShapeType="1"/>
          </p:cNvSpPr>
          <p:nvPr/>
        </p:nvSpPr>
        <p:spPr bwMode="auto">
          <a:xfrm flipH="1">
            <a:off x="380999"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29E92FF8-E542-463D-B7AD-53C845A0BFD0}"/>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64E677A3-311C-455A-829C-78C7B6FEC9D5}"/>
              </a:ext>
            </a:extLst>
          </p:cNvPr>
          <p:cNvSpPr>
            <a:spLocks noGrp="1"/>
          </p:cNvSpPr>
          <p:nvPr>
            <p:ph type="sldNum" sz="quarter" idx="12"/>
          </p:nvPr>
        </p:nvSpPr>
        <p:spPr/>
        <p:txBody>
          <a:bodyPr/>
          <a:lstStyle/>
          <a:p>
            <a:pPr>
              <a:defRPr/>
            </a:pPr>
            <a:fld id="{D241D66D-E7B1-4B38-99CD-9052D1BD6D73}" type="slidenum">
              <a:rPr lang="de-DE" altLang="de-DE" smtClean="0"/>
              <a:pPr>
                <a:defRPr/>
              </a:pPr>
              <a:t>2</a:t>
            </a:fld>
            <a:endParaRPr lang="de-DE" altLang="de-DE"/>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a:extLst>
              <a:ext uri="{FF2B5EF4-FFF2-40B4-BE49-F238E27FC236}">
                <a16:creationId xmlns:a16="http://schemas.microsoft.com/office/drawing/2014/main" id="{53E20BFD-62BF-423B-A038-4B7F8E7E2BF4}"/>
              </a:ext>
            </a:extLst>
          </p:cNvPr>
          <p:cNvSpPr txBox="1">
            <a:spLocks noChangeArrowheads="1"/>
          </p:cNvSpPr>
          <p:nvPr/>
        </p:nvSpPr>
        <p:spPr bwMode="auto">
          <a:xfrm>
            <a:off x="957065" y="476672"/>
            <a:ext cx="7647383"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Conditional L-system rule in XL</a:t>
            </a:r>
          </a:p>
          <a:p>
            <a:pPr eaLnBrk="1" hangingPunct="1">
              <a:spcBef>
                <a:spcPct val="50000"/>
              </a:spcBef>
              <a:buFontTx/>
              <a:buNone/>
            </a:pPr>
            <a:r>
              <a:rPr lang="en-US" altLang="de-DE" sz="2400" i="1" dirty="0">
                <a:latin typeface="Arial" panose="020B0604020202020204" pitchFamily="34" charset="0"/>
              </a:rPr>
              <a:t>left side of rule</a:t>
            </a:r>
            <a:r>
              <a:rPr lang="en-US" altLang="de-DE" sz="2400" dirty="0">
                <a:latin typeface="Arial" panose="020B0604020202020204" pitchFamily="34" charset="0"/>
              </a:rPr>
              <a:t>, (condition) ==&gt; </a:t>
            </a:r>
            <a:r>
              <a:rPr lang="en-US" altLang="de-DE" sz="2400" i="1" dirty="0">
                <a:latin typeface="Arial" panose="020B0604020202020204" pitchFamily="34" charset="0"/>
              </a:rPr>
              <a:t>right side of rule</a:t>
            </a:r>
          </a:p>
          <a:p>
            <a:pPr eaLnBrk="1" hangingPunct="1">
              <a:spcBef>
                <a:spcPct val="50000"/>
              </a:spcBef>
              <a:buFontTx/>
              <a:buNone/>
            </a:pPr>
            <a:endParaRPr lang="en-US" altLang="de-DE" sz="800" dirty="0">
              <a:latin typeface="Arial" panose="020B0604020202020204" pitchFamily="34" charset="0"/>
            </a:endParaRPr>
          </a:p>
          <a:p>
            <a:pPr eaLnBrk="1" hangingPunct="1">
              <a:spcBef>
                <a:spcPct val="50000"/>
              </a:spcBef>
              <a:buFontTx/>
              <a:buNone/>
            </a:pPr>
            <a:r>
              <a:rPr lang="en-US" altLang="de-DE" sz="2800" dirty="0">
                <a:latin typeface="Arial" panose="020B0604020202020204" pitchFamily="34" charset="0"/>
              </a:rPr>
              <a:t>Examples:</a:t>
            </a:r>
          </a:p>
          <a:p>
            <a:pPr eaLnBrk="1" hangingPunct="1">
              <a:spcBef>
                <a:spcPct val="50000"/>
              </a:spcBef>
              <a:buFontTx/>
              <a:buNone/>
            </a:pPr>
            <a:endParaRPr lang="en-US" altLang="de-DE" sz="800" dirty="0">
              <a:solidFill>
                <a:srgbClr val="0000FF"/>
              </a:solidFill>
              <a:latin typeface="Arial" panose="020B0604020202020204" pitchFamily="34" charset="0"/>
            </a:endParaRPr>
          </a:p>
          <a:p>
            <a:pPr eaLnBrk="1" hangingPunct="1">
              <a:spcBef>
                <a:spcPct val="50000"/>
              </a:spcBef>
              <a:buFontTx/>
              <a:buNone/>
            </a:pPr>
            <a:r>
              <a:rPr lang="en-US" altLang="de-DE" sz="2800" b="1" dirty="0">
                <a:solidFill>
                  <a:srgbClr val="CC3300"/>
                </a:solidFill>
                <a:latin typeface="Courier New" panose="02070309020205020404" pitchFamily="49" charset="0"/>
              </a:rPr>
              <a:t>sm09_e11.rgg</a:t>
            </a:r>
            <a:r>
              <a:rPr lang="en-US" altLang="de-DE" sz="2800" b="1" dirty="0">
                <a:solidFill>
                  <a:srgbClr val="0000FF"/>
                </a:solidFill>
                <a:latin typeface="Courier New" panose="02070309020205020404" pitchFamily="49" charset="0"/>
              </a:rPr>
              <a:t>	 - </a:t>
            </a:r>
            <a:r>
              <a:rPr lang="en-US" altLang="de-DE" sz="2800" dirty="0">
                <a:solidFill>
                  <a:srgbClr val="0000FF"/>
                </a:solidFill>
                <a:latin typeface="Arial" panose="020B0604020202020204" pitchFamily="34" charset="0"/>
                <a:cs typeface="Arial" panose="020B0604020202020204" pitchFamily="34" charset="0"/>
              </a:rPr>
              <a:t>how to make the application of a rule depend on a condition</a:t>
            </a:r>
          </a:p>
          <a:p>
            <a:pPr eaLnBrk="1" hangingPunct="1">
              <a:spcBef>
                <a:spcPct val="50000"/>
              </a:spcBef>
              <a:buFontTx/>
              <a:buNone/>
            </a:pPr>
            <a:r>
              <a:rPr lang="en-US" altLang="de-DE" sz="2800" b="1" dirty="0">
                <a:solidFill>
                  <a:srgbClr val="CC3300"/>
                </a:solidFill>
                <a:latin typeface="Courier New" panose="02070309020205020404" pitchFamily="49" charset="0"/>
              </a:rPr>
              <a:t>sm09_e12.rgg</a:t>
            </a:r>
            <a:r>
              <a:rPr lang="en-US" altLang="de-DE" sz="2800" b="1" dirty="0">
                <a:solidFill>
                  <a:srgbClr val="0000FF"/>
                </a:solidFill>
                <a:latin typeface="Courier New" panose="02070309020205020404" pitchFamily="49" charset="0"/>
              </a:rPr>
              <a:t>	- </a:t>
            </a:r>
            <a:r>
              <a:rPr lang="en-US" altLang="de-DE" sz="2800" dirty="0">
                <a:solidFill>
                  <a:srgbClr val="0000FF"/>
                </a:solidFill>
                <a:latin typeface="Arial" panose="020B0604020202020204" pitchFamily="34" charset="0"/>
                <a:cs typeface="Arial" panose="020B0604020202020204" pitchFamily="34" charset="0"/>
              </a:rPr>
              <a:t>how to keep the branching order as a parameter and how to get access to its value in a condition</a:t>
            </a:r>
          </a:p>
          <a:p>
            <a:pPr eaLnBrk="1" hangingPunct="1">
              <a:spcBef>
                <a:spcPct val="50000"/>
              </a:spcBef>
              <a:buFontTx/>
              <a:buNone/>
            </a:pPr>
            <a:r>
              <a:rPr lang="en-US" altLang="de-DE" sz="2800" b="1" dirty="0">
                <a:solidFill>
                  <a:srgbClr val="CC3300"/>
                </a:solidFill>
                <a:latin typeface="Courier New" panose="02070309020205020404" pitchFamily="49" charset="0"/>
              </a:rPr>
              <a:t>sm09_e13.rgg</a:t>
            </a:r>
            <a:r>
              <a:rPr lang="en-US" altLang="de-DE" sz="2800" b="1" dirty="0">
                <a:solidFill>
                  <a:srgbClr val="0000FF"/>
                </a:solidFill>
                <a:latin typeface="Courier New" panose="02070309020205020404" pitchFamily="49" charset="0"/>
              </a:rPr>
              <a:t>	</a:t>
            </a:r>
            <a:r>
              <a:rPr lang="en-US" altLang="de-DE" sz="2800" dirty="0">
                <a:solidFill>
                  <a:srgbClr val="0000FF"/>
                </a:solidFill>
                <a:latin typeface="Arial" panose="020B0604020202020204" pitchFamily="34" charset="0"/>
              </a:rPr>
              <a:t> -  how to connect two conditions logically</a:t>
            </a:r>
          </a:p>
        </p:txBody>
      </p:sp>
      <p:sp>
        <p:nvSpPr>
          <p:cNvPr id="3" name="Line 3">
            <a:extLst>
              <a:ext uri="{FF2B5EF4-FFF2-40B4-BE49-F238E27FC236}">
                <a16:creationId xmlns:a16="http://schemas.microsoft.com/office/drawing/2014/main" id="{30CF4C77-4013-42D4-95F1-346FC774F1F3}"/>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A668FBA1-E172-4918-BFFD-AB2358F35035}"/>
              </a:ext>
            </a:extLst>
          </p:cNvPr>
          <p:cNvSpPr>
            <a:spLocks noChangeShapeType="1"/>
          </p:cNvSpPr>
          <p:nvPr/>
        </p:nvSpPr>
        <p:spPr bwMode="auto">
          <a:xfrm flipH="1">
            <a:off x="380998" y="548680"/>
            <a:ext cx="0"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A90D01C7-DE8B-44E3-9303-6760800B5380}"/>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D71D6237-CD03-423B-9373-733AA21881B0}"/>
              </a:ext>
            </a:extLst>
          </p:cNvPr>
          <p:cNvSpPr>
            <a:spLocks noGrp="1"/>
          </p:cNvSpPr>
          <p:nvPr>
            <p:ph type="sldNum" sz="quarter" idx="12"/>
          </p:nvPr>
        </p:nvSpPr>
        <p:spPr/>
        <p:txBody>
          <a:bodyPr/>
          <a:lstStyle/>
          <a:p>
            <a:pPr>
              <a:defRPr/>
            </a:pPr>
            <a:fld id="{D241D66D-E7B1-4B38-99CD-9052D1BD6D73}" type="slidenum">
              <a:rPr lang="de-DE" altLang="de-DE" smtClean="0"/>
              <a:pPr>
                <a:defRPr/>
              </a:pPr>
              <a:t>20</a:t>
            </a:fld>
            <a:endParaRPr lang="de-DE" altLang="de-DE"/>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a:extLst>
              <a:ext uri="{FF2B5EF4-FFF2-40B4-BE49-F238E27FC236}">
                <a16:creationId xmlns:a16="http://schemas.microsoft.com/office/drawing/2014/main" id="{BCEC007C-F89D-4772-AA68-63AA5942E1F9}"/>
              </a:ext>
            </a:extLst>
          </p:cNvPr>
          <p:cNvSpPr txBox="1">
            <a:spLocks noChangeArrowheads="1"/>
          </p:cNvSpPr>
          <p:nvPr/>
        </p:nvSpPr>
        <p:spPr bwMode="auto">
          <a:xfrm>
            <a:off x="900361" y="260350"/>
            <a:ext cx="547183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CC3300"/>
                </a:solidFill>
                <a:latin typeface="Arial" panose="020B0604020202020204" pitchFamily="34" charset="0"/>
              </a:rPr>
              <a:t>Setting colors in XL (summary)</a:t>
            </a:r>
          </a:p>
        </p:txBody>
      </p:sp>
      <p:sp>
        <p:nvSpPr>
          <p:cNvPr id="4" name="Line 3">
            <a:extLst>
              <a:ext uri="{FF2B5EF4-FFF2-40B4-BE49-F238E27FC236}">
                <a16:creationId xmlns:a16="http://schemas.microsoft.com/office/drawing/2014/main" id="{0BC155C7-D7E0-491F-8002-2E9CBA455A81}"/>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EAC90324-3B6F-4EA2-B338-9D1204B6227B}"/>
              </a:ext>
            </a:extLst>
          </p:cNvPr>
          <p:cNvSpPr>
            <a:spLocks noChangeShapeType="1"/>
          </p:cNvSpPr>
          <p:nvPr/>
        </p:nvSpPr>
        <p:spPr bwMode="auto">
          <a:xfrm flipH="1">
            <a:off x="380999"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8C86AA46-ED15-4E20-82FE-180AC7D6C3C0}"/>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B6C92E5E-CF74-48C8-9D3F-E7A346667F08}"/>
              </a:ext>
            </a:extLst>
          </p:cNvPr>
          <p:cNvSpPr>
            <a:spLocks noGrp="1"/>
          </p:cNvSpPr>
          <p:nvPr>
            <p:ph type="sldNum" sz="quarter" idx="12"/>
          </p:nvPr>
        </p:nvSpPr>
        <p:spPr/>
        <p:txBody>
          <a:bodyPr/>
          <a:lstStyle/>
          <a:p>
            <a:pPr>
              <a:defRPr/>
            </a:pPr>
            <a:fld id="{D241D66D-E7B1-4B38-99CD-9052D1BD6D73}" type="slidenum">
              <a:rPr lang="de-DE" altLang="de-DE" smtClean="0"/>
              <a:pPr>
                <a:defRPr/>
              </a:pPr>
              <a:t>21</a:t>
            </a:fld>
            <a:endParaRPr lang="de-DE" altLang="de-DE"/>
          </a:p>
        </p:txBody>
      </p:sp>
      <p:pic>
        <p:nvPicPr>
          <p:cNvPr id="3" name="Picture 2">
            <a:extLst>
              <a:ext uri="{FF2B5EF4-FFF2-40B4-BE49-F238E27FC236}">
                <a16:creationId xmlns:a16="http://schemas.microsoft.com/office/drawing/2014/main" id="{2F9BC583-DC27-447F-905F-07671529C988}"/>
              </a:ext>
            </a:extLst>
          </p:cNvPr>
          <p:cNvPicPr>
            <a:picLocks noChangeAspect="1"/>
          </p:cNvPicPr>
          <p:nvPr/>
        </p:nvPicPr>
        <p:blipFill>
          <a:blip r:embed="rId2"/>
          <a:stretch>
            <a:fillRect/>
          </a:stretch>
        </p:blipFill>
        <p:spPr>
          <a:xfrm>
            <a:off x="539552" y="855279"/>
            <a:ext cx="8568952" cy="5886089"/>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3">
            <a:extLst>
              <a:ext uri="{FF2B5EF4-FFF2-40B4-BE49-F238E27FC236}">
                <a16:creationId xmlns:a16="http://schemas.microsoft.com/office/drawing/2014/main" id="{842DF190-1AAC-45AC-9222-CAC24A0F03F1}"/>
              </a:ext>
            </a:extLst>
          </p:cNvPr>
          <p:cNvSpPr txBox="1">
            <a:spLocks noChangeArrowheads="1"/>
          </p:cNvSpPr>
          <p:nvPr/>
        </p:nvSpPr>
        <p:spPr bwMode="auto">
          <a:xfrm>
            <a:off x="900364" y="765175"/>
            <a:ext cx="78481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Texture</a:t>
            </a:r>
          </a:p>
          <a:p>
            <a:pPr eaLnBrk="1" hangingPunct="1">
              <a:spcBef>
                <a:spcPct val="50000"/>
              </a:spcBef>
              <a:buFontTx/>
              <a:buNone/>
            </a:pPr>
            <a:endParaRPr lang="en-US" altLang="de-DE" sz="2400" dirty="0">
              <a:latin typeface="Arial" panose="020B0604020202020204" pitchFamily="34" charset="0"/>
            </a:endParaRPr>
          </a:p>
          <a:p>
            <a:pPr eaLnBrk="1" hangingPunct="1">
              <a:spcBef>
                <a:spcPct val="50000"/>
              </a:spcBef>
              <a:buFontTx/>
              <a:buNone/>
            </a:pPr>
            <a:r>
              <a:rPr lang="en-US" altLang="de-DE" sz="2400" dirty="0">
                <a:latin typeface="Arial" panose="020B0604020202020204" pitchFamily="34" charset="0"/>
              </a:rPr>
              <a:t>Textures are 2-dimensional patterns that are applied to surfaces instead of colors to give a more realistic impression of the appearance of object surfaces.</a:t>
            </a:r>
          </a:p>
          <a:p>
            <a:pPr eaLnBrk="1" hangingPunct="1">
              <a:spcBef>
                <a:spcPct val="50000"/>
              </a:spcBef>
              <a:buFontTx/>
              <a:buNone/>
            </a:pPr>
            <a:endParaRPr lang="en-US" altLang="de-DE" sz="2400" dirty="0">
              <a:latin typeface="Arial" panose="020B0604020202020204" pitchFamily="34" charset="0"/>
            </a:endParaRPr>
          </a:p>
          <a:p>
            <a:pPr eaLnBrk="1" hangingPunct="1">
              <a:spcBef>
                <a:spcPct val="50000"/>
              </a:spcBef>
              <a:buFontTx/>
              <a:buNone/>
            </a:pPr>
            <a:r>
              <a:rPr lang="en-US" altLang="de-DE" sz="2400" dirty="0">
                <a:latin typeface="Arial" panose="020B0604020202020204" pitchFamily="34" charset="0"/>
              </a:rPr>
              <a:t>Sources for textures: photos, scans of objects, image databases on the Internet, artificially generated patterns...</a:t>
            </a:r>
          </a:p>
        </p:txBody>
      </p:sp>
      <p:sp>
        <p:nvSpPr>
          <p:cNvPr id="3" name="Line 3">
            <a:extLst>
              <a:ext uri="{FF2B5EF4-FFF2-40B4-BE49-F238E27FC236}">
                <a16:creationId xmlns:a16="http://schemas.microsoft.com/office/drawing/2014/main" id="{9C8E026B-704A-4B6D-ADFE-F53380F7E619}"/>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07C8A78A-C177-4D1E-986B-4F885D883570}"/>
              </a:ext>
            </a:extLst>
          </p:cNvPr>
          <p:cNvSpPr>
            <a:spLocks noChangeShapeType="1"/>
          </p:cNvSpPr>
          <p:nvPr/>
        </p:nvSpPr>
        <p:spPr bwMode="auto">
          <a:xfrm>
            <a:off x="381000" y="548680"/>
            <a:ext cx="14536"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1A0E5661-C8BA-421B-9FA2-39B889CD9F95}"/>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721578E7-1E1F-4EAD-A02F-E956CCFEC9F4}"/>
              </a:ext>
            </a:extLst>
          </p:cNvPr>
          <p:cNvSpPr>
            <a:spLocks noGrp="1"/>
          </p:cNvSpPr>
          <p:nvPr>
            <p:ph type="sldNum" sz="quarter" idx="12"/>
          </p:nvPr>
        </p:nvSpPr>
        <p:spPr/>
        <p:txBody>
          <a:bodyPr/>
          <a:lstStyle/>
          <a:p>
            <a:pPr>
              <a:defRPr/>
            </a:pPr>
            <a:fld id="{D241D66D-E7B1-4B38-99CD-9052D1BD6D73}" type="slidenum">
              <a:rPr lang="de-DE" altLang="de-DE" smtClean="0"/>
              <a:pPr>
                <a:defRPr/>
              </a:pPr>
              <a:t>22</a:t>
            </a:fld>
            <a:endParaRPr lang="de-DE" altLang="de-DE"/>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Line 3">
            <a:extLst>
              <a:ext uri="{FF2B5EF4-FFF2-40B4-BE49-F238E27FC236}">
                <a16:creationId xmlns:a16="http://schemas.microsoft.com/office/drawing/2014/main" id="{02CB31D7-3BAD-4A9A-8458-D3BA6C63D61E}"/>
              </a:ext>
            </a:extLst>
          </p:cNvPr>
          <p:cNvSpPr>
            <a:spLocks noChangeShapeType="1"/>
          </p:cNvSpPr>
          <p:nvPr/>
        </p:nvSpPr>
        <p:spPr bwMode="auto">
          <a:xfrm flipH="1">
            <a:off x="683568" y="188640"/>
            <a:ext cx="8460432"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CE5146E6-E27D-4BE5-A3A6-A09E75282AB5}"/>
              </a:ext>
            </a:extLst>
          </p:cNvPr>
          <p:cNvSpPr>
            <a:spLocks noChangeShapeType="1"/>
          </p:cNvSpPr>
          <p:nvPr/>
        </p:nvSpPr>
        <p:spPr bwMode="auto">
          <a:xfrm>
            <a:off x="251520" y="548680"/>
            <a:ext cx="0"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17AAF74B-5DAB-4845-BB5D-DEF91AF7FB0D}"/>
              </a:ext>
            </a:extLst>
          </p:cNvPr>
          <p:cNvCxnSpPr>
            <a:cxnSpLocks noChangeShapeType="1"/>
          </p:cNvCxnSpPr>
          <p:nvPr/>
        </p:nvCxnSpPr>
        <p:spPr bwMode="auto">
          <a:xfrm rot="-5400000">
            <a:off x="265808"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ABB000FA-6362-430C-B0B0-095F2BE0878F}"/>
              </a:ext>
            </a:extLst>
          </p:cNvPr>
          <p:cNvSpPr>
            <a:spLocks noGrp="1"/>
          </p:cNvSpPr>
          <p:nvPr>
            <p:ph type="sldNum" sz="quarter" idx="12"/>
          </p:nvPr>
        </p:nvSpPr>
        <p:spPr/>
        <p:txBody>
          <a:bodyPr/>
          <a:lstStyle/>
          <a:p>
            <a:pPr>
              <a:defRPr/>
            </a:pPr>
            <a:fld id="{D241D66D-E7B1-4B38-99CD-9052D1BD6D73}" type="slidenum">
              <a:rPr lang="de-DE" altLang="de-DE" smtClean="0"/>
              <a:pPr>
                <a:defRPr/>
              </a:pPr>
              <a:t>23</a:t>
            </a:fld>
            <a:endParaRPr lang="de-DE" altLang="de-DE"/>
          </a:p>
        </p:txBody>
      </p:sp>
      <p:sp>
        <p:nvSpPr>
          <p:cNvPr id="7" name="TextBox 6">
            <a:extLst>
              <a:ext uri="{FF2B5EF4-FFF2-40B4-BE49-F238E27FC236}">
                <a16:creationId xmlns:a16="http://schemas.microsoft.com/office/drawing/2014/main" id="{6A9A8551-0C32-4517-A823-7EE0B0216E65}"/>
              </a:ext>
            </a:extLst>
          </p:cNvPr>
          <p:cNvSpPr txBox="1"/>
          <p:nvPr/>
        </p:nvSpPr>
        <p:spPr>
          <a:xfrm>
            <a:off x="395537" y="326261"/>
            <a:ext cx="6120680" cy="6432530"/>
          </a:xfrm>
          <a:prstGeom prst="rect">
            <a:avLst/>
          </a:prstGeom>
          <a:noFill/>
        </p:spPr>
        <p:txBody>
          <a:bodyPr wrap="square" rtlCol="0">
            <a:spAutoFit/>
          </a:bodyPr>
          <a:lstStyle/>
          <a:p>
            <a:r>
              <a:rPr lang="en-US" sz="2800" b="1" dirty="0" err="1">
                <a:solidFill>
                  <a:srgbClr val="CC3300"/>
                </a:solidFill>
                <a:latin typeface="Arial" panose="020B0604020202020204" pitchFamily="34" charset="0"/>
                <a:cs typeface="Arial" panose="020B0604020202020204" pitchFamily="34" charset="0"/>
              </a:rPr>
              <a:t>GroIMP</a:t>
            </a:r>
            <a:r>
              <a:rPr lang="en-US" sz="2800" b="1" dirty="0">
                <a:solidFill>
                  <a:srgbClr val="CC3300"/>
                </a:solidFill>
                <a:latin typeface="Arial" panose="020B0604020202020204" pitchFamily="34" charset="0"/>
                <a:cs typeface="Arial" panose="020B0604020202020204" pitchFamily="34" charset="0"/>
              </a:rPr>
              <a:t> project with textures</a:t>
            </a:r>
          </a:p>
          <a:p>
            <a:endParaRPr lang="en-US" dirty="0">
              <a:latin typeface="Arial" panose="020B0604020202020204" pitchFamily="34" charset="0"/>
              <a:cs typeface="Arial" panose="020B0604020202020204" pitchFamily="34" charset="0"/>
            </a:endParaRPr>
          </a:p>
          <a:p>
            <a:pPr marL="342900" indent="-342900">
              <a:buFontTx/>
              <a:buChar char="-"/>
            </a:pPr>
            <a:r>
              <a:rPr lang="en-US" dirty="0">
                <a:latin typeface="Arial" panose="020B0604020202020204" pitchFamily="34" charset="0"/>
                <a:cs typeface="Arial" panose="020B0604020202020204" pitchFamily="34" charset="0"/>
              </a:rPr>
              <a:t>Our default program: see the box</a:t>
            </a:r>
          </a:p>
          <a:p>
            <a:pPr marL="342900" indent="-342900">
              <a:buFontTx/>
              <a:buChar char="-"/>
            </a:pPr>
            <a:r>
              <a:rPr lang="en-US" dirty="0">
                <a:latin typeface="Arial" panose="020B0604020202020204" pitchFamily="34" charset="0"/>
                <a:cs typeface="Arial" panose="020B0604020202020204" pitchFamily="34" charset="0"/>
              </a:rPr>
              <a:t>Panels &gt; Explorers &gt; 3D &gt; Shaders</a:t>
            </a:r>
          </a:p>
          <a:p>
            <a:pPr marL="342900" indent="-342900">
              <a:buFontTx/>
              <a:buChar char="-"/>
            </a:pPr>
            <a:r>
              <a:rPr lang="en-US" dirty="0">
                <a:latin typeface="Arial" panose="020B0604020202020204" pitchFamily="34" charset="0"/>
                <a:cs typeface="Arial" panose="020B0604020202020204" pitchFamily="34" charset="0"/>
              </a:rPr>
              <a:t>The shader window to be anchored in the user interface</a:t>
            </a:r>
          </a:p>
          <a:p>
            <a:pPr marL="342900" indent="-342900">
              <a:buFontTx/>
              <a:buChar char="-"/>
            </a:pPr>
            <a:r>
              <a:rPr lang="en-US" dirty="0">
                <a:latin typeface="Arial" panose="020B0604020202020204" pitchFamily="34" charset="0"/>
                <a:cs typeface="Arial" panose="020B0604020202020204" pitchFamily="34" charset="0"/>
              </a:rPr>
              <a:t>In the shader window: Object &gt; New &gt; Lambert</a:t>
            </a:r>
          </a:p>
          <a:p>
            <a:pPr marL="342900" indent="-342900">
              <a:buFontTx/>
              <a:buChar char="-"/>
            </a:pPr>
            <a:r>
              <a:rPr lang="en-US" dirty="0">
                <a:latin typeface="Arial" panose="020B0604020202020204" pitchFamily="34" charset="0"/>
                <a:cs typeface="Arial" panose="020B0604020202020204" pitchFamily="34" charset="0"/>
              </a:rPr>
              <a:t>Name “Lambert” click twice (with pause) or tip F2 and rename (e.g., tree)</a:t>
            </a:r>
          </a:p>
          <a:p>
            <a:pPr marL="342900" indent="-342900">
              <a:buFontTx/>
              <a:buChar char="-"/>
            </a:pPr>
            <a:r>
              <a:rPr lang="en-US" dirty="0">
                <a:latin typeface="Arial" panose="020B0604020202020204" pitchFamily="34" charset="0"/>
                <a:cs typeface="Arial" panose="020B0604020202020204" pitchFamily="34" charset="0"/>
              </a:rPr>
              <a:t>Double click on the Sphere icon &gt; the Attribute Editor should open</a:t>
            </a:r>
          </a:p>
          <a:p>
            <a:pPr marL="342900" indent="-342900">
              <a:buFontTx/>
              <a:buChar char="-"/>
            </a:pPr>
            <a:r>
              <a:rPr lang="en-US" dirty="0">
                <a:latin typeface="Arial" panose="020B0604020202020204" pitchFamily="34" charset="0"/>
                <a:cs typeface="Arial" panose="020B0604020202020204" pitchFamily="34" charset="0"/>
              </a:rPr>
              <a:t>In Attribute Editor: Diffuse color &gt; Surface Maps &gt; Image</a:t>
            </a:r>
          </a:p>
          <a:p>
            <a:pPr marL="342900" indent="-342900">
              <a:buFontTx/>
              <a:buChar char="-"/>
            </a:pPr>
            <a:r>
              <a:rPr lang="en-US" dirty="0">
                <a:latin typeface="Arial" panose="020B0604020202020204" pitchFamily="34" charset="0"/>
                <a:cs typeface="Arial" panose="020B0604020202020204" pitchFamily="34" charset="0"/>
              </a:rPr>
              <a:t>Then click on: Image &gt; From File</a:t>
            </a:r>
          </a:p>
          <a:p>
            <a:pPr marL="342900" indent="-342900">
              <a:buFontTx/>
              <a:buChar char="-"/>
            </a:pPr>
            <a:r>
              <a:rPr lang="en-US" dirty="0">
                <a:latin typeface="Arial" panose="020B0604020202020204" pitchFamily="34" charset="0"/>
                <a:cs typeface="Arial" panose="020B0604020202020204" pitchFamily="34" charset="0"/>
              </a:rPr>
              <a:t>Choose your photo data and add to the project by using “Add File”</a:t>
            </a:r>
          </a:p>
        </p:txBody>
      </p:sp>
      <p:pic>
        <p:nvPicPr>
          <p:cNvPr id="6" name="Picture 5">
            <a:extLst>
              <a:ext uri="{FF2B5EF4-FFF2-40B4-BE49-F238E27FC236}">
                <a16:creationId xmlns:a16="http://schemas.microsoft.com/office/drawing/2014/main" id="{0E306ADA-3576-43E5-B677-632D6925FE09}"/>
              </a:ext>
            </a:extLst>
          </p:cNvPr>
          <p:cNvPicPr>
            <a:picLocks noChangeAspect="1"/>
          </p:cNvPicPr>
          <p:nvPr/>
        </p:nvPicPr>
        <p:blipFill>
          <a:blip r:embed="rId2"/>
          <a:stretch>
            <a:fillRect/>
          </a:stretch>
        </p:blipFill>
        <p:spPr>
          <a:xfrm>
            <a:off x="6001059" y="422285"/>
            <a:ext cx="3107445" cy="2142616"/>
          </a:xfrm>
          <a:prstGeom prst="rect">
            <a:avLst/>
          </a:prstGeom>
          <a:ln w="28575">
            <a:solidFill>
              <a:schemeClr val="tx1"/>
            </a:solidFill>
          </a:ln>
        </p:spPr>
      </p:pic>
      <p:cxnSp>
        <p:nvCxnSpPr>
          <p:cNvPr id="9" name="Gerade Verbindung mit Pfeil 8">
            <a:extLst>
              <a:ext uri="{FF2B5EF4-FFF2-40B4-BE49-F238E27FC236}">
                <a16:creationId xmlns:a16="http://schemas.microsoft.com/office/drawing/2014/main" id="{518CDDC5-9345-46DF-8A50-DF7996B694CA}"/>
              </a:ext>
            </a:extLst>
          </p:cNvPr>
          <p:cNvCxnSpPr/>
          <p:nvPr/>
        </p:nvCxnSpPr>
        <p:spPr>
          <a:xfrm>
            <a:off x="5436096" y="1340768"/>
            <a:ext cx="564963"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descr="kat21">
            <a:extLst>
              <a:ext uri="{FF2B5EF4-FFF2-40B4-BE49-F238E27FC236}">
                <a16:creationId xmlns:a16="http://schemas.microsoft.com/office/drawing/2014/main" id="{DAD24DE4-C794-44CB-ACA3-871BAB5F65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8441" y="1875755"/>
            <a:ext cx="3040063" cy="407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5" name="Picture 5" descr="kat21a">
            <a:extLst>
              <a:ext uri="{FF2B5EF4-FFF2-40B4-BE49-F238E27FC236}">
                <a16:creationId xmlns:a16="http://schemas.microsoft.com/office/drawing/2014/main" id="{65215D0D-3BFB-4E77-BD2E-C6A3B5B819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273" y="2132861"/>
            <a:ext cx="5897887" cy="2952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Text Box 6">
            <a:extLst>
              <a:ext uri="{FF2B5EF4-FFF2-40B4-BE49-F238E27FC236}">
                <a16:creationId xmlns:a16="http://schemas.microsoft.com/office/drawing/2014/main" id="{7C405908-F0F4-4BCC-ADA3-1F089198B789}"/>
              </a:ext>
            </a:extLst>
          </p:cNvPr>
          <p:cNvSpPr txBox="1">
            <a:spLocks noChangeArrowheads="1"/>
          </p:cNvSpPr>
          <p:nvPr/>
        </p:nvSpPr>
        <p:spPr bwMode="auto">
          <a:xfrm>
            <a:off x="899592" y="573366"/>
            <a:ext cx="589787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dirty="0">
                <a:solidFill>
                  <a:srgbClr val="CC3300"/>
                </a:solidFill>
                <a:latin typeface="Arial" panose="020B0604020202020204" pitchFamily="34" charset="0"/>
              </a:rPr>
              <a:t>Example with tree photo as texture for the rectangle:</a:t>
            </a:r>
          </a:p>
        </p:txBody>
      </p:sp>
      <p:sp>
        <p:nvSpPr>
          <p:cNvPr id="5" name="Line 3">
            <a:extLst>
              <a:ext uri="{FF2B5EF4-FFF2-40B4-BE49-F238E27FC236}">
                <a16:creationId xmlns:a16="http://schemas.microsoft.com/office/drawing/2014/main" id="{6B700FDE-9835-4C7F-8876-11E02F974DFD}"/>
              </a:ext>
            </a:extLst>
          </p:cNvPr>
          <p:cNvSpPr>
            <a:spLocks noChangeShapeType="1"/>
          </p:cNvSpPr>
          <p:nvPr/>
        </p:nvSpPr>
        <p:spPr bwMode="auto">
          <a:xfrm flipH="1">
            <a:off x="61156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4">
            <a:extLst>
              <a:ext uri="{FF2B5EF4-FFF2-40B4-BE49-F238E27FC236}">
                <a16:creationId xmlns:a16="http://schemas.microsoft.com/office/drawing/2014/main" id="{4DAF2DEC-D66E-4C43-8AC6-4510DCAA0B58}"/>
              </a:ext>
            </a:extLst>
          </p:cNvPr>
          <p:cNvSpPr>
            <a:spLocks noChangeShapeType="1"/>
          </p:cNvSpPr>
          <p:nvPr/>
        </p:nvSpPr>
        <p:spPr bwMode="auto">
          <a:xfrm>
            <a:off x="179512" y="54868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7" name="AutoShape 5">
            <a:extLst>
              <a:ext uri="{FF2B5EF4-FFF2-40B4-BE49-F238E27FC236}">
                <a16:creationId xmlns:a16="http://schemas.microsoft.com/office/drawing/2014/main" id="{1E0942C6-D303-4994-8029-475BB73F209C}"/>
              </a:ext>
            </a:extLst>
          </p:cNvPr>
          <p:cNvCxnSpPr>
            <a:cxnSpLocks noChangeShapeType="1"/>
          </p:cNvCxnSpPr>
          <p:nvPr/>
        </p:nvCxnSpPr>
        <p:spPr bwMode="auto">
          <a:xfrm rot="-5400000">
            <a:off x="193800"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722A1AE0-F266-4CB7-B7B8-E90076822F5D}"/>
              </a:ext>
            </a:extLst>
          </p:cNvPr>
          <p:cNvSpPr>
            <a:spLocks noGrp="1"/>
          </p:cNvSpPr>
          <p:nvPr>
            <p:ph type="sldNum" sz="quarter" idx="12"/>
          </p:nvPr>
        </p:nvSpPr>
        <p:spPr/>
        <p:txBody>
          <a:bodyPr/>
          <a:lstStyle/>
          <a:p>
            <a:pPr>
              <a:defRPr/>
            </a:pPr>
            <a:fld id="{D241D66D-E7B1-4B38-99CD-9052D1BD6D73}" type="slidenum">
              <a:rPr lang="de-DE" altLang="de-DE" smtClean="0"/>
              <a:pPr>
                <a:defRPr/>
              </a:pPr>
              <a:t>24</a:t>
            </a:fld>
            <a:endParaRPr lang="de-DE" altLang="de-DE"/>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a:extLst>
              <a:ext uri="{FF2B5EF4-FFF2-40B4-BE49-F238E27FC236}">
                <a16:creationId xmlns:a16="http://schemas.microsoft.com/office/drawing/2014/main" id="{7D8D2360-8CC9-442A-88B6-86C1FA272ECD}"/>
              </a:ext>
            </a:extLst>
          </p:cNvPr>
          <p:cNvSpPr txBox="1">
            <a:spLocks noChangeArrowheads="1"/>
          </p:cNvSpPr>
          <p:nvPr/>
        </p:nvSpPr>
        <p:spPr bwMode="auto">
          <a:xfrm>
            <a:off x="467301" y="409882"/>
            <a:ext cx="8641203" cy="6063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CC3300"/>
                </a:solidFill>
                <a:latin typeface="Arial" panose="020B0604020202020204" pitchFamily="34" charset="0"/>
              </a:rPr>
              <a:t>To be taken into account when creating the project:</a:t>
            </a:r>
          </a:p>
          <a:p>
            <a:pPr eaLnBrk="1" hangingPunct="1">
              <a:spcBef>
                <a:spcPct val="50000"/>
              </a:spcBef>
              <a:buFontTx/>
              <a:buNone/>
            </a:pPr>
            <a:r>
              <a:rPr lang="en-US" altLang="de-DE" sz="2000" dirty="0">
                <a:latin typeface="Arial" panose="020B0604020202020204" pitchFamily="34" charset="0"/>
                <a:sym typeface="Symbol" panose="05050102010706020507" pitchFamily="18" charset="2"/>
              </a:rPr>
              <a:t>after selecting the image file, the editor content needs to be saved / compiled once again</a:t>
            </a:r>
          </a:p>
          <a:p>
            <a:pPr eaLnBrk="1" hangingPunct="1">
              <a:spcBef>
                <a:spcPct val="50000"/>
              </a:spcBef>
              <a:buFontTx/>
              <a:buNone/>
            </a:pPr>
            <a:r>
              <a:rPr lang="en-US" altLang="de-DE" sz="2000" dirty="0">
                <a:latin typeface="Arial" panose="020B0604020202020204" pitchFamily="34" charset="0"/>
                <a:sym typeface="Symbol" panose="05050102010706020507" pitchFamily="18" charset="2"/>
              </a:rPr>
              <a:t>      - textured objects are now displayed with texture</a:t>
            </a:r>
          </a:p>
          <a:p>
            <a:pPr eaLnBrk="1" hangingPunct="1">
              <a:spcBef>
                <a:spcPct val="50000"/>
              </a:spcBef>
              <a:buFontTx/>
              <a:buNone/>
            </a:pPr>
            <a:r>
              <a:rPr lang="en-US" altLang="de-DE" sz="2000" dirty="0">
                <a:latin typeface="Arial" panose="020B0604020202020204" pitchFamily="34" charset="0"/>
                <a:sym typeface="Symbol" panose="05050102010706020507" pitchFamily="18" charset="2"/>
              </a:rPr>
              <a:t>Saving the entire project :</a:t>
            </a:r>
          </a:p>
          <a:p>
            <a:pPr eaLnBrk="1" hangingPunct="1">
              <a:spcBef>
                <a:spcPct val="50000"/>
              </a:spcBef>
              <a:buFontTx/>
              <a:buNone/>
            </a:pPr>
            <a:r>
              <a:rPr lang="en-US" altLang="de-DE" sz="2000" dirty="0">
                <a:latin typeface="Arial" panose="020B0604020202020204" pitchFamily="34" charset="0"/>
                <a:sym typeface="Symbol" panose="05050102010706020507" pitchFamily="18" charset="2"/>
              </a:rPr>
              <a:t>      File  Save, give name of the Project (does not have to match the name of the RGG program). Photo data will be saved.</a:t>
            </a:r>
          </a:p>
          <a:p>
            <a:pPr eaLnBrk="1" hangingPunct="1">
              <a:spcBef>
                <a:spcPct val="0"/>
              </a:spcBef>
              <a:buFontTx/>
              <a:buNone/>
            </a:pPr>
            <a:endParaRPr lang="en-US" altLang="de-DE" sz="2000" dirty="0">
              <a:latin typeface="Arial" panose="020B0604020202020204" pitchFamily="34" charset="0"/>
              <a:sym typeface="Symbol" panose="05050102010706020507" pitchFamily="18" charset="2"/>
            </a:endParaRPr>
          </a:p>
          <a:p>
            <a:pPr eaLnBrk="1" hangingPunct="1">
              <a:spcBef>
                <a:spcPct val="0"/>
              </a:spcBef>
              <a:buFontTx/>
              <a:buNone/>
            </a:pPr>
            <a:r>
              <a:rPr lang="en-US" altLang="de-DE" sz="2000" dirty="0">
                <a:latin typeface="Arial" panose="020B0604020202020204" pitchFamily="34" charset="0"/>
                <a:sym typeface="Symbol" panose="05050102010706020507" pitchFamily="18" charset="2"/>
              </a:rPr>
              <a:t>Project data will have a name ending with </a:t>
            </a:r>
            <a:r>
              <a:rPr lang="en-US" altLang="de-DE" sz="2400" b="1" dirty="0">
                <a:solidFill>
                  <a:srgbClr val="0000FF"/>
                </a:solidFill>
                <a:latin typeface="Courier New" panose="02070309020205020404" pitchFamily="49" charset="0"/>
                <a:sym typeface="Symbol" panose="05050102010706020507" pitchFamily="18" charset="2"/>
              </a:rPr>
              <a:t>.</a:t>
            </a:r>
            <a:r>
              <a:rPr lang="en-US" altLang="de-DE" sz="2400" b="1" dirty="0" err="1">
                <a:solidFill>
                  <a:srgbClr val="0000FF"/>
                </a:solidFill>
                <a:latin typeface="Courier New" panose="02070309020205020404" pitchFamily="49" charset="0"/>
                <a:sym typeface="Symbol" panose="05050102010706020507" pitchFamily="18" charset="2"/>
              </a:rPr>
              <a:t>gsz</a:t>
            </a:r>
            <a:r>
              <a:rPr lang="en-US" altLang="de-DE" sz="2400" dirty="0">
                <a:latin typeface="Arial" panose="020B0604020202020204" pitchFamily="34" charset="0"/>
                <a:sym typeface="Symbol" panose="05050102010706020507" pitchFamily="18" charset="2"/>
              </a:rPr>
              <a:t>   </a:t>
            </a:r>
            <a:r>
              <a:rPr lang="en-US" altLang="de-DE" sz="2000" dirty="0">
                <a:latin typeface="Arial" panose="020B0604020202020204" pitchFamily="34" charset="0"/>
                <a:sym typeface="Symbol" panose="05050102010706020507" pitchFamily="18" charset="2"/>
              </a:rPr>
              <a:t>(readable with a data compression program, e.g., </a:t>
            </a:r>
            <a:r>
              <a:rPr lang="en-US" altLang="de-DE" sz="2000" dirty="0" err="1">
                <a:latin typeface="Arial" panose="020B0604020202020204" pitchFamily="34" charset="0"/>
                <a:sym typeface="Symbol" panose="05050102010706020507" pitchFamily="18" charset="2"/>
              </a:rPr>
              <a:t>WinZIP</a:t>
            </a:r>
            <a:r>
              <a:rPr lang="en-US" altLang="de-DE" sz="2000" dirty="0">
                <a:latin typeface="Arial" panose="020B0604020202020204" pitchFamily="34" charset="0"/>
                <a:sym typeface="Symbol" panose="05050102010706020507" pitchFamily="18" charset="2"/>
              </a:rPr>
              <a:t>)</a:t>
            </a:r>
          </a:p>
          <a:p>
            <a:pPr eaLnBrk="1" hangingPunct="1">
              <a:spcBef>
                <a:spcPct val="0"/>
              </a:spcBef>
              <a:buFontTx/>
              <a:buNone/>
            </a:pPr>
            <a:endParaRPr lang="en-US" altLang="de-DE" sz="2000" dirty="0">
              <a:latin typeface="Arial" panose="020B0604020202020204" pitchFamily="34" charset="0"/>
              <a:sym typeface="Symbol" panose="05050102010706020507" pitchFamily="18" charset="2"/>
            </a:endParaRPr>
          </a:p>
          <a:p>
            <a:pPr eaLnBrk="1" hangingPunct="1">
              <a:spcBef>
                <a:spcPct val="50000"/>
              </a:spcBef>
              <a:buFontTx/>
              <a:buNone/>
            </a:pPr>
            <a:r>
              <a:rPr lang="en-US" altLang="de-DE" sz="2000" dirty="0">
                <a:latin typeface="Arial" panose="020B0604020202020204" pitchFamily="34" charset="0"/>
              </a:rPr>
              <a:t>Example:</a:t>
            </a:r>
          </a:p>
          <a:p>
            <a:pPr eaLnBrk="1" hangingPunct="1">
              <a:spcBef>
                <a:spcPct val="50000"/>
              </a:spcBef>
              <a:buFontTx/>
              <a:buNone/>
            </a:pPr>
            <a:r>
              <a:rPr lang="en-US" altLang="de-DE" sz="2000" b="1" dirty="0">
                <a:solidFill>
                  <a:srgbClr val="0000FF"/>
                </a:solidFill>
                <a:latin typeface="Courier New" panose="02070309020205020404" pitchFamily="49" charset="0"/>
              </a:rPr>
              <a:t>sm09_e10.gsz</a:t>
            </a:r>
            <a:r>
              <a:rPr lang="en-US" altLang="de-DE" sz="2000" dirty="0">
                <a:solidFill>
                  <a:srgbClr val="0000FF"/>
                </a:solidFill>
                <a:latin typeface="Arial" panose="020B0604020202020204" pitchFamily="34" charset="0"/>
              </a:rPr>
              <a:t>	 Use of a leaf texture</a:t>
            </a:r>
          </a:p>
          <a:p>
            <a:pPr eaLnBrk="1" hangingPunct="1">
              <a:spcBef>
                <a:spcPct val="0"/>
              </a:spcBef>
              <a:buFontTx/>
              <a:buNone/>
            </a:pPr>
            <a:endParaRPr lang="en-US" altLang="de-DE" sz="2000" dirty="0">
              <a:latin typeface="Arial" panose="020B0604020202020204" pitchFamily="34" charset="0"/>
              <a:sym typeface="Symbol" panose="05050102010706020507" pitchFamily="18" charset="2"/>
            </a:endParaRPr>
          </a:p>
        </p:txBody>
      </p:sp>
      <p:sp>
        <p:nvSpPr>
          <p:cNvPr id="4" name="Line 3">
            <a:extLst>
              <a:ext uri="{FF2B5EF4-FFF2-40B4-BE49-F238E27FC236}">
                <a16:creationId xmlns:a16="http://schemas.microsoft.com/office/drawing/2014/main" id="{FCC2A990-A1DB-4D9F-B1A3-218D1D7A3365}"/>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61A6F4BD-E728-47E2-A80A-EB7F82F211C4}"/>
              </a:ext>
            </a:extLst>
          </p:cNvPr>
          <p:cNvSpPr>
            <a:spLocks noChangeShapeType="1"/>
          </p:cNvSpPr>
          <p:nvPr/>
        </p:nvSpPr>
        <p:spPr bwMode="auto">
          <a:xfrm flipH="1">
            <a:off x="380999"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DF45F872-5AA8-43CA-8D4E-B3B7B524785C}"/>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DDB21D5A-8F37-4E02-8FF1-6650B2EF91AF}"/>
              </a:ext>
            </a:extLst>
          </p:cNvPr>
          <p:cNvSpPr>
            <a:spLocks noGrp="1"/>
          </p:cNvSpPr>
          <p:nvPr>
            <p:ph type="sldNum" sz="quarter" idx="12"/>
          </p:nvPr>
        </p:nvSpPr>
        <p:spPr/>
        <p:txBody>
          <a:bodyPr/>
          <a:lstStyle/>
          <a:p>
            <a:pPr>
              <a:defRPr/>
            </a:pPr>
            <a:fld id="{D241D66D-E7B1-4B38-99CD-9052D1BD6D73}" type="slidenum">
              <a:rPr lang="de-DE" altLang="de-DE" smtClean="0"/>
              <a:pPr>
                <a:defRPr/>
              </a:pPr>
              <a:t>25</a:t>
            </a:fld>
            <a:endParaRPr lang="de-DE" altLang="de-DE"/>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4">
            <a:extLst>
              <a:ext uri="{FF2B5EF4-FFF2-40B4-BE49-F238E27FC236}">
                <a16:creationId xmlns:a16="http://schemas.microsoft.com/office/drawing/2014/main" id="{007A6F87-6FD2-4FDF-9C02-8B7814C4FB07}"/>
              </a:ext>
            </a:extLst>
          </p:cNvPr>
          <p:cNvSpPr txBox="1">
            <a:spLocks noChangeArrowheads="1"/>
          </p:cNvSpPr>
          <p:nvPr/>
        </p:nvSpPr>
        <p:spPr bwMode="auto">
          <a:xfrm>
            <a:off x="611561" y="889550"/>
            <a:ext cx="842493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de-DE" sz="2800" b="1" dirty="0">
                <a:solidFill>
                  <a:schemeClr val="bg1">
                    <a:lumMod val="50000"/>
                  </a:schemeClr>
                </a:solidFill>
                <a:latin typeface="Arial" panose="020B0604020202020204" pitchFamily="34" charset="0"/>
              </a:rPr>
              <a:t>Assignment for our next lecture:</a:t>
            </a:r>
          </a:p>
        </p:txBody>
      </p:sp>
      <p:sp>
        <p:nvSpPr>
          <p:cNvPr id="3" name="Line 3">
            <a:extLst>
              <a:ext uri="{FF2B5EF4-FFF2-40B4-BE49-F238E27FC236}">
                <a16:creationId xmlns:a16="http://schemas.microsoft.com/office/drawing/2014/main" id="{4748EFAF-4C4C-41A3-BE43-62939C0C856B}"/>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BC9709E1-EDCD-40D1-97B1-40518630B5FF}"/>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cxnSp>
        <p:nvCxnSpPr>
          <p:cNvPr id="5" name="AutoShape 5">
            <a:extLst>
              <a:ext uri="{FF2B5EF4-FFF2-40B4-BE49-F238E27FC236}">
                <a16:creationId xmlns:a16="http://schemas.microsoft.com/office/drawing/2014/main" id="{468BEC6D-4F7D-4C5E-A680-314B8E655192}"/>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EAB8EA3A-322D-4E35-A381-40F15F8B2757}"/>
              </a:ext>
            </a:extLst>
          </p:cNvPr>
          <p:cNvSpPr>
            <a:spLocks noGrp="1"/>
          </p:cNvSpPr>
          <p:nvPr>
            <p:ph type="sldNum" sz="quarter" idx="12"/>
          </p:nvPr>
        </p:nvSpPr>
        <p:spPr/>
        <p:txBody>
          <a:bodyPr/>
          <a:lstStyle/>
          <a:p>
            <a:pPr>
              <a:defRPr/>
            </a:pPr>
            <a:fld id="{20372987-3694-4FB7-AC0A-237BC92BA478}" type="slidenum">
              <a:rPr lang="de-DE" altLang="de-DE" smtClean="0"/>
              <a:pPr>
                <a:defRPr/>
              </a:pPr>
              <a:t>26</a:t>
            </a:fld>
            <a:endParaRPr lang="de-DE" altLang="de-DE"/>
          </a:p>
        </p:txBody>
      </p:sp>
      <p:sp>
        <p:nvSpPr>
          <p:cNvPr id="7" name="Text Box 2">
            <a:extLst>
              <a:ext uri="{FF2B5EF4-FFF2-40B4-BE49-F238E27FC236}">
                <a16:creationId xmlns:a16="http://schemas.microsoft.com/office/drawing/2014/main" id="{22FE51C6-060E-4FC7-B987-895C06624274}"/>
              </a:ext>
            </a:extLst>
          </p:cNvPr>
          <p:cNvSpPr txBox="1">
            <a:spLocks noChangeArrowheads="1"/>
          </p:cNvSpPr>
          <p:nvPr/>
        </p:nvSpPr>
        <p:spPr bwMode="auto">
          <a:xfrm>
            <a:off x="449798" y="1804750"/>
            <a:ext cx="8748460"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dirty="0">
                <a:solidFill>
                  <a:schemeClr val="bg1">
                    <a:lumMod val="50000"/>
                  </a:schemeClr>
                </a:solidFill>
                <a:latin typeface="Arial" panose="020B0604020202020204" pitchFamily="34" charset="0"/>
              </a:rPr>
              <a:t>Work in the ILIAS learning module “</a:t>
            </a:r>
            <a:r>
              <a:rPr lang="en-US" altLang="de-DE" sz="2800" dirty="0" err="1">
                <a:solidFill>
                  <a:schemeClr val="bg1">
                    <a:lumMod val="50000"/>
                  </a:schemeClr>
                </a:solidFill>
                <a:latin typeface="Arial" panose="020B0604020202020204" pitchFamily="34" charset="0"/>
              </a:rPr>
              <a:t>GroIMP</a:t>
            </a:r>
            <a:r>
              <a:rPr lang="en-US" altLang="de-DE" sz="2800" dirty="0">
                <a:solidFill>
                  <a:schemeClr val="bg1">
                    <a:lumMod val="50000"/>
                  </a:schemeClr>
                </a:solidFill>
                <a:latin typeface="Arial" panose="020B0604020202020204" pitchFamily="34" charset="0"/>
              </a:rPr>
              <a:t> – Module XL“ (available through </a:t>
            </a:r>
            <a:r>
              <a:rPr lang="en-US" altLang="de-DE" sz="2800" dirty="0" err="1">
                <a:solidFill>
                  <a:schemeClr val="bg1">
                    <a:lumMod val="50000"/>
                  </a:schemeClr>
                </a:solidFill>
                <a:latin typeface="Arial" panose="020B0604020202020204" pitchFamily="34" charset="0"/>
              </a:rPr>
              <a:t>StudIP</a:t>
            </a:r>
            <a:r>
              <a:rPr lang="en-US" altLang="de-DE" sz="2800" dirty="0">
                <a:solidFill>
                  <a:schemeClr val="bg1">
                    <a:lumMod val="50000"/>
                  </a:schemeClr>
                </a:solidFill>
                <a:latin typeface="Arial" panose="020B0604020202020204" pitchFamily="34" charset="0"/>
              </a:rPr>
              <a:t>):</a:t>
            </a:r>
          </a:p>
          <a:p>
            <a:pPr eaLnBrk="1" hangingPunct="1">
              <a:spcBef>
                <a:spcPct val="50000"/>
              </a:spcBef>
              <a:buFontTx/>
              <a:buNone/>
            </a:pPr>
            <a:r>
              <a:rPr lang="en-US" altLang="de-DE" sz="2800" dirty="0">
                <a:solidFill>
                  <a:schemeClr val="bg1">
                    <a:lumMod val="50000"/>
                  </a:schemeClr>
                </a:solidFill>
                <a:latin typeface="Arial" panose="020B0604020202020204" pitchFamily="34" charset="0"/>
              </a:rPr>
              <a:t>	- Lessons 6 - 10</a:t>
            </a:r>
          </a:p>
        </p:txBody>
      </p:sp>
    </p:spTree>
    <p:extLst>
      <p:ext uri="{BB962C8B-B14F-4D97-AF65-F5344CB8AC3E}">
        <p14:creationId xmlns:p14="http://schemas.microsoft.com/office/powerpoint/2010/main" val="3922721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71A43143-C6AB-4285-8B02-9D44C67EECF1}"/>
              </a:ext>
            </a:extLst>
          </p:cNvPr>
          <p:cNvSpPr txBox="1">
            <a:spLocks noChangeArrowheads="1"/>
          </p:cNvSpPr>
          <p:nvPr/>
        </p:nvSpPr>
        <p:spPr bwMode="auto">
          <a:xfrm>
            <a:off x="467544" y="729565"/>
            <a:ext cx="8604248" cy="47859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0000"/>
                </a:solidFill>
                <a:latin typeface="Arial" panose="020B0604020202020204" pitchFamily="34" charset="0"/>
                <a:cs typeface="Times New Roman" panose="02020603050405020304" pitchFamily="18" charset="0"/>
              </a:rPr>
              <a:t>Today</a:t>
            </a:r>
            <a:r>
              <a:rPr lang="en-US" altLang="de-DE" dirty="0">
                <a:solidFill>
                  <a:srgbClr val="CC0000"/>
                </a:solidFill>
                <a:latin typeface="Arial" panose="020B0604020202020204" pitchFamily="34" charset="0"/>
                <a:cs typeface="Times New Roman" panose="02020603050405020304" pitchFamily="18" charset="0"/>
              </a:rPr>
              <a:t>:</a:t>
            </a:r>
          </a:p>
          <a:p>
            <a:pPr eaLnBrk="1" hangingPunct="1">
              <a:spcBef>
                <a:spcPct val="50000"/>
              </a:spcBef>
              <a:buFontTx/>
              <a:buNone/>
            </a:pPr>
            <a:endParaRPr lang="en-US" altLang="de-DE" sz="1400" dirty="0">
              <a:latin typeface="Arial" panose="020B0604020202020204" pitchFamily="34" charset="0"/>
            </a:endParaRPr>
          </a:p>
          <a:p>
            <a:pPr marL="342900" indent="-342900" eaLnBrk="1" hangingPunct="1">
              <a:spcBef>
                <a:spcPct val="50000"/>
              </a:spcBef>
              <a:buFontTx/>
              <a:buChar char="-"/>
            </a:pPr>
            <a:r>
              <a:rPr lang="en-US" altLang="de-DE" sz="2800" dirty="0">
                <a:latin typeface="Arial" panose="020B0604020202020204" pitchFamily="34" charset="0"/>
              </a:rPr>
              <a:t>two additional examples</a:t>
            </a:r>
          </a:p>
          <a:p>
            <a:pPr marL="342900" indent="-342900" eaLnBrk="1" hangingPunct="1">
              <a:spcBef>
                <a:spcPct val="50000"/>
              </a:spcBef>
              <a:buFontTx/>
              <a:buChar char="-"/>
            </a:pPr>
            <a:r>
              <a:rPr lang="en-US" altLang="de-DE" sz="2800" dirty="0">
                <a:latin typeface="Arial" panose="020B0604020202020204" pitchFamily="34" charset="0"/>
              </a:rPr>
              <a:t>using imperative code in XL programs</a:t>
            </a:r>
          </a:p>
          <a:p>
            <a:pPr marL="342900" indent="-342900" eaLnBrk="1" hangingPunct="1">
              <a:spcBef>
                <a:spcPct val="50000"/>
              </a:spcBef>
              <a:buFontTx/>
              <a:buChar char="-"/>
            </a:pPr>
            <a:r>
              <a:rPr lang="en-US" altLang="de-DE" sz="2800" dirty="0">
                <a:latin typeface="Arial" panose="020B0604020202020204" pitchFamily="34" charset="0"/>
              </a:rPr>
              <a:t>use of loops and arrays for branch constructions</a:t>
            </a:r>
          </a:p>
          <a:p>
            <a:pPr marL="342900" indent="-342900" eaLnBrk="1" hangingPunct="1">
              <a:spcBef>
                <a:spcPct val="50000"/>
              </a:spcBef>
              <a:buFontTx/>
              <a:buChar char="-"/>
            </a:pPr>
            <a:r>
              <a:rPr lang="en-US" altLang="de-DE" sz="2800" dirty="0">
                <a:latin typeface="Arial" panose="020B0604020202020204" pitchFamily="34" charset="0"/>
              </a:rPr>
              <a:t>conditional rule application (examples)</a:t>
            </a:r>
          </a:p>
          <a:p>
            <a:pPr marL="342900" indent="-342900" eaLnBrk="1" hangingPunct="1">
              <a:spcBef>
                <a:spcPct val="50000"/>
              </a:spcBef>
              <a:buFontTx/>
              <a:buChar char="-"/>
            </a:pPr>
            <a:r>
              <a:rPr lang="en-US" altLang="de-DE" sz="2800" dirty="0">
                <a:latin typeface="Arial" panose="020B0604020202020204" pitchFamily="34" charset="0"/>
              </a:rPr>
              <a:t>incorporation of textures into plant models</a:t>
            </a:r>
          </a:p>
          <a:p>
            <a:pPr marL="342900" indent="-342900" eaLnBrk="1" hangingPunct="1">
              <a:spcBef>
                <a:spcPct val="50000"/>
              </a:spcBef>
              <a:buFontTx/>
              <a:buChar char="-"/>
            </a:pPr>
            <a:r>
              <a:rPr lang="en-US" altLang="de-DE" sz="2800" dirty="0">
                <a:latin typeface="Arial" panose="020B0604020202020204" pitchFamily="34" charset="0"/>
              </a:rPr>
              <a:t>creating a project in </a:t>
            </a:r>
            <a:r>
              <a:rPr lang="en-US" altLang="de-DE" sz="2800" dirty="0" err="1">
                <a:latin typeface="Arial" panose="020B0604020202020204" pitchFamily="34" charset="0"/>
              </a:rPr>
              <a:t>GroIMP</a:t>
            </a:r>
            <a:endParaRPr lang="en-US" altLang="de-DE" sz="2800" dirty="0">
              <a:latin typeface="Arial" panose="020B0604020202020204" pitchFamily="34" charset="0"/>
            </a:endParaRPr>
          </a:p>
        </p:txBody>
      </p:sp>
      <p:sp>
        <p:nvSpPr>
          <p:cNvPr id="3" name="Line 3">
            <a:extLst>
              <a:ext uri="{FF2B5EF4-FFF2-40B4-BE49-F238E27FC236}">
                <a16:creationId xmlns:a16="http://schemas.microsoft.com/office/drawing/2014/main" id="{5121C2FB-DB77-4F46-9C59-3243E5ABDB7D}"/>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4066B0A6-E93A-44B4-A429-7EAEFDDA53AB}"/>
              </a:ext>
            </a:extLst>
          </p:cNvPr>
          <p:cNvSpPr>
            <a:spLocks noChangeShapeType="1"/>
          </p:cNvSpPr>
          <p:nvPr/>
        </p:nvSpPr>
        <p:spPr bwMode="auto">
          <a:xfrm flipH="1">
            <a:off x="380999" y="548680"/>
            <a:ext cx="1"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9D031B40-5E74-42DD-828E-FA9C6F1C9B49}"/>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ED1FB450-C941-4E93-A8B1-D8A67613244D}"/>
              </a:ext>
            </a:extLst>
          </p:cNvPr>
          <p:cNvSpPr>
            <a:spLocks noGrp="1"/>
          </p:cNvSpPr>
          <p:nvPr>
            <p:ph type="sldNum" sz="quarter" idx="12"/>
          </p:nvPr>
        </p:nvSpPr>
        <p:spPr/>
        <p:txBody>
          <a:bodyPr/>
          <a:lstStyle/>
          <a:p>
            <a:pPr>
              <a:defRPr/>
            </a:pPr>
            <a:fld id="{D241D66D-E7B1-4B38-99CD-9052D1BD6D73}" type="slidenum">
              <a:rPr lang="de-DE" altLang="de-DE" smtClean="0"/>
              <a:pPr>
                <a:defRPr/>
              </a:pPr>
              <a:t>3</a:t>
            </a:fld>
            <a:endParaRPr lang="de-DE" altLang="de-D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a:extLst>
              <a:ext uri="{FF2B5EF4-FFF2-40B4-BE49-F238E27FC236}">
                <a16:creationId xmlns:a16="http://schemas.microsoft.com/office/drawing/2014/main" id="{2DF4C29C-8102-4E47-BFBE-D7F596308211}"/>
              </a:ext>
            </a:extLst>
          </p:cNvPr>
          <p:cNvSpPr txBox="1">
            <a:spLocks noChangeArrowheads="1"/>
          </p:cNvSpPr>
          <p:nvPr/>
        </p:nvSpPr>
        <p:spPr bwMode="auto">
          <a:xfrm>
            <a:off x="360286" y="583287"/>
            <a:ext cx="8593822"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ts val="0"/>
              </a:spcBef>
              <a:buFontTx/>
              <a:buNone/>
            </a:pPr>
            <a:r>
              <a:rPr lang="en-US" altLang="de-DE" b="1" dirty="0">
                <a:solidFill>
                  <a:srgbClr val="C00000"/>
                </a:solidFill>
                <a:latin typeface="Arial" panose="020B0604020202020204" pitchFamily="34" charset="0"/>
              </a:rPr>
              <a:t>Examples:</a:t>
            </a:r>
          </a:p>
          <a:p>
            <a:pPr eaLnBrk="1" hangingPunct="1">
              <a:spcBef>
                <a:spcPts val="0"/>
              </a:spcBef>
              <a:buFontTx/>
              <a:buNone/>
            </a:pPr>
            <a:endParaRPr lang="en-US" altLang="de-DE" sz="800" dirty="0">
              <a:solidFill>
                <a:srgbClr val="0000FF"/>
              </a:solidFill>
              <a:latin typeface="Arial" panose="020B0604020202020204" pitchFamily="34" charset="0"/>
            </a:endParaRPr>
          </a:p>
          <a:p>
            <a:pPr eaLnBrk="1" hangingPunct="1">
              <a:spcBef>
                <a:spcPts val="0"/>
              </a:spcBef>
              <a:spcAft>
                <a:spcPts val="0"/>
              </a:spcAft>
              <a:buFontTx/>
              <a:buNone/>
            </a:pPr>
            <a:endParaRPr lang="en-US" altLang="de-DE" sz="400" dirty="0">
              <a:solidFill>
                <a:srgbClr val="0000FF"/>
              </a:solidFill>
              <a:latin typeface="Arial" panose="020B0604020202020204" pitchFamily="34" charset="0"/>
            </a:endParaRPr>
          </a:p>
          <a:p>
            <a:pPr eaLnBrk="1" hangingPunct="1">
              <a:spcBef>
                <a:spcPts val="0"/>
              </a:spcBef>
              <a:spcAft>
                <a:spcPts val="0"/>
              </a:spcAft>
              <a:buFontTx/>
              <a:buNone/>
            </a:pPr>
            <a:endParaRPr lang="en-US" altLang="de-DE" sz="400" dirty="0">
              <a:solidFill>
                <a:srgbClr val="0000FF"/>
              </a:solidFill>
              <a:latin typeface="Arial" panose="020B0604020202020204" pitchFamily="34" charset="0"/>
            </a:endParaRPr>
          </a:p>
          <a:p>
            <a:pPr eaLnBrk="1" hangingPunct="1">
              <a:spcBef>
                <a:spcPts val="0"/>
              </a:spcBef>
              <a:spcAft>
                <a:spcPts val="0"/>
              </a:spcAft>
              <a:buFontTx/>
              <a:buNone/>
            </a:pPr>
            <a:endParaRPr lang="en-US" altLang="de-DE" sz="4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sm09_e08.rgg	</a:t>
            </a:r>
            <a:r>
              <a:rPr lang="en-US" altLang="de-DE" sz="2800" dirty="0">
                <a:solidFill>
                  <a:srgbClr val="0000FF"/>
                </a:solidFill>
                <a:latin typeface="Arial" panose="020B0604020202020204" pitchFamily="34" charset="0"/>
              </a:rPr>
              <a:t> - define your own modules in order</a:t>
            </a:r>
          </a:p>
          <a:p>
            <a:pPr eaLnBrk="1" hangingPunct="1">
              <a:spcBef>
                <a:spcPts val="0"/>
              </a:spcBef>
              <a:spcAft>
                <a:spcPts val="0"/>
              </a:spcAft>
              <a:buNone/>
            </a:pPr>
            <a:r>
              <a:rPr lang="en-US" altLang="de-DE" sz="2800" dirty="0">
                <a:solidFill>
                  <a:srgbClr val="0000FF"/>
                </a:solidFill>
                <a:latin typeface="Arial" panose="020B0604020202020204" pitchFamily="34" charset="0"/>
              </a:rPr>
              <a:t>                               to simplify the code</a:t>
            </a:r>
          </a:p>
          <a:p>
            <a:pPr eaLnBrk="1" hangingPunct="1">
              <a:spcBef>
                <a:spcPts val="0"/>
              </a:spcBef>
              <a:spcAft>
                <a:spcPts val="0"/>
              </a:spcAft>
              <a:buFontTx/>
              <a:buNone/>
            </a:pPr>
            <a:endParaRPr lang="en-US" altLang="de-DE" sz="4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sm09_e21.rgg</a:t>
            </a:r>
            <a:r>
              <a:rPr lang="en-US" altLang="de-DE" sz="2800" dirty="0">
                <a:solidFill>
                  <a:srgbClr val="0000FF"/>
                </a:solidFill>
                <a:latin typeface="Arial" panose="020B0604020202020204" pitchFamily="34" charset="0"/>
              </a:rPr>
              <a:t>	 - 3 variants how to position lateral</a:t>
            </a:r>
          </a:p>
          <a:p>
            <a:pPr eaLnBrk="1" hangingPunct="1">
              <a:spcBef>
                <a:spcPts val="0"/>
              </a:spcBef>
              <a:spcAft>
                <a:spcPts val="0"/>
              </a:spcAft>
              <a:buFontTx/>
              <a:buNone/>
            </a:pPr>
            <a:r>
              <a:rPr lang="en-US" altLang="de-DE" sz="2800" dirty="0">
                <a:solidFill>
                  <a:srgbClr val="0000FF"/>
                </a:solidFill>
                <a:latin typeface="Arial" panose="020B0604020202020204" pitchFamily="34" charset="0"/>
              </a:rPr>
              <a:t>                               branches at another place than at</a:t>
            </a:r>
          </a:p>
          <a:p>
            <a:pPr eaLnBrk="1" hangingPunct="1">
              <a:spcBef>
                <a:spcPts val="0"/>
              </a:spcBef>
              <a:spcAft>
                <a:spcPts val="0"/>
              </a:spcAft>
              <a:buFontTx/>
              <a:buNone/>
            </a:pPr>
            <a:r>
              <a:rPr lang="en-US" altLang="de-DE" sz="2800" dirty="0">
                <a:solidFill>
                  <a:srgbClr val="0000FF"/>
                </a:solidFill>
                <a:latin typeface="Arial" panose="020B0604020202020204" pitchFamily="34" charset="0"/>
              </a:rPr>
              <a:t>                               the end of an object</a:t>
            </a:r>
          </a:p>
        </p:txBody>
      </p:sp>
      <p:sp>
        <p:nvSpPr>
          <p:cNvPr id="3" name="Line 3">
            <a:extLst>
              <a:ext uri="{FF2B5EF4-FFF2-40B4-BE49-F238E27FC236}">
                <a16:creationId xmlns:a16="http://schemas.microsoft.com/office/drawing/2014/main" id="{0C2F689F-DE4C-4717-AD3F-5528C87125CD}"/>
              </a:ext>
            </a:extLst>
          </p:cNvPr>
          <p:cNvSpPr>
            <a:spLocks noChangeShapeType="1"/>
          </p:cNvSpPr>
          <p:nvPr/>
        </p:nvSpPr>
        <p:spPr bwMode="auto">
          <a:xfrm flipH="1" flipV="1">
            <a:off x="611560" y="188640"/>
            <a:ext cx="8532440" cy="3422"/>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D7D67F30-249C-4616-B8EE-E91DA030ADA0}"/>
              </a:ext>
            </a:extLst>
          </p:cNvPr>
          <p:cNvSpPr>
            <a:spLocks noChangeShapeType="1"/>
          </p:cNvSpPr>
          <p:nvPr/>
        </p:nvSpPr>
        <p:spPr bwMode="auto">
          <a:xfrm>
            <a:off x="179512" y="573360"/>
            <a:ext cx="0" cy="628464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20C68EAF-910F-4E45-9C62-C54BEFE55DB2}"/>
              </a:ext>
            </a:extLst>
          </p:cNvPr>
          <p:cNvCxnSpPr>
            <a:cxnSpLocks noChangeShapeType="1"/>
          </p:cNvCxnSpPr>
          <p:nvPr/>
        </p:nvCxnSpPr>
        <p:spPr bwMode="auto">
          <a:xfrm rot="-5400000">
            <a:off x="193800" y="177775"/>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A20DFDA7-470C-498C-A3B9-0069135C8EDB}"/>
              </a:ext>
            </a:extLst>
          </p:cNvPr>
          <p:cNvSpPr>
            <a:spLocks noGrp="1"/>
          </p:cNvSpPr>
          <p:nvPr>
            <p:ph type="sldNum" sz="quarter" idx="12"/>
          </p:nvPr>
        </p:nvSpPr>
        <p:spPr/>
        <p:txBody>
          <a:bodyPr/>
          <a:lstStyle/>
          <a:p>
            <a:pPr>
              <a:defRPr/>
            </a:pPr>
            <a:fld id="{20372987-3694-4FB7-AC0A-237BC92BA478}" type="slidenum">
              <a:rPr lang="de-DE" altLang="de-DE" smtClean="0"/>
              <a:pPr>
                <a:defRPr/>
              </a:pPr>
              <a:t>4</a:t>
            </a:fld>
            <a:endParaRPr lang="de-DE" altLang="de-D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00A1EE65-23D7-4DC9-8657-8A952F25C7B0}"/>
              </a:ext>
            </a:extLst>
          </p:cNvPr>
          <p:cNvSpPr txBox="1">
            <a:spLocks noChangeArrowheads="1"/>
          </p:cNvSpPr>
          <p:nvPr/>
        </p:nvSpPr>
        <p:spPr bwMode="auto">
          <a:xfrm>
            <a:off x="323528" y="188640"/>
            <a:ext cx="8784531" cy="6632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FF0000"/>
                </a:solidFill>
                <a:latin typeface="Arial" panose="020B0604020202020204" pitchFamily="34" charset="0"/>
              </a:rPr>
              <a:t>   Using Imperative Code in XL Programs</a:t>
            </a:r>
          </a:p>
          <a:p>
            <a:pPr eaLnBrk="1" hangingPunct="1">
              <a:spcBef>
                <a:spcPct val="50000"/>
              </a:spcBef>
              <a:buFontTx/>
              <a:buNone/>
            </a:pPr>
            <a:r>
              <a:rPr lang="en-US" altLang="de-DE" sz="2400" i="1" dirty="0">
                <a:latin typeface="Arial" panose="020B0604020202020204" pitchFamily="34" charset="0"/>
              </a:rPr>
              <a:t>Commands such as assignments of values to variables, additions, function statements, output (print commands), etc., are specified with the same notation as in the Java programming language and are enclosed in curly brackets { ... }</a:t>
            </a:r>
          </a:p>
          <a:p>
            <a:pPr eaLnBrk="1" hangingPunct="1">
              <a:spcBef>
                <a:spcPct val="50000"/>
              </a:spcBef>
              <a:buFontTx/>
              <a:buNone/>
            </a:pPr>
            <a:endParaRPr lang="en-US" altLang="de-DE" sz="1400" i="1" dirty="0">
              <a:latin typeface="Arial" panose="020B0604020202020204" pitchFamily="34" charset="0"/>
            </a:endParaRPr>
          </a:p>
          <a:p>
            <a:pPr eaLnBrk="1" hangingPunct="1">
              <a:spcBef>
                <a:spcPts val="0"/>
              </a:spcBef>
              <a:buFontTx/>
              <a:buNone/>
            </a:pPr>
            <a:r>
              <a:rPr lang="en-US" altLang="de-DE" sz="2400" i="1" dirty="0">
                <a:solidFill>
                  <a:srgbClr val="0000FF"/>
                </a:solidFill>
                <a:latin typeface="Arial" panose="020B0604020202020204" pitchFamily="34" charset="0"/>
              </a:rPr>
              <a:t>Examples:</a:t>
            </a:r>
          </a:p>
          <a:p>
            <a:pPr eaLnBrk="1" hangingPunct="1">
              <a:spcBef>
                <a:spcPts val="0"/>
              </a:spcBef>
              <a:buFontTx/>
              <a:buNone/>
            </a:pPr>
            <a:endParaRPr lang="en-US" altLang="de-DE" sz="1600" i="1" dirty="0">
              <a:solidFill>
                <a:srgbClr val="0000FF"/>
              </a:solidFill>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int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a:t>
            </a:r>
            <a:r>
              <a:rPr lang="en-US" altLang="de-DE" sz="2000" dirty="0">
                <a:latin typeface="Arial" panose="020B0604020202020204" pitchFamily="34" charset="0"/>
              </a:rPr>
              <a:t>    // Declaration of an integer variable with the name </a:t>
            </a:r>
            <a:r>
              <a:rPr lang="en-US" altLang="de-DE" sz="2000" b="1" dirty="0" err="1">
                <a:latin typeface="Arial" panose="020B0604020202020204" pitchFamily="34" charset="0"/>
              </a:rPr>
              <a:t>i</a:t>
            </a:r>
            <a:endParaRPr lang="en-US" altLang="de-DE" sz="2000" b="1" dirty="0">
              <a:latin typeface="Arial" panose="020B0604020202020204" pitchFamily="34" charset="0"/>
            </a:endParaRPr>
          </a:p>
          <a:p>
            <a:pPr eaLnBrk="1" hangingPunct="1">
              <a:spcBef>
                <a:spcPts val="0"/>
              </a:spcBef>
              <a:buFontTx/>
              <a:buNone/>
            </a:pPr>
            <a:endParaRPr lang="en-US" altLang="de-DE" sz="16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float a = 0.0;</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Declaration and initialization </a:t>
            </a:r>
          </a:p>
          <a:p>
            <a:pPr eaLnBrk="1" hangingPunct="1">
              <a:spcBef>
                <a:spcPts val="0"/>
              </a:spcBef>
              <a:buFontTx/>
              <a:buNone/>
            </a:pPr>
            <a:r>
              <a:rPr lang="en-US" altLang="de-DE" sz="2000" dirty="0">
                <a:latin typeface="Arial" panose="020B0604020202020204" pitchFamily="34" charset="0"/>
              </a:rPr>
              <a:t>                                //  of a floating point variable</a:t>
            </a:r>
          </a:p>
          <a:p>
            <a:pPr eaLnBrk="1" hangingPunct="1">
              <a:spcBef>
                <a:spcPts val="0"/>
              </a:spcBef>
              <a:buFontTx/>
              <a:buNone/>
            </a:pPr>
            <a:endParaRPr lang="en-US" altLang="de-DE" sz="16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int[] x = new int[20];</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Declaration of an array (data field) with </a:t>
            </a:r>
          </a:p>
          <a:p>
            <a:pPr eaLnBrk="1" hangingPunct="1">
              <a:spcBef>
                <a:spcPts val="0"/>
              </a:spcBef>
              <a:buNone/>
            </a:pPr>
            <a:r>
              <a:rPr lang="en-US" altLang="de-DE" sz="2000" dirty="0">
                <a:latin typeface="Arial" panose="020B0604020202020204" pitchFamily="34" charset="0"/>
              </a:rPr>
              <a:t>                                                  // length 20; with access: x[0], ..., x[19]</a:t>
            </a:r>
          </a:p>
          <a:p>
            <a:pPr eaLnBrk="1" hangingPunct="1">
              <a:spcBef>
                <a:spcPts val="0"/>
              </a:spcBef>
              <a:buFontTx/>
              <a:buNone/>
            </a:pPr>
            <a:endParaRPr lang="en-US" altLang="de-DE" sz="1600" b="1" dirty="0">
              <a:solidFill>
                <a:srgbClr val="0000FF"/>
              </a:solidFill>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float[] y = { 0.1, 0.2, 0.7, -1.4 };</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Declaration and</a:t>
            </a:r>
          </a:p>
          <a:p>
            <a:pPr eaLnBrk="1" hangingPunct="1">
              <a:spcBef>
                <a:spcPts val="0"/>
              </a:spcBef>
              <a:buNone/>
            </a:pPr>
            <a:r>
              <a:rPr lang="en-US" altLang="de-DE" sz="2000" dirty="0">
                <a:latin typeface="Arial" panose="020B0604020202020204" pitchFamily="34" charset="0"/>
              </a:rPr>
              <a:t>                                                                               // initialization of an array</a:t>
            </a:r>
            <a:endParaRPr lang="en-US" altLang="de-DE" sz="2000" dirty="0">
              <a:solidFill>
                <a:srgbClr val="0000FF"/>
              </a:solidFill>
              <a:latin typeface="Arial" panose="020B0604020202020204" pitchFamily="34" charset="0"/>
            </a:endParaRPr>
          </a:p>
          <a:p>
            <a:pPr eaLnBrk="1" hangingPunct="1">
              <a:spcBef>
                <a:spcPts val="0"/>
              </a:spcBef>
              <a:buFontTx/>
              <a:buNone/>
            </a:pPr>
            <a:endParaRPr lang="en-US" altLang="de-DE" sz="1600" dirty="0">
              <a:latin typeface="Arial" panose="020B0604020202020204" pitchFamily="34" charset="0"/>
            </a:endParaRPr>
          </a:p>
          <a:p>
            <a:pPr eaLnBrk="1" hangingPunct="1">
              <a:spcBef>
                <a:spcPts val="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25;</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assignment</a:t>
            </a:r>
          </a:p>
        </p:txBody>
      </p:sp>
      <p:sp>
        <p:nvSpPr>
          <p:cNvPr id="3" name="Line 3">
            <a:extLst>
              <a:ext uri="{FF2B5EF4-FFF2-40B4-BE49-F238E27FC236}">
                <a16:creationId xmlns:a16="http://schemas.microsoft.com/office/drawing/2014/main" id="{47B80F55-F5B4-4CC1-B095-1D9C7C89354D}"/>
              </a:ext>
            </a:extLst>
          </p:cNvPr>
          <p:cNvSpPr>
            <a:spLocks noChangeShapeType="1"/>
          </p:cNvSpPr>
          <p:nvPr/>
        </p:nvSpPr>
        <p:spPr bwMode="auto">
          <a:xfrm flipH="1">
            <a:off x="683568" y="188640"/>
            <a:ext cx="8460432"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807E066D-9460-4B38-8A4E-E7E9046A4986}"/>
              </a:ext>
            </a:extLst>
          </p:cNvPr>
          <p:cNvSpPr>
            <a:spLocks noChangeShapeType="1"/>
          </p:cNvSpPr>
          <p:nvPr/>
        </p:nvSpPr>
        <p:spPr bwMode="auto">
          <a:xfrm>
            <a:off x="251520" y="548680"/>
            <a:ext cx="0" cy="6272545"/>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4C89376F-11C3-400B-B496-773AF061A0E8}"/>
              </a:ext>
            </a:extLst>
          </p:cNvPr>
          <p:cNvCxnSpPr>
            <a:cxnSpLocks noChangeShapeType="1"/>
          </p:cNvCxnSpPr>
          <p:nvPr/>
        </p:nvCxnSpPr>
        <p:spPr bwMode="auto">
          <a:xfrm rot="-5400000">
            <a:off x="265808"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3061F649-A10D-49FB-BB6A-7E0FEDBFAD78}"/>
              </a:ext>
            </a:extLst>
          </p:cNvPr>
          <p:cNvSpPr>
            <a:spLocks noGrp="1"/>
          </p:cNvSpPr>
          <p:nvPr>
            <p:ph type="sldNum" sz="quarter" idx="12"/>
          </p:nvPr>
        </p:nvSpPr>
        <p:spPr/>
        <p:txBody>
          <a:bodyPr/>
          <a:lstStyle/>
          <a:p>
            <a:pPr>
              <a:defRPr/>
            </a:pPr>
            <a:fld id="{20372987-3694-4FB7-AC0A-237BC92BA478}" type="slidenum">
              <a:rPr lang="de-DE" altLang="de-DE" smtClean="0"/>
              <a:pPr>
                <a:defRPr/>
              </a:pPr>
              <a:t>5</a:t>
            </a:fld>
            <a:endParaRPr lang="de-DE" altLang="de-D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a:extLst>
              <a:ext uri="{FF2B5EF4-FFF2-40B4-BE49-F238E27FC236}">
                <a16:creationId xmlns:a16="http://schemas.microsoft.com/office/drawing/2014/main" id="{2E23D024-0D62-4ABA-B869-25A834BD982B}"/>
              </a:ext>
            </a:extLst>
          </p:cNvPr>
          <p:cNvSpPr txBox="1">
            <a:spLocks noChangeArrowheads="1"/>
          </p:cNvSpPr>
          <p:nvPr/>
        </p:nvSpPr>
        <p:spPr bwMode="auto">
          <a:xfrm>
            <a:off x="251520" y="188640"/>
            <a:ext cx="8856978" cy="6586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400" b="1" dirty="0">
                <a:solidFill>
                  <a:srgbClr val="FF0000"/>
                </a:solidFill>
                <a:latin typeface="Arial" panose="020B0604020202020204" pitchFamily="34" charset="0"/>
              </a:rPr>
              <a:t>Use of imperative code (continued)</a:t>
            </a:r>
            <a:endParaRPr lang="en-US" altLang="de-DE" sz="2400" b="1" dirty="0">
              <a:solidFill>
                <a:srgbClr val="FF0000"/>
              </a:solidFill>
            </a:endParaRPr>
          </a:p>
          <a:p>
            <a:pPr eaLnBrk="1" hangingPunct="1">
              <a:spcBef>
                <a:spcPct val="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a:t>
            </a:r>
            <a:r>
              <a:rPr lang="en-US" altLang="de-DE" sz="2000" dirty="0">
                <a:solidFill>
                  <a:srgbClr val="0000FF"/>
                </a:solidFill>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increased by </a:t>
            </a:r>
            <a:r>
              <a:rPr lang="en-US" altLang="de-DE" sz="2000" b="1" dirty="0">
                <a:latin typeface="Arial" panose="020B0604020202020204" pitchFamily="34" charset="0"/>
              </a:rPr>
              <a:t>1</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a:t>
            </a:r>
            <a:r>
              <a:rPr lang="en-US" altLang="de-DE" sz="2000" dirty="0">
                <a:solidFill>
                  <a:srgbClr val="0000FF"/>
                </a:solidFill>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decreased by </a:t>
            </a:r>
            <a:r>
              <a:rPr lang="en-US" altLang="de-DE" sz="2000" b="1" dirty="0">
                <a:latin typeface="Arial" panose="020B0604020202020204" pitchFamily="34" charset="0"/>
              </a:rPr>
              <a:t>1</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5;</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increased by </a:t>
            </a:r>
            <a:r>
              <a:rPr lang="en-US" altLang="de-DE" sz="2000" b="1" dirty="0">
                <a:latin typeface="Arial" panose="020B0604020202020204" pitchFamily="34" charset="0"/>
              </a:rPr>
              <a:t>5</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5;</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decreased by </a:t>
            </a:r>
            <a:r>
              <a:rPr lang="en-US" altLang="de-DE" sz="2000" b="1" dirty="0">
                <a:latin typeface="Arial" panose="020B0604020202020204" pitchFamily="34" charset="0"/>
              </a:rPr>
              <a:t>5</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2;</a:t>
            </a:r>
            <a:r>
              <a:rPr lang="en-US" altLang="de-DE" sz="2000" b="1"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doubled</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3;</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divided by </a:t>
            </a:r>
            <a:r>
              <a:rPr lang="en-US" altLang="de-DE" sz="2000" b="1" dirty="0">
                <a:latin typeface="Arial" panose="020B0604020202020204" pitchFamily="34" charset="0"/>
              </a:rPr>
              <a:t>3</a:t>
            </a:r>
          </a:p>
          <a:p>
            <a:pPr eaLnBrk="1" hangingPunct="1">
              <a:spcBef>
                <a:spcPts val="0"/>
              </a:spcBef>
              <a:buFontTx/>
              <a:buNone/>
            </a:pPr>
            <a:r>
              <a:rPr lang="en-US" altLang="de-DE" sz="2000" b="1" dirty="0">
                <a:solidFill>
                  <a:srgbClr val="0000FF"/>
                </a:solidFill>
                <a:latin typeface="Courier New" panose="02070309020205020404" pitchFamily="49" charset="0"/>
              </a:rPr>
              <a:t>n = m % a;</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b="1" dirty="0">
                <a:latin typeface="Arial" panose="020B0604020202020204" pitchFamily="34" charset="0"/>
              </a:rPr>
              <a:t>n</a:t>
            </a:r>
            <a:r>
              <a:rPr lang="en-US" altLang="de-DE" sz="2000" dirty="0">
                <a:latin typeface="Arial" panose="020B0604020202020204" pitchFamily="34" charset="0"/>
              </a:rPr>
              <a:t> becomes the remainder of </a:t>
            </a:r>
            <a:r>
              <a:rPr lang="en-US" altLang="de-DE" sz="2000" b="1" dirty="0">
                <a:latin typeface="Arial" panose="020B0604020202020204" pitchFamily="34" charset="0"/>
              </a:rPr>
              <a:t>m</a:t>
            </a:r>
            <a:r>
              <a:rPr lang="en-US" altLang="de-DE" sz="2000" dirty="0">
                <a:latin typeface="Arial" panose="020B0604020202020204" pitchFamily="34" charset="0"/>
              </a:rPr>
              <a:t> after integer</a:t>
            </a:r>
          </a:p>
          <a:p>
            <a:pPr eaLnBrk="1" hangingPunct="1">
              <a:spcBef>
                <a:spcPts val="0"/>
              </a:spcBef>
              <a:buFontTx/>
              <a:buNone/>
            </a:pPr>
            <a:r>
              <a:rPr lang="en-US" altLang="de-DE" sz="2000" dirty="0">
                <a:latin typeface="Arial" panose="020B0604020202020204" pitchFamily="34" charset="0"/>
              </a:rPr>
              <a:t>                       // division by </a:t>
            </a:r>
            <a:r>
              <a:rPr lang="en-US" altLang="de-DE" sz="2000" b="1" dirty="0">
                <a:latin typeface="Arial" panose="020B0604020202020204" pitchFamily="34" charset="0"/>
              </a:rPr>
              <a:t>a</a:t>
            </a:r>
          </a:p>
          <a:p>
            <a:pPr eaLnBrk="1" hangingPunct="1">
              <a:spcBef>
                <a:spcPct val="50000"/>
              </a:spcBef>
              <a:buFontTx/>
              <a:buNone/>
            </a:pPr>
            <a:r>
              <a:rPr lang="en-US" altLang="de-DE" sz="2000" b="1" dirty="0">
                <a:solidFill>
                  <a:srgbClr val="0000FF"/>
                </a:solidFill>
                <a:latin typeface="Courier New" panose="02070309020205020404" pitchFamily="49" charset="0"/>
              </a:rPr>
              <a:t>x = </a:t>
            </a:r>
            <a:r>
              <a:rPr lang="en-US" altLang="de-DE" sz="2000" b="1" dirty="0" err="1">
                <a:solidFill>
                  <a:srgbClr val="0000FF"/>
                </a:solidFill>
                <a:latin typeface="Courier New" panose="02070309020205020404" pitchFamily="49" charset="0"/>
              </a:rPr>
              <a:t>Math.sqrt</a:t>
            </a:r>
            <a:r>
              <a:rPr lang="en-US" altLang="de-DE" sz="2000" b="1" dirty="0">
                <a:solidFill>
                  <a:srgbClr val="0000FF"/>
                </a:solidFill>
                <a:latin typeface="Courier New" panose="02070309020205020404" pitchFamily="49" charset="0"/>
              </a:rPr>
              <a:t>(2);</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b="1" dirty="0">
                <a:latin typeface="Arial" panose="020B0604020202020204" pitchFamily="34" charset="0"/>
              </a:rPr>
              <a:t>x</a:t>
            </a:r>
            <a:r>
              <a:rPr lang="en-US" altLang="de-DE" sz="2000" dirty="0">
                <a:latin typeface="Arial" panose="020B0604020202020204" pitchFamily="34" charset="0"/>
              </a:rPr>
              <a:t> is the square root of </a:t>
            </a:r>
            <a:r>
              <a:rPr lang="en-US" altLang="de-DE" sz="2000" b="1" dirty="0">
                <a:latin typeface="Arial" panose="020B0604020202020204" pitchFamily="34" charset="0"/>
              </a:rPr>
              <a:t>2</a:t>
            </a:r>
            <a:r>
              <a:rPr lang="en-US" altLang="de-DE" sz="2000" dirty="0">
                <a:latin typeface="Arial" panose="020B0604020202020204" pitchFamily="34" charset="0"/>
              </a:rPr>
              <a:t> by assignment</a:t>
            </a:r>
          </a:p>
          <a:p>
            <a:pPr eaLnBrk="1" hangingPunct="1">
              <a:spcBef>
                <a:spcPct val="50000"/>
              </a:spcBef>
              <a:buFontTx/>
              <a:buNone/>
            </a:pPr>
            <a:r>
              <a:rPr lang="en-US" altLang="de-DE" sz="2000" b="1" dirty="0">
                <a:solidFill>
                  <a:srgbClr val="0000FF"/>
                </a:solidFill>
                <a:latin typeface="Courier New" panose="02070309020205020404" pitchFamily="49" charset="0"/>
              </a:rPr>
              <a:t>if (x != 0) { y = 1/x; }</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conditional assignment of </a:t>
            </a:r>
            <a:r>
              <a:rPr lang="en-US" altLang="de-DE" sz="2000" b="1" dirty="0">
                <a:latin typeface="Arial" panose="020B0604020202020204" pitchFamily="34" charset="0"/>
              </a:rPr>
              <a:t>1/x</a:t>
            </a:r>
            <a:r>
              <a:rPr lang="en-US" altLang="de-DE" sz="2000" dirty="0">
                <a:latin typeface="Arial" panose="020B0604020202020204" pitchFamily="34" charset="0"/>
              </a:rPr>
              <a:t> to </a:t>
            </a:r>
            <a:r>
              <a:rPr lang="en-US" altLang="de-DE" sz="2000" b="1" dirty="0">
                <a:latin typeface="Arial" panose="020B0604020202020204" pitchFamily="34" charset="0"/>
              </a:rPr>
              <a:t>y</a:t>
            </a:r>
          </a:p>
          <a:p>
            <a:pPr eaLnBrk="1" hangingPunct="1">
              <a:spcBef>
                <a:spcPct val="50000"/>
              </a:spcBef>
              <a:buFontTx/>
              <a:buNone/>
            </a:pPr>
            <a:endParaRPr lang="en-US" altLang="de-DE" sz="4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while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&lt;= 10) {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Loop: as long as </a:t>
            </a:r>
            <a:r>
              <a:rPr lang="en-US" altLang="de-DE" sz="2000" b="1" dirty="0" err="1">
                <a:latin typeface="Arial" panose="020B0604020202020204" pitchFamily="34" charset="0"/>
              </a:rPr>
              <a:t>i</a:t>
            </a:r>
            <a:r>
              <a:rPr lang="en-US" altLang="de-DE" sz="2000" dirty="0">
                <a:latin typeface="Arial" panose="020B0604020202020204" pitchFamily="34" charset="0"/>
              </a:rPr>
              <a:t> ≤ </a:t>
            </a:r>
            <a:r>
              <a:rPr lang="en-US" altLang="de-DE" sz="2000" b="1" dirty="0">
                <a:latin typeface="Arial" panose="020B0604020202020204" pitchFamily="34" charset="0"/>
              </a:rPr>
              <a:t>10</a:t>
            </a:r>
            <a:r>
              <a:rPr lang="en-US" altLang="de-DE" sz="2000" dirty="0">
                <a:latin typeface="Arial" panose="020B0604020202020204" pitchFamily="34" charset="0"/>
              </a:rPr>
              <a:t>,</a:t>
            </a:r>
          </a:p>
          <a:p>
            <a:pPr eaLnBrk="1" hangingPunct="1">
              <a:spcBef>
                <a:spcPts val="0"/>
              </a:spcBef>
              <a:buFontTx/>
              <a:buNone/>
            </a:pPr>
            <a:r>
              <a:rPr lang="en-US" altLang="de-DE" sz="2000" dirty="0">
                <a:latin typeface="Arial" panose="020B0604020202020204" pitchFamily="34" charset="0"/>
              </a:rPr>
              <a:t>                                                      // </a:t>
            </a:r>
            <a:r>
              <a:rPr lang="en-US" altLang="de-DE" sz="2000" b="1" dirty="0" err="1">
                <a:latin typeface="Arial" panose="020B0604020202020204" pitchFamily="34" charset="0"/>
              </a:rPr>
              <a:t>i</a:t>
            </a:r>
            <a:r>
              <a:rPr lang="en-US" altLang="de-DE" sz="2000" dirty="0">
                <a:latin typeface="Arial" panose="020B0604020202020204" pitchFamily="34" charset="0"/>
              </a:rPr>
              <a:t> is increased by </a:t>
            </a:r>
            <a:r>
              <a:rPr lang="en-US" altLang="de-DE" sz="2000" b="1" dirty="0">
                <a:latin typeface="Arial" panose="020B0604020202020204" pitchFamily="34" charset="0"/>
              </a:rPr>
              <a:t>1</a:t>
            </a:r>
          </a:p>
          <a:p>
            <a:pPr eaLnBrk="1" hangingPunct="1">
              <a:spcBef>
                <a:spcPts val="0"/>
              </a:spcBef>
              <a:buFontTx/>
              <a:buNone/>
            </a:pPr>
            <a:endParaRPr lang="en-US" altLang="de-DE" sz="4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for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0;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&lt; 100;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x[</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2*</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a:t>
            </a:r>
            <a:r>
              <a:rPr lang="en-US" altLang="de-DE" sz="2000" dirty="0">
                <a:solidFill>
                  <a:srgbClr val="0000FF"/>
                </a:solidFill>
                <a:latin typeface="Arial" panose="020B0604020202020204" pitchFamily="34" charset="0"/>
                <a:sym typeface="Symbol" panose="05050102010706020507" pitchFamily="18" charset="2"/>
              </a:rPr>
              <a:t>  </a:t>
            </a:r>
            <a:r>
              <a:rPr lang="en-US" altLang="de-DE" sz="2000" dirty="0">
                <a:latin typeface="Arial" panose="020B0604020202020204" pitchFamily="34" charset="0"/>
                <a:sym typeface="Symbol" panose="05050102010706020507" pitchFamily="18" charset="2"/>
              </a:rPr>
              <a:t>// imperative </a:t>
            </a:r>
          </a:p>
          <a:p>
            <a:pPr eaLnBrk="1" hangingPunct="1">
              <a:spcBef>
                <a:spcPct val="0"/>
              </a:spcBef>
              <a:buFontTx/>
              <a:buNone/>
            </a:pPr>
            <a:r>
              <a:rPr lang="en-US" altLang="de-DE" sz="2000" dirty="0">
                <a:latin typeface="Arial" panose="020B0604020202020204" pitchFamily="34" charset="0"/>
                <a:sym typeface="Symbol" panose="05050102010706020507" pitchFamily="18" charset="2"/>
              </a:rPr>
              <a:t>                                                                                           // for-loop</a:t>
            </a:r>
          </a:p>
          <a:p>
            <a:pPr eaLnBrk="1" hangingPunct="1">
              <a:spcBef>
                <a:spcPct val="0"/>
              </a:spcBef>
              <a:buFontTx/>
              <a:buNone/>
            </a:pPr>
            <a:endParaRPr lang="en-US" altLang="de-DE" sz="400" dirty="0">
              <a:latin typeface="Arial" panose="020B0604020202020204" pitchFamily="34" charset="0"/>
              <a:sym typeface="Symbol" panose="05050102010706020507" pitchFamily="18" charset="2"/>
            </a:endParaRPr>
          </a:p>
          <a:p>
            <a:pPr eaLnBrk="1" hangingPunct="1">
              <a:spcBef>
                <a:spcPct val="0"/>
              </a:spcBef>
              <a:buFontTx/>
              <a:buNone/>
            </a:pPr>
            <a:r>
              <a:rPr lang="en-US" altLang="de-DE" sz="2000" b="1" dirty="0">
                <a:solidFill>
                  <a:srgbClr val="0000FF"/>
                </a:solidFill>
                <a:latin typeface="Courier New" panose="02070309020205020404" pitchFamily="49" charset="0"/>
                <a:sym typeface="Symbol" panose="05050102010706020507" pitchFamily="18" charset="2"/>
              </a:rPr>
              <a:t>if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0) { ... }</a:t>
            </a:r>
            <a:r>
              <a:rPr lang="en-US" altLang="de-DE" sz="2000" dirty="0">
                <a:solidFill>
                  <a:srgbClr val="0000FF"/>
                </a:solidFill>
                <a:latin typeface="Arial" panose="020B0604020202020204" pitchFamily="34" charset="0"/>
                <a:sym typeface="Symbol" panose="05050102010706020507" pitchFamily="18" charset="2"/>
              </a:rPr>
              <a:t>         </a:t>
            </a:r>
            <a:r>
              <a:rPr lang="en-US" altLang="de-DE" sz="2000" dirty="0">
                <a:latin typeface="Arial" panose="020B0604020202020204" pitchFamily="34" charset="0"/>
                <a:sym typeface="Symbol" panose="05050102010706020507" pitchFamily="18" charset="2"/>
              </a:rPr>
              <a:t>// test for equality ( “=“ would be assignment!)</a:t>
            </a:r>
          </a:p>
        </p:txBody>
      </p:sp>
      <p:sp>
        <p:nvSpPr>
          <p:cNvPr id="4" name="Line 3">
            <a:extLst>
              <a:ext uri="{FF2B5EF4-FFF2-40B4-BE49-F238E27FC236}">
                <a16:creationId xmlns:a16="http://schemas.microsoft.com/office/drawing/2014/main" id="{57952E0F-74B9-46D6-8D0A-C8A08601D7BE}"/>
              </a:ext>
            </a:extLst>
          </p:cNvPr>
          <p:cNvSpPr>
            <a:spLocks noChangeShapeType="1"/>
          </p:cNvSpPr>
          <p:nvPr/>
        </p:nvSpPr>
        <p:spPr bwMode="auto">
          <a:xfrm flipH="1">
            <a:off x="539552" y="116632"/>
            <a:ext cx="8568946"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57BDC8D1-2CCC-4DA8-B531-165B06BD6315}"/>
              </a:ext>
            </a:extLst>
          </p:cNvPr>
          <p:cNvSpPr>
            <a:spLocks noChangeShapeType="1"/>
          </p:cNvSpPr>
          <p:nvPr/>
        </p:nvSpPr>
        <p:spPr bwMode="auto">
          <a:xfrm>
            <a:off x="107504" y="548680"/>
            <a:ext cx="0"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FB5968A9-7D51-4722-8263-F35D097110A7}"/>
              </a:ext>
            </a:extLst>
          </p:cNvPr>
          <p:cNvCxnSpPr>
            <a:cxnSpLocks noChangeShapeType="1"/>
          </p:cNvCxnSpPr>
          <p:nvPr/>
        </p:nvCxnSpPr>
        <p:spPr bwMode="auto">
          <a:xfrm rot="-5400000">
            <a:off x="121792" y="102345"/>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 name="Picture 1">
            <a:extLst>
              <a:ext uri="{FF2B5EF4-FFF2-40B4-BE49-F238E27FC236}">
                <a16:creationId xmlns:a16="http://schemas.microsoft.com/office/drawing/2014/main" id="{D6B0A368-B4CB-4725-9C72-EF7048DDA3B0}"/>
              </a:ext>
            </a:extLst>
          </p:cNvPr>
          <p:cNvPicPr>
            <a:picLocks noChangeAspect="1"/>
          </p:cNvPicPr>
          <p:nvPr/>
        </p:nvPicPr>
        <p:blipFill>
          <a:blip r:embed="rId2"/>
          <a:stretch>
            <a:fillRect/>
          </a:stretch>
        </p:blipFill>
        <p:spPr>
          <a:xfrm>
            <a:off x="5868144" y="333266"/>
            <a:ext cx="3096344" cy="2807702"/>
          </a:xfrm>
          <a:prstGeom prst="rect">
            <a:avLst/>
          </a:prstGeom>
          <a:ln w="28575">
            <a:solidFill>
              <a:srgbClr val="0000FF"/>
            </a:solidFill>
          </a:ln>
        </p:spPr>
      </p:pic>
      <p:sp>
        <p:nvSpPr>
          <p:cNvPr id="3" name="Slide Number Placeholder 2">
            <a:extLst>
              <a:ext uri="{FF2B5EF4-FFF2-40B4-BE49-F238E27FC236}">
                <a16:creationId xmlns:a16="http://schemas.microsoft.com/office/drawing/2014/main" id="{C93C8881-F1C3-4852-9DD3-49EB0C1CA3A9}"/>
              </a:ext>
            </a:extLst>
          </p:cNvPr>
          <p:cNvSpPr>
            <a:spLocks noGrp="1"/>
          </p:cNvSpPr>
          <p:nvPr>
            <p:ph type="sldNum" sz="quarter" idx="12"/>
          </p:nvPr>
        </p:nvSpPr>
        <p:spPr/>
        <p:txBody>
          <a:bodyPr/>
          <a:lstStyle/>
          <a:p>
            <a:pPr>
              <a:defRPr/>
            </a:pPr>
            <a:fld id="{20372987-3694-4FB7-AC0A-237BC92BA478}" type="slidenum">
              <a:rPr lang="de-DE" altLang="de-DE" smtClean="0"/>
              <a:pPr>
                <a:defRPr/>
              </a:pPr>
              <a:t>6</a:t>
            </a:fld>
            <a:endParaRPr lang="de-DE" altLang="de-D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a:extLst>
              <a:ext uri="{FF2B5EF4-FFF2-40B4-BE49-F238E27FC236}">
                <a16:creationId xmlns:a16="http://schemas.microsoft.com/office/drawing/2014/main" id="{5BB05729-B95B-4F3C-B98B-1B4B9C3DDE4D}"/>
              </a:ext>
            </a:extLst>
          </p:cNvPr>
          <p:cNvSpPr txBox="1">
            <a:spLocks noChangeArrowheads="1"/>
          </p:cNvSpPr>
          <p:nvPr/>
        </p:nvSpPr>
        <p:spPr bwMode="auto">
          <a:xfrm>
            <a:off x="564681" y="446024"/>
            <a:ext cx="8425184"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de-DE" sz="2800" b="1" dirty="0">
                <a:solidFill>
                  <a:srgbClr val="C00000"/>
                </a:solidFill>
                <a:latin typeface="Arial" panose="020B0604020202020204" pitchFamily="34" charset="0"/>
                <a:sym typeface="Symbol" panose="05050102010706020507" pitchFamily="18" charset="2"/>
              </a:rPr>
              <a:t>Simple data types in Java and XL:</a:t>
            </a:r>
          </a:p>
          <a:p>
            <a:pPr eaLnBrk="1" hangingPunct="1">
              <a:spcBef>
                <a:spcPct val="0"/>
              </a:spcBef>
              <a:buFontTx/>
              <a:buNone/>
            </a:pPr>
            <a:endParaRPr lang="en-US" altLang="de-DE" sz="800" i="1" dirty="0">
              <a:latin typeface="Arial" panose="020B0604020202020204" pitchFamily="34" charset="0"/>
              <a:sym typeface="Symbol" panose="05050102010706020507" pitchFamily="18" charset="2"/>
            </a:endParaRP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int</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integers</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float</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floating point numbers</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double</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floating point numbers, double precision</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char</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characters</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void</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empty type (</a:t>
            </a:r>
            <a:r>
              <a:rPr lang="en-US" altLang="de-DE" sz="2000" dirty="0">
                <a:latin typeface="Arial" panose="020B0604020202020204" pitchFamily="34" charset="0"/>
                <a:cs typeface="Arial" panose="020B0604020202020204" pitchFamily="34" charset="0"/>
                <a:sym typeface="Symbol" panose="05050102010706020507" pitchFamily="18" charset="2"/>
              </a:rPr>
              <a:t>for functions that return nothing</a:t>
            </a:r>
            <a:r>
              <a:rPr lang="en-US" altLang="de-DE" sz="2400" dirty="0">
                <a:latin typeface="Arial" panose="020B0604020202020204" pitchFamily="34" charset="0"/>
                <a:cs typeface="Arial" panose="020B0604020202020204" pitchFamily="34" charset="0"/>
                <a:sym typeface="Symbol" panose="05050102010706020507" pitchFamily="18" charset="2"/>
              </a:rPr>
              <a:t>)</a:t>
            </a:r>
          </a:p>
          <a:p>
            <a:pPr eaLnBrk="1" hangingPunct="1">
              <a:spcBef>
                <a:spcPts val="0"/>
              </a:spcBef>
              <a:buFontTx/>
              <a:buNone/>
            </a:pPr>
            <a:endParaRPr lang="en-US" altLang="de-DE" sz="800" dirty="0">
              <a:latin typeface="Arial" panose="020B0604020202020204" pitchFamily="34" charset="0"/>
              <a:sym typeface="Symbol" panose="05050102010706020507" pitchFamily="18" charset="2"/>
            </a:endParaRPr>
          </a:p>
        </p:txBody>
      </p:sp>
      <p:sp>
        <p:nvSpPr>
          <p:cNvPr id="5" name="Line 3">
            <a:extLst>
              <a:ext uri="{FF2B5EF4-FFF2-40B4-BE49-F238E27FC236}">
                <a16:creationId xmlns:a16="http://schemas.microsoft.com/office/drawing/2014/main" id="{6C63677C-14CB-415A-AE38-2903F1BD000F}"/>
              </a:ext>
            </a:extLst>
          </p:cNvPr>
          <p:cNvSpPr>
            <a:spLocks noChangeShapeType="1"/>
          </p:cNvSpPr>
          <p:nvPr/>
        </p:nvSpPr>
        <p:spPr bwMode="auto">
          <a:xfrm flipH="1">
            <a:off x="755576" y="260648"/>
            <a:ext cx="8388424"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4">
            <a:extLst>
              <a:ext uri="{FF2B5EF4-FFF2-40B4-BE49-F238E27FC236}">
                <a16:creationId xmlns:a16="http://schemas.microsoft.com/office/drawing/2014/main" id="{BC7E6A40-846B-4431-ABA0-3E647DE0B563}"/>
              </a:ext>
            </a:extLst>
          </p:cNvPr>
          <p:cNvSpPr>
            <a:spLocks noChangeShapeType="1"/>
          </p:cNvSpPr>
          <p:nvPr/>
        </p:nvSpPr>
        <p:spPr bwMode="auto">
          <a:xfrm>
            <a:off x="323528" y="692696"/>
            <a:ext cx="0" cy="6165304"/>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7" name="AutoShape 5">
            <a:extLst>
              <a:ext uri="{FF2B5EF4-FFF2-40B4-BE49-F238E27FC236}">
                <a16:creationId xmlns:a16="http://schemas.microsoft.com/office/drawing/2014/main" id="{70A29F6B-364F-462A-9D39-A8CB21119E9F}"/>
              </a:ext>
            </a:extLst>
          </p:cNvPr>
          <p:cNvCxnSpPr>
            <a:cxnSpLocks noChangeShapeType="1"/>
          </p:cNvCxnSpPr>
          <p:nvPr/>
        </p:nvCxnSpPr>
        <p:spPr bwMode="auto">
          <a:xfrm rot="-5400000">
            <a:off x="337816" y="246361"/>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897CB997-B95A-4AF5-8CFB-8F0055C7D669}"/>
              </a:ext>
            </a:extLst>
          </p:cNvPr>
          <p:cNvSpPr>
            <a:spLocks noGrp="1"/>
          </p:cNvSpPr>
          <p:nvPr>
            <p:ph type="sldNum" sz="quarter" idx="12"/>
          </p:nvPr>
        </p:nvSpPr>
        <p:spPr/>
        <p:txBody>
          <a:bodyPr/>
          <a:lstStyle/>
          <a:p>
            <a:pPr>
              <a:defRPr/>
            </a:pPr>
            <a:fld id="{20372987-3694-4FB7-AC0A-237BC92BA478}" type="slidenum">
              <a:rPr lang="de-DE" altLang="de-DE" smtClean="0"/>
              <a:pPr>
                <a:defRPr/>
              </a:pPr>
              <a:t>7</a:t>
            </a:fld>
            <a:endParaRPr lang="de-DE" altLang="de-DE"/>
          </a:p>
        </p:txBody>
      </p:sp>
    </p:spTree>
    <p:extLst>
      <p:ext uri="{BB962C8B-B14F-4D97-AF65-F5344CB8AC3E}">
        <p14:creationId xmlns:p14="http://schemas.microsoft.com/office/powerpoint/2010/main" val="2200651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a:extLst>
              <a:ext uri="{FF2B5EF4-FFF2-40B4-BE49-F238E27FC236}">
                <a16:creationId xmlns:a16="http://schemas.microsoft.com/office/drawing/2014/main" id="{9D6145F7-ECB7-4CF4-9D97-4D775DF71F10}"/>
              </a:ext>
            </a:extLst>
          </p:cNvPr>
          <p:cNvSpPr txBox="1">
            <a:spLocks noChangeArrowheads="1"/>
          </p:cNvSpPr>
          <p:nvPr/>
        </p:nvSpPr>
        <p:spPr bwMode="auto">
          <a:xfrm>
            <a:off x="684981" y="433695"/>
            <a:ext cx="7991475" cy="295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ts val="0"/>
              </a:spcBef>
              <a:buFontTx/>
              <a:buNone/>
            </a:pPr>
            <a:r>
              <a:rPr lang="en-US" altLang="de-DE" sz="2800" b="1" dirty="0">
                <a:solidFill>
                  <a:srgbClr val="C00000"/>
                </a:solidFill>
                <a:latin typeface="Arial" panose="020B0604020202020204" pitchFamily="34" charset="0"/>
                <a:sym typeface="Symbol" panose="05050102010706020507" pitchFamily="18" charset="2"/>
              </a:rPr>
              <a:t>Simple data types in Java and XL:</a:t>
            </a:r>
          </a:p>
          <a:p>
            <a:pPr eaLnBrk="1" hangingPunct="1">
              <a:spcBef>
                <a:spcPts val="0"/>
              </a:spcBef>
              <a:buFontTx/>
              <a:buNone/>
            </a:pPr>
            <a:endParaRPr lang="en-US" altLang="de-DE" sz="1600" b="1" dirty="0">
              <a:solidFill>
                <a:srgbClr val="FF0000"/>
              </a:solidFill>
              <a:latin typeface="Arial" panose="020B0604020202020204" pitchFamily="34" charset="0"/>
              <a:sym typeface="Symbol" panose="05050102010706020507" pitchFamily="18" charset="2"/>
            </a:endParaRP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int</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integers</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float</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floating point numbers</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double</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floating point numbers, double precision</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char</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characters</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void</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empty type (</a:t>
            </a:r>
            <a:r>
              <a:rPr lang="en-US" altLang="de-DE" sz="1800" dirty="0">
                <a:latin typeface="Arial" panose="020B0604020202020204" pitchFamily="34" charset="0"/>
                <a:cs typeface="Arial" panose="020B0604020202020204" pitchFamily="34" charset="0"/>
                <a:sym typeface="Symbol" panose="05050102010706020507" pitchFamily="18" charset="2"/>
              </a:rPr>
              <a:t>for functions that return nothing</a:t>
            </a:r>
            <a:r>
              <a:rPr lang="en-US" altLang="de-DE" sz="2000" dirty="0">
                <a:latin typeface="Arial" panose="020B0604020202020204" pitchFamily="34" charset="0"/>
                <a:cs typeface="Arial" panose="020B0604020202020204" pitchFamily="34" charset="0"/>
                <a:sym typeface="Symbol" panose="05050102010706020507" pitchFamily="18" charset="2"/>
              </a:rPr>
              <a:t>)</a:t>
            </a:r>
          </a:p>
          <a:p>
            <a:pPr eaLnBrk="1" hangingPunct="1">
              <a:spcBef>
                <a:spcPts val="0"/>
              </a:spcBef>
              <a:buFontTx/>
              <a:buNone/>
            </a:pPr>
            <a:endParaRPr lang="en-US" altLang="de-DE" sz="1400" dirty="0">
              <a:latin typeface="Arial" panose="020B0604020202020204" pitchFamily="34" charset="0"/>
              <a:sym typeface="Symbol" panose="05050102010706020507" pitchFamily="18" charset="2"/>
            </a:endParaRPr>
          </a:p>
          <a:p>
            <a:pPr eaLnBrk="1" hangingPunct="1">
              <a:spcBef>
                <a:spcPts val="0"/>
              </a:spcBef>
              <a:buFontTx/>
              <a:buNone/>
            </a:pPr>
            <a:r>
              <a:rPr lang="en-US" altLang="de-DE" sz="2800" b="1" dirty="0">
                <a:solidFill>
                  <a:srgbClr val="008000"/>
                </a:solidFill>
                <a:latin typeface="Arial" panose="020B0604020202020204" pitchFamily="34" charset="0"/>
                <a:sym typeface="Symbol" panose="05050102010706020507" pitchFamily="18" charset="2"/>
              </a:rPr>
              <a:t>Exact definition:</a:t>
            </a:r>
          </a:p>
        </p:txBody>
      </p:sp>
      <p:pic>
        <p:nvPicPr>
          <p:cNvPr id="14339" name="Picture 7" descr="kat20b">
            <a:extLst>
              <a:ext uri="{FF2B5EF4-FFF2-40B4-BE49-F238E27FC236}">
                <a16:creationId xmlns:a16="http://schemas.microsoft.com/office/drawing/2014/main" id="{600A8120-6287-4B65-A011-951395A4C5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3573016"/>
            <a:ext cx="8705727" cy="272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Line 3">
            <a:extLst>
              <a:ext uri="{FF2B5EF4-FFF2-40B4-BE49-F238E27FC236}">
                <a16:creationId xmlns:a16="http://schemas.microsoft.com/office/drawing/2014/main" id="{7F899CAC-DE3A-4AC9-AD5C-DBD80EAD4452}"/>
              </a:ext>
            </a:extLst>
          </p:cNvPr>
          <p:cNvSpPr>
            <a:spLocks noChangeShapeType="1"/>
          </p:cNvSpPr>
          <p:nvPr/>
        </p:nvSpPr>
        <p:spPr bwMode="auto">
          <a:xfrm flipH="1">
            <a:off x="755576" y="188640"/>
            <a:ext cx="8388424"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28DDA79A-0D45-42B6-BE3D-64FFCE77AEF6}"/>
              </a:ext>
            </a:extLst>
          </p:cNvPr>
          <p:cNvSpPr>
            <a:spLocks noChangeShapeType="1"/>
          </p:cNvSpPr>
          <p:nvPr/>
        </p:nvSpPr>
        <p:spPr bwMode="auto">
          <a:xfrm>
            <a:off x="323528" y="548680"/>
            <a:ext cx="0" cy="6264696"/>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A708FA5B-C3A0-4D04-B568-E677334957AF}"/>
              </a:ext>
            </a:extLst>
          </p:cNvPr>
          <p:cNvCxnSpPr>
            <a:cxnSpLocks noChangeShapeType="1"/>
          </p:cNvCxnSpPr>
          <p:nvPr/>
        </p:nvCxnSpPr>
        <p:spPr bwMode="auto">
          <a:xfrm rot="-5400000">
            <a:off x="337816"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B8553B64-7E2F-4884-BFCF-43412DD1C99A}"/>
              </a:ext>
            </a:extLst>
          </p:cNvPr>
          <p:cNvSpPr>
            <a:spLocks noGrp="1"/>
          </p:cNvSpPr>
          <p:nvPr>
            <p:ph type="sldNum" sz="quarter" idx="12"/>
          </p:nvPr>
        </p:nvSpPr>
        <p:spPr/>
        <p:txBody>
          <a:bodyPr/>
          <a:lstStyle/>
          <a:p>
            <a:pPr>
              <a:defRPr/>
            </a:pPr>
            <a:fld id="{20372987-3694-4FB7-AC0A-237BC92BA478}" type="slidenum">
              <a:rPr lang="de-DE" altLang="de-DE" smtClean="0"/>
              <a:pPr>
                <a:defRPr/>
              </a:pPr>
              <a:t>8</a:t>
            </a:fld>
            <a:endParaRPr lang="de-DE" altLang="de-DE"/>
          </a:p>
        </p:txBody>
      </p:sp>
      <p:sp>
        <p:nvSpPr>
          <p:cNvPr id="3" name="Textfeld 2">
            <a:extLst>
              <a:ext uri="{FF2B5EF4-FFF2-40B4-BE49-F238E27FC236}">
                <a16:creationId xmlns:a16="http://schemas.microsoft.com/office/drawing/2014/main" id="{39B2A8CA-B77B-493B-8F67-EF435BC2C997}"/>
              </a:ext>
            </a:extLst>
          </p:cNvPr>
          <p:cNvSpPr txBox="1"/>
          <p:nvPr/>
        </p:nvSpPr>
        <p:spPr>
          <a:xfrm>
            <a:off x="2051720" y="3573016"/>
            <a:ext cx="432048" cy="307777"/>
          </a:xfrm>
          <a:prstGeom prst="rect">
            <a:avLst/>
          </a:prstGeom>
          <a:solidFill>
            <a:schemeClr val="accent6">
              <a:lumMod val="20000"/>
              <a:lumOff val="80000"/>
            </a:schemeClr>
          </a:solidFill>
        </p:spPr>
        <p:txBody>
          <a:bodyPr wrap="square" rtlCol="0">
            <a:spAutoFit/>
          </a:bodyPr>
          <a:lstStyle/>
          <a:p>
            <a:r>
              <a:rPr lang="de-DE" sz="1400" dirty="0" err="1">
                <a:latin typeface="Arial" panose="020B0604020202020204" pitchFamily="34" charset="0"/>
                <a:cs typeface="Arial" panose="020B0604020202020204" pitchFamily="34" charset="0"/>
              </a:rPr>
              <a:t>or</a:t>
            </a:r>
            <a:endParaRPr lang="de-DE" sz="1400" dirty="0">
              <a:latin typeface="Arial" panose="020B0604020202020204" pitchFamily="34" charset="0"/>
              <a:cs typeface="Arial" panose="020B0604020202020204" pitchFamily="34" charset="0"/>
            </a:endParaRPr>
          </a:p>
        </p:txBody>
      </p:sp>
      <p:sp>
        <p:nvSpPr>
          <p:cNvPr id="9" name="Textfeld 8">
            <a:extLst>
              <a:ext uri="{FF2B5EF4-FFF2-40B4-BE49-F238E27FC236}">
                <a16:creationId xmlns:a16="http://schemas.microsoft.com/office/drawing/2014/main" id="{A12FE830-5A6B-46F5-8049-EE6CE1E0CDD5}"/>
              </a:ext>
            </a:extLst>
          </p:cNvPr>
          <p:cNvSpPr txBox="1"/>
          <p:nvPr/>
        </p:nvSpPr>
        <p:spPr>
          <a:xfrm>
            <a:off x="2987824" y="3923493"/>
            <a:ext cx="723824" cy="230832"/>
          </a:xfrm>
          <a:prstGeom prst="rect">
            <a:avLst/>
          </a:prstGeom>
          <a:solidFill>
            <a:schemeClr val="accent6">
              <a:lumMod val="20000"/>
              <a:lumOff val="80000"/>
            </a:schemeClr>
          </a:solidFill>
        </p:spPr>
        <p:txBody>
          <a:bodyPr wrap="square" rtlCol="0">
            <a:spAutoFit/>
          </a:bodyPr>
          <a:lstStyle/>
          <a:p>
            <a:r>
              <a:rPr lang="de-DE" sz="900" dirty="0" err="1">
                <a:latin typeface="Arial" panose="020B0604020202020204" pitchFamily="34" charset="0"/>
                <a:cs typeface="Arial" panose="020B0604020202020204" pitchFamily="34" charset="0"/>
              </a:rPr>
              <a:t>characters</a:t>
            </a:r>
            <a:endParaRPr lang="de-DE" sz="900" dirty="0">
              <a:latin typeface="Arial" panose="020B0604020202020204" pitchFamily="34" charset="0"/>
              <a:cs typeface="Arial" panose="020B0604020202020204" pitchFamily="34" charset="0"/>
            </a:endParaRPr>
          </a:p>
        </p:txBody>
      </p:sp>
      <p:sp>
        <p:nvSpPr>
          <p:cNvPr id="10" name="Textfeld 9">
            <a:extLst>
              <a:ext uri="{FF2B5EF4-FFF2-40B4-BE49-F238E27FC236}">
                <a16:creationId xmlns:a16="http://schemas.microsoft.com/office/drawing/2014/main" id="{D52732E2-4B19-44D9-BE73-B75913295687}"/>
              </a:ext>
            </a:extLst>
          </p:cNvPr>
          <p:cNvSpPr txBox="1"/>
          <p:nvPr/>
        </p:nvSpPr>
        <p:spPr>
          <a:xfrm>
            <a:off x="2034050" y="4236421"/>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
        <p:nvSpPr>
          <p:cNvPr id="11" name="Textfeld 10">
            <a:extLst>
              <a:ext uri="{FF2B5EF4-FFF2-40B4-BE49-F238E27FC236}">
                <a16:creationId xmlns:a16="http://schemas.microsoft.com/office/drawing/2014/main" id="{C323172D-49A2-4528-9DEA-04678D612068}"/>
              </a:ext>
            </a:extLst>
          </p:cNvPr>
          <p:cNvSpPr txBox="1"/>
          <p:nvPr/>
        </p:nvSpPr>
        <p:spPr>
          <a:xfrm>
            <a:off x="2133248" y="4561272"/>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
        <p:nvSpPr>
          <p:cNvPr id="12" name="Textfeld 11">
            <a:extLst>
              <a:ext uri="{FF2B5EF4-FFF2-40B4-BE49-F238E27FC236}">
                <a16:creationId xmlns:a16="http://schemas.microsoft.com/office/drawing/2014/main" id="{E4C9DDEA-99DA-4D63-BE51-562B19EDFE99}"/>
              </a:ext>
            </a:extLst>
          </p:cNvPr>
          <p:cNvSpPr txBox="1"/>
          <p:nvPr/>
        </p:nvSpPr>
        <p:spPr>
          <a:xfrm>
            <a:off x="2134130" y="4847125"/>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
        <p:nvSpPr>
          <p:cNvPr id="13" name="Textfeld 12">
            <a:extLst>
              <a:ext uri="{FF2B5EF4-FFF2-40B4-BE49-F238E27FC236}">
                <a16:creationId xmlns:a16="http://schemas.microsoft.com/office/drawing/2014/main" id="{C1203432-BED5-4613-9861-29BEBF67C369}"/>
              </a:ext>
            </a:extLst>
          </p:cNvPr>
          <p:cNvSpPr txBox="1"/>
          <p:nvPr/>
        </p:nvSpPr>
        <p:spPr>
          <a:xfrm>
            <a:off x="2151473" y="5132978"/>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0657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3">
            <a:extLst>
              <a:ext uri="{FF2B5EF4-FFF2-40B4-BE49-F238E27FC236}">
                <a16:creationId xmlns:a16="http://schemas.microsoft.com/office/drawing/2014/main" id="{5EDA8D5A-C6C6-4258-AC21-03BC3C5D9BE6}"/>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B0AD6072-3078-46EB-B4D1-44DD41190DFA}"/>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B9FA606E-553B-41F0-8A66-54B2D8890B6F}"/>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E815B31B-09CE-44DD-8B0A-FEE915BED8A4}"/>
              </a:ext>
            </a:extLst>
          </p:cNvPr>
          <p:cNvSpPr>
            <a:spLocks noGrp="1"/>
          </p:cNvSpPr>
          <p:nvPr>
            <p:ph type="sldNum" sz="quarter" idx="12"/>
          </p:nvPr>
        </p:nvSpPr>
        <p:spPr/>
        <p:txBody>
          <a:bodyPr/>
          <a:lstStyle/>
          <a:p>
            <a:pPr>
              <a:defRPr/>
            </a:pPr>
            <a:fld id="{20372987-3694-4FB7-AC0A-237BC92BA478}" type="slidenum">
              <a:rPr lang="de-DE" altLang="de-DE" smtClean="0"/>
              <a:pPr>
                <a:defRPr/>
              </a:pPr>
              <a:t>9</a:t>
            </a:fld>
            <a:endParaRPr lang="de-DE" altLang="de-DE"/>
          </a:p>
        </p:txBody>
      </p:sp>
      <p:sp>
        <p:nvSpPr>
          <p:cNvPr id="3" name="Rectangle 2">
            <a:extLst>
              <a:ext uri="{FF2B5EF4-FFF2-40B4-BE49-F238E27FC236}">
                <a16:creationId xmlns:a16="http://schemas.microsoft.com/office/drawing/2014/main" id="{E4878D4F-5F00-43E3-80D3-05D0437ECDD5}"/>
              </a:ext>
            </a:extLst>
          </p:cNvPr>
          <p:cNvSpPr/>
          <p:nvPr/>
        </p:nvSpPr>
        <p:spPr>
          <a:xfrm>
            <a:off x="1619671" y="1012954"/>
            <a:ext cx="4464493" cy="4832092"/>
          </a:xfrm>
          <a:prstGeom prst="rect">
            <a:avLst/>
          </a:prstGeom>
        </p:spPr>
        <p:txBody>
          <a:bodyPr wrap="square">
            <a:spAutoFit/>
          </a:bodyPr>
          <a:lstStyle/>
          <a:p>
            <a:pPr eaLnBrk="1" hangingPunct="1">
              <a:spcBef>
                <a:spcPts val="0"/>
              </a:spcBef>
              <a:buNone/>
            </a:pPr>
            <a:r>
              <a:rPr lang="en-US" altLang="de-DE" sz="2800" b="1" dirty="0">
                <a:solidFill>
                  <a:srgbClr val="C00000"/>
                </a:solidFill>
                <a:latin typeface="Arial" panose="020B0604020202020204" pitchFamily="34" charset="0"/>
                <a:sym typeface="Symbol" panose="05050102010706020507" pitchFamily="18" charset="2"/>
              </a:rPr>
              <a:t>Mathematical constants:</a:t>
            </a:r>
          </a:p>
          <a:p>
            <a:pPr eaLnBrk="1" hangingPunct="1">
              <a:spcBef>
                <a:spcPts val="0"/>
              </a:spcBef>
              <a:buNone/>
            </a:pPr>
            <a:endParaRPr lang="en-US" altLang="de-DE" sz="2800" i="1" dirty="0">
              <a:latin typeface="Arial" panose="020B0604020202020204" pitchFamily="34" charset="0"/>
              <a:sym typeface="Symbol" panose="05050102010706020507" pitchFamily="18" charset="2"/>
            </a:endParaRPr>
          </a:p>
          <a:p>
            <a:pPr eaLnBrk="1" hangingPunct="1">
              <a:spcBef>
                <a:spcPts val="0"/>
              </a:spcBef>
              <a:buFontTx/>
              <a:buNone/>
            </a:pPr>
            <a:r>
              <a:rPr lang="en-US" altLang="de-DE" sz="2800" b="1" dirty="0" err="1">
                <a:solidFill>
                  <a:srgbClr val="0000FF"/>
                </a:solidFill>
                <a:latin typeface="Courier New" panose="02070309020205020404" pitchFamily="49" charset="0"/>
                <a:sym typeface="Symbol" panose="05050102010706020507" pitchFamily="18" charset="2"/>
              </a:rPr>
              <a:t>Math.PI</a:t>
            </a:r>
            <a:r>
              <a:rPr lang="en-US" altLang="de-DE" sz="2800" dirty="0">
                <a:solidFill>
                  <a:srgbClr val="0000FF"/>
                </a:solidFill>
                <a:sym typeface="Symbol" panose="05050102010706020507" pitchFamily="18" charset="2"/>
              </a:rPr>
              <a:t>	</a:t>
            </a:r>
            <a:r>
              <a:rPr lang="en-US" altLang="de-DE" sz="2800" dirty="0">
                <a:solidFill>
                  <a:srgbClr val="0000FF"/>
                </a:solidFill>
                <a:latin typeface="Arial" panose="020B0604020202020204" pitchFamily="34" charset="0"/>
                <a:sym typeface="Symbol" panose="05050102010706020507" pitchFamily="18" charset="2"/>
              </a:rPr>
              <a:t></a:t>
            </a:r>
          </a:p>
          <a:p>
            <a:pPr eaLnBrk="1" hangingPunct="1">
              <a:spcBef>
                <a:spcPts val="0"/>
              </a:spcBef>
              <a:buFontTx/>
              <a:buNone/>
            </a:pPr>
            <a:r>
              <a:rPr lang="en-US" altLang="de-DE" sz="2800" b="1" dirty="0" err="1">
                <a:solidFill>
                  <a:srgbClr val="0000FF"/>
                </a:solidFill>
                <a:latin typeface="Courier New" panose="02070309020205020404" pitchFamily="49" charset="0"/>
                <a:sym typeface="Symbol" panose="05050102010706020507" pitchFamily="18" charset="2"/>
              </a:rPr>
              <a:t>Math.E</a:t>
            </a:r>
            <a:r>
              <a:rPr lang="en-US" altLang="de-DE" sz="2800" dirty="0">
                <a:solidFill>
                  <a:srgbClr val="0000FF"/>
                </a:solidFill>
                <a:sym typeface="Symbol" panose="05050102010706020507" pitchFamily="18" charset="2"/>
              </a:rPr>
              <a:t>	</a:t>
            </a:r>
            <a:r>
              <a:rPr lang="en-US" altLang="de-DE" sz="2800" i="1" dirty="0">
                <a:solidFill>
                  <a:srgbClr val="0000FF"/>
                </a:solidFill>
                <a:latin typeface="Arial" panose="020B0604020202020204" pitchFamily="34" charset="0"/>
                <a:sym typeface="Symbol" panose="05050102010706020507" pitchFamily="18" charset="2"/>
              </a:rPr>
              <a:t>e</a:t>
            </a:r>
          </a:p>
          <a:p>
            <a:pPr eaLnBrk="1" hangingPunct="1">
              <a:spcBef>
                <a:spcPts val="0"/>
              </a:spcBef>
              <a:buNone/>
            </a:pPr>
            <a:endParaRPr lang="en-US" altLang="de-DE" sz="2800" b="1" dirty="0">
              <a:latin typeface="Arial" panose="020B0604020202020204" pitchFamily="34" charset="0"/>
              <a:sym typeface="Symbol" panose="05050102010706020507" pitchFamily="18" charset="2"/>
            </a:endParaRPr>
          </a:p>
          <a:p>
            <a:pPr eaLnBrk="1" hangingPunct="1">
              <a:spcBef>
                <a:spcPts val="0"/>
              </a:spcBef>
              <a:buNone/>
            </a:pPr>
            <a:endParaRPr lang="en-US" altLang="de-DE" sz="2800" b="1" dirty="0">
              <a:latin typeface="Arial" panose="020B0604020202020204" pitchFamily="34" charset="0"/>
              <a:sym typeface="Symbol" panose="05050102010706020507" pitchFamily="18" charset="2"/>
            </a:endParaRPr>
          </a:p>
          <a:p>
            <a:pPr eaLnBrk="1" hangingPunct="1">
              <a:spcBef>
                <a:spcPts val="0"/>
              </a:spcBef>
              <a:buNone/>
            </a:pPr>
            <a:r>
              <a:rPr lang="en-US" altLang="de-DE" sz="2800" b="1" dirty="0">
                <a:solidFill>
                  <a:srgbClr val="C00000"/>
                </a:solidFill>
                <a:latin typeface="Arial" panose="020B0604020202020204" pitchFamily="34" charset="0"/>
                <a:sym typeface="Symbol" panose="05050102010706020507" pitchFamily="18" charset="2"/>
              </a:rPr>
              <a:t>Logical operators:</a:t>
            </a:r>
          </a:p>
          <a:p>
            <a:pPr eaLnBrk="1" hangingPunct="1">
              <a:spcBef>
                <a:spcPts val="0"/>
              </a:spcBef>
              <a:buNone/>
            </a:pPr>
            <a:endParaRPr lang="en-US" altLang="de-DE" sz="2800" b="1" dirty="0">
              <a:latin typeface="Arial" panose="020B0604020202020204" pitchFamily="34" charset="0"/>
              <a:sym typeface="Symbol" panose="05050102010706020507" pitchFamily="18" charset="2"/>
            </a:endParaRPr>
          </a:p>
          <a:p>
            <a:pPr eaLnBrk="1" hangingPunct="1">
              <a:spcBef>
                <a:spcPts val="0"/>
              </a:spcBef>
              <a:buFontTx/>
              <a:buNone/>
            </a:pPr>
            <a:r>
              <a:rPr lang="en-US" altLang="de-DE" sz="2800" b="1" dirty="0">
                <a:solidFill>
                  <a:srgbClr val="0000FF"/>
                </a:solidFill>
                <a:latin typeface="Courier New" panose="02070309020205020404" pitchFamily="49" charset="0"/>
                <a:sym typeface="Symbol" panose="05050102010706020507" pitchFamily="18" charset="2"/>
              </a:rPr>
              <a:t>&amp;&amp;</a:t>
            </a:r>
            <a:r>
              <a:rPr lang="en-US" altLang="de-DE" sz="2800" dirty="0">
                <a:solidFill>
                  <a:srgbClr val="0000FF"/>
                </a:solidFill>
                <a:sym typeface="Symbol" panose="05050102010706020507" pitchFamily="18" charset="2"/>
              </a:rPr>
              <a:t>		</a:t>
            </a:r>
            <a:r>
              <a:rPr lang="en-US" altLang="de-DE" sz="2800" dirty="0">
                <a:solidFill>
                  <a:srgbClr val="0000FF"/>
                </a:solidFill>
                <a:latin typeface="Arial" panose="020B0604020202020204" pitchFamily="34" charset="0"/>
                <a:cs typeface="Arial" panose="020B0604020202020204" pitchFamily="34" charset="0"/>
                <a:sym typeface="Symbol" panose="05050102010706020507" pitchFamily="18" charset="2"/>
              </a:rPr>
              <a:t>AND</a:t>
            </a:r>
          </a:p>
          <a:p>
            <a:pPr eaLnBrk="1" hangingPunct="1">
              <a:spcBef>
                <a:spcPts val="0"/>
              </a:spcBef>
              <a:buFontTx/>
              <a:buNone/>
            </a:pPr>
            <a:r>
              <a:rPr lang="en-US" altLang="de-DE" sz="2800" b="1" dirty="0">
                <a:solidFill>
                  <a:srgbClr val="0000FF"/>
                </a:solidFill>
                <a:latin typeface="Courier New" panose="02070309020205020404" pitchFamily="49" charset="0"/>
                <a:sym typeface="Symbol" panose="05050102010706020507" pitchFamily="18" charset="2"/>
              </a:rPr>
              <a:t>||	</a:t>
            </a:r>
            <a:r>
              <a:rPr lang="en-US" altLang="de-DE" sz="2800" dirty="0">
                <a:solidFill>
                  <a:srgbClr val="0000FF"/>
                </a:solidFill>
                <a:sym typeface="Symbol" panose="05050102010706020507" pitchFamily="18" charset="2"/>
              </a:rPr>
              <a:t>	</a:t>
            </a:r>
            <a:r>
              <a:rPr lang="en-US" altLang="de-DE" sz="2800" dirty="0">
                <a:solidFill>
                  <a:srgbClr val="0000FF"/>
                </a:solidFill>
                <a:latin typeface="Arial" panose="020B0604020202020204" pitchFamily="34" charset="0"/>
                <a:cs typeface="Arial" panose="020B0604020202020204" pitchFamily="34" charset="0"/>
                <a:sym typeface="Symbol" panose="05050102010706020507" pitchFamily="18" charset="2"/>
              </a:rPr>
              <a:t>OR</a:t>
            </a:r>
          </a:p>
          <a:p>
            <a:pPr eaLnBrk="1" hangingPunct="1">
              <a:spcBef>
                <a:spcPts val="0"/>
              </a:spcBef>
              <a:buFontTx/>
              <a:buNone/>
            </a:pPr>
            <a:r>
              <a:rPr lang="en-US" altLang="de-DE" sz="2800" b="1" dirty="0">
                <a:solidFill>
                  <a:srgbClr val="0000FF"/>
                </a:solidFill>
                <a:latin typeface="Courier New" panose="02070309020205020404" pitchFamily="49" charset="0"/>
                <a:sym typeface="Symbol" panose="05050102010706020507" pitchFamily="18" charset="2"/>
              </a:rPr>
              <a:t>!</a:t>
            </a:r>
            <a:r>
              <a:rPr lang="en-US" altLang="de-DE" sz="2800" dirty="0">
                <a:solidFill>
                  <a:srgbClr val="0000FF"/>
                </a:solidFill>
                <a:latin typeface="Arial" panose="020B0604020202020204" pitchFamily="34" charset="0"/>
                <a:sym typeface="Symbol" panose="05050102010706020507" pitchFamily="18" charset="2"/>
              </a:rPr>
              <a:t>		NOT</a:t>
            </a:r>
            <a:endParaRPr lang="en-US" sz="2800" dirty="0"/>
          </a:p>
        </p:txBody>
      </p:sp>
    </p:spTree>
    <p:extLst>
      <p:ext uri="{BB962C8B-B14F-4D97-AF65-F5344CB8AC3E}">
        <p14:creationId xmlns:p14="http://schemas.microsoft.com/office/powerpoint/2010/main" val="2580582771"/>
      </p:ext>
    </p:extLst>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1849</Words>
  <Application>Microsoft Office PowerPoint</Application>
  <PresentationFormat>Bildschirmpräsentation (4:3)</PresentationFormat>
  <Paragraphs>302</Paragraphs>
  <Slides>26</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26</vt:i4>
      </vt:variant>
    </vt:vector>
  </HeadingPairs>
  <TitlesOfParts>
    <vt:vector size="32" baseType="lpstr">
      <vt:lpstr>Arial</vt:lpstr>
      <vt:lpstr>Calibri</vt:lpstr>
      <vt:lpstr>Courier New</vt:lpstr>
      <vt:lpstr>Symbol</vt:lpstr>
      <vt:lpstr>Times New Roman</vt:lpstr>
      <vt:lpstr>Standarddesign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BTU Cottbus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Winfried Kurth</dc:creator>
  <cp:lastModifiedBy>Kurth, Winfried</cp:lastModifiedBy>
  <cp:revision>217</cp:revision>
  <cp:lastPrinted>2015-06-11T07:57:54Z</cp:lastPrinted>
  <dcterms:created xsi:type="dcterms:W3CDTF">2006-10-23T15:58:10Z</dcterms:created>
  <dcterms:modified xsi:type="dcterms:W3CDTF">2023-05-10T11:13:12Z</dcterms:modified>
</cp:coreProperties>
</file>