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256" r:id="rId2"/>
    <p:sldId id="570" r:id="rId3"/>
    <p:sldId id="573" r:id="rId4"/>
    <p:sldId id="574" r:id="rId5"/>
    <p:sldId id="575" r:id="rId6"/>
    <p:sldId id="576" r:id="rId7"/>
    <p:sldId id="577" r:id="rId8"/>
    <p:sldId id="578" r:id="rId9"/>
    <p:sldId id="579" r:id="rId10"/>
    <p:sldId id="580" r:id="rId11"/>
    <p:sldId id="581" r:id="rId12"/>
    <p:sldId id="582" r:id="rId13"/>
    <p:sldId id="377" r:id="rId14"/>
    <p:sldId id="583" r:id="rId15"/>
    <p:sldId id="584" r:id="rId16"/>
    <p:sldId id="585" r:id="rId17"/>
    <p:sldId id="586" r:id="rId18"/>
    <p:sldId id="587" r:id="rId19"/>
    <p:sldId id="588" r:id="rId20"/>
    <p:sldId id="589" r:id="rId21"/>
    <p:sldId id="590" r:id="rId22"/>
    <p:sldId id="591" r:id="rId23"/>
    <p:sldId id="386" r:id="rId24"/>
    <p:sldId id="387" r:id="rId25"/>
    <p:sldId id="388" r:id="rId26"/>
    <p:sldId id="592" r:id="rId27"/>
    <p:sldId id="390" r:id="rId28"/>
    <p:sldId id="444" r:id="rId29"/>
    <p:sldId id="593" r:id="rId30"/>
    <p:sldId id="391" r:id="rId31"/>
    <p:sldId id="392" r:id="rId32"/>
    <p:sldId id="594" r:id="rId33"/>
    <p:sldId id="394" r:id="rId34"/>
    <p:sldId id="395" r:id="rId35"/>
    <p:sldId id="396" r:id="rId36"/>
    <p:sldId id="397" r:id="rId37"/>
    <p:sldId id="398" r:id="rId38"/>
    <p:sldId id="399" r:id="rId39"/>
    <p:sldId id="400" r:id="rId40"/>
    <p:sldId id="559" r:id="rId41"/>
    <p:sldId id="560" r:id="rId42"/>
    <p:sldId id="561" r:id="rId43"/>
  </p:sldIdLst>
  <p:sldSz cx="9144000" cy="6858000" type="screen4x3"/>
  <p:notesSz cx="6858000" cy="91440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3300"/>
    <a:srgbClr val="0080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19" autoAdjust="0"/>
    <p:restoredTop sz="90929"/>
  </p:normalViewPr>
  <p:slideViewPr>
    <p:cSldViewPr>
      <p:cViewPr varScale="1">
        <p:scale>
          <a:sx n="104" d="100"/>
          <a:sy n="104" d="100"/>
        </p:scale>
        <p:origin x="218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C379A9-6F41-4357-A824-2203C003AE08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8A26F1-6DD0-4C6C-983F-9D7369E2AE0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1787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A577333-8D87-40AE-874B-BEF0459954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E034711-F8FD-48BE-9868-058E591BE7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2617FAD-885B-430D-90D3-B854464E0C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07B0-9765-4284-B607-34B187A4A03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147299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3A8A0E2-3D76-4783-99DA-8CA042061A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9642B7B-A3CB-4F38-B7B7-3850715705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7C3617C-2708-444A-AB16-061A81F1EE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9844B5-04BD-4B2E-AB43-CF9F70F7CBD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227737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363F2EF-BF56-49D5-8B92-EF12830628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FBA73A8-20D3-40A4-B1C4-DA7BA9D06D6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0C3F3B-27E5-4C29-9C36-EE5DE50010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6D3396-C168-4298-9B83-FCC6C800A542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25566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2FD9CF1-EC07-4B1A-8BC6-F2E8642DDE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F0E0883-4AA3-4EF6-93DD-D39BF063DE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23B934B-B2CB-4A7C-818C-264B272639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8198DF-1236-4EC9-8615-13F8C314849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10794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DCD6B34-49C6-4EEA-B644-99AF5F68F0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FF0E215-0690-404C-AB9E-A793580C8E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BDB36DD-FA94-4E9D-8758-9FC7BC6445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EEFF4-F928-4829-8CC9-05B5D495213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75219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D1DA78-893A-4553-834B-40DDCE72C0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FBED6B7-1DEC-4465-B901-8D9B6B6FDC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8723860-45EF-4A01-859E-21550213B5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D51689-3495-47C1-B360-BB09614DF30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58120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92507CF-D0CA-4B9A-81AF-285942AE36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FA5A82BB-12EB-449C-A292-56B6F507270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3337E67-DDAE-47EC-B8D0-E0B0194D8F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987C9B-FC5D-4410-936A-2324C868A01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5568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50B3122-E090-4468-ABF3-E3A99946062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1183EBE-ABA7-44C5-97CC-C53FE0AD134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41088C0-7A9C-486A-8E89-CA3763DEC6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4EA33-1744-4E4B-B2DB-BB4D7577FD87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973538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A858E71-E2F2-4488-9539-0865D9A41C3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7B76E6D-AB67-4726-A8E1-A6628F6F0FA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AC88294-ABD6-4823-96EA-770B75BFFD8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A47143-1785-4CA0-A095-0BBC415C218E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745505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A9BB423-2A29-444C-BFB5-47141EC2FC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47DFC3C-3F1A-4919-9D7F-18C174F818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09EC532-7924-4397-9D2D-1C01027717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DF82D3-BDEE-4DCB-905C-FC19171C6DE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16155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5944D49-7C15-4693-9527-B25C29922D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CFDE58D-4A3F-4FF6-B9D7-7EDFB5F51E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378C63E-1804-4CE7-98E9-ABE8315FA3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CC3EFD-0E4F-4B33-B6AB-5DD669B8D75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666043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C0357A3-71D7-412C-9526-4AF1F65A1F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das Titelformat zu bearbeiten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7610E70-64FF-41F5-85F9-5F22671BE6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die Formate des Vorlagentextes zu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375637E-E99A-4166-9711-3644838C2FD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EF5C102-D9F9-4782-AEBD-31ECE7E44AF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85FCEDD-BA5D-43F1-8EB3-4C959D1B4D9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0ABBDBC7-F2E7-4B3A-8C4A-1E01AA4A8CD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">
            <a:extLst>
              <a:ext uri="{FF2B5EF4-FFF2-40B4-BE49-F238E27FC236}">
                <a16:creationId xmlns:a16="http://schemas.microsoft.com/office/drawing/2014/main" id="{9D2E3CE6-3B9F-4CA7-943C-35F5A46C4E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2060848"/>
            <a:ext cx="8077200" cy="390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Functional-structural plant models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400" dirty="0">
                <a:solidFill>
                  <a:srgbClr val="CC3300"/>
                </a:solidFill>
                <a:latin typeface="Arial" panose="020B0604020202020204" pitchFamily="34" charset="0"/>
              </a:rPr>
              <a:t>- </a:t>
            </a:r>
            <a:r>
              <a:rPr lang="en-US" altLang="de-DE" sz="2400" dirty="0">
                <a:solidFill>
                  <a:srgbClr val="CC3300"/>
                </a:solidFill>
                <a:latin typeface="Arial" panose="020B0604020202020204" pitchFamily="34" charset="0"/>
              </a:rPr>
              <a:t>Summer Semester 2023 -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rgbClr val="009900"/>
                </a:solidFill>
                <a:latin typeface="Arial" panose="020B0604020202020204" pitchFamily="34" charset="0"/>
              </a:rPr>
              <a:t>Winfried </a:t>
            </a:r>
            <a:r>
              <a:rPr lang="en-US" altLang="de-DE" sz="2400" dirty="0" err="1">
                <a:solidFill>
                  <a:srgbClr val="009900"/>
                </a:solidFill>
                <a:latin typeface="Arial" panose="020B0604020202020204" pitchFamily="34" charset="0"/>
              </a:rPr>
              <a:t>Kurth</a:t>
            </a:r>
            <a:endParaRPr lang="en-US" altLang="de-DE" sz="2400" dirty="0">
              <a:solidFill>
                <a:srgbClr val="0099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endParaRPr lang="en-US" alt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University of Göttingen</a:t>
            </a: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Chair of Computer Graphics and Ecoinformatics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de-DE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3</a:t>
            </a:r>
            <a:r>
              <a:rPr lang="en-US" altLang="de-DE" sz="2400" baseline="30000" dirty="0">
                <a:solidFill>
                  <a:schemeClr val="accent2"/>
                </a:solidFill>
                <a:latin typeface="Arial" panose="020B0604020202020204" pitchFamily="34" charset="0"/>
              </a:rPr>
              <a:t>rd</a:t>
            </a: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 Lecture</a:t>
            </a:r>
            <a:r>
              <a:rPr lang="de-DE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: 27 April</a:t>
            </a: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, 2023</a:t>
            </a:r>
          </a:p>
        </p:txBody>
      </p:sp>
      <p:pic>
        <p:nvPicPr>
          <p:cNvPr id="2051" name="Picture 6" descr="groimpstart">
            <a:extLst>
              <a:ext uri="{FF2B5EF4-FFF2-40B4-BE49-F238E27FC236}">
                <a16:creationId xmlns:a16="http://schemas.microsoft.com/office/drawing/2014/main" id="{7ECBC45A-BDAD-474B-81C8-21D60C6069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457200"/>
            <a:ext cx="2052638" cy="157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7" descr="groimp500x500">
            <a:extLst>
              <a:ext uri="{FF2B5EF4-FFF2-40B4-BE49-F238E27FC236}">
                <a16:creationId xmlns:a16="http://schemas.microsoft.com/office/drawing/2014/main" id="{1F0C500D-4A69-48A8-B066-402A7F9FD4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476250"/>
            <a:ext cx="792163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F240873-8941-4AF4-9F84-97438BC1D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1</a:t>
            </a:fld>
            <a:endParaRPr lang="de-DE" altLang="de-DE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65CFF2D4-CF08-4EE1-97B5-B338E4FD4B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1" y="548680"/>
            <a:ext cx="8375638" cy="5878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i="1" dirty="0">
                <a:solidFill>
                  <a:srgbClr val="C00000"/>
                </a:solidFill>
                <a:latin typeface="Arial" panose="020B0604020202020204" pitchFamily="34" charset="0"/>
              </a:rPr>
              <a:t>For comparison: Grammar for natural language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Sentence </a:t>
            </a:r>
            <a:r>
              <a:rPr lang="en-US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 S P O</a:t>
            </a:r>
          </a:p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S  Max</a:t>
            </a:r>
          </a:p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S  Tina</a:t>
            </a:r>
          </a:p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P  learns</a:t>
            </a:r>
          </a:p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O  English</a:t>
            </a:r>
          </a:p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O  French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800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Possible outcomes:</a:t>
            </a:r>
            <a:endParaRPr lang="en-US" altLang="de-DE" sz="240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Sentence				Sentence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S     P      O				S     P      O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Max learns French		       Tina learns English</a:t>
            </a:r>
          </a:p>
        </p:txBody>
      </p:sp>
      <p:sp>
        <p:nvSpPr>
          <p:cNvPr id="13315" name="Line 3">
            <a:extLst>
              <a:ext uri="{FF2B5EF4-FFF2-40B4-BE49-F238E27FC236}">
                <a16:creationId xmlns:a16="http://schemas.microsoft.com/office/drawing/2014/main" id="{58401B36-9E29-424C-824D-BCA9A4D291F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6" name="Line 4">
            <a:extLst>
              <a:ext uri="{FF2B5EF4-FFF2-40B4-BE49-F238E27FC236}">
                <a16:creationId xmlns:a16="http://schemas.microsoft.com/office/drawing/2014/main" id="{3347F22E-2302-42CC-B32A-EC79CDCFE0A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3317" name="AutoShape 5">
            <a:extLst>
              <a:ext uri="{FF2B5EF4-FFF2-40B4-BE49-F238E27FC236}">
                <a16:creationId xmlns:a16="http://schemas.microsoft.com/office/drawing/2014/main" id="{8629E3CC-1B93-489C-8286-54E0AB8B698D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F95538B-0787-43D9-A9E7-4D368243F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10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2126068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>
            <a:extLst>
              <a:ext uri="{FF2B5EF4-FFF2-40B4-BE49-F238E27FC236}">
                <a16:creationId xmlns:a16="http://schemas.microsoft.com/office/drawing/2014/main" id="{84CA57B8-7403-4FD8-B11B-2EE32B6715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567" y="1026889"/>
            <a:ext cx="8305783" cy="377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altLang="de-DE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derivation step </a:t>
            </a:r>
            <a:r>
              <a:rPr lang="en-US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(rewriting) of a character string consists of replacing all of its characters that occur on the left-hand side of a rule by the corresponding right-hand side of the rule.</a:t>
            </a:r>
          </a:p>
          <a:p>
            <a:pPr eaLnBrk="1" hangingPunct="1">
              <a:spcBef>
                <a:spcPct val="50000"/>
              </a:spcBef>
              <a:buNone/>
            </a:pPr>
            <a:endParaRPr lang="en-US" alt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 agrees that: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Characters to which no rules can be applied are transferred without change</a:t>
            </a:r>
            <a:endParaRPr lang="de-DE" altLang="de-DE" sz="2800" dirty="0"/>
          </a:p>
        </p:txBody>
      </p:sp>
      <p:sp>
        <p:nvSpPr>
          <p:cNvPr id="14339" name="Line 4">
            <a:extLst>
              <a:ext uri="{FF2B5EF4-FFF2-40B4-BE49-F238E27FC236}">
                <a16:creationId xmlns:a16="http://schemas.microsoft.com/office/drawing/2014/main" id="{F0F9D68C-E59B-4CCD-A006-EE121FC31AB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0" name="Line 5">
            <a:extLst>
              <a:ext uri="{FF2B5EF4-FFF2-40B4-BE49-F238E27FC236}">
                <a16:creationId xmlns:a16="http://schemas.microsoft.com/office/drawing/2014/main" id="{AA0C469B-26CA-4098-AF9E-17284CA1D4C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4341" name="AutoShape 6">
            <a:extLst>
              <a:ext uri="{FF2B5EF4-FFF2-40B4-BE49-F238E27FC236}">
                <a16:creationId xmlns:a16="http://schemas.microsoft.com/office/drawing/2014/main" id="{6C150C65-34D1-4710-B9EC-42AD13A7F13D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E58AC58-47B3-4437-BAB5-A3DEDF353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11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835049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>
            <a:extLst>
              <a:ext uri="{FF2B5EF4-FFF2-40B4-BE49-F238E27FC236}">
                <a16:creationId xmlns:a16="http://schemas.microsoft.com/office/drawing/2014/main" id="{84CA57B8-7403-4FD8-B11B-2EE32B6715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567" y="548680"/>
            <a:ext cx="8305787" cy="52475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derivation step </a:t>
            </a:r>
            <a:r>
              <a:rPr lang="en-US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(rewriting) of a character string consists of replacing all of its characters that occur on the left-hand side of a rule by the corresponding right-hand side of the rule.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 agrees that: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Characters to which no rules can be applied are transferred without change.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Result: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Derivation chain of character strings that result from repeated application of the replacement process to the start word</a:t>
            </a:r>
            <a:endParaRPr lang="de-DE" altLang="de-DE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39" name="Line 4">
            <a:extLst>
              <a:ext uri="{FF2B5EF4-FFF2-40B4-BE49-F238E27FC236}">
                <a16:creationId xmlns:a16="http://schemas.microsoft.com/office/drawing/2014/main" id="{F0F9D68C-E59B-4CCD-A006-EE121FC31AB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260648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0" name="Line 5">
            <a:extLst>
              <a:ext uri="{FF2B5EF4-FFF2-40B4-BE49-F238E27FC236}">
                <a16:creationId xmlns:a16="http://schemas.microsoft.com/office/drawing/2014/main" id="{AA0C469B-26CA-4098-AF9E-17284CA1D4C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0999" y="620688"/>
            <a:ext cx="1" cy="623731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4341" name="AutoShape 6">
            <a:extLst>
              <a:ext uri="{FF2B5EF4-FFF2-40B4-BE49-F238E27FC236}">
                <a16:creationId xmlns:a16="http://schemas.microsoft.com/office/drawing/2014/main" id="{6C150C65-34D1-4710-B9EC-42AD13A7F13D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E58AC58-47B3-4437-BAB5-A3DEDF353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12</a:t>
            </a:fld>
            <a:endParaRPr lang="de-DE" altLang="de-DE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11C88D38-D7E4-4F6B-8183-18E6095679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77710" y="5761744"/>
            <a:ext cx="47175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10000"/>
              </a:spcAft>
              <a:buNone/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 </a:t>
            </a:r>
            <a:r>
              <a:rPr lang="de-DE" altLang="de-DE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de-DE" alt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</a:t>
            </a:r>
            <a:r>
              <a:rPr lang="de-DE" altLang="de-DE" baseline="-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de-DE" alt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de-DE" alt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</a:t>
            </a:r>
            <a:r>
              <a:rPr lang="de-DE" altLang="de-DE" baseline="-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e-DE" alt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de-DE" alt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</a:t>
            </a:r>
            <a:r>
              <a:rPr lang="de-DE" altLang="de-DE" baseline="-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de-DE" alt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de-DE" altLang="de-DE" dirty="0">
                <a:latin typeface="Arial" panose="020B0604020202020204" pitchFamily="34" charset="0"/>
                <a:cs typeface="Arial" panose="020B0604020202020204" pitchFamily="34" charset="0"/>
              </a:rPr>
              <a:t> ....</a:t>
            </a:r>
            <a:endParaRPr lang="de-DE" altLang="de-DE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19407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Line 3">
            <a:extLst>
              <a:ext uri="{FF2B5EF4-FFF2-40B4-BE49-F238E27FC236}">
                <a16:creationId xmlns:a16="http://schemas.microsoft.com/office/drawing/2014/main" id="{0DA2B828-8255-47BA-9F3D-6D9991CD6F1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7" name="Line 4">
            <a:extLst>
              <a:ext uri="{FF2B5EF4-FFF2-40B4-BE49-F238E27FC236}">
                <a16:creationId xmlns:a16="http://schemas.microsoft.com/office/drawing/2014/main" id="{DA059B9F-85E4-49CE-8E08-C0DE72D87FB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6388" name="AutoShape 5">
            <a:extLst>
              <a:ext uri="{FF2B5EF4-FFF2-40B4-BE49-F238E27FC236}">
                <a16:creationId xmlns:a16="http://schemas.microsoft.com/office/drawing/2014/main" id="{5A549119-5A1B-445D-A73A-29EF4C01DF07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389" name="Text Box 7">
            <a:extLst>
              <a:ext uri="{FF2B5EF4-FFF2-40B4-BE49-F238E27FC236}">
                <a16:creationId xmlns:a16="http://schemas.microsoft.com/office/drawing/2014/main" id="{CB6ABF9A-EEB1-45AE-A316-E31582E8E6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640" y="908720"/>
            <a:ext cx="4824460" cy="359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C00000"/>
                </a:solidFill>
                <a:latin typeface="Arial" panose="020B0604020202020204" pitchFamily="34" charset="0"/>
              </a:rPr>
              <a:t>Example: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Alphabet {A, B}, start word A</a:t>
            </a:r>
          </a:p>
          <a:p>
            <a:pPr eaLnBrk="1" hangingPunct="1"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Rule set: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A </a:t>
            </a:r>
            <a:r>
              <a:rPr lang="en-US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 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B  AB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de-DE" altLang="de-DE" sz="400" dirty="0"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E65BA7D-8BED-4852-9E62-04B99A01C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13</a:t>
            </a:fld>
            <a:endParaRPr lang="de-DE" altLang="de-DE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Line 3">
            <a:extLst>
              <a:ext uri="{FF2B5EF4-FFF2-40B4-BE49-F238E27FC236}">
                <a16:creationId xmlns:a16="http://schemas.microsoft.com/office/drawing/2014/main" id="{0DA2B828-8255-47BA-9F3D-6D9991CD6F1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7" name="Line 4">
            <a:extLst>
              <a:ext uri="{FF2B5EF4-FFF2-40B4-BE49-F238E27FC236}">
                <a16:creationId xmlns:a16="http://schemas.microsoft.com/office/drawing/2014/main" id="{DA059B9F-85E4-49CE-8E08-C0DE72D87FB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6388" name="AutoShape 5">
            <a:extLst>
              <a:ext uri="{FF2B5EF4-FFF2-40B4-BE49-F238E27FC236}">
                <a16:creationId xmlns:a16="http://schemas.microsoft.com/office/drawing/2014/main" id="{5A549119-5A1B-445D-A73A-29EF4C01DF07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389" name="Text Box 7">
            <a:extLst>
              <a:ext uri="{FF2B5EF4-FFF2-40B4-BE49-F238E27FC236}">
                <a16:creationId xmlns:a16="http://schemas.microsoft.com/office/drawing/2014/main" id="{CB6ABF9A-EEB1-45AE-A316-E31582E8E6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640" y="908720"/>
            <a:ext cx="4824460" cy="4850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C00000"/>
                </a:solidFill>
                <a:latin typeface="Arial" panose="020B0604020202020204" pitchFamily="34" charset="0"/>
              </a:rPr>
              <a:t>Example: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Alphabet {A, B}, start word A</a:t>
            </a:r>
          </a:p>
          <a:p>
            <a:pPr eaLnBrk="1" hangingPunct="1">
              <a:buFontTx/>
              <a:buNone/>
            </a:pPr>
            <a:endParaRPr lang="en-US" altLang="de-DE" sz="2800" dirty="0">
              <a:latin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Rule set: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solidFill>
                  <a:srgbClr val="FF0000"/>
                </a:solidFill>
                <a:latin typeface="Arial" panose="020B0604020202020204" pitchFamily="34" charset="0"/>
              </a:rPr>
              <a:t>A </a:t>
            </a:r>
            <a:r>
              <a:rPr lang="en-US" altLang="de-DE" sz="28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 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  <a:sym typeface="Symbol" panose="05050102010706020507" pitchFamily="18" charset="2"/>
              </a:rPr>
              <a:t>B  AB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800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  <a:sym typeface="Symbol" panose="05050102010706020507" pitchFamily="18" charset="2"/>
              </a:rPr>
              <a:t>			</a:t>
            </a:r>
            <a:r>
              <a:rPr lang="en-US" altLang="de-DE" sz="28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A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de-DE" altLang="de-DE" sz="400" dirty="0"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E65BA7D-8BED-4852-9E62-04B99A01C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14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9002913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Line 3">
            <a:extLst>
              <a:ext uri="{FF2B5EF4-FFF2-40B4-BE49-F238E27FC236}">
                <a16:creationId xmlns:a16="http://schemas.microsoft.com/office/drawing/2014/main" id="{0DA2B828-8255-47BA-9F3D-6D9991CD6F1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7" name="Line 4">
            <a:extLst>
              <a:ext uri="{FF2B5EF4-FFF2-40B4-BE49-F238E27FC236}">
                <a16:creationId xmlns:a16="http://schemas.microsoft.com/office/drawing/2014/main" id="{DA059B9F-85E4-49CE-8E08-C0DE72D87FB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6388" name="AutoShape 5">
            <a:extLst>
              <a:ext uri="{FF2B5EF4-FFF2-40B4-BE49-F238E27FC236}">
                <a16:creationId xmlns:a16="http://schemas.microsoft.com/office/drawing/2014/main" id="{5A549119-5A1B-445D-A73A-29EF4C01DF07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389" name="Text Box 7">
            <a:extLst>
              <a:ext uri="{FF2B5EF4-FFF2-40B4-BE49-F238E27FC236}">
                <a16:creationId xmlns:a16="http://schemas.microsoft.com/office/drawing/2014/main" id="{CB6ABF9A-EEB1-45AE-A316-E31582E8E6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640" y="908720"/>
            <a:ext cx="4824460" cy="4850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C00000"/>
                </a:solidFill>
                <a:latin typeface="Arial" panose="020B0604020202020204" pitchFamily="34" charset="0"/>
              </a:rPr>
              <a:t>Example: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Alphabet {A, B}, start word A</a:t>
            </a:r>
          </a:p>
          <a:p>
            <a:pPr eaLnBrk="1" hangingPunct="1">
              <a:buFontTx/>
              <a:buNone/>
            </a:pPr>
            <a:endParaRPr lang="en-US" altLang="de-DE" sz="2800" dirty="0">
              <a:latin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Rule set: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A </a:t>
            </a:r>
            <a:r>
              <a:rPr lang="en-US" altLang="de-DE" sz="2800" dirty="0">
                <a:latin typeface="Arial" panose="020B0604020202020204" pitchFamily="34" charset="0"/>
                <a:sym typeface="Symbol" panose="05050102010706020507" pitchFamily="18" charset="2"/>
              </a:rPr>
              <a:t> 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8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B  AB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800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  <a:sym typeface="Symbol" panose="05050102010706020507" pitchFamily="18" charset="2"/>
              </a:rPr>
              <a:t>			</a:t>
            </a:r>
            <a:r>
              <a:rPr lang="en-US" altLang="de-DE" sz="28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B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de-DE" altLang="de-DE" sz="400" dirty="0"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E65BA7D-8BED-4852-9E62-04B99A01C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15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25251675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Line 3">
            <a:extLst>
              <a:ext uri="{FF2B5EF4-FFF2-40B4-BE49-F238E27FC236}">
                <a16:creationId xmlns:a16="http://schemas.microsoft.com/office/drawing/2014/main" id="{0DA2B828-8255-47BA-9F3D-6D9991CD6F1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7" name="Line 4">
            <a:extLst>
              <a:ext uri="{FF2B5EF4-FFF2-40B4-BE49-F238E27FC236}">
                <a16:creationId xmlns:a16="http://schemas.microsoft.com/office/drawing/2014/main" id="{DA059B9F-85E4-49CE-8E08-C0DE72D87FB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6388" name="AutoShape 5">
            <a:extLst>
              <a:ext uri="{FF2B5EF4-FFF2-40B4-BE49-F238E27FC236}">
                <a16:creationId xmlns:a16="http://schemas.microsoft.com/office/drawing/2014/main" id="{5A549119-5A1B-445D-A73A-29EF4C01DF07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389" name="Text Box 7">
            <a:extLst>
              <a:ext uri="{FF2B5EF4-FFF2-40B4-BE49-F238E27FC236}">
                <a16:creationId xmlns:a16="http://schemas.microsoft.com/office/drawing/2014/main" id="{CB6ABF9A-EEB1-45AE-A316-E31582E8E6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640" y="908720"/>
            <a:ext cx="4824460" cy="4702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C00000"/>
                </a:solidFill>
                <a:latin typeface="Arial" panose="020B0604020202020204" pitchFamily="34" charset="0"/>
              </a:rPr>
              <a:t>Example: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Alphabet {A, B}, start word A</a:t>
            </a:r>
          </a:p>
          <a:p>
            <a:pPr eaLnBrk="1" hangingPunct="1"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Rule set: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rgbClr val="FF0000"/>
                </a:solidFill>
                <a:latin typeface="Arial" panose="020B0604020202020204" pitchFamily="34" charset="0"/>
              </a:rPr>
              <a:t>A </a:t>
            </a:r>
            <a:r>
              <a:rPr lang="en-US" altLang="de-DE" sz="24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 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solidFill>
                  <a:srgbClr val="008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B  AB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			</a:t>
            </a:r>
            <a:r>
              <a:rPr lang="en-US" altLang="de-DE" sz="24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A</a:t>
            </a:r>
            <a:r>
              <a:rPr lang="en-US" altLang="de-DE" sz="2400" dirty="0">
                <a:solidFill>
                  <a:srgbClr val="008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	         </a:t>
            </a:r>
            <a:r>
              <a:rPr lang="en-US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parallel replacement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de-DE" altLang="de-DE" sz="400" dirty="0"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E65BA7D-8BED-4852-9E62-04B99A01C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16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601367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Line 3">
            <a:extLst>
              <a:ext uri="{FF2B5EF4-FFF2-40B4-BE49-F238E27FC236}">
                <a16:creationId xmlns:a16="http://schemas.microsoft.com/office/drawing/2014/main" id="{0DA2B828-8255-47BA-9F3D-6D9991CD6F1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7" name="Line 4">
            <a:extLst>
              <a:ext uri="{FF2B5EF4-FFF2-40B4-BE49-F238E27FC236}">
                <a16:creationId xmlns:a16="http://schemas.microsoft.com/office/drawing/2014/main" id="{DA059B9F-85E4-49CE-8E08-C0DE72D87FB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6388" name="AutoShape 5">
            <a:extLst>
              <a:ext uri="{FF2B5EF4-FFF2-40B4-BE49-F238E27FC236}">
                <a16:creationId xmlns:a16="http://schemas.microsoft.com/office/drawing/2014/main" id="{5A549119-5A1B-445D-A73A-29EF4C01DF07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389" name="Text Box 7">
            <a:extLst>
              <a:ext uri="{FF2B5EF4-FFF2-40B4-BE49-F238E27FC236}">
                <a16:creationId xmlns:a16="http://schemas.microsoft.com/office/drawing/2014/main" id="{CB6ABF9A-EEB1-45AE-A316-E31582E8E6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640" y="908720"/>
            <a:ext cx="4824460" cy="52198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C00000"/>
                </a:solidFill>
                <a:latin typeface="Arial" panose="020B0604020202020204" pitchFamily="34" charset="0"/>
              </a:rPr>
              <a:t>Example: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Alphabet {A, B}, start word A</a:t>
            </a:r>
          </a:p>
          <a:p>
            <a:pPr eaLnBrk="1" hangingPunct="1">
              <a:buFontTx/>
              <a:buNone/>
            </a:pPr>
            <a:endParaRPr lang="en-US" altLang="de-DE" sz="2800" dirty="0">
              <a:latin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Rule set: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A </a:t>
            </a:r>
            <a:r>
              <a:rPr lang="en-US" altLang="de-DE" sz="2800" dirty="0">
                <a:latin typeface="Arial" panose="020B0604020202020204" pitchFamily="34" charset="0"/>
                <a:sym typeface="Symbol" panose="05050102010706020507" pitchFamily="18" charset="2"/>
              </a:rPr>
              <a:t> 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  <a:sym typeface="Symbol" panose="05050102010706020507" pitchFamily="18" charset="2"/>
              </a:rPr>
              <a:t>B  AB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800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  <a:sym typeface="Symbol" panose="05050102010706020507" pitchFamily="18" charset="2"/>
              </a:rPr>
              <a:t>			</a:t>
            </a:r>
            <a:r>
              <a:rPr lang="en-US" altLang="de-DE" sz="28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B</a:t>
            </a:r>
            <a:r>
              <a:rPr lang="en-US" altLang="de-DE" sz="2800" dirty="0">
                <a:solidFill>
                  <a:srgbClr val="008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AB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	</a:t>
            </a:r>
            <a:endParaRPr lang="en-US" altLang="de-DE" sz="2400" dirty="0">
              <a:solidFill>
                <a:srgbClr val="008000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de-DE" altLang="de-DE" sz="400" dirty="0"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E65BA7D-8BED-4852-9E62-04B99A01C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17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0041152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Line 3">
            <a:extLst>
              <a:ext uri="{FF2B5EF4-FFF2-40B4-BE49-F238E27FC236}">
                <a16:creationId xmlns:a16="http://schemas.microsoft.com/office/drawing/2014/main" id="{0DA2B828-8255-47BA-9F3D-6D9991CD6F1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7" name="Line 4">
            <a:extLst>
              <a:ext uri="{FF2B5EF4-FFF2-40B4-BE49-F238E27FC236}">
                <a16:creationId xmlns:a16="http://schemas.microsoft.com/office/drawing/2014/main" id="{DA059B9F-85E4-49CE-8E08-C0DE72D87FB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6388" name="AutoShape 5">
            <a:extLst>
              <a:ext uri="{FF2B5EF4-FFF2-40B4-BE49-F238E27FC236}">
                <a16:creationId xmlns:a16="http://schemas.microsoft.com/office/drawing/2014/main" id="{5A549119-5A1B-445D-A73A-29EF4C01DF07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389" name="Text Box 7">
            <a:extLst>
              <a:ext uri="{FF2B5EF4-FFF2-40B4-BE49-F238E27FC236}">
                <a16:creationId xmlns:a16="http://schemas.microsoft.com/office/drawing/2014/main" id="{CB6ABF9A-EEB1-45AE-A316-E31582E8E6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640" y="908720"/>
            <a:ext cx="4824460" cy="52198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C00000"/>
                </a:solidFill>
                <a:latin typeface="Arial" panose="020B0604020202020204" pitchFamily="34" charset="0"/>
              </a:rPr>
              <a:t>Example: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Alphabet {A, B}, start word A</a:t>
            </a:r>
          </a:p>
          <a:p>
            <a:pPr eaLnBrk="1" hangingPunct="1">
              <a:buFontTx/>
              <a:buNone/>
            </a:pPr>
            <a:endParaRPr lang="en-US" altLang="de-DE" sz="2800" dirty="0">
              <a:latin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Rule set: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solidFill>
                  <a:srgbClr val="008000"/>
                </a:solidFill>
                <a:latin typeface="Arial" panose="020B0604020202020204" pitchFamily="34" charset="0"/>
              </a:rPr>
              <a:t>A </a:t>
            </a:r>
            <a:r>
              <a:rPr lang="en-US" altLang="de-DE" sz="2800" dirty="0">
                <a:solidFill>
                  <a:srgbClr val="008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 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8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B  AB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800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  <a:sym typeface="Symbol" panose="05050102010706020507" pitchFamily="18" charset="2"/>
              </a:rPr>
              <a:t>			</a:t>
            </a:r>
            <a:r>
              <a:rPr lang="en-US" altLang="de-DE" sz="28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B</a:t>
            </a:r>
            <a:r>
              <a:rPr lang="en-US" altLang="de-DE" sz="2800" dirty="0">
                <a:solidFill>
                  <a:srgbClr val="008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A</a:t>
            </a:r>
            <a:r>
              <a:rPr lang="en-US" altLang="de-DE" sz="28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	</a:t>
            </a:r>
            <a:endParaRPr lang="en-US" altLang="de-DE" sz="2400" dirty="0">
              <a:solidFill>
                <a:srgbClr val="008000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de-DE" altLang="de-DE" sz="400" dirty="0"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E65BA7D-8BED-4852-9E62-04B99A01C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18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41604477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Line 3">
            <a:extLst>
              <a:ext uri="{FF2B5EF4-FFF2-40B4-BE49-F238E27FC236}">
                <a16:creationId xmlns:a16="http://schemas.microsoft.com/office/drawing/2014/main" id="{0DA2B828-8255-47BA-9F3D-6D9991CD6F1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7" name="Line 4">
            <a:extLst>
              <a:ext uri="{FF2B5EF4-FFF2-40B4-BE49-F238E27FC236}">
                <a16:creationId xmlns:a16="http://schemas.microsoft.com/office/drawing/2014/main" id="{DA059B9F-85E4-49CE-8E08-C0DE72D87FB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6388" name="AutoShape 5">
            <a:extLst>
              <a:ext uri="{FF2B5EF4-FFF2-40B4-BE49-F238E27FC236}">
                <a16:creationId xmlns:a16="http://schemas.microsoft.com/office/drawing/2014/main" id="{5A549119-5A1B-445D-A73A-29EF4C01DF07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389" name="Text Box 7">
            <a:extLst>
              <a:ext uri="{FF2B5EF4-FFF2-40B4-BE49-F238E27FC236}">
                <a16:creationId xmlns:a16="http://schemas.microsoft.com/office/drawing/2014/main" id="{CB6ABF9A-EEB1-45AE-A316-E31582E8E6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640" y="908720"/>
            <a:ext cx="4824460" cy="52198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C00000"/>
                </a:solidFill>
                <a:latin typeface="Arial" panose="020B0604020202020204" pitchFamily="34" charset="0"/>
              </a:rPr>
              <a:t>Example: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Alphabet {A, B}, start word A</a:t>
            </a:r>
          </a:p>
          <a:p>
            <a:pPr eaLnBrk="1" hangingPunct="1">
              <a:buFontTx/>
              <a:buNone/>
            </a:pPr>
            <a:endParaRPr lang="en-US" altLang="de-DE" sz="2800" dirty="0">
              <a:latin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Rule set: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A </a:t>
            </a:r>
            <a:r>
              <a:rPr lang="en-US" altLang="de-DE" sz="2800" dirty="0">
                <a:latin typeface="Arial" panose="020B0604020202020204" pitchFamily="34" charset="0"/>
                <a:sym typeface="Symbol" panose="05050102010706020507" pitchFamily="18" charset="2"/>
              </a:rPr>
              <a:t> 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  <a:sym typeface="Symbol" panose="05050102010706020507" pitchFamily="18" charset="2"/>
              </a:rPr>
              <a:t>B  AB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800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  <a:sym typeface="Symbol" panose="05050102010706020507" pitchFamily="18" charset="2"/>
              </a:rPr>
              <a:t>			</a:t>
            </a:r>
            <a:r>
              <a:rPr lang="en-US" altLang="de-DE" sz="28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AB</a:t>
            </a:r>
            <a:r>
              <a:rPr lang="en-US" altLang="de-DE" sz="2800" dirty="0">
                <a:solidFill>
                  <a:srgbClr val="008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B</a:t>
            </a:r>
            <a:r>
              <a:rPr lang="en-US" altLang="de-DE" sz="28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AB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	</a:t>
            </a:r>
            <a:endParaRPr lang="en-US" altLang="de-DE" sz="2400" dirty="0">
              <a:solidFill>
                <a:srgbClr val="008000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de-DE" altLang="de-DE" sz="400" dirty="0"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E65BA7D-8BED-4852-9E62-04B99A01C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19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3197625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>
            <a:extLst>
              <a:ext uri="{FF2B5EF4-FFF2-40B4-BE49-F238E27FC236}">
                <a16:creationId xmlns:a16="http://schemas.microsoft.com/office/drawing/2014/main" id="{1AA98018-966A-49EE-9F5C-3A74C83621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870099"/>
            <a:ext cx="8064694" cy="28469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CC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From our last lecture: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de-DE" altLang="de-DE" sz="10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Paradigms of programing (imperative, object-oriented,   rule-based)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Turtle geometry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its execution with </a:t>
            </a:r>
            <a:r>
              <a:rPr lang="en-US" altLang="de-DE" sz="2400" dirty="0" err="1">
                <a:latin typeface="Arial" panose="020B0604020202020204" pitchFamily="34" charset="0"/>
                <a:cs typeface="Times New Roman" panose="02020603050405020304" pitchFamily="18" charset="0"/>
              </a:rPr>
              <a:t>GroIMP</a:t>
            </a:r>
            <a:endParaRPr lang="de-DE" altLang="de-DE" sz="2400" dirty="0">
              <a:latin typeface="Arial" panose="020B0604020202020204" pitchFamily="34" charset="0"/>
            </a:endParaRP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3A6A476F-3706-4D1E-9677-E493A695E2F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38200" y="374650"/>
            <a:ext cx="8305800" cy="63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FD547FBB-0F41-499D-ABDC-BA375AC0734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5565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8FA2E248-2359-4269-89CC-517E5AFB5971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03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2E54D74-CB72-451A-8C1A-017F72D78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2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0140276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Line 3">
            <a:extLst>
              <a:ext uri="{FF2B5EF4-FFF2-40B4-BE49-F238E27FC236}">
                <a16:creationId xmlns:a16="http://schemas.microsoft.com/office/drawing/2014/main" id="{0DA2B828-8255-47BA-9F3D-6D9991CD6F1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7" name="Line 4">
            <a:extLst>
              <a:ext uri="{FF2B5EF4-FFF2-40B4-BE49-F238E27FC236}">
                <a16:creationId xmlns:a16="http://schemas.microsoft.com/office/drawing/2014/main" id="{DA059B9F-85E4-49CE-8E08-C0DE72D87FB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6388" name="AutoShape 5">
            <a:extLst>
              <a:ext uri="{FF2B5EF4-FFF2-40B4-BE49-F238E27FC236}">
                <a16:creationId xmlns:a16="http://schemas.microsoft.com/office/drawing/2014/main" id="{5A549119-5A1B-445D-A73A-29EF4C01DF07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389" name="Text Box 7">
            <a:extLst>
              <a:ext uri="{FF2B5EF4-FFF2-40B4-BE49-F238E27FC236}">
                <a16:creationId xmlns:a16="http://schemas.microsoft.com/office/drawing/2014/main" id="{CB6ABF9A-EEB1-45AE-A316-E31582E8E6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673" y="548680"/>
            <a:ext cx="8305799" cy="53122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C00000"/>
                </a:solidFill>
                <a:latin typeface="Arial" panose="020B0604020202020204" pitchFamily="34" charset="0"/>
              </a:rPr>
              <a:t>Example: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Alphabet {A, B}, start word A</a:t>
            </a:r>
          </a:p>
          <a:p>
            <a:pPr eaLnBrk="1" hangingPunct="1">
              <a:buFontTx/>
              <a:buNone/>
            </a:pPr>
            <a:endParaRPr lang="en-US" altLang="de-DE" sz="1000" dirty="0">
              <a:latin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Rule set: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A </a:t>
            </a:r>
            <a:r>
              <a:rPr lang="en-US" altLang="de-DE" sz="2800" dirty="0">
                <a:latin typeface="Arial" panose="020B0604020202020204" pitchFamily="34" charset="0"/>
                <a:sym typeface="Symbol" panose="05050102010706020507" pitchFamily="18" charset="2"/>
              </a:rPr>
              <a:t> 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  <a:sym typeface="Symbol" panose="05050102010706020507" pitchFamily="18" charset="2"/>
              </a:rPr>
              <a:t>B  AB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800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  <a:sym typeface="Symbol" panose="05050102010706020507" pitchFamily="18" charset="2"/>
              </a:rPr>
              <a:t>Derived chain: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A  B  AB  BAB  ABBAB  BABABBAB</a:t>
            </a:r>
          </a:p>
          <a:p>
            <a:pPr eaLnBrk="1" hangingPunct="1">
              <a:buFontTx/>
              <a:buNone/>
            </a:pPr>
            <a:r>
              <a:rPr lang="de-DE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    ABBABBABABBAB  BABABBABABBABBABABBAB</a:t>
            </a:r>
          </a:p>
          <a:p>
            <a:pPr eaLnBrk="1" hangingPunct="1">
              <a:buFontTx/>
              <a:buNone/>
            </a:pPr>
            <a:r>
              <a:rPr lang="de-DE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    ...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E65BA7D-8BED-4852-9E62-04B99A01C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20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05071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Line 3">
            <a:extLst>
              <a:ext uri="{FF2B5EF4-FFF2-40B4-BE49-F238E27FC236}">
                <a16:creationId xmlns:a16="http://schemas.microsoft.com/office/drawing/2014/main" id="{0DA2B828-8255-47BA-9F3D-6D9991CD6F1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7" name="Line 4">
            <a:extLst>
              <a:ext uri="{FF2B5EF4-FFF2-40B4-BE49-F238E27FC236}">
                <a16:creationId xmlns:a16="http://schemas.microsoft.com/office/drawing/2014/main" id="{DA059B9F-85E4-49CE-8E08-C0DE72D87FB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6388" name="AutoShape 5">
            <a:extLst>
              <a:ext uri="{FF2B5EF4-FFF2-40B4-BE49-F238E27FC236}">
                <a16:creationId xmlns:a16="http://schemas.microsoft.com/office/drawing/2014/main" id="{5A549119-5A1B-445D-A73A-29EF4C01DF07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389" name="Text Box 7">
            <a:extLst>
              <a:ext uri="{FF2B5EF4-FFF2-40B4-BE49-F238E27FC236}">
                <a16:creationId xmlns:a16="http://schemas.microsoft.com/office/drawing/2014/main" id="{CB6ABF9A-EEB1-45AE-A316-E31582E8E6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673" y="548680"/>
            <a:ext cx="8305799" cy="6013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C00000"/>
                </a:solidFill>
                <a:latin typeface="Arial" panose="020B0604020202020204" pitchFamily="34" charset="0"/>
              </a:rPr>
              <a:t>Example: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Alphabet {A, B}, start word A</a:t>
            </a:r>
          </a:p>
          <a:p>
            <a:pPr eaLnBrk="1" hangingPunct="1"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Rule set: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A </a:t>
            </a:r>
            <a:r>
              <a:rPr lang="en-US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 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B  AB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Derived chain: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A  B  AB  BAB  ABBAB  BABABBAB</a:t>
            </a:r>
          </a:p>
          <a:p>
            <a:pPr eaLnBrk="1" hangingPunct="1">
              <a:buFontTx/>
              <a:buNone/>
            </a:pPr>
            <a:r>
              <a:rPr lang="de-DE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    ABBABBABABBAB  BABABBABABBABBABABBAB</a:t>
            </a:r>
          </a:p>
          <a:p>
            <a:pPr eaLnBrk="1" hangingPunct="1">
              <a:buFontTx/>
              <a:buNone/>
            </a:pPr>
            <a:r>
              <a:rPr lang="de-DE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    ...</a:t>
            </a:r>
          </a:p>
          <a:p>
            <a:pPr eaLnBrk="1" hangingPunct="1">
              <a:buFontTx/>
              <a:buNone/>
            </a:pPr>
            <a:endParaRPr lang="de-DE" altLang="de-DE" sz="2400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buFontTx/>
              <a:buNone/>
            </a:pPr>
            <a:r>
              <a:rPr lang="en-US" altLang="de-DE" sz="2400" dirty="0">
                <a:solidFill>
                  <a:srgbClr val="CC33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How long is the n</a:t>
            </a:r>
            <a:r>
              <a:rPr lang="en-US" altLang="de-DE" sz="2400" baseline="30000" dirty="0">
                <a:solidFill>
                  <a:srgbClr val="CC33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th</a:t>
            </a:r>
            <a:r>
              <a:rPr lang="en-US" altLang="de-DE" sz="2400" dirty="0">
                <a:solidFill>
                  <a:srgbClr val="CC33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string in this derivation?</a:t>
            </a:r>
            <a:endParaRPr lang="de-DE" altLang="de-DE" sz="2400" dirty="0">
              <a:solidFill>
                <a:srgbClr val="CC3300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E65BA7D-8BED-4852-9E62-04B99A01C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21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055956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Line 3">
            <a:extLst>
              <a:ext uri="{FF2B5EF4-FFF2-40B4-BE49-F238E27FC236}">
                <a16:creationId xmlns:a16="http://schemas.microsoft.com/office/drawing/2014/main" id="{0DA2B828-8255-47BA-9F3D-6D9991CD6F1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7" name="Line 4">
            <a:extLst>
              <a:ext uri="{FF2B5EF4-FFF2-40B4-BE49-F238E27FC236}">
                <a16:creationId xmlns:a16="http://schemas.microsoft.com/office/drawing/2014/main" id="{DA059B9F-85E4-49CE-8E08-C0DE72D87FB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6388" name="AutoShape 5">
            <a:extLst>
              <a:ext uri="{FF2B5EF4-FFF2-40B4-BE49-F238E27FC236}">
                <a16:creationId xmlns:a16="http://schemas.microsoft.com/office/drawing/2014/main" id="{5A549119-5A1B-445D-A73A-29EF4C01DF07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389" name="Text Box 7">
            <a:extLst>
              <a:ext uri="{FF2B5EF4-FFF2-40B4-BE49-F238E27FC236}">
                <a16:creationId xmlns:a16="http://schemas.microsoft.com/office/drawing/2014/main" id="{CB6ABF9A-EEB1-45AE-A316-E31582E8E6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673" y="548680"/>
            <a:ext cx="8305799" cy="4573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C00000"/>
                </a:solidFill>
                <a:latin typeface="Arial" panose="020B0604020202020204" pitchFamily="34" charset="0"/>
              </a:rPr>
              <a:t>Example: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Alphabet {A, B}, start word A</a:t>
            </a:r>
          </a:p>
          <a:p>
            <a:pPr eaLnBrk="1" hangingPunct="1"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Rule set: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A </a:t>
            </a:r>
            <a:r>
              <a:rPr lang="en-US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 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B  AB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Derived chain for better visualization:</a:t>
            </a:r>
          </a:p>
          <a:p>
            <a:pPr eaLnBrk="1" hangingPunct="1">
              <a:buFontTx/>
              <a:buNone/>
            </a:pPr>
            <a:endParaRPr lang="de-DE" altLang="de-DE" sz="2400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buFontTx/>
              <a:buNone/>
            </a:pPr>
            <a:endParaRPr lang="de-DE" altLang="de-DE" sz="2400" dirty="0">
              <a:solidFill>
                <a:srgbClr val="0000FF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E65BA7D-8BED-4852-9E62-04B99A01C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22</a:t>
            </a:fld>
            <a:endParaRPr lang="de-DE" altLang="de-DE"/>
          </a:p>
        </p:txBody>
      </p:sp>
      <p:pic>
        <p:nvPicPr>
          <p:cNvPr id="7" name="Picture 8" descr="kat17">
            <a:extLst>
              <a:ext uri="{FF2B5EF4-FFF2-40B4-BE49-F238E27FC236}">
                <a16:creationId xmlns:a16="http://schemas.microsoft.com/office/drawing/2014/main" id="{6A70D1B0-E487-456E-8EA7-76D191B852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4365625"/>
            <a:ext cx="8208254" cy="211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3445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Line 3">
            <a:extLst>
              <a:ext uri="{FF2B5EF4-FFF2-40B4-BE49-F238E27FC236}">
                <a16:creationId xmlns:a16="http://schemas.microsoft.com/office/drawing/2014/main" id="{9BD9EB73-4E11-4144-9EF2-71DEB549F22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7" name="Line 4">
            <a:extLst>
              <a:ext uri="{FF2B5EF4-FFF2-40B4-BE49-F238E27FC236}">
                <a16:creationId xmlns:a16="http://schemas.microsoft.com/office/drawing/2014/main" id="{21F47800-BC13-42AA-8C6A-374E5746425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26628" name="AutoShape 5">
            <a:extLst>
              <a:ext uri="{FF2B5EF4-FFF2-40B4-BE49-F238E27FC236}">
                <a16:creationId xmlns:a16="http://schemas.microsoft.com/office/drawing/2014/main" id="{53845EF2-3F13-45D8-A52C-8A986C29EA69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629" name="Text Box 7">
            <a:extLst>
              <a:ext uri="{FF2B5EF4-FFF2-40B4-BE49-F238E27FC236}">
                <a16:creationId xmlns:a16="http://schemas.microsoft.com/office/drawing/2014/main" id="{881B1E1F-810B-4E81-A7EB-375B7B4A95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1341438"/>
            <a:ext cx="8458200" cy="16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still missing for the modelling of graphical and biological structures?</a:t>
            </a:r>
          </a:p>
          <a:p>
            <a:pPr marL="457200" indent="-4572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a geometric interpretation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76037E3-B50C-42E5-A8A7-996B47ACD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23</a:t>
            </a:fld>
            <a:endParaRPr lang="de-DE" altLang="de-DE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Line 3">
            <a:extLst>
              <a:ext uri="{FF2B5EF4-FFF2-40B4-BE49-F238E27FC236}">
                <a16:creationId xmlns:a16="http://schemas.microsoft.com/office/drawing/2014/main" id="{6D383CDD-1E35-4B27-926A-6E3C2119143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18864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1" name="Line 4">
            <a:extLst>
              <a:ext uri="{FF2B5EF4-FFF2-40B4-BE49-F238E27FC236}">
                <a16:creationId xmlns:a16="http://schemas.microsoft.com/office/drawing/2014/main" id="{82C57A05-3451-423A-A5B4-72A1B6CAAC3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0998" y="617266"/>
            <a:ext cx="0" cy="6240734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27652" name="AutoShape 5">
            <a:extLst>
              <a:ext uri="{FF2B5EF4-FFF2-40B4-BE49-F238E27FC236}">
                <a16:creationId xmlns:a16="http://schemas.microsoft.com/office/drawing/2014/main" id="{ABA7D160-CEDA-413D-B1C0-6D38768FAA67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17435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653" name="Text Box 7">
            <a:extLst>
              <a:ext uri="{FF2B5EF4-FFF2-40B4-BE49-F238E27FC236}">
                <a16:creationId xmlns:a16="http://schemas.microsoft.com/office/drawing/2014/main" id="{77D5FAA3-5E5A-4DD5-9257-036C2945E1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548680"/>
            <a:ext cx="8458200" cy="5829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10000"/>
              </a:spcAft>
              <a:buFontTx/>
              <a:buNone/>
            </a:pPr>
            <a:r>
              <a:rPr lang="en-US" altLang="de-DE" sz="2800" dirty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What is still missing for the modelling of graphical and biological structures?</a:t>
            </a:r>
          </a:p>
          <a:p>
            <a:pPr marL="342900" indent="-342900" eaLnBrk="1" hangingPunct="1">
              <a:spcBef>
                <a:spcPct val="50000"/>
              </a:spcBef>
              <a:spcAft>
                <a:spcPct val="10000"/>
              </a:spcAft>
              <a:buFontTx/>
              <a:buChar char="-"/>
            </a:pPr>
            <a:r>
              <a:rPr lang="en-US" altLang="de-DE" sz="2000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a geometric interpretation</a:t>
            </a:r>
          </a:p>
          <a:p>
            <a:pPr eaLnBrk="1" hangingPunct="1">
              <a:spcBef>
                <a:spcPct val="50000"/>
              </a:spcBef>
              <a:spcAft>
                <a:spcPct val="10000"/>
              </a:spcAft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So add:</a:t>
            </a:r>
          </a:p>
          <a:p>
            <a:pPr marL="342900" indent="-342900" eaLnBrk="1" hangingPunct="1">
              <a:spcBef>
                <a:spcPct val="50000"/>
              </a:spcBef>
              <a:spcAft>
                <a:spcPct val="10000"/>
              </a:spcAft>
              <a:buFontTx/>
              <a:buChar char="-"/>
            </a:pPr>
            <a:r>
              <a:rPr lang="en-US" altLang="de-DE" sz="2000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A mapping that assigns to each string a subset of the 3-dimensional space</a:t>
            </a:r>
          </a:p>
          <a:p>
            <a:pPr eaLnBrk="1" hangingPunct="1">
              <a:spcBef>
                <a:spcPct val="50000"/>
              </a:spcBef>
              <a:spcAft>
                <a:spcPct val="10000"/>
              </a:spcAft>
              <a:buNone/>
            </a:pPr>
            <a:r>
              <a:rPr lang="en-US" altLang="de-DE" sz="2000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Then we have an "interpreted" L-System processing:</a:t>
            </a:r>
            <a:endParaRPr lang="de-DE" altLang="de-DE" sz="2000" dirty="0">
              <a:latin typeface="Arial" panose="020B0604020202020204" pitchFamily="34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50000"/>
              </a:spcBef>
              <a:spcAft>
                <a:spcPct val="10000"/>
              </a:spcAft>
              <a:buFontTx/>
              <a:buNone/>
            </a:pPr>
            <a:r>
              <a:rPr lang="de-DE" altLang="de-DE" sz="2000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en-GB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2000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GB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2000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</a:t>
            </a:r>
            <a:r>
              <a:rPr lang="en-GB" altLang="de-DE" sz="2000" baseline="-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GB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2000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GB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2000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</a:t>
            </a:r>
            <a:r>
              <a:rPr lang="en-GB" altLang="de-DE" sz="2000" baseline="-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2000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GB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2000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</a:t>
            </a:r>
            <a:r>
              <a:rPr lang="en-GB" altLang="de-DE" sz="2000" baseline="-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2000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GB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....</a:t>
            </a:r>
            <a:endParaRPr lang="de-DE" altLang="de-DE" sz="2000" dirty="0"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de-DE" altLang="de-DE" sz="2000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</a:t>
            </a:r>
            <a:r>
              <a:rPr lang="en-GB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de-DE" altLang="de-DE" sz="2000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</a:t>
            </a:r>
            <a:r>
              <a:rPr lang="en-GB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de-DE" altLang="de-DE" sz="2000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</a:t>
            </a:r>
            <a:endParaRPr lang="de-DE" altLang="de-DE" sz="2000" dirty="0">
              <a:cs typeface="Times New Roman" panose="02020603050405020304" pitchFamily="18" charset="0"/>
            </a:endParaRPr>
          </a:p>
          <a:p>
            <a:pPr eaLnBrk="1" hangingPunct="1">
              <a:spcBef>
                <a:spcPct val="10000"/>
              </a:spcBef>
              <a:spcAft>
                <a:spcPct val="10000"/>
              </a:spcAft>
              <a:buFontTx/>
              <a:buNone/>
            </a:pPr>
            <a:r>
              <a:rPr lang="en-GB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en-GB" altLang="de-DE" sz="2000" i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altLang="de-DE" sz="2000" baseline="-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GB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GB" altLang="de-DE" sz="2000" i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altLang="de-DE" sz="2000" baseline="-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GB" altLang="de-DE" sz="2000" i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altLang="de-DE" sz="2000" baseline="-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    ....</a:t>
            </a:r>
            <a:endParaRPr lang="de-DE" altLang="de-DE" sz="2000" dirty="0"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i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altLang="de-DE" sz="2000" baseline="-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de-DE" sz="2000" i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altLang="de-DE" sz="2000" baseline="-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de-DE" sz="2000" i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altLang="de-DE" sz="2000" baseline="-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, ... can be interpreted as development levels of an object, a scene or an organism</a:t>
            </a:r>
            <a:endParaRPr lang="en-US" altLang="de-DE" sz="2400" dirty="0"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87C5EDA-CDFD-46A7-8AEF-64662383F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24</a:t>
            </a:fld>
            <a:endParaRPr lang="de-DE" altLang="de-DE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>
            <a:extLst>
              <a:ext uri="{FF2B5EF4-FFF2-40B4-BE49-F238E27FC236}">
                <a16:creationId xmlns:a16="http://schemas.microsoft.com/office/drawing/2014/main" id="{3C7AC741-3605-4B02-8684-FACAC2E3E5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1006843"/>
            <a:ext cx="7777163" cy="361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For the interpretation of strings: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1000" b="1" dirty="0">
              <a:solidFill>
                <a:srgbClr val="FF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solidFill>
                  <a:srgbClr val="0000F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Turtle geometry</a:t>
            </a:r>
          </a:p>
          <a:p>
            <a:pPr marL="457200" indent="-4572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  <a:cs typeface="Times New Roman" panose="02020603050405020304" pitchFamily="18" charset="0"/>
              </a:rPr>
              <a:t>The turtle command set becomes a </a:t>
            </a:r>
            <a:r>
              <a:rPr lang="en-US" altLang="de-DE" sz="2800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subset</a:t>
            </a:r>
            <a:r>
              <a:rPr lang="en-US" altLang="de-DE" sz="2800" dirty="0">
                <a:latin typeface="Arial" panose="020B0604020202020204" pitchFamily="34" charset="0"/>
                <a:cs typeface="Times New Roman" panose="02020603050405020304" pitchFamily="18" charset="0"/>
              </a:rPr>
              <a:t> of the L-system character set</a:t>
            </a:r>
          </a:p>
          <a:p>
            <a:pPr marL="457200" indent="-4572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  <a:cs typeface="Times New Roman" panose="02020603050405020304" pitchFamily="18" charset="0"/>
              </a:rPr>
              <a:t>Symbols that are not turtle commands are ignored by the turtle</a:t>
            </a:r>
            <a:endParaRPr lang="en-US" altLang="de-DE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675" name="Line 4">
            <a:extLst>
              <a:ext uri="{FF2B5EF4-FFF2-40B4-BE49-F238E27FC236}">
                <a16:creationId xmlns:a16="http://schemas.microsoft.com/office/drawing/2014/main" id="{FEADE865-FB95-480F-8E99-4EC02A6D151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6" name="Line 5">
            <a:extLst>
              <a:ext uri="{FF2B5EF4-FFF2-40B4-BE49-F238E27FC236}">
                <a16:creationId xmlns:a16="http://schemas.microsoft.com/office/drawing/2014/main" id="{CC8FF711-08E2-43DA-970C-16E3DA184BD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28677" name="AutoShape 6">
            <a:extLst>
              <a:ext uri="{FF2B5EF4-FFF2-40B4-BE49-F238E27FC236}">
                <a16:creationId xmlns:a16="http://schemas.microsoft.com/office/drawing/2014/main" id="{51DD6D5D-2BC8-4EDC-B049-C09321632F21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DDA9FEE-03AA-40A3-8F94-22D7C9A97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25</a:t>
            </a:fld>
            <a:endParaRPr lang="de-DE" altLang="de-DE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>
            <a:extLst>
              <a:ext uri="{FF2B5EF4-FFF2-40B4-BE49-F238E27FC236}">
                <a16:creationId xmlns:a16="http://schemas.microsoft.com/office/drawing/2014/main" id="{3C7AC741-3605-4B02-8684-FACAC2E3E5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1006843"/>
            <a:ext cx="7777163" cy="45550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For the interpretation of strings: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solidFill>
                  <a:srgbClr val="0000F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Turtle geometry</a:t>
            </a:r>
          </a:p>
          <a:p>
            <a:pPr marL="457200" indent="-4572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  <a:cs typeface="Times New Roman" panose="02020603050405020304" pitchFamily="18" charset="0"/>
              </a:rPr>
              <a:t>The turtle command set becomes a </a:t>
            </a:r>
            <a:r>
              <a:rPr lang="en-US" altLang="de-DE" sz="2800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subset</a:t>
            </a:r>
            <a:r>
              <a:rPr lang="en-US" altLang="de-DE" sz="2800" dirty="0">
                <a:latin typeface="Arial" panose="020B0604020202020204" pitchFamily="34" charset="0"/>
                <a:cs typeface="Times New Roman" panose="02020603050405020304" pitchFamily="18" charset="0"/>
              </a:rPr>
              <a:t> of the L-system character set</a:t>
            </a:r>
          </a:p>
          <a:p>
            <a:pPr marL="457200" indent="-4572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  <a:cs typeface="Times New Roman" panose="02020603050405020304" pitchFamily="18" charset="0"/>
              </a:rPr>
              <a:t>Symbols that are not turtle commands are ignored by the turtle</a:t>
            </a:r>
          </a:p>
          <a:p>
            <a:pPr marL="457200" indent="-457200" eaLnBrk="1" hangingPunct="1">
              <a:spcBef>
                <a:spcPct val="50000"/>
              </a:spcBef>
              <a:buFontTx/>
              <a:buChar char="-"/>
            </a:pPr>
            <a:endParaRPr lang="en-US" altLang="de-DE" sz="28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None/>
            </a:pPr>
            <a:r>
              <a:rPr lang="de-DE" altLang="de-DE" sz="2800" dirty="0">
                <a:solidFill>
                  <a:schemeClr val="accent2"/>
                </a:solidFill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  </a:t>
            </a:r>
            <a:r>
              <a:rPr lang="en-US" altLang="de-DE" sz="2800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c</a:t>
            </a:r>
            <a:r>
              <a:rPr lang="en-US" altLang="de-DE" sz="2800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onnection with the imperative paradigm</a:t>
            </a:r>
          </a:p>
        </p:txBody>
      </p:sp>
      <p:sp>
        <p:nvSpPr>
          <p:cNvPr id="28675" name="Line 4">
            <a:extLst>
              <a:ext uri="{FF2B5EF4-FFF2-40B4-BE49-F238E27FC236}">
                <a16:creationId xmlns:a16="http://schemas.microsoft.com/office/drawing/2014/main" id="{FEADE865-FB95-480F-8E99-4EC02A6D151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6" name="Line 5">
            <a:extLst>
              <a:ext uri="{FF2B5EF4-FFF2-40B4-BE49-F238E27FC236}">
                <a16:creationId xmlns:a16="http://schemas.microsoft.com/office/drawing/2014/main" id="{CC8FF711-08E2-43DA-970C-16E3DA184BD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28677" name="AutoShape 6">
            <a:extLst>
              <a:ext uri="{FF2B5EF4-FFF2-40B4-BE49-F238E27FC236}">
                <a16:creationId xmlns:a16="http://schemas.microsoft.com/office/drawing/2014/main" id="{51DD6D5D-2BC8-4EDC-B049-C09321632F21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DDA9FEE-03AA-40A3-8F94-22D7C9A97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26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713973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>
            <a:extLst>
              <a:ext uri="{FF2B5EF4-FFF2-40B4-BE49-F238E27FC236}">
                <a16:creationId xmlns:a16="http://schemas.microsoft.com/office/drawing/2014/main" id="{950DF742-FC91-48F2-A3B3-245C9A6A4D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583" y="188640"/>
            <a:ext cx="7872527" cy="67526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Example:</a:t>
            </a:r>
            <a:endParaRPr lang="en-US" altLang="de-DE" b="1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200" dirty="0">
                <a:latin typeface="Arial" panose="020B0604020202020204" pitchFamily="34" charset="0"/>
                <a:cs typeface="Arial" panose="020B0604020202020204" pitchFamily="34" charset="0"/>
              </a:rPr>
              <a:t>Rules</a:t>
            </a:r>
            <a:endParaRPr lang="en-US" altLang="de-DE" sz="2200" dirty="0"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en-US" altLang="de-DE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A </a:t>
            </a:r>
            <a:r>
              <a:rPr lang="en-US" altLang="de-DE" sz="2200" b="1" dirty="0">
                <a:latin typeface="Courier New" panose="02070309020205020404" pitchFamily="49" charset="0"/>
                <a:cs typeface="Times New Roman" panose="02020603050405020304" pitchFamily="18" charset="0"/>
                <a:sym typeface="Symbol" panose="05050102010706020507" pitchFamily="18" charset="2"/>
              </a:rPr>
              <a:t>==&gt;</a:t>
            </a:r>
            <a:r>
              <a:rPr lang="en-US" altLang="de-DE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F0 [ RU(45) B ] A ;</a:t>
            </a:r>
            <a:endParaRPr lang="en-US" altLang="de-DE" sz="2200" dirty="0"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B </a:t>
            </a:r>
            <a:r>
              <a:rPr lang="en-US" altLang="de-DE" sz="2200" b="1" dirty="0">
                <a:latin typeface="Courier New" panose="02070309020205020404" pitchFamily="49" charset="0"/>
                <a:cs typeface="Times New Roman" panose="02020603050405020304" pitchFamily="18" charset="0"/>
                <a:sym typeface="Symbol" panose="05050102010706020507" pitchFamily="18" charset="2"/>
              </a:rPr>
              <a:t>==&gt;</a:t>
            </a:r>
            <a:r>
              <a:rPr lang="en-US" altLang="de-DE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F0 B ;</a:t>
            </a:r>
            <a:endParaRPr lang="en-US" altLang="de-DE" sz="2200" dirty="0"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200" dirty="0">
                <a:latin typeface="Arial" panose="020B0604020202020204" pitchFamily="34" charset="0"/>
                <a:cs typeface="Arial" panose="020B0604020202020204" pitchFamily="34" charset="0"/>
              </a:rPr>
              <a:t>Start word  </a:t>
            </a:r>
            <a:r>
              <a:rPr lang="en-US" altLang="de-DE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would normally not be geometrically interpreted)</a:t>
            </a:r>
            <a:endParaRPr lang="en-US" altLang="de-DE" sz="2000" dirty="0"/>
          </a:p>
        </p:txBody>
      </p:sp>
      <p:pic>
        <p:nvPicPr>
          <p:cNvPr id="30723" name="Picture 3" descr="lsybspneu">
            <a:extLst>
              <a:ext uri="{FF2B5EF4-FFF2-40B4-BE49-F238E27FC236}">
                <a16:creationId xmlns:a16="http://schemas.microsoft.com/office/drawing/2014/main" id="{0D12C86F-B9F2-4497-9377-66D3FA1BCD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6083" y="2492896"/>
            <a:ext cx="5894147" cy="3816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4" name="Line 5">
            <a:extLst>
              <a:ext uri="{FF2B5EF4-FFF2-40B4-BE49-F238E27FC236}">
                <a16:creationId xmlns:a16="http://schemas.microsoft.com/office/drawing/2014/main" id="{39AEDCC1-15C4-4EEF-89BF-E451450277C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18864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5" name="Line 6">
            <a:extLst>
              <a:ext uri="{FF2B5EF4-FFF2-40B4-BE49-F238E27FC236}">
                <a16:creationId xmlns:a16="http://schemas.microsoft.com/office/drawing/2014/main" id="{E5936AD8-4AD6-48F9-BDAA-E5233006988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0036" y="620688"/>
            <a:ext cx="20964" cy="623731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0726" name="AutoShape 7">
            <a:extLst>
              <a:ext uri="{FF2B5EF4-FFF2-40B4-BE49-F238E27FC236}">
                <a16:creationId xmlns:a16="http://schemas.microsoft.com/office/drawing/2014/main" id="{26ECDE11-04D1-4094-A15B-5CEC75876AA6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17435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727" name="Text Box 9">
            <a:extLst>
              <a:ext uri="{FF2B5EF4-FFF2-40B4-BE49-F238E27FC236}">
                <a16:creationId xmlns:a16="http://schemas.microsoft.com/office/drawing/2014/main" id="{21913D91-40D8-47B3-8FAD-FF31B594C8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552" y="2996952"/>
            <a:ext cx="2159591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solidFill>
                  <a:srgbClr val="CC0000"/>
                </a:solidFill>
                <a:latin typeface="Arial" panose="020B0604020202020204" pitchFamily="34" charset="0"/>
              </a:rPr>
              <a:t>Interpretation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solidFill>
                  <a:srgbClr val="CC0000"/>
                </a:solidFill>
                <a:latin typeface="Arial" panose="020B0604020202020204" pitchFamily="34" charset="0"/>
              </a:rPr>
              <a:t>through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solidFill>
                  <a:srgbClr val="CC0000"/>
                </a:solidFill>
                <a:latin typeface="Arial" panose="020B0604020202020204" pitchFamily="34" charset="0"/>
              </a:rPr>
              <a:t>turtle geometry</a:t>
            </a:r>
          </a:p>
        </p:txBody>
      </p:sp>
      <p:sp>
        <p:nvSpPr>
          <p:cNvPr id="30728" name="Line 10">
            <a:extLst>
              <a:ext uri="{FF2B5EF4-FFF2-40B4-BE49-F238E27FC236}">
                <a16:creationId xmlns:a16="http://schemas.microsoft.com/office/drawing/2014/main" id="{BB20BC25-D54B-445E-8D62-3D6E4AB2F70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96083" y="3213004"/>
            <a:ext cx="1223788" cy="215995"/>
          </a:xfrm>
          <a:prstGeom prst="line">
            <a:avLst/>
          </a:prstGeom>
          <a:noFill/>
          <a:ln w="19050">
            <a:solidFill>
              <a:srgbClr val="CC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638B39E-1BA4-4083-95EC-B44ECDA6C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27</a:t>
            </a:fld>
            <a:endParaRPr lang="de-DE" altLang="de-DE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>
            <a:extLst>
              <a:ext uri="{FF2B5EF4-FFF2-40B4-BE49-F238E27FC236}">
                <a16:creationId xmlns:a16="http://schemas.microsoft.com/office/drawing/2014/main" id="{3F3250B2-FFDD-483E-950F-21D0F9C8AA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783863"/>
            <a:ext cx="8359080" cy="38472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i="1" dirty="0">
                <a:solidFill>
                  <a:srgbClr val="CC3300"/>
                </a:solidFill>
                <a:latin typeface="Arial" panose="020B0604020202020204" pitchFamily="34" charset="0"/>
              </a:rPr>
              <a:t>What kind of structure does the following L-system provide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b="1" i="1" dirty="0">
              <a:solidFill>
                <a:srgbClr val="CC33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rgbClr val="CC3300"/>
                </a:solidFill>
                <a:latin typeface="Courier New" panose="02070309020205020404" pitchFamily="49" charset="0"/>
              </a:rPr>
              <a:t>   </a:t>
            </a:r>
            <a:r>
              <a:rPr lang="en-US" altLang="de-DE" sz="2400" b="1" dirty="0">
                <a:solidFill>
                  <a:srgbClr val="0000FF"/>
                </a:solidFill>
                <a:latin typeface="Courier New" panose="02070309020205020404" pitchFamily="49" charset="0"/>
              </a:rPr>
              <a:t>A  </a:t>
            </a:r>
            <a:r>
              <a:rPr lang="en-US" altLang="de-DE" sz="2400" b="1" dirty="0">
                <a:solidFill>
                  <a:srgbClr val="0000FF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==&gt;  [ </a:t>
            </a:r>
            <a:r>
              <a:rPr lang="en-US" altLang="de-DE" sz="2400" b="1" dirty="0" err="1">
                <a:solidFill>
                  <a:srgbClr val="0000FF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LMul</a:t>
            </a:r>
            <a:r>
              <a:rPr lang="en-US" altLang="de-DE" sz="2400" b="1" dirty="0">
                <a:solidFill>
                  <a:srgbClr val="0000FF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(0.25) RU(-45) F0 ] F0 B;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rgbClr val="0000FF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   B  ==&gt;  [ </a:t>
            </a:r>
            <a:r>
              <a:rPr lang="en-US" altLang="de-DE" sz="2400" b="1" dirty="0" err="1">
                <a:solidFill>
                  <a:srgbClr val="0000FF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LMul</a:t>
            </a:r>
            <a:r>
              <a:rPr lang="en-US" altLang="de-DE" sz="2400" b="1" dirty="0">
                <a:solidFill>
                  <a:srgbClr val="0000FF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(0.25) RU(45) F0 ] F0 A;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i="1" dirty="0">
              <a:solidFill>
                <a:srgbClr val="0000FF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i="1" dirty="0">
                <a:solidFill>
                  <a:srgbClr val="CC33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with start word </a:t>
            </a:r>
            <a:r>
              <a:rPr lang="en-US" altLang="de-DE" sz="2400" dirty="0">
                <a:solidFill>
                  <a:srgbClr val="CC33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 </a:t>
            </a:r>
            <a:r>
              <a:rPr lang="en-US" altLang="de-DE" sz="2400" b="1" dirty="0">
                <a:solidFill>
                  <a:srgbClr val="CC3300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L(10)</a:t>
            </a:r>
            <a:r>
              <a:rPr lang="en-US" altLang="de-DE" sz="2400" dirty="0">
                <a:solidFill>
                  <a:srgbClr val="CC33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altLang="de-DE" sz="2400" b="1" dirty="0">
                <a:solidFill>
                  <a:srgbClr val="CC3300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A</a:t>
            </a:r>
            <a:r>
              <a:rPr lang="en-US" altLang="de-DE" sz="2400" dirty="0">
                <a:solidFill>
                  <a:srgbClr val="CC33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?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8B9DE33-9F6F-447C-BB31-743BAD25C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28</a:t>
            </a:fld>
            <a:endParaRPr lang="de-DE" altLang="de-DE"/>
          </a:p>
        </p:txBody>
      </p:sp>
      <p:sp>
        <p:nvSpPr>
          <p:cNvPr id="4" name="Line 5">
            <a:extLst>
              <a:ext uri="{FF2B5EF4-FFF2-40B4-BE49-F238E27FC236}">
                <a16:creationId xmlns:a16="http://schemas.microsoft.com/office/drawing/2014/main" id="{A003EB4E-3BBC-4C88-92D8-01765762CD6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18864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6">
            <a:extLst>
              <a:ext uri="{FF2B5EF4-FFF2-40B4-BE49-F238E27FC236}">
                <a16:creationId xmlns:a16="http://schemas.microsoft.com/office/drawing/2014/main" id="{86941B11-D988-458F-A1A2-FE12D48A037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0999" y="620688"/>
            <a:ext cx="1" cy="623731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" name="AutoShape 7">
            <a:extLst>
              <a:ext uri="{FF2B5EF4-FFF2-40B4-BE49-F238E27FC236}">
                <a16:creationId xmlns:a16="http://schemas.microsoft.com/office/drawing/2014/main" id="{B3EFDEAB-8E5A-41CC-B5FA-E21DD14517BF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17435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>
            <a:extLst>
              <a:ext uri="{FF2B5EF4-FFF2-40B4-BE49-F238E27FC236}">
                <a16:creationId xmlns:a16="http://schemas.microsoft.com/office/drawing/2014/main" id="{3F3250B2-FFDD-483E-950F-21D0F9C8AA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399" y="783863"/>
            <a:ext cx="8503091" cy="51860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i="1" dirty="0">
                <a:solidFill>
                  <a:srgbClr val="CC3300"/>
                </a:solidFill>
                <a:latin typeface="Arial" panose="020B0604020202020204" pitchFamily="34" charset="0"/>
              </a:rPr>
              <a:t>What kind of structure does the following L-system provide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b="1" i="1" dirty="0">
              <a:solidFill>
                <a:srgbClr val="CC33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rgbClr val="CC3300"/>
                </a:solidFill>
                <a:latin typeface="Courier New" panose="02070309020205020404" pitchFamily="49" charset="0"/>
              </a:rPr>
              <a:t>   </a:t>
            </a:r>
            <a:r>
              <a:rPr lang="en-US" altLang="de-DE" sz="2400" b="1" dirty="0">
                <a:solidFill>
                  <a:srgbClr val="0000FF"/>
                </a:solidFill>
                <a:latin typeface="Courier New" panose="02070309020205020404" pitchFamily="49" charset="0"/>
              </a:rPr>
              <a:t>A  </a:t>
            </a:r>
            <a:r>
              <a:rPr lang="en-US" altLang="de-DE" sz="2400" b="1" dirty="0">
                <a:solidFill>
                  <a:srgbClr val="0000FF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==&gt;  [ </a:t>
            </a:r>
            <a:r>
              <a:rPr lang="en-US" altLang="de-DE" sz="2400" b="1" dirty="0" err="1">
                <a:solidFill>
                  <a:srgbClr val="0000FF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LMul</a:t>
            </a:r>
            <a:r>
              <a:rPr lang="en-US" altLang="de-DE" sz="2400" b="1" dirty="0">
                <a:solidFill>
                  <a:srgbClr val="0000FF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(0.25) RU(-45) F0 ] F0 B;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rgbClr val="0000FF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   B  ==&gt;  [ </a:t>
            </a:r>
            <a:r>
              <a:rPr lang="en-US" altLang="de-DE" sz="2400" b="1" dirty="0" err="1">
                <a:solidFill>
                  <a:srgbClr val="0000FF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LMul</a:t>
            </a:r>
            <a:r>
              <a:rPr lang="en-US" altLang="de-DE" sz="2400" b="1" dirty="0">
                <a:solidFill>
                  <a:srgbClr val="0000FF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(0.25) RU(45) F0 ] F0 A;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1000" i="1" dirty="0">
              <a:solidFill>
                <a:srgbClr val="0000FF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i="1" dirty="0">
                <a:solidFill>
                  <a:srgbClr val="CC33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with start word</a:t>
            </a:r>
            <a:r>
              <a:rPr lang="en-US" altLang="de-DE" sz="2400" dirty="0">
                <a:solidFill>
                  <a:srgbClr val="CC33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 </a:t>
            </a:r>
            <a:r>
              <a:rPr lang="en-US" altLang="de-DE" sz="2400" b="1" dirty="0">
                <a:solidFill>
                  <a:srgbClr val="CC3300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L(10)</a:t>
            </a:r>
            <a:r>
              <a:rPr lang="en-US" altLang="de-DE" sz="2400" dirty="0">
                <a:solidFill>
                  <a:srgbClr val="CC33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altLang="de-DE" sz="2400" b="1" dirty="0">
                <a:solidFill>
                  <a:srgbClr val="CC3300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A</a:t>
            </a:r>
            <a:r>
              <a:rPr lang="en-US" altLang="de-DE" sz="2400" dirty="0">
                <a:solidFill>
                  <a:srgbClr val="CC33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?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Equivalent Rule: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de-DE" altLang="de-DE" sz="2400" b="1" dirty="0">
                <a:latin typeface="Courier New" panose="02070309020205020404" pitchFamily="49" charset="0"/>
              </a:rPr>
              <a:t>A </a:t>
            </a:r>
            <a:r>
              <a:rPr lang="de-DE" altLang="de-DE" sz="2400" b="1" dirty="0">
                <a:latin typeface="Courier New" panose="02070309020205020404" pitchFamily="49" charset="0"/>
                <a:sym typeface="Symbol" panose="05050102010706020507" pitchFamily="18" charset="2"/>
              </a:rPr>
              <a:t>==&gt; [ </a:t>
            </a:r>
            <a:r>
              <a:rPr lang="de-DE" altLang="de-DE" sz="24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LMul</a:t>
            </a:r>
            <a:r>
              <a:rPr lang="de-DE" altLang="de-DE" sz="2400" b="1" dirty="0">
                <a:latin typeface="Courier New" panose="02070309020205020404" pitchFamily="49" charset="0"/>
                <a:sym typeface="Symbol" panose="05050102010706020507" pitchFamily="18" charset="2"/>
              </a:rPr>
              <a:t>(0.25) RU(-45) F0 ] F0 RH(180) A;</a:t>
            </a:r>
            <a:endParaRPr lang="en-US" altLang="de-DE" sz="2400" dirty="0">
              <a:solidFill>
                <a:srgbClr val="008000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8B9DE33-9F6F-447C-BB31-743BAD25C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29</a:t>
            </a:fld>
            <a:endParaRPr lang="de-DE" altLang="de-DE"/>
          </a:p>
        </p:txBody>
      </p:sp>
      <p:sp>
        <p:nvSpPr>
          <p:cNvPr id="4" name="Line 5">
            <a:extLst>
              <a:ext uri="{FF2B5EF4-FFF2-40B4-BE49-F238E27FC236}">
                <a16:creationId xmlns:a16="http://schemas.microsoft.com/office/drawing/2014/main" id="{A003EB4E-3BBC-4C88-92D8-01765762CD6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18864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6">
            <a:extLst>
              <a:ext uri="{FF2B5EF4-FFF2-40B4-BE49-F238E27FC236}">
                <a16:creationId xmlns:a16="http://schemas.microsoft.com/office/drawing/2014/main" id="{86941B11-D988-458F-A1A2-FE12D48A037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0999" y="620688"/>
            <a:ext cx="1" cy="623731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" name="AutoShape 7">
            <a:extLst>
              <a:ext uri="{FF2B5EF4-FFF2-40B4-BE49-F238E27FC236}">
                <a16:creationId xmlns:a16="http://schemas.microsoft.com/office/drawing/2014/main" id="{B3EFDEAB-8E5A-41CC-B5FA-E21DD14517BF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17435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168645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>
            <a:extLst>
              <a:ext uri="{FF2B5EF4-FFF2-40B4-BE49-F238E27FC236}">
                <a16:creationId xmlns:a16="http://schemas.microsoft.com/office/drawing/2014/main" id="{C37E539A-CAD7-44AB-AF9F-6DD462504D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548094"/>
            <a:ext cx="8208963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de-DE" b="1" dirty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On our next slides</a:t>
            </a:r>
          </a:p>
          <a:p>
            <a:pPr eaLnBrk="1" hangingPunct="1">
              <a:spcBef>
                <a:spcPct val="50000"/>
              </a:spcBef>
              <a:buNone/>
            </a:pPr>
            <a:endParaRPr lang="en-US" altLang="de-DE" sz="2800" i="1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457200" indent="-4572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  <a:cs typeface="Times New Roman" panose="02020603050405020304" pitchFamily="18" charset="0"/>
              </a:rPr>
              <a:t>Branches in turtle geometry</a:t>
            </a:r>
          </a:p>
          <a:p>
            <a:pPr marL="457200" indent="-4572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  <a:cs typeface="Times New Roman" panose="02020603050405020304" pitchFamily="18" charset="0"/>
              </a:rPr>
              <a:t>simple L-systems (string replacement systems)</a:t>
            </a:r>
          </a:p>
          <a:p>
            <a:pPr marL="457200" indent="-4572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  <a:cs typeface="Times New Roman" panose="02020603050405020304" pitchFamily="18" charset="0"/>
              </a:rPr>
              <a:t>their execution with </a:t>
            </a:r>
            <a:r>
              <a:rPr lang="en-US" altLang="de-DE" sz="2800" dirty="0" err="1">
                <a:latin typeface="Arial" panose="020B0604020202020204" pitchFamily="34" charset="0"/>
                <a:cs typeface="Times New Roman" panose="02020603050405020304" pitchFamily="18" charset="0"/>
              </a:rPr>
              <a:t>GroIMP</a:t>
            </a:r>
            <a:endParaRPr lang="en-US" altLang="de-DE" sz="28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457200" indent="-4572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  <a:cs typeface="Times New Roman" panose="02020603050405020304" pitchFamily="18" charset="0"/>
              </a:rPr>
              <a:t>simple branching patterns modeled with L-systems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1ACABE15-732A-4EB0-8406-3F47339EC5F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80728" y="332656"/>
            <a:ext cx="8363271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14ACBFD8-66B2-420D-90E4-797BD5FDAE6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713656"/>
            <a:ext cx="1" cy="6144344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ADCB5EA9-F5DB-4879-B1E6-CF4B0B5D5395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318369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7FB55B6-1F42-4AB2-B533-6971829E5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3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0795619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>
            <a:extLst>
              <a:ext uri="{FF2B5EF4-FFF2-40B4-BE49-F238E27FC236}">
                <a16:creationId xmlns:a16="http://schemas.microsoft.com/office/drawing/2014/main" id="{4A97C346-25B1-488C-8DD1-70C12F6974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1196975"/>
            <a:ext cx="7935912" cy="2800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de-DE" b="1" dirty="0">
                <a:solidFill>
                  <a:srgbClr val="C00000"/>
                </a:solidFill>
                <a:latin typeface="Arial" panose="020B0604020202020204" pitchFamily="34" charset="0"/>
              </a:rPr>
              <a:t>Another Example: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rgbClr val="0000FF"/>
                </a:solidFill>
                <a:latin typeface="Arial" panose="020B0604020202020204" pitchFamily="34" charset="0"/>
              </a:rPr>
              <a:t>Area-filling curve: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de-DE" altLang="de-DE" sz="8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Axiom ==&gt; L(10) RU(-45) X RU(-45) F(1) RU(-45) X;</a:t>
            </a:r>
            <a:endParaRPr lang="de-DE" altLang="de-DE" sz="20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X ==&gt; X F0 X RU(-45) F(1) RU(-45) X F0 X</a:t>
            </a:r>
            <a:endParaRPr lang="de-DE" altLang="de-DE" sz="2000" dirty="0">
              <a:latin typeface="Arial" panose="020B0604020202020204" pitchFamily="34" charset="0"/>
            </a:endParaRPr>
          </a:p>
        </p:txBody>
      </p:sp>
      <p:sp>
        <p:nvSpPr>
          <p:cNvPr id="33795" name="Line 4">
            <a:extLst>
              <a:ext uri="{FF2B5EF4-FFF2-40B4-BE49-F238E27FC236}">
                <a16:creationId xmlns:a16="http://schemas.microsoft.com/office/drawing/2014/main" id="{56AA0EA9-858F-47DB-9939-6981551FF81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6" name="Line 5">
            <a:extLst>
              <a:ext uri="{FF2B5EF4-FFF2-40B4-BE49-F238E27FC236}">
                <a16:creationId xmlns:a16="http://schemas.microsoft.com/office/drawing/2014/main" id="{3D3FB04B-DD15-4A8B-9A63-1A7A6A556FF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3797" name="AutoShape 6">
            <a:extLst>
              <a:ext uri="{FF2B5EF4-FFF2-40B4-BE49-F238E27FC236}">
                <a16:creationId xmlns:a16="http://schemas.microsoft.com/office/drawing/2014/main" id="{52ADA754-B77A-45E7-B09D-1AEC1A1E265D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3552339-C831-47CC-8E92-B822748C3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30</a:t>
            </a:fld>
            <a:endParaRPr lang="de-DE" altLang="de-DE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>
            <a:extLst>
              <a:ext uri="{FF2B5EF4-FFF2-40B4-BE49-F238E27FC236}">
                <a16:creationId xmlns:a16="http://schemas.microsoft.com/office/drawing/2014/main" id="{5A7714E2-BB6C-4F50-B65C-4C82BE4B84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4560" y="944141"/>
            <a:ext cx="7935912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rgbClr val="0000FF"/>
                </a:solidFill>
                <a:latin typeface="Arial" panose="020B0604020202020204" pitchFamily="34" charset="0"/>
              </a:rPr>
              <a:t>Area-filling curve: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de-DE" altLang="de-DE" sz="8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Axiom ==&gt; L(10) RU(-45) X RU(-45) F(1) RU(-45) X;</a:t>
            </a:r>
            <a:endParaRPr lang="de-DE" altLang="de-DE" sz="20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X ==&gt; X F0 X RU(-45) F(1) RU(-45) X F0 X</a:t>
            </a:r>
            <a:endParaRPr lang="de-DE" altLang="de-DE" sz="2000" dirty="0">
              <a:latin typeface="Arial" panose="020B0604020202020204" pitchFamily="34" charset="0"/>
            </a:endParaRPr>
          </a:p>
        </p:txBody>
      </p:sp>
      <p:pic>
        <p:nvPicPr>
          <p:cNvPr id="34819" name="Picture 3" descr="anklets">
            <a:extLst>
              <a:ext uri="{FF2B5EF4-FFF2-40B4-BE49-F238E27FC236}">
                <a16:creationId xmlns:a16="http://schemas.microsoft.com/office/drawing/2014/main" id="{BE8125D7-A47C-4579-9695-6DEC10BDEE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2089" y="2924001"/>
            <a:ext cx="3859212" cy="388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0" name="Line 5">
            <a:extLst>
              <a:ext uri="{FF2B5EF4-FFF2-40B4-BE49-F238E27FC236}">
                <a16:creationId xmlns:a16="http://schemas.microsoft.com/office/drawing/2014/main" id="{DB7491A2-6FC8-4317-86FE-8EF51017403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1" name="Line 6">
            <a:extLst>
              <a:ext uri="{FF2B5EF4-FFF2-40B4-BE49-F238E27FC236}">
                <a16:creationId xmlns:a16="http://schemas.microsoft.com/office/drawing/2014/main" id="{EDBDCAB6-BF92-482B-9B01-DEF189DCF5C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4822" name="AutoShape 7">
            <a:extLst>
              <a:ext uri="{FF2B5EF4-FFF2-40B4-BE49-F238E27FC236}">
                <a16:creationId xmlns:a16="http://schemas.microsoft.com/office/drawing/2014/main" id="{D453609C-930E-4C91-9CEA-17E9C3BD6102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F1CF65E-AE78-4A80-B52A-AF22A0DF3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31</a:t>
            </a:fld>
            <a:endParaRPr lang="de-DE" altLang="de-DE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>
            <a:extLst>
              <a:ext uri="{FF2B5EF4-FFF2-40B4-BE49-F238E27FC236}">
                <a16:creationId xmlns:a16="http://schemas.microsoft.com/office/drawing/2014/main" id="{5A7714E2-BB6C-4F50-B65C-4C82BE4B84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4560" y="944141"/>
            <a:ext cx="7935912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rgbClr val="0000FF"/>
                </a:solidFill>
                <a:latin typeface="Arial" panose="020B0604020202020204" pitchFamily="34" charset="0"/>
              </a:rPr>
              <a:t>Area-filling curve: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de-DE" altLang="de-DE" sz="8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Axiom ==&gt; L(10) RU(-45) X RU(-45) F(1) RU(-45) X;</a:t>
            </a:r>
            <a:endParaRPr lang="de-DE" altLang="de-DE" sz="20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X ==&gt; X F0 X RU(-45) F(1) RU(-45) X F0 X</a:t>
            </a:r>
            <a:endParaRPr lang="de-DE" altLang="de-DE" sz="2000" dirty="0">
              <a:latin typeface="Arial" panose="020B0604020202020204" pitchFamily="34" charset="0"/>
            </a:endParaRPr>
          </a:p>
        </p:txBody>
      </p:sp>
      <p:pic>
        <p:nvPicPr>
          <p:cNvPr id="34819" name="Picture 3" descr="anklets">
            <a:extLst>
              <a:ext uri="{FF2B5EF4-FFF2-40B4-BE49-F238E27FC236}">
                <a16:creationId xmlns:a16="http://schemas.microsoft.com/office/drawing/2014/main" id="{BE8125D7-A47C-4579-9695-6DEC10BDEE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2089" y="2924001"/>
            <a:ext cx="3859212" cy="388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0" name="Line 5">
            <a:extLst>
              <a:ext uri="{FF2B5EF4-FFF2-40B4-BE49-F238E27FC236}">
                <a16:creationId xmlns:a16="http://schemas.microsoft.com/office/drawing/2014/main" id="{DB7491A2-6FC8-4317-86FE-8EF51017403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1" name="Line 6">
            <a:extLst>
              <a:ext uri="{FF2B5EF4-FFF2-40B4-BE49-F238E27FC236}">
                <a16:creationId xmlns:a16="http://schemas.microsoft.com/office/drawing/2014/main" id="{EDBDCAB6-BF92-482B-9B01-DEF189DCF5C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4822" name="AutoShape 7">
            <a:extLst>
              <a:ext uri="{FF2B5EF4-FFF2-40B4-BE49-F238E27FC236}">
                <a16:creationId xmlns:a16="http://schemas.microsoft.com/office/drawing/2014/main" id="{D453609C-930E-4C91-9CEA-17E9C3BD6102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F1CF65E-AE78-4A80-B52A-AF22A0DF3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32</a:t>
            </a:fld>
            <a:endParaRPr lang="de-DE" altLang="de-DE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30816EF-2E0E-49A1-AA68-967C27BBE55A}"/>
              </a:ext>
            </a:extLst>
          </p:cNvPr>
          <p:cNvSpPr/>
          <p:nvPr/>
        </p:nvSpPr>
        <p:spPr>
          <a:xfrm>
            <a:off x="5940152" y="5396970"/>
            <a:ext cx="261101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Indian Kolam pattern</a:t>
            </a:r>
          </a:p>
          <a:p>
            <a:r>
              <a:rPr lang="en-US" sz="20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"Anklets of Krishna"</a:t>
            </a:r>
          </a:p>
        </p:txBody>
      </p:sp>
    </p:spTree>
    <p:extLst>
      <p:ext uri="{BB962C8B-B14F-4D97-AF65-F5344CB8AC3E}">
        <p14:creationId xmlns:p14="http://schemas.microsoft.com/office/powerpoint/2010/main" val="73604842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>
            <a:extLst>
              <a:ext uri="{FF2B5EF4-FFF2-40B4-BE49-F238E27FC236}">
                <a16:creationId xmlns:a16="http://schemas.microsoft.com/office/drawing/2014/main" id="{D244A383-B737-4047-9F78-FA48F503E2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1773238"/>
            <a:ext cx="8459787" cy="2579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 code for a fractal:</a:t>
            </a:r>
            <a:endParaRPr lang="en-US" altLang="de-DE" b="1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Koch's Curve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1000" i="1" dirty="0"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de-DE" sz="1800" b="1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Axiom</a:t>
            </a:r>
            <a:r>
              <a:rPr lang="en-GB" altLang="de-D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altLang="de-DE" sz="1800" b="1" dirty="0">
                <a:latin typeface="Courier New" panose="02070309020205020404" pitchFamily="49" charset="0"/>
                <a:cs typeface="Times New Roman" panose="02020603050405020304" pitchFamily="18" charset="0"/>
                <a:sym typeface="Symbol" panose="05050102010706020507" pitchFamily="18" charset="2"/>
              </a:rPr>
              <a:t>==&gt;</a:t>
            </a:r>
            <a:r>
              <a:rPr lang="en-GB" altLang="de-D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RU(90) F(10);</a:t>
            </a:r>
            <a:endParaRPr lang="de-DE" altLang="de-DE" sz="1800" dirty="0"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en-GB" altLang="de-D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F(x) </a:t>
            </a:r>
            <a:r>
              <a:rPr lang="de-DE" altLang="de-DE" sz="1800" b="1" dirty="0">
                <a:latin typeface="Courier New" panose="02070309020205020404" pitchFamily="49" charset="0"/>
                <a:cs typeface="Times New Roman" panose="02020603050405020304" pitchFamily="18" charset="0"/>
                <a:sym typeface="Symbol" panose="05050102010706020507" pitchFamily="18" charset="2"/>
              </a:rPr>
              <a:t>==&gt;</a:t>
            </a:r>
            <a:r>
              <a:rPr lang="en-GB" altLang="de-D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F(x/3) RU(-60) F(x/3) RU(120) F(x/3) RU(-60) F(x/3)</a:t>
            </a:r>
            <a:endParaRPr lang="de-DE" altLang="de-DE" sz="1800" dirty="0">
              <a:cs typeface="Times New Roman" panose="02020603050405020304" pitchFamily="18" charset="0"/>
            </a:endParaRPr>
          </a:p>
        </p:txBody>
      </p:sp>
      <p:sp>
        <p:nvSpPr>
          <p:cNvPr id="36867" name="Line 4">
            <a:extLst>
              <a:ext uri="{FF2B5EF4-FFF2-40B4-BE49-F238E27FC236}">
                <a16:creationId xmlns:a16="http://schemas.microsoft.com/office/drawing/2014/main" id="{958CEE86-5359-48AD-B20C-7BD1A5CD417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8" name="Line 5">
            <a:extLst>
              <a:ext uri="{FF2B5EF4-FFF2-40B4-BE49-F238E27FC236}">
                <a16:creationId xmlns:a16="http://schemas.microsoft.com/office/drawing/2014/main" id="{B205D1ED-B935-4401-86C9-0814F0AE9C7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6869" name="AutoShape 6">
            <a:extLst>
              <a:ext uri="{FF2B5EF4-FFF2-40B4-BE49-F238E27FC236}">
                <a16:creationId xmlns:a16="http://schemas.microsoft.com/office/drawing/2014/main" id="{71D08D78-BDBB-422A-A7DD-1E536DBA8175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21AFA43-FEEB-4BD7-B854-EAE92A17E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33</a:t>
            </a:fld>
            <a:endParaRPr lang="de-DE" altLang="de-DE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koch01">
            <a:extLst>
              <a:ext uri="{FF2B5EF4-FFF2-40B4-BE49-F238E27FC236}">
                <a16:creationId xmlns:a16="http://schemas.microsoft.com/office/drawing/2014/main" id="{DCBF3983-E1C9-4A6C-B810-B5C88C2B15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1649413"/>
            <a:ext cx="5940425" cy="5208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1" name="Line 3">
            <a:extLst>
              <a:ext uri="{FF2B5EF4-FFF2-40B4-BE49-F238E27FC236}">
                <a16:creationId xmlns:a16="http://schemas.microsoft.com/office/drawing/2014/main" id="{93EFE96B-937D-4D37-9BAA-43AF114AD22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38200" y="381000"/>
            <a:ext cx="8305800" cy="23813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2" name="Line 4">
            <a:extLst>
              <a:ext uri="{FF2B5EF4-FFF2-40B4-BE49-F238E27FC236}">
                <a16:creationId xmlns:a16="http://schemas.microsoft.com/office/drawing/2014/main" id="{3260CD76-9766-4631-A7F8-E5F59893F98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7893" name="AutoShape 5">
            <a:extLst>
              <a:ext uri="{FF2B5EF4-FFF2-40B4-BE49-F238E27FC236}">
                <a16:creationId xmlns:a16="http://schemas.microsoft.com/office/drawing/2014/main" id="{20657D53-B0DF-4518-B30B-264A24604290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894" name="Text Box 6">
            <a:extLst>
              <a:ext uri="{FF2B5EF4-FFF2-40B4-BE49-F238E27FC236}">
                <a16:creationId xmlns:a16="http://schemas.microsoft.com/office/drawing/2014/main" id="{62A311D0-EA8B-4DC5-81D7-65EC8F16C8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765175"/>
            <a:ext cx="8459787" cy="69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Axiom</a:t>
            </a: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altLang="de-DE" sz="1800" b="1">
                <a:latin typeface="Courier New" panose="02070309020205020404" pitchFamily="49" charset="0"/>
                <a:cs typeface="Times New Roman" panose="02020603050405020304" pitchFamily="18" charset="0"/>
                <a:sym typeface="Symbol" panose="05050102010706020507" pitchFamily="18" charset="2"/>
              </a:rPr>
              <a:t>==&gt;</a:t>
            </a: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</a:rPr>
              <a:t> RU(90) F(10);</a:t>
            </a:r>
            <a:endParaRPr lang="de-DE" altLang="de-DE" sz="1800"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</a:rPr>
              <a:t>F(x) </a:t>
            </a:r>
            <a:r>
              <a:rPr lang="de-DE" altLang="de-DE" sz="1800" b="1">
                <a:latin typeface="Courier New" panose="02070309020205020404" pitchFamily="49" charset="0"/>
                <a:cs typeface="Times New Roman" panose="02020603050405020304" pitchFamily="18" charset="0"/>
                <a:sym typeface="Symbol" panose="05050102010706020507" pitchFamily="18" charset="2"/>
              </a:rPr>
              <a:t>==&gt;</a:t>
            </a: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</a:rPr>
              <a:t> F(x/3) RU(-60) F(x/3) RU(120) F(x/3) RU(-60) F(x/3)</a:t>
            </a:r>
            <a:endParaRPr lang="de-DE" altLang="de-DE" sz="1800"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D5A30B7-0776-4079-B5CD-78BDEEDEA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34</a:t>
            </a:fld>
            <a:endParaRPr lang="de-DE" altLang="de-DE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Line 2">
            <a:extLst>
              <a:ext uri="{FF2B5EF4-FFF2-40B4-BE49-F238E27FC236}">
                <a16:creationId xmlns:a16="http://schemas.microsoft.com/office/drawing/2014/main" id="{A1F1AC88-D42C-447F-A52D-6710999F7AA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38200" y="381000"/>
            <a:ext cx="8305800" cy="23813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5" name="Line 3">
            <a:extLst>
              <a:ext uri="{FF2B5EF4-FFF2-40B4-BE49-F238E27FC236}">
                <a16:creationId xmlns:a16="http://schemas.microsoft.com/office/drawing/2014/main" id="{49DC3BAB-5F42-4087-8AE1-CBF80DCBC54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8916" name="AutoShape 4">
            <a:extLst>
              <a:ext uri="{FF2B5EF4-FFF2-40B4-BE49-F238E27FC236}">
                <a16:creationId xmlns:a16="http://schemas.microsoft.com/office/drawing/2014/main" id="{3A68A1FE-5E19-42A7-BD3E-984E4DAD0694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38917" name="Picture 5" descr="koch02">
            <a:extLst>
              <a:ext uri="{FF2B5EF4-FFF2-40B4-BE49-F238E27FC236}">
                <a16:creationId xmlns:a16="http://schemas.microsoft.com/office/drawing/2014/main" id="{BD2D0218-07D6-4511-BF5C-3A9DF02FF7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1649413"/>
            <a:ext cx="5940425" cy="5208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8" name="Text Box 6">
            <a:extLst>
              <a:ext uri="{FF2B5EF4-FFF2-40B4-BE49-F238E27FC236}">
                <a16:creationId xmlns:a16="http://schemas.microsoft.com/office/drawing/2014/main" id="{D8FAA313-B88F-4A75-B8CE-8D7147DF1A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765175"/>
            <a:ext cx="8459787" cy="69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Axiom</a:t>
            </a: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altLang="de-DE" sz="1800" b="1">
                <a:latin typeface="Courier New" panose="02070309020205020404" pitchFamily="49" charset="0"/>
                <a:cs typeface="Times New Roman" panose="02020603050405020304" pitchFamily="18" charset="0"/>
                <a:sym typeface="Symbol" panose="05050102010706020507" pitchFamily="18" charset="2"/>
              </a:rPr>
              <a:t>==&gt;</a:t>
            </a: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</a:rPr>
              <a:t> RU(90) F(10);</a:t>
            </a:r>
            <a:endParaRPr lang="de-DE" altLang="de-DE" sz="1800"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</a:rPr>
              <a:t>F(x) </a:t>
            </a:r>
            <a:r>
              <a:rPr lang="de-DE" altLang="de-DE" sz="1800" b="1">
                <a:latin typeface="Courier New" panose="02070309020205020404" pitchFamily="49" charset="0"/>
                <a:cs typeface="Times New Roman" panose="02020603050405020304" pitchFamily="18" charset="0"/>
                <a:sym typeface="Symbol" panose="05050102010706020507" pitchFamily="18" charset="2"/>
              </a:rPr>
              <a:t>==&gt;</a:t>
            </a: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</a:rPr>
              <a:t> F(x/3) RU(-60) F(x/3) RU(120) F(x/3) RU(-60) F(x/3)</a:t>
            </a:r>
            <a:endParaRPr lang="de-DE" altLang="de-DE" sz="1800"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A9ACFBF-DE9E-42A9-B014-57EBA6708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35</a:t>
            </a:fld>
            <a:endParaRPr lang="de-DE" altLang="de-DE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Line 2">
            <a:extLst>
              <a:ext uri="{FF2B5EF4-FFF2-40B4-BE49-F238E27FC236}">
                <a16:creationId xmlns:a16="http://schemas.microsoft.com/office/drawing/2014/main" id="{D6B1833D-7004-4F54-8689-A15BF103E25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38200" y="381000"/>
            <a:ext cx="8305800" cy="23813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39" name="Line 3">
            <a:extLst>
              <a:ext uri="{FF2B5EF4-FFF2-40B4-BE49-F238E27FC236}">
                <a16:creationId xmlns:a16="http://schemas.microsoft.com/office/drawing/2014/main" id="{119FA89D-9C87-48D1-B60B-19ED849766D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9940" name="AutoShape 4">
            <a:extLst>
              <a:ext uri="{FF2B5EF4-FFF2-40B4-BE49-F238E27FC236}">
                <a16:creationId xmlns:a16="http://schemas.microsoft.com/office/drawing/2014/main" id="{FF891BFE-2492-412C-A3B3-5F9C5299FB00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39941" name="Picture 5" descr="koch03">
            <a:extLst>
              <a:ext uri="{FF2B5EF4-FFF2-40B4-BE49-F238E27FC236}">
                <a16:creationId xmlns:a16="http://schemas.microsoft.com/office/drawing/2014/main" id="{AE7D29C1-C45C-4BC8-905A-7B5CBF7515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1649413"/>
            <a:ext cx="5940425" cy="5208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42" name="Text Box 6">
            <a:extLst>
              <a:ext uri="{FF2B5EF4-FFF2-40B4-BE49-F238E27FC236}">
                <a16:creationId xmlns:a16="http://schemas.microsoft.com/office/drawing/2014/main" id="{53E2D7A5-F7E7-46F0-BB4D-5AA4BEE825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765175"/>
            <a:ext cx="8459787" cy="69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Axiom</a:t>
            </a: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altLang="de-DE" sz="1800" b="1">
                <a:latin typeface="Courier New" panose="02070309020205020404" pitchFamily="49" charset="0"/>
                <a:cs typeface="Times New Roman" panose="02020603050405020304" pitchFamily="18" charset="0"/>
                <a:sym typeface="Symbol" panose="05050102010706020507" pitchFamily="18" charset="2"/>
              </a:rPr>
              <a:t>==&gt;</a:t>
            </a: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</a:rPr>
              <a:t> RU(90) F(10);</a:t>
            </a:r>
            <a:endParaRPr lang="de-DE" altLang="de-DE" sz="1800"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</a:rPr>
              <a:t>F(x) </a:t>
            </a:r>
            <a:r>
              <a:rPr lang="de-DE" altLang="de-DE" sz="1800" b="1">
                <a:latin typeface="Courier New" panose="02070309020205020404" pitchFamily="49" charset="0"/>
                <a:cs typeface="Times New Roman" panose="02020603050405020304" pitchFamily="18" charset="0"/>
                <a:sym typeface="Symbol" panose="05050102010706020507" pitchFamily="18" charset="2"/>
              </a:rPr>
              <a:t>==&gt;</a:t>
            </a: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</a:rPr>
              <a:t> F(x/3) RU(-60) F(x/3) RU(120) F(x/3) RU(-60) F(x/3)</a:t>
            </a:r>
            <a:endParaRPr lang="de-DE" altLang="de-DE" sz="1800"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C1791EA-3705-4DC8-949F-48E85F2CB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36</a:t>
            </a:fld>
            <a:endParaRPr lang="de-DE" altLang="de-DE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Line 2">
            <a:extLst>
              <a:ext uri="{FF2B5EF4-FFF2-40B4-BE49-F238E27FC236}">
                <a16:creationId xmlns:a16="http://schemas.microsoft.com/office/drawing/2014/main" id="{510F5D05-ADAB-4352-A28E-A64308A3D0F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38200" y="381000"/>
            <a:ext cx="8305800" cy="23813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3" name="Line 3">
            <a:extLst>
              <a:ext uri="{FF2B5EF4-FFF2-40B4-BE49-F238E27FC236}">
                <a16:creationId xmlns:a16="http://schemas.microsoft.com/office/drawing/2014/main" id="{CF0CDCD3-2E37-4E32-A536-BF9F66CBB25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40964" name="AutoShape 4">
            <a:extLst>
              <a:ext uri="{FF2B5EF4-FFF2-40B4-BE49-F238E27FC236}">
                <a16:creationId xmlns:a16="http://schemas.microsoft.com/office/drawing/2014/main" id="{0AAC5C07-C8A9-4386-89C9-F8A57333AF52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40965" name="Picture 5" descr="koch04">
            <a:extLst>
              <a:ext uri="{FF2B5EF4-FFF2-40B4-BE49-F238E27FC236}">
                <a16:creationId xmlns:a16="http://schemas.microsoft.com/office/drawing/2014/main" id="{5D4AFD00-9D63-41E2-9D44-16D7AAB0CF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1651000"/>
            <a:ext cx="5940425" cy="520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6" name="Text Box 6">
            <a:extLst>
              <a:ext uri="{FF2B5EF4-FFF2-40B4-BE49-F238E27FC236}">
                <a16:creationId xmlns:a16="http://schemas.microsoft.com/office/drawing/2014/main" id="{82BDADC6-B0B4-4476-B6A7-CE506096B6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765175"/>
            <a:ext cx="8459787" cy="69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Axiom</a:t>
            </a: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altLang="de-DE" sz="1800" b="1">
                <a:latin typeface="Courier New" panose="02070309020205020404" pitchFamily="49" charset="0"/>
                <a:cs typeface="Times New Roman" panose="02020603050405020304" pitchFamily="18" charset="0"/>
                <a:sym typeface="Symbol" panose="05050102010706020507" pitchFamily="18" charset="2"/>
              </a:rPr>
              <a:t>==&gt;</a:t>
            </a: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</a:rPr>
              <a:t> RU(90) F(10);</a:t>
            </a:r>
            <a:endParaRPr lang="de-DE" altLang="de-DE" sz="1800"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</a:rPr>
              <a:t>F(x) </a:t>
            </a:r>
            <a:r>
              <a:rPr lang="de-DE" altLang="de-DE" sz="1800" b="1">
                <a:latin typeface="Courier New" panose="02070309020205020404" pitchFamily="49" charset="0"/>
                <a:cs typeface="Times New Roman" panose="02020603050405020304" pitchFamily="18" charset="0"/>
                <a:sym typeface="Symbol" panose="05050102010706020507" pitchFamily="18" charset="2"/>
              </a:rPr>
              <a:t>==&gt;</a:t>
            </a: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</a:rPr>
              <a:t> F(x/3) RU(-60) F(x/3) RU(120) F(x/3) RU(-60) F(x/3)</a:t>
            </a:r>
            <a:endParaRPr lang="de-DE" altLang="de-DE" sz="1800"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D6B6005-6F64-4F6A-A4E7-47E750E4A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37</a:t>
            </a:fld>
            <a:endParaRPr lang="de-DE" altLang="de-DE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Line 2">
            <a:extLst>
              <a:ext uri="{FF2B5EF4-FFF2-40B4-BE49-F238E27FC236}">
                <a16:creationId xmlns:a16="http://schemas.microsoft.com/office/drawing/2014/main" id="{09D733F5-13DB-4C3C-8619-09F8D914722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38200" y="381000"/>
            <a:ext cx="8305800" cy="23813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87" name="Line 3">
            <a:extLst>
              <a:ext uri="{FF2B5EF4-FFF2-40B4-BE49-F238E27FC236}">
                <a16:creationId xmlns:a16="http://schemas.microsoft.com/office/drawing/2014/main" id="{D730FE4D-2EBC-4B41-B355-45BD2C741E1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41988" name="AutoShape 4">
            <a:extLst>
              <a:ext uri="{FF2B5EF4-FFF2-40B4-BE49-F238E27FC236}">
                <a16:creationId xmlns:a16="http://schemas.microsoft.com/office/drawing/2014/main" id="{D207A61D-8FCD-4858-AFA7-3D3C461DE227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41989" name="Picture 5" descr="koch05">
            <a:extLst>
              <a:ext uri="{FF2B5EF4-FFF2-40B4-BE49-F238E27FC236}">
                <a16:creationId xmlns:a16="http://schemas.microsoft.com/office/drawing/2014/main" id="{3AD05D1F-8487-4DEE-9B89-B0FFB555DC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1649413"/>
            <a:ext cx="5940425" cy="5208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990" name="Text Box 6">
            <a:extLst>
              <a:ext uri="{FF2B5EF4-FFF2-40B4-BE49-F238E27FC236}">
                <a16:creationId xmlns:a16="http://schemas.microsoft.com/office/drawing/2014/main" id="{A0EF2874-A2D1-4868-A999-32A38E8905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765175"/>
            <a:ext cx="8459787" cy="69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Axiom</a:t>
            </a: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altLang="de-DE" sz="1800" b="1">
                <a:latin typeface="Courier New" panose="02070309020205020404" pitchFamily="49" charset="0"/>
                <a:cs typeface="Times New Roman" panose="02020603050405020304" pitchFamily="18" charset="0"/>
                <a:sym typeface="Symbol" panose="05050102010706020507" pitchFamily="18" charset="2"/>
              </a:rPr>
              <a:t>==&gt;</a:t>
            </a: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</a:rPr>
              <a:t> RU(90) F(10);</a:t>
            </a:r>
            <a:endParaRPr lang="de-DE" altLang="de-DE" sz="1800"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</a:rPr>
              <a:t>F(x) </a:t>
            </a:r>
            <a:r>
              <a:rPr lang="de-DE" altLang="de-DE" sz="1800" b="1">
                <a:latin typeface="Courier New" panose="02070309020205020404" pitchFamily="49" charset="0"/>
                <a:cs typeface="Times New Roman" panose="02020603050405020304" pitchFamily="18" charset="0"/>
                <a:sym typeface="Symbol" panose="05050102010706020507" pitchFamily="18" charset="2"/>
              </a:rPr>
              <a:t>==&gt;</a:t>
            </a: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</a:rPr>
              <a:t> F(x/3) RU(-60) F(x/3) RU(120) F(x/3) RU(-60) F(x/3)</a:t>
            </a:r>
            <a:endParaRPr lang="de-DE" altLang="de-DE" sz="1800"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0A77AD9-4443-43A0-BD9D-E382D436B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38</a:t>
            </a:fld>
            <a:endParaRPr lang="de-DE" altLang="de-DE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Line 2">
            <a:extLst>
              <a:ext uri="{FF2B5EF4-FFF2-40B4-BE49-F238E27FC236}">
                <a16:creationId xmlns:a16="http://schemas.microsoft.com/office/drawing/2014/main" id="{D2CC10AB-396D-43C9-8D69-70B0A9D5EF9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38200" y="381000"/>
            <a:ext cx="8305800" cy="23813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1" name="Line 3">
            <a:extLst>
              <a:ext uri="{FF2B5EF4-FFF2-40B4-BE49-F238E27FC236}">
                <a16:creationId xmlns:a16="http://schemas.microsoft.com/office/drawing/2014/main" id="{AD84999C-B226-4EEC-AF2A-CC3A110BFB4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43012" name="AutoShape 4">
            <a:extLst>
              <a:ext uri="{FF2B5EF4-FFF2-40B4-BE49-F238E27FC236}">
                <a16:creationId xmlns:a16="http://schemas.microsoft.com/office/drawing/2014/main" id="{2A7A6487-351A-4766-8B3C-7741B0AFAECA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43013" name="Picture 5" descr="koch06">
            <a:extLst>
              <a:ext uri="{FF2B5EF4-FFF2-40B4-BE49-F238E27FC236}">
                <a16:creationId xmlns:a16="http://schemas.microsoft.com/office/drawing/2014/main" id="{293268CA-076F-4EDC-89B3-B6BAE544D2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1651000"/>
            <a:ext cx="5940425" cy="520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4" name="Text Box 6">
            <a:extLst>
              <a:ext uri="{FF2B5EF4-FFF2-40B4-BE49-F238E27FC236}">
                <a16:creationId xmlns:a16="http://schemas.microsoft.com/office/drawing/2014/main" id="{7163F917-783E-452E-A078-A9F84DF5AE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6237288"/>
            <a:ext cx="431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800"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43015" name="Text Box 7">
            <a:extLst>
              <a:ext uri="{FF2B5EF4-FFF2-40B4-BE49-F238E27FC236}">
                <a16:creationId xmlns:a16="http://schemas.microsoft.com/office/drawing/2014/main" id="{CE198C4E-FB86-4499-90E8-3CDF96B94A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765175"/>
            <a:ext cx="8459787" cy="69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Axiom</a:t>
            </a: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altLang="de-DE" sz="1800" b="1">
                <a:latin typeface="Courier New" panose="02070309020205020404" pitchFamily="49" charset="0"/>
                <a:cs typeface="Times New Roman" panose="02020603050405020304" pitchFamily="18" charset="0"/>
                <a:sym typeface="Symbol" panose="05050102010706020507" pitchFamily="18" charset="2"/>
              </a:rPr>
              <a:t>==&gt;</a:t>
            </a: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</a:rPr>
              <a:t> RU(90) F(10);</a:t>
            </a:r>
            <a:endParaRPr lang="de-DE" altLang="de-DE" sz="1800"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</a:rPr>
              <a:t>F(x) </a:t>
            </a:r>
            <a:r>
              <a:rPr lang="de-DE" altLang="de-DE" sz="1800" b="1">
                <a:latin typeface="Courier New" panose="02070309020205020404" pitchFamily="49" charset="0"/>
                <a:cs typeface="Times New Roman" panose="02020603050405020304" pitchFamily="18" charset="0"/>
                <a:sym typeface="Symbol" panose="05050102010706020507" pitchFamily="18" charset="2"/>
              </a:rPr>
              <a:t>==&gt;</a:t>
            </a: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</a:rPr>
              <a:t> F(x/3) RU(-60) F(x/3) RU(120) F(x/3) RU(-60) F(x/3)</a:t>
            </a:r>
            <a:endParaRPr lang="de-DE" altLang="de-DE" sz="1800"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3E180A1-14AC-43A9-AC47-4BE350117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39</a:t>
            </a:fld>
            <a:endParaRPr lang="de-DE" altLang="de-DE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>
            <a:extLst>
              <a:ext uri="{FF2B5EF4-FFF2-40B4-BE49-F238E27FC236}">
                <a16:creationId xmlns:a16="http://schemas.microsoft.com/office/drawing/2014/main" id="{89DA46FE-9996-4B10-811E-9C4AC290DB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295400"/>
            <a:ext cx="7239000" cy="3985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Branches: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140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Realization with memory commands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[ 	save current state to memory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	("Tray", stack)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]	take uppermost state from the stack            	and make this the current state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	(so: the branch ends)</a:t>
            </a:r>
            <a:endParaRPr lang="de-DE" altLang="de-DE" sz="2400" dirty="0"/>
          </a:p>
        </p:txBody>
      </p:sp>
      <p:sp>
        <p:nvSpPr>
          <p:cNvPr id="7171" name="Line 3">
            <a:extLst>
              <a:ext uri="{FF2B5EF4-FFF2-40B4-BE49-F238E27FC236}">
                <a16:creationId xmlns:a16="http://schemas.microsoft.com/office/drawing/2014/main" id="{4A769B85-473B-4663-8780-711B070AC85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38200" y="374650"/>
            <a:ext cx="8305800" cy="63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2" name="Line 4">
            <a:extLst>
              <a:ext uri="{FF2B5EF4-FFF2-40B4-BE49-F238E27FC236}">
                <a16:creationId xmlns:a16="http://schemas.microsoft.com/office/drawing/2014/main" id="{36925F33-BAA9-43D6-B0B9-AAF7BD6C3E5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5565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173" name="AutoShape 5">
            <a:extLst>
              <a:ext uri="{FF2B5EF4-FFF2-40B4-BE49-F238E27FC236}">
                <a16:creationId xmlns:a16="http://schemas.microsoft.com/office/drawing/2014/main" id="{CE5B59D3-829C-4528-BCB9-F2C0273A95A3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03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4A9D293-0AD2-420C-B55A-630F4032D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4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3163550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4" descr="kat17a">
            <a:extLst>
              <a:ext uri="{FF2B5EF4-FFF2-40B4-BE49-F238E27FC236}">
                <a16:creationId xmlns:a16="http://schemas.microsoft.com/office/drawing/2014/main" id="{B60096BE-893C-4B2E-A317-DCC7324E86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95" y="2031557"/>
            <a:ext cx="4608502" cy="4327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35" name="Text Box 5">
            <a:extLst>
              <a:ext uri="{FF2B5EF4-FFF2-40B4-BE49-F238E27FC236}">
                <a16:creationId xmlns:a16="http://schemas.microsoft.com/office/drawing/2014/main" id="{79C6BD42-E80C-4B0C-B881-CE3E4B1C93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575" y="392906"/>
            <a:ext cx="5256581" cy="5447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C00000"/>
                </a:solidFill>
                <a:latin typeface="Arial" panose="020B0604020202020204" pitchFamily="34" charset="0"/>
              </a:rPr>
              <a:t>L-systems with </a:t>
            </a:r>
            <a:r>
              <a:rPr lang="en-US" altLang="de-DE" b="1" dirty="0" err="1">
                <a:solidFill>
                  <a:srgbClr val="C00000"/>
                </a:solidFill>
                <a:latin typeface="Arial" panose="020B0604020202020204" pitchFamily="34" charset="0"/>
              </a:rPr>
              <a:t>GroIMP</a:t>
            </a:r>
            <a:endParaRPr lang="en-US" altLang="de-DE" b="1" dirty="0">
              <a:solidFill>
                <a:srgbClr val="C0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0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</a:rPr>
              <a:t>Notation after </a:t>
            </a:r>
            <a:r>
              <a:rPr lang="en-US" altLang="de-DE" sz="1800" dirty="0" err="1">
                <a:latin typeface="Arial" panose="020B0604020202020204" pitchFamily="34" charset="0"/>
              </a:rPr>
              <a:t>Prusinkiewicz</a:t>
            </a:r>
            <a:r>
              <a:rPr lang="en-US" altLang="de-DE" sz="1800" dirty="0">
                <a:latin typeface="Arial" panose="020B0604020202020204" pitchFamily="34" charset="0"/>
              </a:rPr>
              <a:t> &amp; </a:t>
            </a:r>
            <a:r>
              <a:rPr lang="en-US" altLang="de-DE" sz="1800" dirty="0" err="1">
                <a:latin typeface="Arial" panose="020B0604020202020204" pitchFamily="34" charset="0"/>
              </a:rPr>
              <a:t>Lindenmayer</a:t>
            </a:r>
            <a:r>
              <a:rPr lang="en-US" altLang="de-DE" sz="1800" dirty="0">
                <a:latin typeface="Arial" panose="020B0604020202020204" pitchFamily="34" charset="0"/>
              </a:rPr>
              <a:t>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Symbol" panose="05050102010706020507" pitchFamily="18" charset="2"/>
              <a:buChar char="d"/>
            </a:pPr>
            <a:r>
              <a:rPr lang="en-US" altLang="de-DE" sz="1800" dirty="0">
                <a:latin typeface="Arial" panose="020B0604020202020204" pitchFamily="34" charset="0"/>
                <a:sym typeface="Symbol" panose="05050102010706020507" pitchFamily="18" charset="2"/>
              </a:rPr>
              <a:t>= 27.5</a:t>
            </a:r>
          </a:p>
          <a:p>
            <a:pPr eaLnBrk="1" hangingPunct="1">
              <a:spcBef>
                <a:spcPct val="0"/>
              </a:spcBef>
              <a:buFont typeface="Symbol" panose="05050102010706020507" pitchFamily="18" charset="2"/>
              <a:buNone/>
            </a:pPr>
            <a:r>
              <a:rPr lang="en-US" altLang="de-DE" sz="1800" dirty="0">
                <a:latin typeface="Arial" panose="020B0604020202020204" pitchFamily="34" charset="0"/>
                <a:sym typeface="Symbol" panose="05050102010706020507" pitchFamily="18" charset="2"/>
              </a:rPr>
              <a:t>F</a:t>
            </a:r>
          </a:p>
          <a:p>
            <a:pPr eaLnBrk="1" hangingPunct="1">
              <a:spcBef>
                <a:spcPct val="0"/>
              </a:spcBef>
              <a:buFont typeface="Symbol" panose="05050102010706020507" pitchFamily="18" charset="2"/>
              <a:buNone/>
            </a:pPr>
            <a:r>
              <a:rPr lang="en-US" altLang="de-DE" sz="1800" dirty="0">
                <a:latin typeface="Arial" panose="020B0604020202020204" pitchFamily="34" charset="0"/>
                <a:sym typeface="Symbol" panose="05050102010706020507" pitchFamily="18" charset="2"/>
              </a:rPr>
              <a:t>F  F [ + F ] F [ - F ] F</a:t>
            </a:r>
          </a:p>
          <a:p>
            <a:pPr eaLnBrk="1" hangingPunct="1">
              <a:spcBef>
                <a:spcPct val="0"/>
              </a:spcBef>
              <a:buFont typeface="Symbol" panose="05050102010706020507" pitchFamily="18" charset="2"/>
              <a:buNone/>
            </a:pPr>
            <a:endParaRPr lang="en-US" altLang="de-DE" sz="1800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 typeface="Symbol" panose="05050102010706020507" pitchFamily="18" charset="2"/>
              <a:buNone/>
            </a:pPr>
            <a:endParaRPr lang="en-US" altLang="de-DE" sz="1800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 typeface="Symbol" panose="05050102010706020507" pitchFamily="18" charset="2"/>
              <a:buNone/>
            </a:pPr>
            <a:r>
              <a:rPr lang="en-US" altLang="de-DE" sz="1800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in the language XL:</a:t>
            </a:r>
          </a:p>
          <a:p>
            <a:pPr eaLnBrk="1" hangingPunct="1">
              <a:spcBef>
                <a:spcPct val="0"/>
              </a:spcBef>
              <a:buFont typeface="Symbol" panose="05050102010706020507" pitchFamily="18" charset="2"/>
              <a:buNone/>
            </a:pPr>
            <a:endParaRPr lang="en-US" altLang="de-DE" sz="1800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protected void </a:t>
            </a:r>
            <a:r>
              <a:rPr lang="en-US" altLang="de-DE" sz="1800" b="1" dirty="0" err="1">
                <a:latin typeface="Courier New" panose="02070309020205020404" pitchFamily="49" charset="0"/>
              </a:rPr>
              <a:t>init</a:t>
            </a:r>
            <a:r>
              <a:rPr lang="en-US" altLang="de-DE" sz="1800" b="1" dirty="0">
                <a:latin typeface="Courier New" panose="02070309020205020404" pitchFamily="49" charset="0"/>
              </a:rPr>
              <a:t>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   [ Axiom ==&gt; L(1) F0;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8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public void run()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   F0 ==&gt; F0 [ RU(-27.5) F0 ] F0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             [ RU(27.5) F0 ] F0;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 dirty="0">
                <a:latin typeface="Courier New" panose="02070309020205020404" pitchFamily="49" charset="0"/>
              </a:rPr>
              <a:t>   ]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064AA5F-5BDB-4FC1-A2C6-5D307B0F0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40</a:t>
            </a:fld>
            <a:endParaRPr lang="de-DE" altLang="de-DE"/>
          </a:p>
        </p:txBody>
      </p:sp>
      <p:sp>
        <p:nvSpPr>
          <p:cNvPr id="5" name="Line 5">
            <a:extLst>
              <a:ext uri="{FF2B5EF4-FFF2-40B4-BE49-F238E27FC236}">
                <a16:creationId xmlns:a16="http://schemas.microsoft.com/office/drawing/2014/main" id="{8EC4F6DF-AB6A-4144-9852-1FFF888A5C6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18864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6">
            <a:extLst>
              <a:ext uri="{FF2B5EF4-FFF2-40B4-BE49-F238E27FC236}">
                <a16:creationId xmlns:a16="http://schemas.microsoft.com/office/drawing/2014/main" id="{03C6CFFC-D01D-4A13-B5EB-140AEB0CF77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0999" y="620688"/>
            <a:ext cx="1" cy="623731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" name="AutoShape 7">
            <a:extLst>
              <a:ext uri="{FF2B5EF4-FFF2-40B4-BE49-F238E27FC236}">
                <a16:creationId xmlns:a16="http://schemas.microsoft.com/office/drawing/2014/main" id="{3C63E5C7-D2F0-4F76-8F8C-8A1CCDCB84DD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17435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3FCBF1F-3A83-46AD-81BD-795F14D3B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41</a:t>
            </a:fld>
            <a:endParaRPr lang="de-DE" altLang="de-DE"/>
          </a:p>
        </p:txBody>
      </p:sp>
      <p:sp>
        <p:nvSpPr>
          <p:cNvPr id="5" name="Line 5">
            <a:extLst>
              <a:ext uri="{FF2B5EF4-FFF2-40B4-BE49-F238E27FC236}">
                <a16:creationId xmlns:a16="http://schemas.microsoft.com/office/drawing/2014/main" id="{059AE138-95B0-429E-BC03-47C835F5345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18864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6">
            <a:extLst>
              <a:ext uri="{FF2B5EF4-FFF2-40B4-BE49-F238E27FC236}">
                <a16:creationId xmlns:a16="http://schemas.microsoft.com/office/drawing/2014/main" id="{70DA28E4-47A9-43D9-9050-384356F8501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0999" y="620688"/>
            <a:ext cx="1" cy="623731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" name="AutoShape 7">
            <a:extLst>
              <a:ext uri="{FF2B5EF4-FFF2-40B4-BE49-F238E27FC236}">
                <a16:creationId xmlns:a16="http://schemas.microsoft.com/office/drawing/2014/main" id="{2B60A801-4DBD-4006-A26B-EEDD8E5E5F45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17435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8" name="Picture 5" descr="kat18">
            <a:extLst>
              <a:ext uri="{FF2B5EF4-FFF2-40B4-BE49-F238E27FC236}">
                <a16:creationId xmlns:a16="http://schemas.microsoft.com/office/drawing/2014/main" id="{73C663A9-69D1-406B-8625-6C832C224C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3991" y="4247852"/>
            <a:ext cx="4354513" cy="234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4">
            <a:extLst>
              <a:ext uri="{FF2B5EF4-FFF2-40B4-BE49-F238E27FC236}">
                <a16:creationId xmlns:a16="http://schemas.microsoft.com/office/drawing/2014/main" id="{454763C2-A7CC-4B94-A00A-0D989D31CD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559" y="260648"/>
            <a:ext cx="6336700" cy="64017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C00000"/>
                </a:solidFill>
                <a:latin typeface="Arial" panose="020B0604020202020204" pitchFamily="34" charset="0"/>
              </a:rPr>
              <a:t>L-systems with </a:t>
            </a:r>
            <a:r>
              <a:rPr lang="en-US" altLang="de-DE" b="1" dirty="0" err="1">
                <a:solidFill>
                  <a:srgbClr val="C00000"/>
                </a:solidFill>
                <a:latin typeface="Arial" panose="020B0604020202020204" pitchFamily="34" charset="0"/>
              </a:rPr>
              <a:t>GroIMP</a:t>
            </a:r>
            <a:endParaRPr lang="en-US" altLang="de-DE" b="1" dirty="0">
              <a:solidFill>
                <a:srgbClr val="C0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Symbol" panose="05050102010706020507" pitchFamily="18" charset="2"/>
              <a:buNone/>
            </a:pPr>
            <a:r>
              <a:rPr lang="en-US" altLang="de-DE" sz="2400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Declaration of new, own symbols (modules):</a:t>
            </a:r>
          </a:p>
          <a:p>
            <a:pPr eaLnBrk="1" hangingPunct="1">
              <a:spcBef>
                <a:spcPct val="0"/>
              </a:spcBef>
              <a:buFont typeface="Symbol" panose="05050102010706020507" pitchFamily="18" charset="2"/>
              <a:buNone/>
            </a:pPr>
            <a:endParaRPr lang="en-US" altLang="de-DE" sz="1400" dirty="0">
              <a:solidFill>
                <a:srgbClr val="CC3300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b="1" dirty="0">
                <a:latin typeface="Courier New" panose="02070309020205020404" pitchFamily="49" charset="0"/>
              </a:rPr>
              <a:t>module A;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b="1" dirty="0">
                <a:latin typeface="Courier New" panose="02070309020205020404" pitchFamily="49" charset="0"/>
              </a:rPr>
              <a:t>module B;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b="1" dirty="0">
                <a:latin typeface="Courier New" panose="02070309020205020404" pitchFamily="49" charset="0"/>
              </a:rPr>
              <a:t>protected void </a:t>
            </a:r>
            <a:r>
              <a:rPr lang="en-US" altLang="de-DE" sz="2400" b="1" dirty="0" err="1">
                <a:latin typeface="Courier New" panose="02070309020205020404" pitchFamily="49" charset="0"/>
              </a:rPr>
              <a:t>init</a:t>
            </a:r>
            <a:r>
              <a:rPr lang="en-US" altLang="de-DE" sz="2400" b="1" dirty="0">
                <a:latin typeface="Courier New" panose="02070309020205020404" pitchFamily="49" charset="0"/>
              </a:rPr>
              <a:t>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b="1" dirty="0">
                <a:latin typeface="Courier New" panose="02070309020205020404" pitchFamily="49" charset="0"/>
              </a:rPr>
              <a:t>   [ Axiom ==&gt; A;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b="1" dirty="0">
                <a:latin typeface="Courier New" panose="02070309020205020404" pitchFamily="49" charset="0"/>
              </a:rPr>
              <a:t>public void run()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b="1" dirty="0"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b="1" dirty="0">
                <a:latin typeface="Courier New" panose="02070309020205020404" pitchFamily="49" charset="0"/>
              </a:rPr>
              <a:t>   A ==&gt; L(1) F0 [ RU(45) B ] A;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b="1" dirty="0">
                <a:latin typeface="Courier New" panose="02070309020205020404" pitchFamily="49" charset="0"/>
              </a:rPr>
              <a:t>   B ==&gt; L(1) F0 B;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b="1" dirty="0">
                <a:latin typeface="Courier New" panose="02070309020205020404" pitchFamily="49" charset="0"/>
              </a:rPr>
              <a:t>  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» A</a:t>
            </a:r>
            <a:r>
              <a:rPr lang="en-US" altLang="de-DE" sz="2400" dirty="0">
                <a:solidFill>
                  <a:srgbClr val="008000"/>
                </a:solidFill>
                <a:latin typeface="Arial" panose="020B0604020202020204" pitchFamily="34" charset="0"/>
                <a:cs typeface="Courier New" panose="02070309020205020404" pitchFamily="49" charset="0"/>
              </a:rPr>
              <a:t> and </a:t>
            </a:r>
            <a:r>
              <a:rPr lang="en-US" altLang="de-DE" sz="2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altLang="de-DE" sz="2400" dirty="0">
                <a:solidFill>
                  <a:srgbClr val="008000"/>
                </a:solidFill>
                <a:latin typeface="Arial" panose="020B0604020202020204" pitchFamily="34" charset="0"/>
                <a:cs typeface="Courier New" panose="02070309020205020404" pitchFamily="49" charset="0"/>
              </a:rPr>
              <a:t> in this case will not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solidFill>
                  <a:srgbClr val="008000"/>
                </a:solidFill>
                <a:latin typeface="Arial" panose="020B0604020202020204" pitchFamily="34" charset="0"/>
                <a:cs typeface="Courier New" panose="02070309020205020404" pitchFamily="49" charset="0"/>
              </a:rPr>
              <a:t>be geometrically interpreted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3" name="Picture 5" descr="kat19">
            <a:extLst>
              <a:ext uri="{FF2B5EF4-FFF2-40B4-BE49-F238E27FC236}">
                <a16:creationId xmlns:a16="http://schemas.microsoft.com/office/drawing/2014/main" id="{9772F62B-BC86-4570-88C6-A8845A5457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9331" y="4077091"/>
            <a:ext cx="6107165" cy="2679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E303795-723B-4FEE-A425-74BF63765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42</a:t>
            </a:fld>
            <a:endParaRPr lang="de-DE" altLang="de-DE"/>
          </a:p>
        </p:txBody>
      </p:sp>
      <p:sp>
        <p:nvSpPr>
          <p:cNvPr id="5" name="Line 5">
            <a:extLst>
              <a:ext uri="{FF2B5EF4-FFF2-40B4-BE49-F238E27FC236}">
                <a16:creationId xmlns:a16="http://schemas.microsoft.com/office/drawing/2014/main" id="{A01A8F29-9133-4BB7-9507-DECA22F94C2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18864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6">
            <a:extLst>
              <a:ext uri="{FF2B5EF4-FFF2-40B4-BE49-F238E27FC236}">
                <a16:creationId xmlns:a16="http://schemas.microsoft.com/office/drawing/2014/main" id="{14D0249A-9136-4507-A421-D30D5057374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0999" y="620688"/>
            <a:ext cx="1" cy="623731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" name="AutoShape 7">
            <a:extLst>
              <a:ext uri="{FF2B5EF4-FFF2-40B4-BE49-F238E27FC236}">
                <a16:creationId xmlns:a16="http://schemas.microsoft.com/office/drawing/2014/main" id="{5775DDE9-D0F5-4A30-B826-C117019577EF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17435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 Box 4">
            <a:extLst>
              <a:ext uri="{FF2B5EF4-FFF2-40B4-BE49-F238E27FC236}">
                <a16:creationId xmlns:a16="http://schemas.microsoft.com/office/drawing/2014/main" id="{C1E982E6-A060-4D35-A2D9-BFCFD2B636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691" y="384274"/>
            <a:ext cx="5184443" cy="535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C00000"/>
                </a:solidFill>
                <a:latin typeface="Arial" panose="020B0604020202020204" pitchFamily="34" charset="0"/>
              </a:rPr>
              <a:t>L-systems with </a:t>
            </a:r>
            <a:r>
              <a:rPr lang="en-US" altLang="de-DE" b="1" dirty="0" err="1">
                <a:solidFill>
                  <a:srgbClr val="C00000"/>
                </a:solidFill>
                <a:latin typeface="Arial" panose="020B0604020202020204" pitchFamily="34" charset="0"/>
              </a:rPr>
              <a:t>GroIMP</a:t>
            </a:r>
            <a:endParaRPr lang="en-US" altLang="de-DE" b="1" dirty="0">
              <a:solidFill>
                <a:srgbClr val="C0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0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Symbol" panose="05050102010706020507" pitchFamily="18" charset="2"/>
              <a:buNone/>
            </a:pPr>
            <a:r>
              <a:rPr lang="en-US" altLang="de-DE" sz="2400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Declaration of own symbols with geometric interpretation:</a:t>
            </a:r>
            <a:endParaRPr lang="de-DE" altLang="de-DE" sz="1400" dirty="0">
              <a:solidFill>
                <a:srgbClr val="0000FF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 typeface="Symbol" panose="05050102010706020507" pitchFamily="18" charset="2"/>
              <a:buNone/>
            </a:pPr>
            <a:endParaRPr lang="de-DE" altLang="de-DE" sz="1400" dirty="0">
              <a:solidFill>
                <a:srgbClr val="CC3300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module A </a:t>
            </a:r>
            <a:r>
              <a:rPr lang="en-US" altLang="de-DE" sz="2000" b="1" dirty="0">
                <a:solidFill>
                  <a:srgbClr val="CC3300"/>
                </a:solidFill>
                <a:latin typeface="Courier New" panose="02070309020205020404" pitchFamily="49" charset="0"/>
              </a:rPr>
              <a:t>extends Sphere(0.1)</a:t>
            </a:r>
            <a:r>
              <a:rPr lang="en-US" altLang="de-DE" sz="2000" b="1" dirty="0">
                <a:latin typeface="Courier New" panose="02070309020205020404" pitchFamily="49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module B </a:t>
            </a:r>
            <a:r>
              <a:rPr lang="en-US" altLang="de-DE" sz="2000" b="1" dirty="0">
                <a:solidFill>
                  <a:srgbClr val="CC3300"/>
                </a:solidFill>
                <a:latin typeface="Courier New" panose="02070309020205020404" pitchFamily="49" charset="0"/>
              </a:rPr>
              <a:t>extends Sphere(0.08)</a:t>
            </a:r>
            <a:r>
              <a:rPr lang="en-US" altLang="de-DE" sz="2000" b="1" dirty="0">
                <a:latin typeface="Courier New" panose="02070309020205020404" pitchFamily="49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0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protected void </a:t>
            </a:r>
            <a:r>
              <a:rPr lang="en-US" altLang="de-DE" sz="2000" b="1" dirty="0" err="1">
                <a:latin typeface="Courier New" panose="02070309020205020404" pitchFamily="49" charset="0"/>
              </a:rPr>
              <a:t>init</a:t>
            </a:r>
            <a:r>
              <a:rPr lang="en-US" altLang="de-DE" sz="2000" b="1" dirty="0">
                <a:latin typeface="Courier New" panose="02070309020205020404" pitchFamily="49" charset="0"/>
              </a:rPr>
              <a:t>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   [ Axiom ==&gt; </a:t>
            </a:r>
            <a:r>
              <a:rPr lang="en-US" altLang="de-DE" sz="2000" b="1" dirty="0">
                <a:solidFill>
                  <a:srgbClr val="009900"/>
                </a:solidFill>
                <a:latin typeface="Courier New" panose="02070309020205020404" pitchFamily="49" charset="0"/>
              </a:rPr>
              <a:t>P(14)</a:t>
            </a:r>
            <a:r>
              <a:rPr lang="en-US" altLang="de-DE" sz="2000" b="1" dirty="0">
                <a:latin typeface="Courier New" panose="02070309020205020404" pitchFamily="49" charset="0"/>
              </a:rPr>
              <a:t> A;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0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public void run()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   A ==&gt; L(1) F0 [ RU(45) B ] A;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   B ==&gt; L(1) F0 B;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  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800" dirty="0">
              <a:latin typeface="Arial" panose="020B0604020202020204" pitchFamily="34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>
            <a:extLst>
              <a:ext uri="{FF2B5EF4-FFF2-40B4-BE49-F238E27FC236}">
                <a16:creationId xmlns:a16="http://schemas.microsoft.com/office/drawing/2014/main" id="{89DA46FE-9996-4B10-811E-9C4AC290DB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295400"/>
            <a:ext cx="7239000" cy="4724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Branches: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140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Realization with memory commands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[ 	save current state to memory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	("Tray", stack)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]	take uppermost state from the stack            	and make this the current state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	(so: the branch ends)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de-DE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F0 [ RU(-40) F0 ] RU(20) </a:t>
            </a:r>
            <a:r>
              <a:rPr lang="de-DE" altLang="de-DE" sz="2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DMul</a:t>
            </a:r>
            <a:r>
              <a:rPr lang="de-DE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(2) F0</a:t>
            </a:r>
            <a:endParaRPr lang="de-DE" altLang="de-DE" sz="2400" dirty="0"/>
          </a:p>
        </p:txBody>
      </p:sp>
      <p:sp>
        <p:nvSpPr>
          <p:cNvPr id="7171" name="Line 3">
            <a:extLst>
              <a:ext uri="{FF2B5EF4-FFF2-40B4-BE49-F238E27FC236}">
                <a16:creationId xmlns:a16="http://schemas.microsoft.com/office/drawing/2014/main" id="{4A769B85-473B-4663-8780-711B070AC85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38200" y="374650"/>
            <a:ext cx="8305800" cy="63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2" name="Line 4">
            <a:extLst>
              <a:ext uri="{FF2B5EF4-FFF2-40B4-BE49-F238E27FC236}">
                <a16:creationId xmlns:a16="http://schemas.microsoft.com/office/drawing/2014/main" id="{36925F33-BAA9-43D6-B0B9-AAF7BD6C3E5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5565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173" name="AutoShape 5">
            <a:extLst>
              <a:ext uri="{FF2B5EF4-FFF2-40B4-BE49-F238E27FC236}">
                <a16:creationId xmlns:a16="http://schemas.microsoft.com/office/drawing/2014/main" id="{CE5B59D3-829C-4528-BCB9-F2C0273A95A3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03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DB62321-2EDE-4745-8613-727DA6328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5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93324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>
            <a:extLst>
              <a:ext uri="{FF2B5EF4-FFF2-40B4-BE49-F238E27FC236}">
                <a16:creationId xmlns:a16="http://schemas.microsoft.com/office/drawing/2014/main" id="{89DA46FE-9996-4B10-811E-9C4AC290DB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548680"/>
            <a:ext cx="7239000" cy="4170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Branches: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140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Realization with memory commands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[ 	save current state to memory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	("Tray", stack)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]	take uppermost state from the stack            	and make this the current state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	(so: the branch ends)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de-DE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F0 [ RU(-40) F0 ] RU(20) </a:t>
            </a:r>
            <a:r>
              <a:rPr lang="de-DE" altLang="de-DE" sz="2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DMul</a:t>
            </a:r>
            <a:r>
              <a:rPr lang="de-DE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(2) F0</a:t>
            </a:r>
            <a:endParaRPr lang="de-DE" altLang="de-DE" sz="2400" dirty="0"/>
          </a:p>
        </p:txBody>
      </p:sp>
      <p:sp>
        <p:nvSpPr>
          <p:cNvPr id="7171" name="Line 3">
            <a:extLst>
              <a:ext uri="{FF2B5EF4-FFF2-40B4-BE49-F238E27FC236}">
                <a16:creationId xmlns:a16="http://schemas.microsoft.com/office/drawing/2014/main" id="{4A769B85-473B-4663-8780-711B070AC85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38200" y="374650"/>
            <a:ext cx="8305800" cy="63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2" name="Line 4">
            <a:extLst>
              <a:ext uri="{FF2B5EF4-FFF2-40B4-BE49-F238E27FC236}">
                <a16:creationId xmlns:a16="http://schemas.microsoft.com/office/drawing/2014/main" id="{36925F33-BAA9-43D6-B0B9-AAF7BD6C3E5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5565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173" name="AutoShape 5">
            <a:extLst>
              <a:ext uri="{FF2B5EF4-FFF2-40B4-BE49-F238E27FC236}">
                <a16:creationId xmlns:a16="http://schemas.microsoft.com/office/drawing/2014/main" id="{CE5B59D3-829C-4528-BCB9-F2C0273A95A3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03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6" name="Picture 8" descr="kat13h">
            <a:extLst>
              <a:ext uri="{FF2B5EF4-FFF2-40B4-BE49-F238E27FC236}">
                <a16:creationId xmlns:a16="http://schemas.microsoft.com/office/drawing/2014/main" id="{8726C555-4978-4031-85DA-4E4CCBEB73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014" y="4725402"/>
            <a:ext cx="6714338" cy="21325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B60E9DC-A74D-4486-B704-77D6E29E2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6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796854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 descr="kat16">
            <a:extLst>
              <a:ext uri="{FF2B5EF4-FFF2-40B4-BE49-F238E27FC236}">
                <a16:creationId xmlns:a16="http://schemas.microsoft.com/office/drawing/2014/main" id="{6BC61474-A9E0-45C2-8004-9A22FF5BC0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49" y="1916832"/>
            <a:ext cx="6349687" cy="4245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Text Box 5">
            <a:extLst>
              <a:ext uri="{FF2B5EF4-FFF2-40B4-BE49-F238E27FC236}">
                <a16:creationId xmlns:a16="http://schemas.microsoft.com/office/drawing/2014/main" id="{50D65330-F9D5-4293-B28D-E7F2D7FE1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199" y="692150"/>
            <a:ext cx="7924797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CC3300"/>
                </a:solidFill>
                <a:latin typeface="Arial" panose="020B0604020202020204" pitchFamily="34" charset="0"/>
              </a:rPr>
              <a:t>Which Turtle command sequences are used to create the following structures?</a:t>
            </a:r>
            <a:endParaRPr lang="de-DE" altLang="de-DE" b="1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234C5CC-8B5F-43C7-96A8-E3BB3863E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7</a:t>
            </a:fld>
            <a:endParaRPr lang="de-DE" altLang="de-DE"/>
          </a:p>
        </p:txBody>
      </p:sp>
      <p:sp>
        <p:nvSpPr>
          <p:cNvPr id="5" name="Line 3">
            <a:extLst>
              <a:ext uri="{FF2B5EF4-FFF2-40B4-BE49-F238E27FC236}">
                <a16:creationId xmlns:a16="http://schemas.microsoft.com/office/drawing/2014/main" id="{D32A9448-2CF9-4D51-8506-6B0E001E522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38200" y="374650"/>
            <a:ext cx="8305800" cy="63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4">
            <a:extLst>
              <a:ext uri="{FF2B5EF4-FFF2-40B4-BE49-F238E27FC236}">
                <a16:creationId xmlns:a16="http://schemas.microsoft.com/office/drawing/2014/main" id="{EA1F8C12-D2FC-42E2-8ABA-79D73714DEE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0999" y="803276"/>
            <a:ext cx="0" cy="6054724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" name="AutoShape 5">
            <a:extLst>
              <a:ext uri="{FF2B5EF4-FFF2-40B4-BE49-F238E27FC236}">
                <a16:creationId xmlns:a16="http://schemas.microsoft.com/office/drawing/2014/main" id="{F95BBDA9-F1C8-4CBE-B3BF-D3B8598B1249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03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6835952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FD04A179-D652-4A63-A6A2-6C9866176F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886" y="1003369"/>
            <a:ext cx="5819761" cy="51398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de-DE" sz="2800" b="1" dirty="0">
                <a:solidFill>
                  <a:srgbClr val="C00000"/>
                </a:solidFill>
                <a:latin typeface="Arial" panose="020B0604020202020204" pitchFamily="34" charset="0"/>
              </a:rPr>
              <a:t>Dynamic structural description</a:t>
            </a:r>
          </a:p>
          <a:p>
            <a:pPr eaLnBrk="1" hangingPunct="1">
              <a:spcBef>
                <a:spcPct val="50000"/>
              </a:spcBef>
              <a:buNone/>
            </a:pPr>
            <a:endParaRPr lang="en-US" altLang="de-DE" sz="2400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de-DE" sz="2400" dirty="0">
                <a:solidFill>
                  <a:srgbClr val="0000FF"/>
                </a:solidFill>
                <a:latin typeface="Arial" panose="020B0604020202020204" pitchFamily="34" charset="0"/>
              </a:rPr>
              <a:t>L-Systems (</a:t>
            </a:r>
            <a:r>
              <a:rPr lang="en-US" altLang="de-DE" sz="2400" dirty="0" err="1">
                <a:solidFill>
                  <a:srgbClr val="0000FF"/>
                </a:solidFill>
                <a:latin typeface="Arial" panose="020B0604020202020204" pitchFamily="34" charset="0"/>
              </a:rPr>
              <a:t>Lindenmayer</a:t>
            </a:r>
            <a:r>
              <a:rPr lang="en-US" altLang="de-DE" sz="2400" dirty="0">
                <a:solidFill>
                  <a:srgbClr val="0000FF"/>
                </a:solidFill>
                <a:latin typeface="Arial" panose="020B0604020202020204" pitchFamily="34" charset="0"/>
              </a:rPr>
              <a:t> System)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Character string replacement control systems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In each derivation step, all characters to which a rule applies are replaced in parallel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introduced by A. </a:t>
            </a:r>
            <a:r>
              <a:rPr lang="en-US" altLang="de-DE" sz="2400" dirty="0" err="1">
                <a:latin typeface="Arial" panose="020B0604020202020204" pitchFamily="34" charset="0"/>
              </a:rPr>
              <a:t>Lindenmayer</a:t>
            </a:r>
            <a:r>
              <a:rPr lang="en-US" altLang="de-DE" sz="2400" dirty="0">
                <a:latin typeface="Arial" panose="020B0604020202020204" pitchFamily="34" charset="0"/>
              </a:rPr>
              <a:t> (botanist) in 1968 to model the growth of filamentous algae </a:t>
            </a:r>
            <a:endParaRPr lang="en-US" alt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68" name="Line 5">
            <a:extLst>
              <a:ext uri="{FF2B5EF4-FFF2-40B4-BE49-F238E27FC236}">
                <a16:creationId xmlns:a16="http://schemas.microsoft.com/office/drawing/2014/main" id="{8A763571-0BEF-4C30-9A5A-D9D8FD7D12A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9" name="Line 6">
            <a:extLst>
              <a:ext uri="{FF2B5EF4-FFF2-40B4-BE49-F238E27FC236}">
                <a16:creationId xmlns:a16="http://schemas.microsoft.com/office/drawing/2014/main" id="{DEB8B626-AA4D-48B1-A301-3476D418BAF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1270" name="AutoShape 7">
            <a:extLst>
              <a:ext uri="{FF2B5EF4-FFF2-40B4-BE49-F238E27FC236}">
                <a16:creationId xmlns:a16="http://schemas.microsoft.com/office/drawing/2014/main" id="{F6AD8848-1516-40AE-B201-420FBC7C737B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1271" name="Picture 9" descr="lindenmayer">
            <a:extLst>
              <a:ext uri="{FF2B5EF4-FFF2-40B4-BE49-F238E27FC236}">
                <a16:creationId xmlns:a16="http://schemas.microsoft.com/office/drawing/2014/main" id="{FC69DF48-60FA-4DA1-A134-CFBF587B83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2204864"/>
            <a:ext cx="2195264" cy="35701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2" name="Text Box 10">
            <a:extLst>
              <a:ext uri="{FF2B5EF4-FFF2-40B4-BE49-F238E27FC236}">
                <a16:creationId xmlns:a16="http://schemas.microsoft.com/office/drawing/2014/main" id="{D896AE05-3D66-46FD-AD32-E3D943C850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2200" y="5877272"/>
            <a:ext cx="251936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1200" dirty="0" err="1">
                <a:latin typeface="Arial" panose="020B0604020202020204" pitchFamily="34" charset="0"/>
              </a:rPr>
              <a:t>Aristid</a:t>
            </a:r>
            <a:r>
              <a:rPr lang="de-DE" altLang="de-DE" sz="1200" dirty="0">
                <a:latin typeface="Arial" panose="020B0604020202020204" pitchFamily="34" charset="0"/>
              </a:rPr>
              <a:t> </a:t>
            </a:r>
            <a:r>
              <a:rPr lang="de-DE" altLang="de-DE" sz="1200" dirty="0" err="1">
                <a:latin typeface="Arial" panose="020B0604020202020204" pitchFamily="34" charset="0"/>
              </a:rPr>
              <a:t>Lindenmayer</a:t>
            </a:r>
            <a:r>
              <a:rPr lang="de-DE" altLang="de-DE" sz="1200" dirty="0">
                <a:latin typeface="Arial" panose="020B0604020202020204" pitchFamily="34" charset="0"/>
              </a:rPr>
              <a:t> (1925-1989)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DF0C331-1F64-4445-B644-BF51FF00C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8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0867624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0BAE15DE-FD2C-43F9-8FA7-345AE879AC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476672"/>
            <a:ext cx="7620000" cy="6093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b="1" dirty="0">
                <a:solidFill>
                  <a:srgbClr val="C00000"/>
                </a:solidFill>
                <a:latin typeface="Arial" panose="020B0604020202020204" pitchFamily="34" charset="0"/>
              </a:rPr>
              <a:t>L-systems mathematically: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de-DE" sz="14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An L-system is a </a:t>
            </a:r>
            <a:r>
              <a:rPr lang="en-US" altLang="de-DE" sz="2800" dirty="0">
                <a:solidFill>
                  <a:srgbClr val="0000FF"/>
                </a:solidFill>
                <a:latin typeface="Arial" panose="020B0604020202020204" pitchFamily="34" charset="0"/>
              </a:rPr>
              <a:t>triple </a:t>
            </a:r>
            <a:r>
              <a:rPr lang="de-DE" altLang="de-DE" sz="2800" dirty="0">
                <a:solidFill>
                  <a:srgbClr val="0000F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(</a:t>
            </a:r>
            <a:r>
              <a:rPr lang="el-GR" altLang="de-DE" sz="2800" dirty="0">
                <a:solidFill>
                  <a:srgbClr val="0000FF"/>
                </a:solidFill>
                <a:latin typeface="Arial" panose="020B0604020202020204" pitchFamily="34" charset="0"/>
              </a:rPr>
              <a:t>Σ</a:t>
            </a:r>
            <a:r>
              <a:rPr lang="de-DE" altLang="de-DE" sz="2800" dirty="0">
                <a:solidFill>
                  <a:srgbClr val="0000F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de-DE" altLang="de-DE" sz="2800" dirty="0">
                <a:solidFill>
                  <a:srgbClr val="0000FF"/>
                </a:solidFill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de-DE" altLang="de-DE" sz="2800" dirty="0">
                <a:solidFill>
                  <a:srgbClr val="0000F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de-DE" altLang="de-DE" sz="2800" i="1" dirty="0">
                <a:solidFill>
                  <a:srgbClr val="0000F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R</a:t>
            </a:r>
            <a:r>
              <a:rPr lang="de-DE" altLang="de-DE" sz="2800" dirty="0">
                <a:solidFill>
                  <a:srgbClr val="0000F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)</a:t>
            </a:r>
            <a:r>
              <a:rPr lang="en-US" altLang="de-DE" sz="2800" dirty="0">
                <a:latin typeface="Arial" panose="020B0604020202020204" pitchFamily="34" charset="0"/>
              </a:rPr>
              <a:t>; therein is:</a:t>
            </a:r>
          </a:p>
          <a:p>
            <a:pPr eaLnBrk="1" hangingPunct="1">
              <a:spcBef>
                <a:spcPts val="0"/>
              </a:spcBef>
              <a:buNone/>
            </a:pPr>
            <a:endParaRPr lang="de-DE" altLang="de-DE" sz="1000" dirty="0">
              <a:latin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None/>
            </a:pPr>
            <a:r>
              <a:rPr lang="el-GR" altLang="de-DE" sz="2800" dirty="0">
                <a:latin typeface="Arial" panose="020B0604020202020204" pitchFamily="34" charset="0"/>
              </a:rPr>
              <a:t>Σ </a:t>
            </a:r>
            <a:r>
              <a:rPr lang="de-DE" altLang="de-DE" sz="2800" dirty="0">
                <a:latin typeface="Arial" panose="020B0604020202020204" pitchFamily="34" charset="0"/>
              </a:rPr>
              <a:t> </a:t>
            </a:r>
            <a:r>
              <a:rPr lang="en-US" altLang="de-DE" sz="2800" dirty="0">
                <a:latin typeface="Arial" panose="020B0604020202020204" pitchFamily="34" charset="0"/>
              </a:rPr>
              <a:t>a set of characters, the </a:t>
            </a:r>
            <a:r>
              <a:rPr lang="en-US" altLang="de-DE" sz="2800" i="1" dirty="0">
                <a:latin typeface="Arial" panose="020B0604020202020204" pitchFamily="34" charset="0"/>
              </a:rPr>
              <a:t>alphabet</a:t>
            </a:r>
            <a:r>
              <a:rPr lang="en-US" altLang="de-DE" sz="2800" dirty="0">
                <a:latin typeface="Arial" panose="020B0604020202020204" pitchFamily="34" charset="0"/>
              </a:rPr>
              <a:t>,</a:t>
            </a:r>
          </a:p>
          <a:p>
            <a:pPr eaLnBrk="1" hangingPunct="1">
              <a:spcBef>
                <a:spcPts val="0"/>
              </a:spcBef>
              <a:buNone/>
            </a:pPr>
            <a:endParaRPr lang="en-US" altLang="de-DE" sz="1200" dirty="0">
              <a:latin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de-DE" altLang="de-DE" sz="2800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  </a:t>
            </a:r>
            <a:r>
              <a:rPr lang="en-US" altLang="de-DE" sz="2800" dirty="0">
                <a:latin typeface="Arial" panose="020B0604020202020204" pitchFamily="34" charset="0"/>
              </a:rPr>
              <a:t>a string with characters from </a:t>
            </a:r>
            <a:r>
              <a:rPr lang="el-GR" altLang="de-DE" sz="2800" dirty="0">
                <a:latin typeface="Arial" panose="020B0604020202020204" pitchFamily="34" charset="0"/>
              </a:rPr>
              <a:t>Σ</a:t>
            </a:r>
            <a:r>
              <a:rPr lang="en-US" altLang="de-DE" sz="2800" dirty="0">
                <a:latin typeface="Arial" panose="020B0604020202020204" pitchFamily="34" charset="0"/>
              </a:rPr>
              <a:t>, the </a:t>
            </a:r>
            <a:r>
              <a:rPr lang="en-US" altLang="de-DE" sz="2800" i="1" dirty="0">
                <a:latin typeface="Arial" panose="020B0604020202020204" pitchFamily="34" charset="0"/>
              </a:rPr>
              <a:t>start word</a:t>
            </a:r>
            <a:r>
              <a:rPr lang="en-US" altLang="de-DE" sz="2800" dirty="0">
                <a:latin typeface="Arial" panose="020B0604020202020204" pitchFamily="34" charset="0"/>
              </a:rPr>
              <a:t> (also "Axiom"),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de-DE" sz="1400" dirty="0">
              <a:latin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800" i="1" dirty="0">
                <a:latin typeface="Arial" panose="020B0604020202020204" pitchFamily="34" charset="0"/>
              </a:rPr>
              <a:t>R</a:t>
            </a:r>
            <a:r>
              <a:rPr lang="en-US" altLang="de-DE" sz="2800" dirty="0">
                <a:latin typeface="Arial" panose="020B0604020202020204" pitchFamily="34" charset="0"/>
              </a:rPr>
              <a:t> a </a:t>
            </a:r>
            <a:r>
              <a:rPr lang="en-US" altLang="de-DE" sz="2800" i="1" dirty="0">
                <a:latin typeface="Arial" panose="020B0604020202020204" pitchFamily="34" charset="0"/>
              </a:rPr>
              <a:t>set of rules </a:t>
            </a:r>
            <a:r>
              <a:rPr lang="en-US" altLang="de-DE" sz="2800" dirty="0">
                <a:latin typeface="Arial" panose="020B0604020202020204" pitchFamily="34" charset="0"/>
              </a:rPr>
              <a:t>of the form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de-DE" sz="1600" dirty="0">
              <a:latin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	</a:t>
            </a:r>
            <a:r>
              <a:rPr lang="en-US" altLang="de-DE" sz="2800" b="1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character</a:t>
            </a:r>
            <a:r>
              <a:rPr lang="de-DE" altLang="de-DE" sz="2800" b="1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    </a:t>
            </a:r>
            <a:r>
              <a:rPr lang="de-DE" altLang="de-DE" sz="2800" b="1" dirty="0" err="1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character</a:t>
            </a:r>
            <a:r>
              <a:rPr lang="de-DE" altLang="de-DE" sz="2800" b="1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de-DE" sz="2800" b="1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string</a:t>
            </a:r>
            <a:r>
              <a:rPr lang="de-DE" altLang="de-DE" sz="2800" b="1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;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de-DE" sz="2800" dirty="0">
              <a:latin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where the character on the left-hand side of the rule and the characters of the string are taken from </a:t>
            </a:r>
            <a:r>
              <a:rPr lang="el-GR" altLang="de-DE" sz="2800" dirty="0">
                <a:latin typeface="Arial" panose="020B0604020202020204" pitchFamily="34" charset="0"/>
              </a:rPr>
              <a:t>Σ</a:t>
            </a:r>
            <a:r>
              <a:rPr lang="en-US" altLang="de-DE" sz="2800" dirty="0">
                <a:latin typeface="Arial" panose="020B0604020202020204" pitchFamily="34" charset="0"/>
              </a:rPr>
              <a:t>.</a:t>
            </a:r>
            <a:endParaRPr lang="de-DE" altLang="de-DE" sz="2800" dirty="0">
              <a:latin typeface="Arial" panose="020B0604020202020204" pitchFamily="34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2291" name="Line 3">
            <a:extLst>
              <a:ext uri="{FF2B5EF4-FFF2-40B4-BE49-F238E27FC236}">
                <a16:creationId xmlns:a16="http://schemas.microsoft.com/office/drawing/2014/main" id="{F9AFDD1B-BB5F-41E5-AF8A-AA62C34C592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2" name="Line 4">
            <a:extLst>
              <a:ext uri="{FF2B5EF4-FFF2-40B4-BE49-F238E27FC236}">
                <a16:creationId xmlns:a16="http://schemas.microsoft.com/office/drawing/2014/main" id="{BD4CFD6D-A7CB-4F33-B1D2-0168872EF5A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2293" name="AutoShape 5">
            <a:extLst>
              <a:ext uri="{FF2B5EF4-FFF2-40B4-BE49-F238E27FC236}">
                <a16:creationId xmlns:a16="http://schemas.microsoft.com/office/drawing/2014/main" id="{8ADC3220-1641-4BA1-8776-B5165313A540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F0C2B21-23B8-423C-B0E4-16FFA4270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9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52166663"/>
      </p:ext>
    </p:extLst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1978</Words>
  <Application>Microsoft Office PowerPoint</Application>
  <PresentationFormat>Bildschirmpräsentation (4:3)</PresentationFormat>
  <Paragraphs>375</Paragraphs>
  <Slides>42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42</vt:i4>
      </vt:variant>
    </vt:vector>
  </HeadingPairs>
  <TitlesOfParts>
    <vt:vector size="48" baseType="lpstr">
      <vt:lpstr>Arial</vt:lpstr>
      <vt:lpstr>Calibri</vt:lpstr>
      <vt:lpstr>Courier New</vt:lpstr>
      <vt:lpstr>Symbol</vt:lpstr>
      <vt:lpstr>Times New Roman</vt:lpstr>
      <vt:lpstr>Standarddesign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BTU Cottbus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Winfried Kurth</dc:creator>
  <cp:lastModifiedBy>Kurth, Winfried</cp:lastModifiedBy>
  <cp:revision>213</cp:revision>
  <dcterms:created xsi:type="dcterms:W3CDTF">2006-10-23T15:58:10Z</dcterms:created>
  <dcterms:modified xsi:type="dcterms:W3CDTF">2023-04-26T11:30:28Z</dcterms:modified>
</cp:coreProperties>
</file>