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570" r:id="rId3"/>
    <p:sldId id="573" r:id="rId4"/>
    <p:sldId id="574" r:id="rId5"/>
    <p:sldId id="575" r:id="rId6"/>
    <p:sldId id="576" r:id="rId7"/>
    <p:sldId id="577" r:id="rId8"/>
    <p:sldId id="578" r:id="rId9"/>
    <p:sldId id="579" r:id="rId10"/>
    <p:sldId id="580" r:id="rId11"/>
    <p:sldId id="581" r:id="rId12"/>
    <p:sldId id="582" r:id="rId13"/>
    <p:sldId id="377" r:id="rId14"/>
    <p:sldId id="583" r:id="rId15"/>
    <p:sldId id="584" r:id="rId16"/>
    <p:sldId id="585" r:id="rId17"/>
    <p:sldId id="586" r:id="rId18"/>
    <p:sldId id="587" r:id="rId19"/>
    <p:sldId id="588" r:id="rId20"/>
    <p:sldId id="589" r:id="rId21"/>
    <p:sldId id="590" r:id="rId22"/>
    <p:sldId id="591" r:id="rId23"/>
    <p:sldId id="386" r:id="rId24"/>
    <p:sldId id="387" r:id="rId25"/>
    <p:sldId id="388" r:id="rId26"/>
    <p:sldId id="592" r:id="rId27"/>
    <p:sldId id="390" r:id="rId28"/>
    <p:sldId id="444" r:id="rId29"/>
    <p:sldId id="593" r:id="rId30"/>
    <p:sldId id="391" r:id="rId31"/>
    <p:sldId id="392" r:id="rId32"/>
    <p:sldId id="594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559" r:id="rId41"/>
    <p:sldId id="560" r:id="rId42"/>
    <p:sldId id="561" r:id="rId4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0929"/>
  </p:normalViewPr>
  <p:slideViewPr>
    <p:cSldViewPr>
      <p:cViewPr varScale="1">
        <p:scale>
          <a:sx n="104" d="100"/>
          <a:sy n="104" d="100"/>
        </p:scale>
        <p:origin x="21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379A9-6F41-4357-A824-2203C003AE0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A26F1-6DD0-4C6C-983F-9D7369E2AE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7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577333-8D87-40AE-874B-BEF045995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034711-F8FD-48BE-9868-058E591BE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17FAD-885B-430D-90D3-B854464E0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07B0-9765-4284-B607-34B187A4A0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72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A8A0E2-3D76-4783-99DA-8CA042061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642B7B-A3CB-4F38-B7B7-385071570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C3617C-2708-444A-AB16-061A81F1E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844B5-04BD-4B2E-AB43-CF9F70F7CB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77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3F2EF-BF56-49D5-8B92-EF1283062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BA73A8-20D3-40A4-B1C4-DA7BA9D06D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C3F3B-27E5-4C29-9C36-EE5DE5001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D3396-C168-4298-9B83-FCC6C800A5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56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FD9CF1-EC07-4B1A-8BC6-F2E8642DD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E0883-4AA3-4EF6-93DD-D39BF063D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3B934B-B2CB-4A7C-818C-264B27263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98DF-1236-4EC9-8615-13F8C31484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079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CD6B34-49C6-4EEA-B644-99AF5F68F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F0E215-0690-404C-AB9E-A793580C8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DB36DD-FA94-4E9D-8758-9FC7BC644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EFF4-F928-4829-8CC9-05B5D49521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52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1DA78-893A-4553-834B-40DDCE72C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ED6B7-1DEC-4465-B901-8D9B6B6FD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723860-45EF-4A01-859E-21550213B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1689-3495-47C1-B360-BB09614DF3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81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2507CF-D0CA-4B9A-81AF-285942AE3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5A82BB-12EB-449C-A292-56B6F5072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3337E67-DDAE-47EC-B8D0-E0B0194D8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C9B-FC5D-4410-936A-2324C868A0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56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0B3122-E090-4468-ABF3-E3A999460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183EBE-ABA7-44C5-97CC-C53FE0AD1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1088C0-7A9C-486A-8E89-CA3763DEC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EA33-1744-4E4B-B2DB-BB4D7577FD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53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858E71-E2F2-4488-9539-0865D9A41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B76E6D-AB67-4726-A8E1-A6628F6F0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C88294-ABD6-4823-96EA-770B75BFF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7143-1785-4CA0-A095-0BBC415C21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550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BB423-2A29-444C-BFB5-47141EC2F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7DFC3C-3F1A-4919-9D7F-18C174F8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EC532-7924-4397-9D2D-1C0102771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82D3-BDEE-4DCB-905C-FC19171C6D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1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944D49-7C15-4693-9527-B25C29922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FDE58D-4A3F-4FF6-B9D7-7EDFB5F51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8C63E-1804-4CE7-98E9-ABE8315FA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3EFD-0E4F-4B33-B6AB-5DD669B8D7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604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0357A3-71D7-412C-9526-4AF1F65A1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610E70-64FF-41F5-85F9-5F22671BE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75637E-E99A-4166-9711-3644838C2F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F5C102-D9F9-4782-AEBD-31ECE7E44A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5FCEDD-BA5D-43F1-8EB3-4C959D1B4D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ABBDBC7-F2E7-4B3A-8C4A-1E01AA4A8C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9D2E3CE6-3B9F-4CA7-943C-35F5A46C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060848"/>
            <a:ext cx="80772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Summer Semester 2023 -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rd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</a:t>
            </a:r>
            <a:r>
              <a:rPr lang="de-DE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: 27 April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, 2023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7ECBC45A-BDAD-474B-81C8-21D60C606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1F0C500D-4A69-48A8-B066-402A7F9FD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240873-8941-4AF4-9F84-97438BC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5CFF2D4-CF08-4EE1-97B5-B338E4FD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548680"/>
            <a:ext cx="8375638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C00000"/>
                </a:solidFill>
                <a:latin typeface="Arial" panose="020B0604020202020204" pitchFamily="34" charset="0"/>
              </a:rPr>
              <a:t>For comparison: Grammar for natural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S P O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Max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Tina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  learns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English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French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Possible outcomes: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				Sentence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     P      O				S     P      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Max learns French		       Tina learns English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58401B36-9E29-424C-824D-BCA9A4D29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3347F22E-2302-42CC-B32A-EC79CDCFE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8629E3CC-1B93-489C-8286-54E0AB8B698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95538B-0787-43D9-A9E7-4D368243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260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026889"/>
            <a:ext cx="8305783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</a:t>
            </a:r>
            <a:endParaRPr lang="de-DE" altLang="de-DE" sz="2800" dirty="0"/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350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548680"/>
            <a:ext cx="8305787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Derivation chain of character strings that result from repeated application of the replacement process to the start word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60648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1C88D38-D7E4-4F6B-8183-18E609567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710" y="5761744"/>
            <a:ext cx="47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4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359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0291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2516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70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        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parallel replacement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136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4115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0447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9762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AA98018-966A-49EE-9F5C-3A74C836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70099"/>
            <a:ext cx="8064694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Paradigms of programing (imperative, object-oriented,   rule-based)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its execution with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de-DE" altLang="de-DE" sz="24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A6A476F-3706-4D1E-9677-E493A695E2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D547FBB-0F41-499D-ABDC-BA375AC07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FA2E248-2359-4269-89CC-517E5AFB597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E54D74-CB72-451A-8C1A-017F72D7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402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507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601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How long is the n</a:t>
            </a:r>
            <a:r>
              <a:rPr lang="en-US" altLang="de-DE" sz="2400" baseline="300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th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string in this derivation?</a:t>
            </a:r>
            <a:endParaRPr lang="de-DE" altLang="de-DE" sz="2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595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 for better visualization: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de-DE" altLang="de-DE" sz="2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pic>
        <p:nvPicPr>
          <p:cNvPr id="7" name="Picture 8" descr="kat17">
            <a:extLst>
              <a:ext uri="{FF2B5EF4-FFF2-40B4-BE49-F238E27FC236}">
                <a16:creationId xmlns:a16="http://schemas.microsoft.com/office/drawing/2014/main" id="{6A70D1B0-E487-456E-8EA7-76D191B85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365625"/>
            <a:ext cx="8208254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44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>
            <a:extLst>
              <a:ext uri="{FF2B5EF4-FFF2-40B4-BE49-F238E27FC236}">
                <a16:creationId xmlns:a16="http://schemas.microsoft.com/office/drawing/2014/main" id="{9BD9EB73-4E11-4144-9EF2-71DEB549F2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Line 4">
            <a:extLst>
              <a:ext uri="{FF2B5EF4-FFF2-40B4-BE49-F238E27FC236}">
                <a16:creationId xmlns:a16="http://schemas.microsoft.com/office/drawing/2014/main" id="{21F47800-BC13-42AA-8C6A-374E57464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28" name="AutoShape 5">
            <a:extLst>
              <a:ext uri="{FF2B5EF4-FFF2-40B4-BE49-F238E27FC236}">
                <a16:creationId xmlns:a16="http://schemas.microsoft.com/office/drawing/2014/main" id="{53845EF2-3F13-45D8-A52C-8A986C29EA6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29" name="Text Box 7">
            <a:extLst>
              <a:ext uri="{FF2B5EF4-FFF2-40B4-BE49-F238E27FC236}">
                <a16:creationId xmlns:a16="http://schemas.microsoft.com/office/drawing/2014/main" id="{881B1E1F-810B-4E81-A7EB-375B7B4A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341438"/>
            <a:ext cx="84582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still missing for the modelling of graphical and biological structures?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geometric interpretation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037E3-B50C-42E5-A8A7-996B47AC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">
            <a:extLst>
              <a:ext uri="{FF2B5EF4-FFF2-40B4-BE49-F238E27FC236}">
                <a16:creationId xmlns:a16="http://schemas.microsoft.com/office/drawing/2014/main" id="{6D383CDD-1E35-4B27-926A-6E3C211914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4">
            <a:extLst>
              <a:ext uri="{FF2B5EF4-FFF2-40B4-BE49-F238E27FC236}">
                <a16:creationId xmlns:a16="http://schemas.microsoft.com/office/drawing/2014/main" id="{82C57A05-3451-423A-A5B4-72A1B6CAA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617266"/>
            <a:ext cx="0" cy="62407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652" name="AutoShape 5">
            <a:extLst>
              <a:ext uri="{FF2B5EF4-FFF2-40B4-BE49-F238E27FC236}">
                <a16:creationId xmlns:a16="http://schemas.microsoft.com/office/drawing/2014/main" id="{ABA7D160-CEDA-413D-B1C0-6D38768FAA6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3" name="Text Box 7">
            <a:extLst>
              <a:ext uri="{FF2B5EF4-FFF2-40B4-BE49-F238E27FC236}">
                <a16:creationId xmlns:a16="http://schemas.microsoft.com/office/drawing/2014/main" id="{77D5FAA3-5E5A-4DD5-9257-036C2945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458200" cy="582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What is still missing for the modelling of graphical and biological structures?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geometric interpretation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So add: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mapping that assigns to each string a subset of the 3-dimensional space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Then we have an "interpreted" L-System processing: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... can be interpreted as development levels of an object, a scene or an organism</a:t>
            </a:r>
            <a:endParaRPr lang="en-US" altLang="de-DE" sz="24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7C5EDA-CDFD-46A7-8AEF-64662383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36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onnection with the imperative paradigm</a:t>
            </a: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1397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50DF742-FC91-48F2-A3B3-245C9A6A4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188640"/>
            <a:ext cx="7872527" cy="675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endParaRPr lang="en-US" altLang="de-DE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[ RU(45) B ] A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B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Start word  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would normally not be geometrically interpreted)</a:t>
            </a:r>
            <a:endParaRPr lang="en-US" altLang="de-DE" sz="2000" dirty="0"/>
          </a:p>
        </p:txBody>
      </p:sp>
      <p:pic>
        <p:nvPicPr>
          <p:cNvPr id="30723" name="Picture 3" descr="lsybspneu">
            <a:extLst>
              <a:ext uri="{FF2B5EF4-FFF2-40B4-BE49-F238E27FC236}">
                <a16:creationId xmlns:a16="http://schemas.microsoft.com/office/drawing/2014/main" id="{0D12C86F-B9F2-4497-9377-66D3FA1BC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83" y="2492896"/>
            <a:ext cx="5894147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Line 5">
            <a:extLst>
              <a:ext uri="{FF2B5EF4-FFF2-40B4-BE49-F238E27FC236}">
                <a16:creationId xmlns:a16="http://schemas.microsoft.com/office/drawing/2014/main" id="{39AEDCC1-15C4-4EEF-89BF-E451450277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E5936AD8-4AD6-48F9-BDAA-E52330069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36" y="620688"/>
            <a:ext cx="20964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26" name="AutoShape 7">
            <a:extLst>
              <a:ext uri="{FF2B5EF4-FFF2-40B4-BE49-F238E27FC236}">
                <a16:creationId xmlns:a16="http://schemas.microsoft.com/office/drawing/2014/main" id="{26ECDE11-04D1-4094-A15B-5CEC75876AA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7" name="Text Box 9">
            <a:extLst>
              <a:ext uri="{FF2B5EF4-FFF2-40B4-BE49-F238E27FC236}">
                <a16:creationId xmlns:a16="http://schemas.microsoft.com/office/drawing/2014/main" id="{21913D91-40D8-47B3-8FAD-FF31B594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996952"/>
            <a:ext cx="21595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Interpretation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through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turtle geometry</a:t>
            </a:r>
          </a:p>
        </p:txBody>
      </p:sp>
      <p:sp>
        <p:nvSpPr>
          <p:cNvPr id="30728" name="Line 10">
            <a:extLst>
              <a:ext uri="{FF2B5EF4-FFF2-40B4-BE49-F238E27FC236}">
                <a16:creationId xmlns:a16="http://schemas.microsoft.com/office/drawing/2014/main" id="{BB20BC25-D54B-445E-8D62-3D6E4AB2F7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6083" y="3213004"/>
            <a:ext cx="1223788" cy="215995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38B39E-1BA4-4083-95EC-B44ECDA6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27</a:t>
            </a:fld>
            <a:endParaRPr lang="de-DE" altLang="de-D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83863"/>
            <a:ext cx="835908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783863"/>
            <a:ext cx="8503091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Equivalent Rule: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400" b="1" dirty="0">
                <a:latin typeface="Courier New" panose="02070309020205020404" pitchFamily="49" charset="0"/>
              </a:rPr>
              <a:t>A 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==&gt; [ </a:t>
            </a:r>
            <a:r>
              <a:rPr lang="de-DE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(0.25) RU(-45) F0 ] F0 RH(180) A;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6864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37E539A-CAD7-44AB-AF9F-6DD462504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094"/>
            <a:ext cx="820896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800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Branches in 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L-systems (string replacement systems)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their execution with </a:t>
            </a:r>
            <a:r>
              <a:rPr lang="en-US" altLang="de-DE" sz="28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branching patterns modeled with L-systems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ACABE15-732A-4EB0-8406-3F47339EC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332656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4ACBFD8-66B2-420D-90E4-797BD5FDA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13656"/>
            <a:ext cx="1" cy="61443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DCB5EA9-F5DB-4879-B1E6-CF4B0B5D5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1836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FB55B6-1F42-4AB2-B533-6971829E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7956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4A97C346-25B1-488C-8DD1-70C12F697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93591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Another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sp>
        <p:nvSpPr>
          <p:cNvPr id="33795" name="Line 4">
            <a:extLst>
              <a:ext uri="{FF2B5EF4-FFF2-40B4-BE49-F238E27FC236}">
                <a16:creationId xmlns:a16="http://schemas.microsoft.com/office/drawing/2014/main" id="{56AA0EA9-858F-47DB-9939-6981551FF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5">
            <a:extLst>
              <a:ext uri="{FF2B5EF4-FFF2-40B4-BE49-F238E27FC236}">
                <a16:creationId xmlns:a16="http://schemas.microsoft.com/office/drawing/2014/main" id="{3D3FB04B-DD15-4A8B-9A63-1A7A6A556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797" name="AutoShape 6">
            <a:extLst>
              <a:ext uri="{FF2B5EF4-FFF2-40B4-BE49-F238E27FC236}">
                <a16:creationId xmlns:a16="http://schemas.microsoft.com/office/drawing/2014/main" id="{52ADA754-B77A-45E7-B09D-1AEC1A1E265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552339-C831-47CC-8E92-B822748C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0816EF-2E0E-49A1-AA68-967C27BBE55A}"/>
              </a:ext>
            </a:extLst>
          </p:cNvPr>
          <p:cNvSpPr/>
          <p:nvPr/>
        </p:nvSpPr>
        <p:spPr>
          <a:xfrm>
            <a:off x="5940152" y="5396970"/>
            <a:ext cx="2611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Kolam pattern</a:t>
            </a:r>
          </a:p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"Anklets of Krishna"</a:t>
            </a:r>
          </a:p>
        </p:txBody>
      </p:sp>
    </p:spTree>
    <p:extLst>
      <p:ext uri="{BB962C8B-B14F-4D97-AF65-F5344CB8AC3E}">
        <p14:creationId xmlns:p14="http://schemas.microsoft.com/office/powerpoint/2010/main" val="736048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D244A383-B737-4047-9F78-FA48F503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3238"/>
            <a:ext cx="8459787" cy="257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 for a fractal:</a:t>
            </a:r>
            <a:endParaRPr lang="en-US" altLang="de-DE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Koch's Curve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 dirty="0">
              <a:cs typeface="Times New Roman" panose="02020603050405020304" pitchFamily="18" charset="0"/>
            </a:endParaRPr>
          </a:p>
        </p:txBody>
      </p:sp>
      <p:sp>
        <p:nvSpPr>
          <p:cNvPr id="36867" name="Line 4">
            <a:extLst>
              <a:ext uri="{FF2B5EF4-FFF2-40B4-BE49-F238E27FC236}">
                <a16:creationId xmlns:a16="http://schemas.microsoft.com/office/drawing/2014/main" id="{958CEE86-5359-48AD-B20C-7BD1A5CD41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5">
            <a:extLst>
              <a:ext uri="{FF2B5EF4-FFF2-40B4-BE49-F238E27FC236}">
                <a16:creationId xmlns:a16="http://schemas.microsoft.com/office/drawing/2014/main" id="{B205D1ED-B935-4401-86C9-0814F0AE9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69" name="AutoShape 6">
            <a:extLst>
              <a:ext uri="{FF2B5EF4-FFF2-40B4-BE49-F238E27FC236}">
                <a16:creationId xmlns:a16="http://schemas.microsoft.com/office/drawing/2014/main" id="{71D08D78-BDBB-422A-A7DD-1E536DBA817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1AFA43-FEEB-4BD7-B854-EAE92A17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och01">
            <a:extLst>
              <a:ext uri="{FF2B5EF4-FFF2-40B4-BE49-F238E27FC236}">
                <a16:creationId xmlns:a16="http://schemas.microsoft.com/office/drawing/2014/main" id="{DCBF3983-E1C9-4A6C-B810-B5C88C2B1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Line 3">
            <a:extLst>
              <a:ext uri="{FF2B5EF4-FFF2-40B4-BE49-F238E27FC236}">
                <a16:creationId xmlns:a16="http://schemas.microsoft.com/office/drawing/2014/main" id="{93EFE96B-937D-4D37-9BAA-43AF114AD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3260CD76-9766-4631-A7F8-E5F59893F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893" name="AutoShape 5">
            <a:extLst>
              <a:ext uri="{FF2B5EF4-FFF2-40B4-BE49-F238E27FC236}">
                <a16:creationId xmlns:a16="http://schemas.microsoft.com/office/drawing/2014/main" id="{20657D53-B0DF-4518-B30B-264A2460429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4" name="Text Box 6">
            <a:extLst>
              <a:ext uri="{FF2B5EF4-FFF2-40B4-BE49-F238E27FC236}">
                <a16:creationId xmlns:a16="http://schemas.microsoft.com/office/drawing/2014/main" id="{62A311D0-EA8B-4DC5-81D7-65EC8F16C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5A30B7-0776-4079-B5CD-78BDEEDE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>
            <a:extLst>
              <a:ext uri="{FF2B5EF4-FFF2-40B4-BE49-F238E27FC236}">
                <a16:creationId xmlns:a16="http://schemas.microsoft.com/office/drawing/2014/main" id="{A1F1AC88-D42C-447F-A52D-6710999F7A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Line 3">
            <a:extLst>
              <a:ext uri="{FF2B5EF4-FFF2-40B4-BE49-F238E27FC236}">
                <a16:creationId xmlns:a16="http://schemas.microsoft.com/office/drawing/2014/main" id="{49DC3BAB-5F42-4087-8AE1-CBF80DCBC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8916" name="AutoShape 4">
            <a:extLst>
              <a:ext uri="{FF2B5EF4-FFF2-40B4-BE49-F238E27FC236}">
                <a16:creationId xmlns:a16="http://schemas.microsoft.com/office/drawing/2014/main" id="{3A68A1FE-5E19-42A7-BD3E-984E4DAD06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8917" name="Picture 5" descr="koch02">
            <a:extLst>
              <a:ext uri="{FF2B5EF4-FFF2-40B4-BE49-F238E27FC236}">
                <a16:creationId xmlns:a16="http://schemas.microsoft.com/office/drawing/2014/main" id="{BD2D0218-07D6-4511-BF5C-3A9DF02FF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D8FAA313-B88F-4A75-B8CE-8D7147DF1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ACFBF-DE9E-42A9-B014-57EBA670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>
            <a:extLst>
              <a:ext uri="{FF2B5EF4-FFF2-40B4-BE49-F238E27FC236}">
                <a16:creationId xmlns:a16="http://schemas.microsoft.com/office/drawing/2014/main" id="{D6B1833D-7004-4F54-8689-A15BF103E2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119FA89D-9C87-48D1-B60B-19ED84976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940" name="AutoShape 4">
            <a:extLst>
              <a:ext uri="{FF2B5EF4-FFF2-40B4-BE49-F238E27FC236}">
                <a16:creationId xmlns:a16="http://schemas.microsoft.com/office/drawing/2014/main" id="{FF891BFE-2492-412C-A3B3-5F9C5299FB0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941" name="Picture 5" descr="koch03">
            <a:extLst>
              <a:ext uri="{FF2B5EF4-FFF2-40B4-BE49-F238E27FC236}">
                <a16:creationId xmlns:a16="http://schemas.microsoft.com/office/drawing/2014/main" id="{AE7D29C1-C45C-4BC8-905A-7B5CBF751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53E2D7A5-F7E7-46F0-BB4D-5AA4BEE82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1791EA-3705-4DC8-949F-48E85F2C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510F5D05-ADAB-4352-A28E-A64308A3D0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CF0CDCD3-2E37-4E32-A536-BF9F66CBB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964" name="AutoShape 4">
            <a:extLst>
              <a:ext uri="{FF2B5EF4-FFF2-40B4-BE49-F238E27FC236}">
                <a16:creationId xmlns:a16="http://schemas.microsoft.com/office/drawing/2014/main" id="{0AAC5C07-C8A9-4386-89C9-F8A57333AF5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0965" name="Picture 5" descr="koch04">
            <a:extLst>
              <a:ext uri="{FF2B5EF4-FFF2-40B4-BE49-F238E27FC236}">
                <a16:creationId xmlns:a16="http://schemas.microsoft.com/office/drawing/2014/main" id="{5D4AFD00-9D63-41E2-9D44-16D7AAB0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82BDADC6-B0B4-4476-B6A7-CE506096B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6B6005-6F64-4F6A-A4E7-47E750E4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>
            <a:extLst>
              <a:ext uri="{FF2B5EF4-FFF2-40B4-BE49-F238E27FC236}">
                <a16:creationId xmlns:a16="http://schemas.microsoft.com/office/drawing/2014/main" id="{09D733F5-13DB-4C3C-8619-09F8D9147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D730FE4D-2EBC-4B41-B355-45BD2C741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988" name="AutoShape 4">
            <a:extLst>
              <a:ext uri="{FF2B5EF4-FFF2-40B4-BE49-F238E27FC236}">
                <a16:creationId xmlns:a16="http://schemas.microsoft.com/office/drawing/2014/main" id="{D207A61D-8FCD-4858-AFA7-3D3C461DE2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989" name="Picture 5" descr="koch05">
            <a:extLst>
              <a:ext uri="{FF2B5EF4-FFF2-40B4-BE49-F238E27FC236}">
                <a16:creationId xmlns:a16="http://schemas.microsoft.com/office/drawing/2014/main" id="{3AD05D1F-8487-4DEE-9B89-B0FFB555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A0EF2874-A2D1-4868-A999-32A38E89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A77AD9-4443-43A0-BD9D-E382D436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D2CC10AB-396D-43C9-8D69-70B0A9D5EF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>
            <a:extLst>
              <a:ext uri="{FF2B5EF4-FFF2-40B4-BE49-F238E27FC236}">
                <a16:creationId xmlns:a16="http://schemas.microsoft.com/office/drawing/2014/main" id="{AD84999C-B226-4EEC-AF2A-CC3A110BF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3012" name="AutoShape 4">
            <a:extLst>
              <a:ext uri="{FF2B5EF4-FFF2-40B4-BE49-F238E27FC236}">
                <a16:creationId xmlns:a16="http://schemas.microsoft.com/office/drawing/2014/main" id="{2A7A6487-351A-4766-8B3C-7741B0AFAEC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013" name="Picture 5" descr="koch06">
            <a:extLst>
              <a:ext uri="{FF2B5EF4-FFF2-40B4-BE49-F238E27FC236}">
                <a16:creationId xmlns:a16="http://schemas.microsoft.com/office/drawing/2014/main" id="{293268CA-076F-4EDC-89B3-B6BAE544D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7163F917-783E-452E-A078-A9F84DF5A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CE198C4E-FB86-4499-90E8-3CDF96B9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E180A1-14AC-43A9-AC47-4BE35011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A9D293-0AD2-420C-B55A-630F4032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16355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kat17a">
            <a:extLst>
              <a:ext uri="{FF2B5EF4-FFF2-40B4-BE49-F238E27FC236}">
                <a16:creationId xmlns:a16="http://schemas.microsoft.com/office/drawing/2014/main" id="{B60096BE-893C-4B2E-A317-DCC7324E8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95" y="2031557"/>
            <a:ext cx="4608502" cy="432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5">
            <a:extLst>
              <a:ext uri="{FF2B5EF4-FFF2-40B4-BE49-F238E27FC236}">
                <a16:creationId xmlns:a16="http://schemas.microsoft.com/office/drawing/2014/main" id="{79C6BD42-E80C-4B0C-B881-CE3E4B1C9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392906"/>
            <a:ext cx="5256581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Notation after </a:t>
            </a:r>
            <a:r>
              <a:rPr lang="en-US" altLang="de-DE" sz="1800" dirty="0" err="1">
                <a:latin typeface="Arial" panose="020B0604020202020204" pitchFamily="34" charset="0"/>
              </a:rPr>
              <a:t>Prusinkiewicz</a:t>
            </a:r>
            <a:r>
              <a:rPr lang="en-US" altLang="de-DE" sz="1800" dirty="0">
                <a:latin typeface="Arial" panose="020B0604020202020204" pitchFamily="34" charset="0"/>
              </a:rPr>
              <a:t> &amp; </a:t>
            </a:r>
            <a:r>
              <a:rPr lang="en-US" altLang="de-DE" sz="1800" dirty="0" err="1">
                <a:latin typeface="Arial" panose="020B0604020202020204" pitchFamily="34" charset="0"/>
              </a:rPr>
              <a:t>Lindenmayer</a:t>
            </a:r>
            <a:r>
              <a:rPr lang="en-US" altLang="de-DE" sz="1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d"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= 27.5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  F [ + F ] F [ - F ] 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in the language XL: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 Axiom ==&gt; L(1) F0;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F0 ==&gt; F0 [ RU(-27.5) F0 ] F0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[ RU(27.5) F0 ] F0;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64AA5F-5BDB-4FC1-A2C6-5D307B0F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8EC4F6DF-AB6A-4144-9852-1FFF888A5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03C6CFFC-D01D-4A13-B5EB-140AEB0CF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3C63E5C7-D2F0-4F76-8F8C-8A1CCDCB84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CBF1F-3A83-46AD-81BD-795F14D3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059AE138-95B0-429E-BC03-47C835F534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0DA28E4-47A9-43D9-9050-384356F85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2B60A801-4DBD-4006-A26B-EEDD8E5E5F4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5" descr="kat18">
            <a:extLst>
              <a:ext uri="{FF2B5EF4-FFF2-40B4-BE49-F238E27FC236}">
                <a16:creationId xmlns:a16="http://schemas.microsoft.com/office/drawing/2014/main" id="{73C663A9-69D1-406B-8625-6C832C224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91" y="4247852"/>
            <a:ext cx="4354513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454763C2-A7CC-4B94-A00A-0D989D31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59" y="260648"/>
            <a:ext cx="63367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new, own symbols (modules):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 Axiom ==&gt;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and </a:t>
            </a: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in this case will not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be geometrically interpreted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5" descr="kat19">
            <a:extLst>
              <a:ext uri="{FF2B5EF4-FFF2-40B4-BE49-F238E27FC236}">
                <a16:creationId xmlns:a16="http://schemas.microsoft.com/office/drawing/2014/main" id="{9772F62B-BC86-4570-88C6-A8845A54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331" y="4077091"/>
            <a:ext cx="6107165" cy="267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303795-723B-4FEE-A425-74BF6376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01A8F29-9133-4BB7-9507-DECA22F94C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14D0249A-9136-4507-A421-D30D505737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5775DDE9-D0F5-4A30-B826-C117019577E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4">
            <a:extLst>
              <a:ext uri="{FF2B5EF4-FFF2-40B4-BE49-F238E27FC236}">
                <a16:creationId xmlns:a16="http://schemas.microsoft.com/office/drawing/2014/main" id="{C1E982E6-A060-4D35-A2D9-BFCFD2B63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91" y="384274"/>
            <a:ext cx="5184443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own symbols with geometric interpretation:</a:t>
            </a:r>
            <a:endParaRPr lang="de-DE" altLang="de-DE" sz="1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Sphere(0.1)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B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Sphere(0.08)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P(14)</a:t>
            </a:r>
            <a:r>
              <a:rPr lang="en-US" altLang="de-DE" sz="2000" b="1" dirty="0">
                <a:latin typeface="Courier New" panose="02070309020205020404" pitchFamily="49" charset="0"/>
              </a:rPr>
              <a:t>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62321-2EDE-4745-8613-727DA632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332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8680"/>
            <a:ext cx="72390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Picture 8" descr="kat13h">
            <a:extLst>
              <a:ext uri="{FF2B5EF4-FFF2-40B4-BE49-F238E27FC236}">
                <a16:creationId xmlns:a16="http://schemas.microsoft.com/office/drawing/2014/main" id="{8726C555-4978-4031-85DA-4E4CCBEB7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14" y="4725402"/>
            <a:ext cx="6714338" cy="213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0E9DC-A74D-4486-B704-77D6E29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68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16">
            <a:extLst>
              <a:ext uri="{FF2B5EF4-FFF2-40B4-BE49-F238E27FC236}">
                <a16:creationId xmlns:a16="http://schemas.microsoft.com/office/drawing/2014/main" id="{6BC61474-A9E0-45C2-8004-9A22FF5BC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1916832"/>
            <a:ext cx="6349687" cy="424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50D65330-F9D5-4293-B28D-E7F2D7FE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9" y="692150"/>
            <a:ext cx="79247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Which Turtle command sequences are used to create the following structures?</a:t>
            </a:r>
            <a:endParaRPr lang="de-DE" altLang="de-DE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34C5CC-8B5F-43C7-96A8-E3BB3863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D32A9448-2CF9-4D51-8506-6B0E001E52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A1F8C12-D2FC-42E2-8ABA-79D73714D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3276"/>
            <a:ext cx="0" cy="60547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F95BBDA9-F1C8-4CBE-B3BF-D3B8598B124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359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D04A179-D652-4A63-A6A2-6C986617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6" y="1003369"/>
            <a:ext cx="5819761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Dynamic structural description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L-Systems (</a:t>
            </a:r>
            <a:r>
              <a:rPr lang="en-US" altLang="de-DE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 System)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Character string replacement control 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each derivation step, all characters to which a rule applies are replaced in parallel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introduced by A. </a:t>
            </a:r>
            <a:r>
              <a:rPr lang="en-US" altLang="de-DE" sz="2400" dirty="0" err="1"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latin typeface="Arial" panose="020B0604020202020204" pitchFamily="34" charset="0"/>
              </a:rPr>
              <a:t> (botanist) in 1968 to model the growth of filamentous algae </a:t>
            </a: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8A763571-0BEF-4C30-9A5A-D9D8FD7D1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DEB8B626-AA4D-48B1-A301-3476D418B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70" name="AutoShape 7">
            <a:extLst>
              <a:ext uri="{FF2B5EF4-FFF2-40B4-BE49-F238E27FC236}">
                <a16:creationId xmlns:a16="http://schemas.microsoft.com/office/drawing/2014/main" id="{F6AD8848-1516-40AE-B201-420FBC7C737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271" name="Picture 9" descr="lindenmayer">
            <a:extLst>
              <a:ext uri="{FF2B5EF4-FFF2-40B4-BE49-F238E27FC236}">
                <a16:creationId xmlns:a16="http://schemas.microsoft.com/office/drawing/2014/main" id="{FC69DF48-60FA-4DA1-A134-CFBF587B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4864"/>
            <a:ext cx="2195264" cy="357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10">
            <a:extLst>
              <a:ext uri="{FF2B5EF4-FFF2-40B4-BE49-F238E27FC236}">
                <a16:creationId xmlns:a16="http://schemas.microsoft.com/office/drawing/2014/main" id="{D896AE05-3D66-46FD-AD32-E3D943C8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5877272"/>
            <a:ext cx="2519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dirty="0" err="1">
                <a:latin typeface="Arial" panose="020B0604020202020204" pitchFamily="34" charset="0"/>
              </a:rPr>
              <a:t>Aristid</a:t>
            </a:r>
            <a:r>
              <a:rPr lang="de-DE" altLang="de-DE" sz="1200" dirty="0">
                <a:latin typeface="Arial" panose="020B0604020202020204" pitchFamily="34" charset="0"/>
              </a:rPr>
              <a:t> </a:t>
            </a:r>
            <a:r>
              <a:rPr lang="de-DE" altLang="de-DE" sz="1200" dirty="0" err="1">
                <a:latin typeface="Arial" panose="020B0604020202020204" pitchFamily="34" charset="0"/>
              </a:rPr>
              <a:t>Lindenmayer</a:t>
            </a:r>
            <a:r>
              <a:rPr lang="de-DE" altLang="de-DE" sz="1200" dirty="0">
                <a:latin typeface="Arial" panose="020B0604020202020204" pitchFamily="34" charset="0"/>
              </a:rPr>
              <a:t> (1925-1989)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F0C331-1F64-4445-B644-BF51FF00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676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BAE15DE-FD2C-43F9-8FA7-345AE879A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672"/>
            <a:ext cx="7620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mathematically: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 L-system is a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triple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l-GR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Σ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; therein is:</a:t>
            </a:r>
          </a:p>
          <a:p>
            <a:pPr eaLnBrk="1" hangingPunct="1">
              <a:spcBef>
                <a:spcPts val="0"/>
              </a:spcBef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l-GR" altLang="de-DE" sz="2800" dirty="0">
                <a:latin typeface="Arial" panose="020B0604020202020204" pitchFamily="34" charset="0"/>
              </a:rPr>
              <a:t>Σ </a:t>
            </a:r>
            <a:r>
              <a:rPr lang="de-DE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a set of characters, the </a:t>
            </a:r>
            <a:r>
              <a:rPr lang="en-US" altLang="de-DE" sz="2800" i="1" dirty="0">
                <a:latin typeface="Arial" panose="020B0604020202020204" pitchFamily="34" charset="0"/>
              </a:rPr>
              <a:t>alphabet</a:t>
            </a:r>
            <a:r>
              <a:rPr lang="en-US" altLang="de-DE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 </a:t>
            </a:r>
            <a:r>
              <a:rPr lang="en-US" altLang="de-DE" sz="2800" dirty="0">
                <a:latin typeface="Arial" panose="020B0604020202020204" pitchFamily="34" charset="0"/>
              </a:rPr>
              <a:t>a string with characters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, the </a:t>
            </a:r>
            <a:r>
              <a:rPr lang="en-US" altLang="de-DE" sz="2800" i="1" dirty="0">
                <a:latin typeface="Arial" panose="020B0604020202020204" pitchFamily="34" charset="0"/>
              </a:rPr>
              <a:t>start word</a:t>
            </a:r>
            <a:r>
              <a:rPr lang="en-US" altLang="de-DE" sz="2800" dirty="0">
                <a:latin typeface="Arial" panose="020B0604020202020204" pitchFamily="34" charset="0"/>
              </a:rPr>
              <a:t> (also "Axiom"),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a </a:t>
            </a:r>
            <a:r>
              <a:rPr lang="en-US" altLang="de-DE" sz="2800" i="1" dirty="0">
                <a:latin typeface="Arial" panose="020B0604020202020204" pitchFamily="34" charset="0"/>
              </a:rPr>
              <a:t>set of rules </a:t>
            </a:r>
            <a:r>
              <a:rPr lang="en-US" altLang="de-DE" sz="2800" dirty="0">
                <a:latin typeface="Arial" panose="020B0604020202020204" pitchFamily="34" charset="0"/>
              </a:rPr>
              <a:t>of the form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	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  </a:t>
            </a:r>
            <a:r>
              <a:rPr lang="de-DE" altLang="de-DE" sz="2800" b="1" dirty="0" err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string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where the character on the left-hand side of the rule and the characters of the string are taken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.</a:t>
            </a:r>
            <a:endParaRPr lang="de-DE" altLang="de-DE" sz="28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F9AFDD1B-BB5F-41E5-AF8A-AA62C34C5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D4CFD6D-A7CB-4F33-B1D2-0168872EF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8ADC3220-1641-4BA1-8776-B5165313A54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0C2B21-23B8-423C-B0E4-16FFA427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216666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1978</Words>
  <Application>Microsoft Office PowerPoint</Application>
  <PresentationFormat>Bildschirmpräsentation (4:3)</PresentationFormat>
  <Paragraphs>375</Paragraphs>
  <Slides>42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213</cp:revision>
  <dcterms:created xsi:type="dcterms:W3CDTF">2006-10-23T15:58:10Z</dcterms:created>
  <dcterms:modified xsi:type="dcterms:W3CDTF">2023-04-26T11:30:28Z</dcterms:modified>
</cp:coreProperties>
</file>