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645" r:id="rId2"/>
    <p:sldId id="619" r:id="rId3"/>
    <p:sldId id="620" r:id="rId4"/>
    <p:sldId id="669" r:id="rId5"/>
    <p:sldId id="670" r:id="rId6"/>
    <p:sldId id="671" r:id="rId7"/>
    <p:sldId id="672" r:id="rId8"/>
    <p:sldId id="530" r:id="rId9"/>
    <p:sldId id="641" r:id="rId10"/>
    <p:sldId id="559" r:id="rId11"/>
    <p:sldId id="560" r:id="rId12"/>
    <p:sldId id="568" r:id="rId13"/>
    <p:sldId id="644" r:id="rId14"/>
    <p:sldId id="642" r:id="rId15"/>
    <p:sldId id="643" r:id="rId16"/>
    <p:sldId id="658" r:id="rId17"/>
    <p:sldId id="659" r:id="rId18"/>
    <p:sldId id="660" r:id="rId19"/>
    <p:sldId id="661" r:id="rId20"/>
    <p:sldId id="662" r:id="rId21"/>
    <p:sldId id="663" r:id="rId22"/>
    <p:sldId id="664" r:id="rId23"/>
    <p:sldId id="665" r:id="rId24"/>
    <p:sldId id="666" r:id="rId25"/>
    <p:sldId id="721" r:id="rId26"/>
    <p:sldId id="668" r:id="rId27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02" d="100"/>
          <a:sy n="102" d="100"/>
        </p:scale>
        <p:origin x="5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CEA2581-DBF6-43FE-B032-AC4D40D3011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CF549A-27BD-401C-BDE0-533266A9987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79A2363-1BE4-42F1-964B-C86E744463FE}" type="datetimeFigureOut">
              <a:rPr lang="en-US"/>
              <a:pPr>
                <a:defRPr/>
              </a:pPr>
              <a:t>6/30/2022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C2C5F54-EBF3-41A9-8E68-C1D33586B35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5642194-4EDC-4D32-ABB1-07FF1204C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BB6B0-FF36-4E3B-8D52-5B4543BFF0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DB39A-0DC5-4AEA-8D42-B25CCB78A5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FBE7B3-3AF7-4EB5-9B1E-0A434F36722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4F1849-8619-4583-8591-4FFFCB8F29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71B87C-4D58-46A8-9788-7F5A53C56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678911-61D5-47AE-BB66-B8A8FBFF4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B6C9B-4841-46C3-9BC3-7D484055FCE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32236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0CAAB62-7655-44AD-950A-89FE25A3E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D9A99C-E254-483A-BF93-31D510BDDA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C11E6E-B0D0-43A9-9DC8-B2686D4B72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5284C-3BA7-43BB-AAB8-C2C54E3FA8C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529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8F87CA-AAA7-4E42-9F3E-0F899F062F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A04CA4-1F75-4F44-93EA-34F3F141EE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66E9E4-5BAA-42AC-A83E-8E47A97144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2532E-E7ED-4786-964F-9086A25392F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7874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244837-4CC9-40F9-90C7-887932EAE3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5100D7-A405-4F93-96E4-2AF28FFD6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BD1D13-63BF-46BB-94E2-CD63811AEE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5DBA-C4BC-4E7B-BE27-8E9F88209E2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979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5140F5-BC38-4A0B-817E-E740CD75F4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906E4C-DA2A-45D7-BFB2-79AEAB16C9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F0BB74-6327-4FF6-8135-7C7DB2C5EB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1D38F-736D-497E-89AD-BE99D642D2B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8332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D25763-46D5-4A02-9D54-2E59ACCB25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443A39-7281-4034-9CDD-368CE91837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9E20A0-F9B8-488F-9B0C-4B42E59E00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B9A5E-9A38-4772-A85F-7BBBB51A551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974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DB5D9F3-49E6-4413-8A76-54FEC95AA2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021D4D-9A89-469E-BB01-DA3D0AF746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5498508-ED75-4AA4-96F2-6FD5E6BC57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EDD31-67A8-44EA-BA3E-F2DDE4E3F64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8608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05161-B6AB-4D1E-B069-8DA5B6E824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CD4F78-A031-49E2-85E4-86C7395D87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7F9F3D9-5C65-4E1B-936A-2135FEA7D4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EE537-E660-4368-B9D8-7FE9B00D06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995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1F04D89-4CA7-4F80-8F77-C0D17F3DE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88E1B4F-6D78-4C3B-8F60-2A7F120705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0657D52-44AC-4646-BD83-51661DDDC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F4501-8FD1-4049-93FC-6A212174C07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5143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78796F-A1A0-4889-8E6A-00F0EDE7F2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9562BA-AE6F-4A98-8788-8CE193567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222B42-F22E-4040-937B-E7C796DCE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45182-25A4-457B-A827-82587C05510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3095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A53D00-743C-44B9-B84F-DDBCF1965F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0B13BF-E6C8-4112-B4E3-DFCDC4DB6D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23661E-2725-45A2-8124-E30E65602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95A60-D840-436D-A9ED-4F5D903857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722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D77E43B-222F-4764-931A-EDD4A058D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D3F5033-8C99-4D27-B938-8F29624A4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2B1905-215F-4E92-B54C-0C3F441911C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EC9AFB-A5C7-452F-B335-073A85F0394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32E7B5E-80F9-4C6B-9D22-F663EAAE6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D8008B1-6B15-4086-9A25-21C6E1A6D61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>
            <a:extLst>
              <a:ext uri="{FF2B5EF4-FFF2-40B4-BE49-F238E27FC236}">
                <a16:creationId xmlns:a16="http://schemas.microsoft.com/office/drawing/2014/main" id="{3C601125-EF08-4783-9959-CA6F7FDD7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276475"/>
            <a:ext cx="80772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2022  -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8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8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8. Lecture: 23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rd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June, 2022</a:t>
            </a:r>
          </a:p>
        </p:txBody>
      </p:sp>
      <p:pic>
        <p:nvPicPr>
          <p:cNvPr id="3075" name="Picture 6" descr="groimpstart">
            <a:extLst>
              <a:ext uri="{FF2B5EF4-FFF2-40B4-BE49-F238E27FC236}">
                <a16:creationId xmlns:a16="http://schemas.microsoft.com/office/drawing/2014/main" id="{B9F2651D-EF61-4C03-B275-A563A46F5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7" descr="groimp500x500">
            <a:extLst>
              <a:ext uri="{FF2B5EF4-FFF2-40B4-BE49-F238E27FC236}">
                <a16:creationId xmlns:a16="http://schemas.microsoft.com/office/drawing/2014/main" id="{C25D6E34-08C8-46B2-A0D8-97773E2AAB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Slide Number Placeholder 2">
            <a:extLst>
              <a:ext uri="{FF2B5EF4-FFF2-40B4-BE49-F238E27FC236}">
                <a16:creationId xmlns:a16="http://schemas.microsoft.com/office/drawing/2014/main" id="{850DD204-890E-478E-A6E4-D69AC227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36D3AE-7D28-48FC-98D1-3CEF41F9AD7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>
            <a:extLst>
              <a:ext uri="{FF2B5EF4-FFF2-40B4-BE49-F238E27FC236}">
                <a16:creationId xmlns:a16="http://schemas.microsoft.com/office/drawing/2014/main" id="{63D3A332-849A-4BBA-89FC-8B98AAA77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569325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Display of graphs in the XL programming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  language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node types must be declared with "module”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nodes can be all Java objects. In user-made module declarations, methods (functions) and additional variables can be introduced, as in Java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Notation for nodes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Arial" panose="020B0604020202020204" pitchFamily="34" charset="0"/>
              </a:rPr>
              <a:t>Node type</a:t>
            </a:r>
            <a:r>
              <a:rPr lang="en-US" altLang="de-DE" sz="2000" dirty="0">
                <a:latin typeface="Arial" panose="020B0604020202020204" pitchFamily="34" charset="0"/>
              </a:rPr>
              <a:t>, optionally preceded by: </a:t>
            </a:r>
            <a:r>
              <a:rPr lang="en-US" altLang="de-DE" sz="2000" b="1" dirty="0">
                <a:latin typeface="Arial" panose="020B0604020202020204" pitchFamily="34" charset="0"/>
              </a:rPr>
              <a:t>label: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</a:rPr>
              <a:t>	</a:t>
            </a:r>
            <a:r>
              <a:rPr lang="en-US" altLang="de-DE" sz="2000" dirty="0">
                <a:latin typeface="Arial" panose="020B0604020202020204" pitchFamily="34" charset="0"/>
              </a:rPr>
              <a:t>Examples: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altLang="de-DE" sz="2000" dirty="0">
                <a:latin typeface="Arial" panose="020B0604020202020204" pitchFamily="34" charset="0"/>
              </a:rPr>
              <a:t>,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Meristem(t)</a:t>
            </a:r>
            <a:r>
              <a:rPr lang="en-US" altLang="de-DE" sz="2000" dirty="0">
                <a:latin typeface="Arial" panose="020B0604020202020204" pitchFamily="34" charset="0"/>
              </a:rPr>
              <a:t>,</a:t>
            </a:r>
            <a:r>
              <a:rPr lang="en-US" altLang="de-DE" sz="2000" b="1" dirty="0">
                <a:latin typeface="Arial" panose="020B0604020202020204" pitchFamily="34" charset="0"/>
              </a:rPr>
              <a:t>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b:Bud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Notation for edges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en-US" altLang="de-DE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● Special edge types: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successor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-successor-&gt;</a:t>
            </a:r>
            <a:r>
              <a:rPr lang="en-US" altLang="de-DE" sz="2000" dirty="0">
                <a:latin typeface="Arial" panose="020B0604020202020204" pitchFamily="34" charset="0"/>
              </a:rPr>
              <a:t>,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de-DE" sz="2000" dirty="0">
                <a:latin typeface="Arial" panose="020B0604020202020204" pitchFamily="34" charset="0"/>
              </a:rPr>
              <a:t> or (blank)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branch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-branch-&gt;</a:t>
            </a:r>
            <a:r>
              <a:rPr lang="en-US" altLang="de-DE" sz="2000" dirty="0">
                <a:latin typeface="Arial" panose="020B0604020202020204" pitchFamily="34" charset="0"/>
              </a:rPr>
              <a:t>,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+&gt;</a:t>
            </a:r>
            <a:r>
              <a:rPr lang="en-US" altLang="de-DE" sz="2000" dirty="0">
                <a:latin typeface="Arial" panose="020B0604020202020204" pitchFamily="34" charset="0"/>
              </a:rPr>
              <a:t> or 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refinement or decomposition edge: </a:t>
            </a:r>
            <a:r>
              <a:rPr lang="en-US" altLang="de-DE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</p:txBody>
      </p:sp>
      <p:sp>
        <p:nvSpPr>
          <p:cNvPr id="12291" name="Line 3">
            <a:extLst>
              <a:ext uri="{FF2B5EF4-FFF2-40B4-BE49-F238E27FC236}">
                <a16:creationId xmlns:a16="http://schemas.microsoft.com/office/drawing/2014/main" id="{908D208F-23BD-4C73-9116-DC98684CFB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85740"/>
            <a:ext cx="8362950" cy="317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CD184D81-0910-4A75-B2A1-8BE6E94B89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20712"/>
            <a:ext cx="1" cy="623728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2293" name="AutoShape 5">
            <a:extLst>
              <a:ext uri="{FF2B5EF4-FFF2-40B4-BE49-F238E27FC236}">
                <a16:creationId xmlns:a16="http://schemas.microsoft.com/office/drawing/2014/main" id="{FDD35FA1-1F75-4468-A99B-F1CAF522F72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174626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94" name="Slide Number Placeholder 2">
            <a:extLst>
              <a:ext uri="{FF2B5EF4-FFF2-40B4-BE49-F238E27FC236}">
                <a16:creationId xmlns:a16="http://schemas.microsoft.com/office/drawing/2014/main" id="{F6CA710D-B32D-4BE7-A891-B5050585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8655E1-9ABD-4103-B0E0-A316CEFE99A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de-DE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8">
            <a:extLst>
              <a:ext uri="{FF2B5EF4-FFF2-40B4-BE49-F238E27FC236}">
                <a16:creationId xmlns:a16="http://schemas.microsoft.com/office/drawing/2014/main" id="{61D15F4B-13EB-4963-A38B-0C0E07DAE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69900"/>
            <a:ext cx="87630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Representation of graphs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Notation for edges in a graph: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-r-&gt; </a:t>
            </a:r>
            <a:r>
              <a:rPr lang="en-US" altLang="de-DE" sz="2800" dirty="0">
                <a:latin typeface="Arial" panose="020B0604020202020204" pitchFamily="34" charset="0"/>
              </a:rPr>
              <a:t>	forward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&lt;-r-</a:t>
            </a:r>
            <a:r>
              <a:rPr lang="en-US" altLang="de-DE" sz="2800" dirty="0">
                <a:latin typeface="Arial" panose="020B0604020202020204" pitchFamily="34" charset="0"/>
              </a:rPr>
              <a:t>	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-r-</a:t>
            </a:r>
            <a:r>
              <a:rPr lang="en-US" altLang="de-DE" sz="2800" dirty="0">
                <a:latin typeface="Arial" panose="020B0604020202020204" pitchFamily="34" charset="0"/>
              </a:rPr>
              <a:t>		forward or 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&lt;-r-&gt;</a:t>
            </a:r>
            <a:r>
              <a:rPr lang="en-US" altLang="de-DE" sz="2800" dirty="0">
                <a:latin typeface="Arial" panose="020B0604020202020204" pitchFamily="34" charset="0"/>
              </a:rPr>
              <a:t>	forward and backward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latin typeface="Arial" panose="020B0604020202020204" pitchFamily="34" charset="0"/>
                <a:cs typeface="Courier New" panose="02070309020205020404" pitchFamily="49" charset="0"/>
              </a:rPr>
              <a:t>  </a:t>
            </a:r>
            <a:r>
              <a:rPr lang="en-US" altLang="de-D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altLang="de-DE" sz="2800" dirty="0">
                <a:latin typeface="Arial" panose="020B0604020202020204" pitchFamily="34" charset="0"/>
              </a:rPr>
              <a:t> (edge identifier) = successor, branch, ancestor,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       </a:t>
            </a:r>
            <a:r>
              <a:rPr lang="en-US" altLang="de-DE" sz="2800" dirty="0" err="1">
                <a:latin typeface="Arial" panose="020B0604020202020204" pitchFamily="34" charset="0"/>
              </a:rPr>
              <a:t>minDescendants</a:t>
            </a:r>
            <a:r>
              <a:rPr lang="en-US" altLang="de-DE" sz="2800" dirty="0">
                <a:latin typeface="Arial" panose="020B0604020202020204" pitchFamily="34" charset="0"/>
              </a:rPr>
              <a:t>, descendants, ... (more later)</a:t>
            </a: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8E11D168-C832-4959-BF3F-3C6FB82D53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7B309F96-3F14-412F-ACE0-16C282406E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3317" name="AutoShape 5">
            <a:extLst>
              <a:ext uri="{FF2B5EF4-FFF2-40B4-BE49-F238E27FC236}">
                <a16:creationId xmlns:a16="http://schemas.microsoft.com/office/drawing/2014/main" id="{253DBCCE-B8F3-4764-B3BE-0EA9BF85E6D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18" name="Slide Number Placeholder 2">
            <a:extLst>
              <a:ext uri="{FF2B5EF4-FFF2-40B4-BE49-F238E27FC236}">
                <a16:creationId xmlns:a16="http://schemas.microsoft.com/office/drawing/2014/main" id="{0B20E668-857F-4115-8463-D220066E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520E91-0DDC-4A83-8A8A-87BCB837AEA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7">
            <a:extLst>
              <a:ext uri="{FF2B5EF4-FFF2-40B4-BE49-F238E27FC236}">
                <a16:creationId xmlns:a16="http://schemas.microsoft.com/office/drawing/2014/main" id="{278EBB57-6D62-4494-B0C8-956CDF65F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840" y="1052736"/>
            <a:ext cx="8496301" cy="284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User-defined edge types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b="1" dirty="0">
                <a:latin typeface="Courier New" panose="02070309020205020404" pitchFamily="49" charset="0"/>
              </a:rPr>
              <a:t>  const int xxx = EDGE_0;  // </a:t>
            </a:r>
            <a:r>
              <a:rPr lang="en-US" altLang="de-DE" sz="2000" dirty="0">
                <a:latin typeface="Arial" panose="020B0604020202020204" pitchFamily="34" charset="0"/>
              </a:rPr>
              <a:t>or  </a:t>
            </a:r>
            <a:r>
              <a:rPr lang="en-US" altLang="de-DE" sz="2000" b="1" dirty="0">
                <a:latin typeface="Courier New" panose="02070309020205020404" pitchFamily="49" charset="0"/>
              </a:rPr>
              <a:t>EDGE_1</a:t>
            </a:r>
            <a:r>
              <a:rPr lang="en-US" altLang="de-DE" sz="2000" dirty="0">
                <a:latin typeface="Arial" panose="020B0604020202020204" pitchFamily="34" charset="0"/>
              </a:rPr>
              <a:t>, ..., </a:t>
            </a:r>
            <a:r>
              <a:rPr lang="en-US" altLang="de-DE" sz="2000" b="1" dirty="0">
                <a:latin typeface="Courier New" panose="02070309020205020404" pitchFamily="49" charset="0"/>
              </a:rPr>
              <a:t>EDGE_14</a:t>
            </a: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Usage in the graph:  </a:t>
            </a:r>
            <a:r>
              <a:rPr lang="en-US" altLang="de-DE" sz="2800" b="1" dirty="0">
                <a:latin typeface="Courier New" panose="02070309020205020404" pitchFamily="49" charset="0"/>
              </a:rPr>
              <a:t>-xxx-&gt;</a:t>
            </a:r>
            <a:r>
              <a:rPr lang="en-US" altLang="de-DE" sz="2800" dirty="0">
                <a:latin typeface="Arial" panose="020B0604020202020204" pitchFamily="34" charset="0"/>
              </a:rPr>
              <a:t>, </a:t>
            </a:r>
            <a:r>
              <a:rPr lang="en-US" altLang="de-DE" sz="2800" b="1" dirty="0">
                <a:latin typeface="Courier New" panose="02070309020205020404" pitchFamily="49" charset="0"/>
              </a:rPr>
              <a:t>&lt;-xxx-</a:t>
            </a:r>
            <a:r>
              <a:rPr lang="en-US" altLang="de-DE" sz="2800" dirty="0">
                <a:latin typeface="Arial" panose="020B0604020202020204" pitchFamily="34" charset="0"/>
              </a:rPr>
              <a:t>, </a:t>
            </a:r>
            <a:r>
              <a:rPr lang="en-US" altLang="de-DE" sz="2800" b="1" dirty="0">
                <a:latin typeface="Courier New" panose="02070309020205020404" pitchFamily="49" charset="0"/>
              </a:rPr>
              <a:t>-xxx-</a:t>
            </a:r>
          </a:p>
        </p:txBody>
      </p:sp>
      <p:sp>
        <p:nvSpPr>
          <p:cNvPr id="14339" name="Line 3">
            <a:extLst>
              <a:ext uri="{FF2B5EF4-FFF2-40B4-BE49-F238E27FC236}">
                <a16:creationId xmlns:a16="http://schemas.microsoft.com/office/drawing/2014/main" id="{78144E14-7683-4EE5-9C15-5F605D24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551E70DB-0E8D-4341-BD27-C63C4526E0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341" name="AutoShape 5">
            <a:extLst>
              <a:ext uri="{FF2B5EF4-FFF2-40B4-BE49-F238E27FC236}">
                <a16:creationId xmlns:a16="http://schemas.microsoft.com/office/drawing/2014/main" id="{9FFA2980-BF5F-44DC-96D5-47E292A67233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2" name="Slide Number Placeholder 2">
            <a:extLst>
              <a:ext uri="{FF2B5EF4-FFF2-40B4-BE49-F238E27FC236}">
                <a16:creationId xmlns:a16="http://schemas.microsoft.com/office/drawing/2014/main" id="{1CEEEA36-90A5-4431-8A67-1544FD57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A07976-E24A-443B-AB6F-3EE917B08841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de-DE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3">
            <a:extLst>
              <a:ext uri="{FF2B5EF4-FFF2-40B4-BE49-F238E27FC236}">
                <a16:creationId xmlns:a16="http://schemas.microsoft.com/office/drawing/2014/main" id="{93FA060E-FCAE-4FB9-8BCA-89A9059EDF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186" y="260350"/>
            <a:ext cx="8532813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Line 4">
            <a:extLst>
              <a:ext uri="{FF2B5EF4-FFF2-40B4-BE49-F238E27FC236}">
                <a16:creationId xmlns:a16="http://schemas.microsoft.com/office/drawing/2014/main" id="{1B7E4537-3CE2-47D2-B5F9-AE046A4E9F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9387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5364" name="AutoShape 5">
            <a:extLst>
              <a:ext uri="{FF2B5EF4-FFF2-40B4-BE49-F238E27FC236}">
                <a16:creationId xmlns:a16="http://schemas.microsoft.com/office/drawing/2014/main" id="{29047215-B1F9-4E71-BA2C-223283D407E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193675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65" name="Text Box 4">
            <a:extLst>
              <a:ext uri="{FF2B5EF4-FFF2-40B4-BE49-F238E27FC236}">
                <a16:creationId xmlns:a16="http://schemas.microsoft.com/office/drawing/2014/main" id="{72599D8E-39BF-4ECC-B533-539879270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828675"/>
            <a:ext cx="85693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Notations for special edge types (overview)</a:t>
            </a:r>
          </a:p>
        </p:txBody>
      </p:sp>
      <p:pic>
        <p:nvPicPr>
          <p:cNvPr id="15366" name="Picture 5" descr="kat28">
            <a:extLst>
              <a:ext uri="{FF2B5EF4-FFF2-40B4-BE49-F238E27FC236}">
                <a16:creationId xmlns:a16="http://schemas.microsoft.com/office/drawing/2014/main" id="{A44A6357-6E41-4CED-93B4-871672BA4E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765425"/>
            <a:ext cx="703262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6">
            <a:extLst>
              <a:ext uri="{FF2B5EF4-FFF2-40B4-BE49-F238E27FC236}">
                <a16:creationId xmlns:a16="http://schemas.microsoft.com/office/drawing/2014/main" id="{E8005278-25B2-4256-B3FD-2AB2D1B4B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189163"/>
            <a:ext cx="75612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/>
              <a:t>forward          backward     forward or backward   forward and backward</a:t>
            </a: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6A54D8B3-2BEC-4686-9E42-D34724389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836863"/>
            <a:ext cx="1296988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successor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branch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refinement</a:t>
            </a:r>
          </a:p>
          <a:p>
            <a:pPr eaLnBrk="1" hangingPunct="1">
              <a:spcBef>
                <a:spcPct val="60000"/>
              </a:spcBef>
              <a:buFontTx/>
              <a:buNone/>
            </a:pPr>
            <a:r>
              <a:rPr lang="en-US" altLang="de-DE" sz="2000"/>
              <a:t>arbitrary</a:t>
            </a:r>
          </a:p>
        </p:txBody>
      </p:sp>
      <p:sp>
        <p:nvSpPr>
          <p:cNvPr id="15369" name="Slide Number Placeholder 2">
            <a:extLst>
              <a:ext uri="{FF2B5EF4-FFF2-40B4-BE49-F238E27FC236}">
                <a16:creationId xmlns:a16="http://schemas.microsoft.com/office/drawing/2014/main" id="{D4098D41-0C68-4E0B-AC4E-E17846E2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149AEF-9509-449D-96AE-1388C8210A5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e-DE" altLang="de-DE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>
            <a:extLst>
              <a:ext uri="{FF2B5EF4-FFF2-40B4-BE49-F238E27FC236}">
                <a16:creationId xmlns:a16="http://schemas.microsoft.com/office/drawing/2014/main" id="{73F81CDB-9DD3-47DE-A4C0-DEECDD0498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Line 3">
            <a:extLst>
              <a:ext uri="{FF2B5EF4-FFF2-40B4-BE49-F238E27FC236}">
                <a16:creationId xmlns:a16="http://schemas.microsoft.com/office/drawing/2014/main" id="{25559918-4046-4222-807C-609E0B5A3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6388" name="AutoShape 4">
            <a:extLst>
              <a:ext uri="{FF2B5EF4-FFF2-40B4-BE49-F238E27FC236}">
                <a16:creationId xmlns:a16="http://schemas.microsoft.com/office/drawing/2014/main" id="{4A3EE7DA-D46C-43F2-A2FD-BEEE50F0A92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89" name="Text Box 5">
            <a:extLst>
              <a:ext uri="{FF2B5EF4-FFF2-40B4-BE49-F238E27FC236}">
                <a16:creationId xmlns:a16="http://schemas.microsoft.com/office/drawing/2014/main" id="{360FD996-3467-4A83-A423-DD3DD8A16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981075"/>
            <a:ext cx="5184775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Notation of graphs in XL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Example:</a:t>
            </a:r>
          </a:p>
        </p:txBody>
      </p:sp>
      <p:pic>
        <p:nvPicPr>
          <p:cNvPr id="16390" name="Picture 6" descr="xlgraph1">
            <a:extLst>
              <a:ext uri="{FF2B5EF4-FFF2-40B4-BE49-F238E27FC236}">
                <a16:creationId xmlns:a16="http://schemas.microsoft.com/office/drawing/2014/main" id="{DF3506AC-72A9-4C76-8D84-77F6AE260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565400"/>
            <a:ext cx="2808287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7" descr="xlgraph2">
            <a:extLst>
              <a:ext uri="{FF2B5EF4-FFF2-40B4-BE49-F238E27FC236}">
                <a16:creationId xmlns:a16="http://schemas.microsoft.com/office/drawing/2014/main" id="{17B79DB1-A5D0-4BFE-8B13-966984440B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3573463"/>
            <a:ext cx="532765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2" name="Text Box 8">
            <a:extLst>
              <a:ext uri="{FF2B5EF4-FFF2-40B4-BE49-F238E27FC236}">
                <a16:creationId xmlns:a16="http://schemas.microsoft.com/office/drawing/2014/main" id="{DFD7B376-24D1-4F08-AD7E-FEFD9CA92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3070225"/>
            <a:ext cx="54737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200" b="1" dirty="0">
                <a:latin typeface="Arial" panose="020B0604020202020204" pitchFamily="34" charset="0"/>
              </a:rPr>
              <a:t>is represented in program code as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75220D37-3422-4336-B5EC-6362F1808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4149725"/>
            <a:ext cx="39608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(the representation is not unique!)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E5D2AF9D-FAE6-49E3-863D-C5F7A3960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510088"/>
            <a:ext cx="39608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>
                <a:solidFill>
                  <a:srgbClr val="009900"/>
                </a:solidFill>
                <a:latin typeface="Arial" panose="020B0604020202020204" pitchFamily="34" charset="0"/>
              </a:rPr>
              <a:t>( &gt;: successor edge, +: branch edge)</a:t>
            </a: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5375BAC8-AF61-49EF-878F-08B4F6DB0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0338" y="4294188"/>
            <a:ext cx="71437" cy="287337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Slide Number Placeholder 2">
            <a:extLst>
              <a:ext uri="{FF2B5EF4-FFF2-40B4-BE49-F238E27FC236}">
                <a16:creationId xmlns:a16="http://schemas.microsoft.com/office/drawing/2014/main" id="{D61C622B-0527-4083-9D2C-14D8E5907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F26ED2-0121-4001-B66E-B853A80327AE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de-DE" altLang="de-DE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5E181A2-D6E9-4F9F-885A-DC92E5B75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92150"/>
            <a:ext cx="842486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CC3300"/>
                </a:solidFill>
                <a:latin typeface="Arial" panose="020B0604020202020204" pitchFamily="34" charset="0"/>
              </a:rPr>
              <a:t>How can the following graph be described in XL code?</a:t>
            </a:r>
          </a:p>
        </p:txBody>
      </p:sp>
      <p:sp>
        <p:nvSpPr>
          <p:cNvPr id="17411" name="Oval 3">
            <a:extLst>
              <a:ext uri="{FF2B5EF4-FFF2-40B4-BE49-F238E27FC236}">
                <a16:creationId xmlns:a16="http://schemas.microsoft.com/office/drawing/2014/main" id="{A22E04DE-4F96-4DE2-A0F7-5D5756092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288" y="3716338"/>
            <a:ext cx="792162" cy="7191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F259F296-BE99-49E5-90C2-8062CA0B6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3859213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17413" name="Oval 5">
            <a:extLst>
              <a:ext uri="{FF2B5EF4-FFF2-40B4-BE49-F238E27FC236}">
                <a16:creationId xmlns:a16="http://schemas.microsoft.com/office/drawing/2014/main" id="{31E37B87-0D37-43CF-9EA7-80FA9AABA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2781300"/>
            <a:ext cx="1370012" cy="7191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6FE0D9E3-C358-49B8-AC2B-1F55BFE1E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2924175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Bud</a:t>
            </a:r>
          </a:p>
        </p:txBody>
      </p:sp>
      <p:sp>
        <p:nvSpPr>
          <p:cNvPr id="17415" name="Oval 7">
            <a:extLst>
              <a:ext uri="{FF2B5EF4-FFF2-40B4-BE49-F238E27FC236}">
                <a16:creationId xmlns:a16="http://schemas.microsoft.com/office/drawing/2014/main" id="{5146AF7C-057E-4F2B-BBD3-6743785A4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488" y="4508500"/>
            <a:ext cx="1370012" cy="7191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A8961E33-65D0-4CCF-9A2E-5E1F14616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4651375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>
                <a:latin typeface="Arial" panose="020B0604020202020204" pitchFamily="34" charset="0"/>
              </a:rPr>
              <a:t>Leaf</a:t>
            </a:r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C567F3BA-EA9A-4597-A2D3-36E9B3004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46450" y="4219575"/>
            <a:ext cx="936625" cy="504825"/>
          </a:xfrm>
          <a:prstGeom prst="line">
            <a:avLst/>
          </a:prstGeom>
          <a:noFill/>
          <a:ln w="28575">
            <a:solidFill>
              <a:srgbClr val="CC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FEDD2E55-4C1C-43B6-9AD3-848526D40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7900" y="3500438"/>
            <a:ext cx="0" cy="1008062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E407A034-C4DF-4E4A-97E7-68D1981F54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6675" y="3500438"/>
            <a:ext cx="0" cy="1008062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>
            <a:extLst>
              <a:ext uri="{FF2B5EF4-FFF2-40B4-BE49-F238E27FC236}">
                <a16:creationId xmlns:a16="http://schemas.microsoft.com/office/drawing/2014/main" id="{4685CEB2-DE1C-4883-A776-CDFFBA6ECC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013" y="3284538"/>
            <a:ext cx="10080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Text Box 13">
            <a:extLst>
              <a:ext uri="{FF2B5EF4-FFF2-40B4-BE49-F238E27FC236}">
                <a16:creationId xmlns:a16="http://schemas.microsoft.com/office/drawing/2014/main" id="{416DB046-7EFA-4E63-B8A9-033734CC6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4435475"/>
            <a:ext cx="43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rgbClr val="CC3300"/>
                </a:solidFill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36009864-4D91-4659-A836-5A0FFCA18D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3140075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latin typeface="Arial" panose="020B0604020202020204" pitchFamily="34" charset="0"/>
              </a:rPr>
              <a:t>&gt;</a:t>
            </a:r>
          </a:p>
        </p:txBody>
      </p:sp>
      <p:sp>
        <p:nvSpPr>
          <p:cNvPr id="17423" name="Text Box 15">
            <a:extLst>
              <a:ext uri="{FF2B5EF4-FFF2-40B4-BE49-F238E27FC236}">
                <a16:creationId xmlns:a16="http://schemas.microsoft.com/office/drawing/2014/main" id="{37BA1457-95BA-4058-866D-C1AF2E364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3716338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chemeClr val="bg2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17424" name="Text Box 16">
            <a:extLst>
              <a:ext uri="{FF2B5EF4-FFF2-40B4-BE49-F238E27FC236}">
                <a16:creationId xmlns:a16="http://schemas.microsoft.com/office/drawing/2014/main" id="{20A85D90-F361-434A-90C6-589334CB9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675" y="3716338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>
                <a:solidFill>
                  <a:srgbClr val="0099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7425" name="Line 3">
            <a:extLst>
              <a:ext uri="{FF2B5EF4-FFF2-40B4-BE49-F238E27FC236}">
                <a16:creationId xmlns:a16="http://schemas.microsoft.com/office/drawing/2014/main" id="{ADC19A93-6A2F-41B1-B45E-9B39F45EEA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57176"/>
            <a:ext cx="8362950" cy="317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4">
            <a:extLst>
              <a:ext uri="{FF2B5EF4-FFF2-40B4-BE49-F238E27FC236}">
                <a16:creationId xmlns:a16="http://schemas.microsoft.com/office/drawing/2014/main" id="{D6002267-DE59-4FEE-A97A-038F02B5A3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8" y="641350"/>
            <a:ext cx="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7427" name="AutoShape 5">
            <a:extLst>
              <a:ext uri="{FF2B5EF4-FFF2-40B4-BE49-F238E27FC236}">
                <a16:creationId xmlns:a16="http://schemas.microsoft.com/office/drawing/2014/main" id="{022E5451-5857-479A-81BF-9A46E9A185BD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8" name="Slide Number Placeholder 2">
            <a:extLst>
              <a:ext uri="{FF2B5EF4-FFF2-40B4-BE49-F238E27FC236}">
                <a16:creationId xmlns:a16="http://schemas.microsoft.com/office/drawing/2014/main" id="{06B5FBCD-B26B-4D7F-A645-18843E94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F2C94-C73C-450F-8FFC-8DB532C889F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de-DE" altLang="de-DE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4">
            <a:extLst>
              <a:ext uri="{FF2B5EF4-FFF2-40B4-BE49-F238E27FC236}">
                <a16:creationId xmlns:a16="http://schemas.microsoft.com/office/drawing/2014/main" id="{6EF425B8-206A-431C-B6F7-B96A99BD54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5" name="Line 5">
            <a:extLst>
              <a:ext uri="{FF2B5EF4-FFF2-40B4-BE49-F238E27FC236}">
                <a16:creationId xmlns:a16="http://schemas.microsoft.com/office/drawing/2014/main" id="{8E71DCFD-9031-4F83-8E31-14D6819FE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8436" name="AutoShape 6">
            <a:extLst>
              <a:ext uri="{FF2B5EF4-FFF2-40B4-BE49-F238E27FC236}">
                <a16:creationId xmlns:a16="http://schemas.microsoft.com/office/drawing/2014/main" id="{8F05AA82-732F-470A-9DAB-92D61C6AE48C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7" name="Text Box 7">
            <a:extLst>
              <a:ext uri="{FF2B5EF4-FFF2-40B4-BE49-F238E27FC236}">
                <a16:creationId xmlns:a16="http://schemas.microsoft.com/office/drawing/2014/main" id="{CB318749-949C-490A-A882-FD9B6248F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532813" cy="571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>
                <a:solidFill>
                  <a:srgbClr val="C00000"/>
                </a:solidFill>
                <a:latin typeface="Arial" panose="020B0604020202020204" pitchFamily="34" charset="0"/>
              </a:rPr>
              <a:t>The current graph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</a:rPr>
              <a:t>GroIMP</a:t>
            </a:r>
            <a:r>
              <a:rPr lang="en-US" altLang="en-US" sz="2400" dirty="0">
                <a:latin typeface="Arial" panose="020B0604020202020204" pitchFamily="34" charset="0"/>
              </a:rPr>
              <a:t> maintains always a graph which contains the complete current structural information. This graph is transformed by application of the rules.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Attention: Not all nodes are visible objects in the 3-D view of the structure!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b="1" dirty="0">
                <a:latin typeface="Courier New" panose="02070309020205020404" pitchFamily="49" charset="0"/>
              </a:rPr>
              <a:t>F0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F(x)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Box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Sphere</a:t>
            </a:r>
            <a:r>
              <a:rPr lang="en-US" altLang="de-DE" sz="2400" dirty="0">
                <a:latin typeface="Arial" panose="020B0604020202020204" pitchFamily="34" charset="0"/>
              </a:rPr>
              <a:t>:  Yes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400" b="1" dirty="0">
                <a:latin typeface="Courier New" panose="02070309020205020404" pitchFamily="49" charset="0"/>
              </a:rPr>
              <a:t>RU(30)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A</a:t>
            </a:r>
            <a:r>
              <a:rPr lang="en-US" altLang="de-DE" sz="2400" dirty="0">
                <a:latin typeface="Arial" panose="020B0604020202020204" pitchFamily="34" charset="0"/>
              </a:rPr>
              <a:t>, </a:t>
            </a:r>
            <a:r>
              <a:rPr lang="en-US" altLang="de-DE" sz="2400" b="1" dirty="0">
                <a:latin typeface="Courier New" panose="02070309020205020404" pitchFamily="49" charset="0"/>
              </a:rPr>
              <a:t>B</a:t>
            </a:r>
            <a:r>
              <a:rPr lang="en-US" altLang="de-DE" sz="2400" dirty="0">
                <a:latin typeface="Arial" panose="020B0604020202020204" pitchFamily="34" charset="0"/>
              </a:rPr>
              <a:t>: </a:t>
            </a:r>
            <a:r>
              <a:rPr lang="en-US" altLang="en-US" sz="2400" dirty="0">
                <a:latin typeface="Arial" panose="020B0604020202020204" pitchFamily="34" charset="0"/>
              </a:rPr>
              <a:t>normally</a:t>
            </a:r>
            <a:r>
              <a:rPr lang="de-DE" altLang="en-US" sz="2400" dirty="0">
                <a:latin typeface="Arial" panose="020B0604020202020204" pitchFamily="34" charset="0"/>
              </a:rPr>
              <a:t> not (</a:t>
            </a:r>
            <a:r>
              <a:rPr lang="en-US" altLang="en-US" sz="2400" dirty="0">
                <a:latin typeface="Arial" panose="020B0604020202020204" pitchFamily="34" charset="0"/>
              </a:rPr>
              <a:t>if</a:t>
            </a:r>
            <a:r>
              <a:rPr lang="de-DE" altLang="en-US" sz="2400" dirty="0">
                <a:latin typeface="Arial" panose="020B0604020202020204" pitchFamily="34" charset="0"/>
              </a:rPr>
              <a:t> not </a:t>
            </a:r>
            <a:r>
              <a:rPr lang="en-US" altLang="en-US" sz="2400" dirty="0">
                <a:latin typeface="Arial" panose="020B0604020202020204" pitchFamily="34" charset="0"/>
              </a:rPr>
              <a:t>derived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by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“</a:t>
            </a:r>
            <a:r>
              <a:rPr lang="en-US" altLang="en-US" sz="2400" b="1" dirty="0">
                <a:latin typeface="Courier New" panose="02070309020205020404" pitchFamily="49" charset="0"/>
              </a:rPr>
              <a:t>extends</a:t>
            </a:r>
            <a:r>
              <a:rPr lang="de-DE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de-DE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</a:rPr>
              <a:t>from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visible</a:t>
            </a:r>
            <a:r>
              <a:rPr lang="de-DE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</a:rPr>
              <a:t>objects</a:t>
            </a:r>
            <a:r>
              <a:rPr lang="de-DE" altLang="en-US" sz="2400" dirty="0">
                <a:latin typeface="Arial" panose="020B0604020202020204" pitchFamily="34" charset="0"/>
              </a:rPr>
              <a:t>)</a:t>
            </a:r>
          </a:p>
          <a:p>
            <a:pPr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The graph can be completely visualized in the 2-D graph view (in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: Panels  -  2D  -  Graph).</a:t>
            </a:r>
          </a:p>
        </p:txBody>
      </p:sp>
      <p:sp>
        <p:nvSpPr>
          <p:cNvPr id="18438" name="Slide Number Placeholder 2">
            <a:extLst>
              <a:ext uri="{FF2B5EF4-FFF2-40B4-BE49-F238E27FC236}">
                <a16:creationId xmlns:a16="http://schemas.microsoft.com/office/drawing/2014/main" id="{C0541D20-CD96-4839-B378-4E6658636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7C09F8-4047-4C86-8B31-FDE9257D6FA0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de-DE" altLang="de-DE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>
            <a:extLst>
              <a:ext uri="{FF2B5EF4-FFF2-40B4-BE49-F238E27FC236}">
                <a16:creationId xmlns:a16="http://schemas.microsoft.com/office/drawing/2014/main" id="{F23C75CD-9E47-485B-A85F-79FD56C79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8618537" cy="643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Load an example RGG file in </a:t>
            </a:r>
            <a:r>
              <a:rPr lang="en-US" altLang="de-DE" sz="2800" dirty="0" err="1">
                <a:latin typeface="Arial" panose="020B0604020202020204" pitchFamily="34" charset="0"/>
              </a:rPr>
              <a:t>GroIMP</a:t>
            </a: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and execute some steps (do not work with a too complex structure).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Open the 2-D graph view, fix the window with the mouse in the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r>
              <a:rPr lang="en-US" altLang="de-DE" sz="2400" dirty="0">
                <a:latin typeface="Arial" panose="020B0604020202020204" pitchFamily="34" charset="0"/>
              </a:rPr>
              <a:t> user interface and test different layouts (Layout - Edit):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Tree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Sugiyama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Square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Circle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chemeClr val="accent2"/>
                </a:solidFill>
                <a:latin typeface="Arial" panose="020B0604020202020204" pitchFamily="34" charset="0"/>
              </a:rPr>
              <a:t>Random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solidFill>
                  <a:schemeClr val="accent2"/>
                </a:solidFill>
                <a:latin typeface="Arial" panose="020B0604020202020204" pitchFamily="34" charset="0"/>
              </a:rPr>
              <a:t>SimpleEdgeBased</a:t>
            </a: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 err="1">
                <a:solidFill>
                  <a:schemeClr val="accent2"/>
                </a:solidFill>
                <a:latin typeface="Arial" panose="020B0604020202020204" pitchFamily="34" charset="0"/>
              </a:rPr>
              <a:t>Fruchterman</a:t>
            </a: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Keep track of the changes of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graph when you apply the rules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(click on “</a:t>
            </a:r>
            <a:r>
              <a:rPr lang="en-US" altLang="de-DE" sz="2000" b="1" dirty="0">
                <a:latin typeface="Arial" panose="020B0604020202020204" pitchFamily="34" charset="0"/>
              </a:rPr>
              <a:t>redraw</a:t>
            </a:r>
            <a:r>
              <a:rPr lang="en-US" altLang="de-DE" sz="2000" dirty="0">
                <a:latin typeface="Arial" panose="020B0604020202020204" pitchFamily="34" charset="0"/>
              </a:rPr>
              <a:t>”)</a:t>
            </a:r>
            <a:endParaRPr lang="en-US" altLang="de-DE" sz="2400" dirty="0">
              <a:latin typeface="Arial" panose="020B0604020202020204" pitchFamily="34" charset="0"/>
            </a:endParaRPr>
          </a:p>
        </p:txBody>
      </p:sp>
      <p:pic>
        <p:nvPicPr>
          <p:cNvPr id="19459" name="Picture 5" descr="graph_rgg">
            <a:extLst>
              <a:ext uri="{FF2B5EF4-FFF2-40B4-BE49-F238E27FC236}">
                <a16:creationId xmlns:a16="http://schemas.microsoft.com/office/drawing/2014/main" id="{51B9A29C-3C38-4DF8-871D-38BAC997A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288" y="2708275"/>
            <a:ext cx="3036887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Line 3">
            <a:extLst>
              <a:ext uri="{FF2B5EF4-FFF2-40B4-BE49-F238E27FC236}">
                <a16:creationId xmlns:a16="http://schemas.microsoft.com/office/drawing/2014/main" id="{98CAF97F-844F-4B6F-8950-1CF9E5A20A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54000"/>
            <a:ext cx="8362950" cy="63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4">
            <a:extLst>
              <a:ext uri="{FF2B5EF4-FFF2-40B4-BE49-F238E27FC236}">
                <a16:creationId xmlns:a16="http://schemas.microsoft.com/office/drawing/2014/main" id="{CCB6B6CE-2442-47B7-92BD-5415E12B37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039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62" name="AutoShape 5">
            <a:extLst>
              <a:ext uri="{FF2B5EF4-FFF2-40B4-BE49-F238E27FC236}">
                <a16:creationId xmlns:a16="http://schemas.microsoft.com/office/drawing/2014/main" id="{6D2831A3-2FC7-430C-BF2C-E097B99E624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3" name="Slide Number Placeholder 2">
            <a:extLst>
              <a:ext uri="{FF2B5EF4-FFF2-40B4-BE49-F238E27FC236}">
                <a16:creationId xmlns:a16="http://schemas.microsoft.com/office/drawing/2014/main" id="{A6A61AC6-145B-4426-A9CA-AAFFCC14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EB3E4-0F44-4744-8331-20ECDA0EE243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de-DE" altLang="de-DE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F851BBED-AE53-4C6D-97F5-EB196EF904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>
            <a:extLst>
              <a:ext uri="{FF2B5EF4-FFF2-40B4-BE49-F238E27FC236}">
                <a16:creationId xmlns:a16="http://schemas.microsoft.com/office/drawing/2014/main" id="{9D81C584-C307-47EA-9E9D-93EC46FB0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484" name="AutoShape 4">
            <a:extLst>
              <a:ext uri="{FF2B5EF4-FFF2-40B4-BE49-F238E27FC236}">
                <a16:creationId xmlns:a16="http://schemas.microsoft.com/office/drawing/2014/main" id="{9E222F7B-C7E1-460E-937D-82761F312AE5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5" name="Text Box 5">
            <a:extLst>
              <a:ext uri="{FF2B5EF4-FFF2-40B4-BE49-F238E27FC236}">
                <a16:creationId xmlns:a16="http://schemas.microsoft.com/office/drawing/2014/main" id="{67C36086-DD7C-4BB5-875B-435BBC1F1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981075"/>
            <a:ext cx="8532812" cy="473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Which parts of the current graph of </a:t>
            </a:r>
            <a:r>
              <a:rPr lang="en-US" altLang="de-DE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are visible (in the 3-D view)?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all geometry nodes which can be accessed from the root (denoted ^) of the graph by exactly one path which consists only of "</a:t>
            </a:r>
            <a:r>
              <a:rPr lang="en-US" altLang="de-DE" sz="2800" b="1" dirty="0">
                <a:latin typeface="Arial" panose="020B0604020202020204" pitchFamily="34" charset="0"/>
              </a:rPr>
              <a:t>successor</a:t>
            </a:r>
            <a:r>
              <a:rPr lang="en-US" altLang="de-DE" sz="2800" dirty="0">
                <a:latin typeface="Arial" panose="020B0604020202020204" pitchFamily="34" charset="0"/>
              </a:rPr>
              <a:t>" and "</a:t>
            </a:r>
            <a:r>
              <a:rPr lang="en-US" altLang="de-DE" sz="2800" b="1" dirty="0">
                <a:latin typeface="Arial" panose="020B0604020202020204" pitchFamily="34" charset="0"/>
              </a:rPr>
              <a:t>branch</a:t>
            </a:r>
            <a:r>
              <a:rPr lang="en-US" altLang="de-DE" sz="2800" dirty="0">
                <a:latin typeface="Arial" panose="020B0604020202020204" pitchFamily="34" charset="0"/>
              </a:rPr>
              <a:t>" edges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i="1" dirty="0">
                <a:latin typeface="Arial" panose="020B0604020202020204" pitchFamily="34" charset="0"/>
              </a:rPr>
              <a:t>How to enforce that an object is visible in any case: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chemeClr val="accent6"/>
                </a:solidFill>
                <a:latin typeface="Courier New" panose="02070309020205020404" pitchFamily="49" charset="0"/>
                <a:sym typeface="Wingdings" panose="05000000000000000000" pitchFamily="2" charset="2"/>
              </a:rPr>
              <a:t>==&gt;&gt; ^ Object</a:t>
            </a:r>
            <a:endParaRPr lang="en-US" altLang="de-DE" sz="2800" b="1" dirty="0">
              <a:solidFill>
                <a:schemeClr val="accent6"/>
              </a:solidFill>
              <a:latin typeface="Courier New" panose="02070309020205020404" pitchFamily="49" charset="0"/>
            </a:endParaRPr>
          </a:p>
        </p:txBody>
      </p:sp>
      <p:sp>
        <p:nvSpPr>
          <p:cNvPr id="20486" name="Slide Number Placeholder 2">
            <a:extLst>
              <a:ext uri="{FF2B5EF4-FFF2-40B4-BE49-F238E27FC236}">
                <a16:creationId xmlns:a16="http://schemas.microsoft.com/office/drawing/2014/main" id="{64C224FC-CA56-4F51-902D-F0498C51B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B9F0E3-0F35-472D-B5D4-0BF3993CF28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de-DE" altLang="de-DE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4">
            <a:extLst>
              <a:ext uri="{FF2B5EF4-FFF2-40B4-BE49-F238E27FC236}">
                <a16:creationId xmlns:a16="http://schemas.microsoft.com/office/drawing/2014/main" id="{A62F893C-EB2D-49E8-B87B-1EA19252FF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7" name="Line 5">
            <a:extLst>
              <a:ext uri="{FF2B5EF4-FFF2-40B4-BE49-F238E27FC236}">
                <a16:creationId xmlns:a16="http://schemas.microsoft.com/office/drawing/2014/main" id="{D69EC83C-F451-4C4B-82D5-BCCF0F0242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1508" name="AutoShape 6">
            <a:extLst>
              <a:ext uri="{FF2B5EF4-FFF2-40B4-BE49-F238E27FC236}">
                <a16:creationId xmlns:a16="http://schemas.microsoft.com/office/drawing/2014/main" id="{BFC7081F-84F0-4159-8B0B-E2AB1E650E7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09" name="Text Box 7">
            <a:extLst>
              <a:ext uri="{FF2B5EF4-FFF2-40B4-BE49-F238E27FC236}">
                <a16:creationId xmlns:a16="http://schemas.microsoft.com/office/drawing/2014/main" id="{69179D04-1A49-4794-952B-36D79E2C4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49275"/>
            <a:ext cx="8532812" cy="166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Derived Relations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relation between nodes connected by several edges (one after the other) of the same type</a:t>
            </a:r>
          </a:p>
        </p:txBody>
      </p:sp>
      <p:sp>
        <p:nvSpPr>
          <p:cNvPr id="21510" name="Oval 8">
            <a:extLst>
              <a:ext uri="{FF2B5EF4-FFF2-40B4-BE49-F238E27FC236}">
                <a16:creationId xmlns:a16="http://schemas.microsoft.com/office/drawing/2014/main" id="{1DF0FBD0-3D53-48B0-A931-4B4D49C56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688" y="2852738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1511" name="Oval 9">
            <a:extLst>
              <a:ext uri="{FF2B5EF4-FFF2-40B4-BE49-F238E27FC236}">
                <a16:creationId xmlns:a16="http://schemas.microsoft.com/office/drawing/2014/main" id="{D8B0CF38-4032-46B1-810F-D95CC2553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688" y="2852738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1512" name="Oval 10">
            <a:extLst>
              <a:ext uri="{FF2B5EF4-FFF2-40B4-BE49-F238E27FC236}">
                <a16:creationId xmlns:a16="http://schemas.microsoft.com/office/drawing/2014/main" id="{77D13ECE-DCFD-44B8-A887-590656C9C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0688" y="2852738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1513" name="Oval 11">
            <a:extLst>
              <a:ext uri="{FF2B5EF4-FFF2-40B4-BE49-F238E27FC236}">
                <a16:creationId xmlns:a16="http://schemas.microsoft.com/office/drawing/2014/main" id="{4A8F5636-8693-40A5-A322-C7D27B37F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3688" y="2852738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1514" name="Oval 12">
            <a:extLst>
              <a:ext uri="{FF2B5EF4-FFF2-40B4-BE49-F238E27FC236}">
                <a16:creationId xmlns:a16="http://schemas.microsoft.com/office/drawing/2014/main" id="{E0E542FC-F478-4FC8-B0B3-D8DF127DD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688" y="2852738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21515" name="Line 13">
            <a:extLst>
              <a:ext uri="{FF2B5EF4-FFF2-40B4-BE49-F238E27FC236}">
                <a16:creationId xmlns:a16="http://schemas.microsoft.com/office/drawing/2014/main" id="{B4471C76-2832-4363-B220-C46E71954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9488" y="30051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4">
            <a:extLst>
              <a:ext uri="{FF2B5EF4-FFF2-40B4-BE49-F238E27FC236}">
                <a16:creationId xmlns:a16="http://schemas.microsoft.com/office/drawing/2014/main" id="{2CE024AD-86EA-4A3B-B7E3-2163F63411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92488" y="30051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5">
            <a:extLst>
              <a:ext uri="{FF2B5EF4-FFF2-40B4-BE49-F238E27FC236}">
                <a16:creationId xmlns:a16="http://schemas.microsoft.com/office/drawing/2014/main" id="{B57E6709-8E4C-4844-8753-79646943B58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5488" y="30051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6">
            <a:extLst>
              <a:ext uri="{FF2B5EF4-FFF2-40B4-BE49-F238E27FC236}">
                <a16:creationId xmlns:a16="http://schemas.microsoft.com/office/drawing/2014/main" id="{BA183C62-2F0A-4D51-86B6-5666B9A722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78488" y="30051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Freeform 22">
            <a:extLst>
              <a:ext uri="{FF2B5EF4-FFF2-40B4-BE49-F238E27FC236}">
                <a16:creationId xmlns:a16="http://schemas.microsoft.com/office/drawing/2014/main" id="{17C726A0-23A3-42C7-A5C0-DD0E866F7D35}"/>
              </a:ext>
            </a:extLst>
          </p:cNvPr>
          <p:cNvSpPr>
            <a:spLocks/>
          </p:cNvSpPr>
          <p:nvPr/>
        </p:nvSpPr>
        <p:spPr bwMode="auto">
          <a:xfrm>
            <a:off x="2051050" y="3284538"/>
            <a:ext cx="2305050" cy="1152525"/>
          </a:xfrm>
          <a:custGeom>
            <a:avLst/>
            <a:gdLst>
              <a:gd name="T0" fmla="*/ 0 w 1452"/>
              <a:gd name="T1" fmla="*/ 0 h 726"/>
              <a:gd name="T2" fmla="*/ 2147483646 w 1452"/>
              <a:gd name="T3" fmla="*/ 2147483646 h 726"/>
              <a:gd name="T4" fmla="*/ 2147483646 w 1452"/>
              <a:gd name="T5" fmla="*/ 2147483646 h 726"/>
              <a:gd name="T6" fmla="*/ 2147483646 w 1452"/>
              <a:gd name="T7" fmla="*/ 0 h 7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52" h="726">
                <a:moveTo>
                  <a:pt x="0" y="0"/>
                </a:moveTo>
                <a:cubicBezTo>
                  <a:pt x="117" y="219"/>
                  <a:pt x="235" y="439"/>
                  <a:pt x="409" y="545"/>
                </a:cubicBezTo>
                <a:cubicBezTo>
                  <a:pt x="583" y="651"/>
                  <a:pt x="870" y="726"/>
                  <a:pt x="1044" y="635"/>
                </a:cubicBezTo>
                <a:cubicBezTo>
                  <a:pt x="1218" y="544"/>
                  <a:pt x="1335" y="272"/>
                  <a:pt x="1452" y="0"/>
                </a:cubicBezTo>
              </a:path>
            </a:pathLst>
          </a:custGeom>
          <a:noFill/>
          <a:ln w="9525">
            <a:solidFill>
              <a:schemeClr val="accent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Freeform 23">
            <a:extLst>
              <a:ext uri="{FF2B5EF4-FFF2-40B4-BE49-F238E27FC236}">
                <a16:creationId xmlns:a16="http://schemas.microsoft.com/office/drawing/2014/main" id="{CBC07599-EDB8-40E7-8AD2-B909335ECF36}"/>
              </a:ext>
            </a:extLst>
          </p:cNvPr>
          <p:cNvSpPr>
            <a:spLocks/>
          </p:cNvSpPr>
          <p:nvPr/>
        </p:nvSpPr>
        <p:spPr bwMode="auto">
          <a:xfrm>
            <a:off x="3203575" y="3284538"/>
            <a:ext cx="2305050" cy="1152525"/>
          </a:xfrm>
          <a:custGeom>
            <a:avLst/>
            <a:gdLst>
              <a:gd name="T0" fmla="*/ 0 w 1452"/>
              <a:gd name="T1" fmla="*/ 0 h 726"/>
              <a:gd name="T2" fmla="*/ 2147483646 w 1452"/>
              <a:gd name="T3" fmla="*/ 2147483646 h 726"/>
              <a:gd name="T4" fmla="*/ 2147483646 w 1452"/>
              <a:gd name="T5" fmla="*/ 2147483646 h 726"/>
              <a:gd name="T6" fmla="*/ 2147483646 w 1452"/>
              <a:gd name="T7" fmla="*/ 0 h 7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52" h="726">
                <a:moveTo>
                  <a:pt x="0" y="0"/>
                </a:moveTo>
                <a:cubicBezTo>
                  <a:pt x="117" y="219"/>
                  <a:pt x="235" y="439"/>
                  <a:pt x="409" y="545"/>
                </a:cubicBezTo>
                <a:cubicBezTo>
                  <a:pt x="583" y="651"/>
                  <a:pt x="870" y="726"/>
                  <a:pt x="1044" y="635"/>
                </a:cubicBezTo>
                <a:cubicBezTo>
                  <a:pt x="1218" y="544"/>
                  <a:pt x="1335" y="272"/>
                  <a:pt x="1452" y="0"/>
                </a:cubicBezTo>
              </a:path>
            </a:pathLst>
          </a:custGeom>
          <a:noFill/>
          <a:ln w="9525">
            <a:solidFill>
              <a:schemeClr val="accent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Freeform 24">
            <a:extLst>
              <a:ext uri="{FF2B5EF4-FFF2-40B4-BE49-F238E27FC236}">
                <a16:creationId xmlns:a16="http://schemas.microsoft.com/office/drawing/2014/main" id="{D5930109-838B-4319-9C7A-942D05945198}"/>
              </a:ext>
            </a:extLst>
          </p:cNvPr>
          <p:cNvSpPr>
            <a:spLocks/>
          </p:cNvSpPr>
          <p:nvPr/>
        </p:nvSpPr>
        <p:spPr bwMode="auto">
          <a:xfrm>
            <a:off x="4427538" y="3284538"/>
            <a:ext cx="2305050" cy="1152525"/>
          </a:xfrm>
          <a:custGeom>
            <a:avLst/>
            <a:gdLst>
              <a:gd name="T0" fmla="*/ 0 w 1452"/>
              <a:gd name="T1" fmla="*/ 0 h 726"/>
              <a:gd name="T2" fmla="*/ 2147483646 w 1452"/>
              <a:gd name="T3" fmla="*/ 2147483646 h 726"/>
              <a:gd name="T4" fmla="*/ 2147483646 w 1452"/>
              <a:gd name="T5" fmla="*/ 2147483646 h 726"/>
              <a:gd name="T6" fmla="*/ 2147483646 w 1452"/>
              <a:gd name="T7" fmla="*/ 0 h 7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52" h="726">
                <a:moveTo>
                  <a:pt x="0" y="0"/>
                </a:moveTo>
                <a:cubicBezTo>
                  <a:pt x="117" y="219"/>
                  <a:pt x="235" y="439"/>
                  <a:pt x="409" y="545"/>
                </a:cubicBezTo>
                <a:cubicBezTo>
                  <a:pt x="583" y="651"/>
                  <a:pt x="870" y="726"/>
                  <a:pt x="1044" y="635"/>
                </a:cubicBezTo>
                <a:cubicBezTo>
                  <a:pt x="1218" y="544"/>
                  <a:pt x="1335" y="272"/>
                  <a:pt x="1452" y="0"/>
                </a:cubicBezTo>
              </a:path>
            </a:pathLst>
          </a:custGeom>
          <a:noFill/>
          <a:ln w="9525">
            <a:solidFill>
              <a:schemeClr val="accent1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Freeform 25">
            <a:extLst>
              <a:ext uri="{FF2B5EF4-FFF2-40B4-BE49-F238E27FC236}">
                <a16:creationId xmlns:a16="http://schemas.microsoft.com/office/drawing/2014/main" id="{D1036DD5-B678-4DF5-A335-CC3B479133D2}"/>
              </a:ext>
            </a:extLst>
          </p:cNvPr>
          <p:cNvSpPr>
            <a:spLocks/>
          </p:cNvSpPr>
          <p:nvPr/>
        </p:nvSpPr>
        <p:spPr bwMode="auto">
          <a:xfrm>
            <a:off x="2124075" y="3500438"/>
            <a:ext cx="3311525" cy="1655762"/>
          </a:xfrm>
          <a:custGeom>
            <a:avLst/>
            <a:gdLst>
              <a:gd name="T0" fmla="*/ 0 w 1452"/>
              <a:gd name="T1" fmla="*/ 0 h 726"/>
              <a:gd name="T2" fmla="*/ 2147483646 w 1452"/>
              <a:gd name="T3" fmla="*/ 2147483646 h 726"/>
              <a:gd name="T4" fmla="*/ 2147483646 w 1452"/>
              <a:gd name="T5" fmla="*/ 2147483646 h 726"/>
              <a:gd name="T6" fmla="*/ 2147483646 w 1452"/>
              <a:gd name="T7" fmla="*/ 0 h 7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52" h="726">
                <a:moveTo>
                  <a:pt x="0" y="0"/>
                </a:moveTo>
                <a:cubicBezTo>
                  <a:pt x="117" y="219"/>
                  <a:pt x="235" y="439"/>
                  <a:pt x="409" y="545"/>
                </a:cubicBezTo>
                <a:cubicBezTo>
                  <a:pt x="583" y="651"/>
                  <a:pt x="870" y="726"/>
                  <a:pt x="1044" y="635"/>
                </a:cubicBezTo>
                <a:cubicBezTo>
                  <a:pt x="1218" y="544"/>
                  <a:pt x="1335" y="272"/>
                  <a:pt x="1452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Freeform 26">
            <a:extLst>
              <a:ext uri="{FF2B5EF4-FFF2-40B4-BE49-F238E27FC236}">
                <a16:creationId xmlns:a16="http://schemas.microsoft.com/office/drawing/2014/main" id="{87379BBF-09A8-4B69-8257-5D784B8D19CD}"/>
              </a:ext>
            </a:extLst>
          </p:cNvPr>
          <p:cNvSpPr>
            <a:spLocks/>
          </p:cNvSpPr>
          <p:nvPr/>
        </p:nvSpPr>
        <p:spPr bwMode="auto">
          <a:xfrm>
            <a:off x="3348038" y="3357563"/>
            <a:ext cx="3311525" cy="1655762"/>
          </a:xfrm>
          <a:custGeom>
            <a:avLst/>
            <a:gdLst>
              <a:gd name="T0" fmla="*/ 0 w 1452"/>
              <a:gd name="T1" fmla="*/ 0 h 726"/>
              <a:gd name="T2" fmla="*/ 2147483646 w 1452"/>
              <a:gd name="T3" fmla="*/ 2147483646 h 726"/>
              <a:gd name="T4" fmla="*/ 2147483646 w 1452"/>
              <a:gd name="T5" fmla="*/ 2147483646 h 726"/>
              <a:gd name="T6" fmla="*/ 2147483646 w 1452"/>
              <a:gd name="T7" fmla="*/ 0 h 7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52" h="726">
                <a:moveTo>
                  <a:pt x="0" y="0"/>
                </a:moveTo>
                <a:cubicBezTo>
                  <a:pt x="117" y="219"/>
                  <a:pt x="235" y="439"/>
                  <a:pt x="409" y="545"/>
                </a:cubicBezTo>
                <a:cubicBezTo>
                  <a:pt x="583" y="651"/>
                  <a:pt x="870" y="726"/>
                  <a:pt x="1044" y="635"/>
                </a:cubicBezTo>
                <a:cubicBezTo>
                  <a:pt x="1218" y="544"/>
                  <a:pt x="1335" y="272"/>
                  <a:pt x="1452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Freeform 27">
            <a:extLst>
              <a:ext uri="{FF2B5EF4-FFF2-40B4-BE49-F238E27FC236}">
                <a16:creationId xmlns:a16="http://schemas.microsoft.com/office/drawing/2014/main" id="{D19E0C6B-CBBF-4B75-BE1E-B708331A900B}"/>
              </a:ext>
            </a:extLst>
          </p:cNvPr>
          <p:cNvSpPr>
            <a:spLocks/>
          </p:cNvSpPr>
          <p:nvPr/>
        </p:nvSpPr>
        <p:spPr bwMode="auto">
          <a:xfrm>
            <a:off x="2195513" y="3357563"/>
            <a:ext cx="4537075" cy="2519362"/>
          </a:xfrm>
          <a:custGeom>
            <a:avLst/>
            <a:gdLst>
              <a:gd name="T0" fmla="*/ 0 w 1452"/>
              <a:gd name="T1" fmla="*/ 0 h 726"/>
              <a:gd name="T2" fmla="*/ 2147483646 w 1452"/>
              <a:gd name="T3" fmla="*/ 2147483646 h 726"/>
              <a:gd name="T4" fmla="*/ 2147483646 w 1452"/>
              <a:gd name="T5" fmla="*/ 2147483646 h 726"/>
              <a:gd name="T6" fmla="*/ 2147483646 w 1452"/>
              <a:gd name="T7" fmla="*/ 0 h 72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52" h="726">
                <a:moveTo>
                  <a:pt x="0" y="0"/>
                </a:moveTo>
                <a:cubicBezTo>
                  <a:pt x="117" y="219"/>
                  <a:pt x="235" y="439"/>
                  <a:pt x="409" y="545"/>
                </a:cubicBezTo>
                <a:cubicBezTo>
                  <a:pt x="583" y="651"/>
                  <a:pt x="870" y="726"/>
                  <a:pt x="1044" y="635"/>
                </a:cubicBezTo>
                <a:cubicBezTo>
                  <a:pt x="1218" y="544"/>
                  <a:pt x="1335" y="272"/>
                  <a:pt x="1452" y="0"/>
                </a:cubicBezTo>
              </a:path>
            </a:pathLst>
          </a:custGeom>
          <a:noFill/>
          <a:ln w="9525">
            <a:solidFill>
              <a:srgbClr val="CC33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Text Box 28">
            <a:extLst>
              <a:ext uri="{FF2B5EF4-FFF2-40B4-BE49-F238E27FC236}">
                <a16:creationId xmlns:a16="http://schemas.microsoft.com/office/drawing/2014/main" id="{5E68984B-0293-4C52-90D9-DCC38C2E6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7" y="5949950"/>
            <a:ext cx="7417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“transitive closure” of the original relation (edge type)</a:t>
            </a:r>
          </a:p>
        </p:txBody>
      </p:sp>
      <p:sp>
        <p:nvSpPr>
          <p:cNvPr id="21526" name="Slide Number Placeholder 2">
            <a:extLst>
              <a:ext uri="{FF2B5EF4-FFF2-40B4-BE49-F238E27FC236}">
                <a16:creationId xmlns:a16="http://schemas.microsoft.com/office/drawing/2014/main" id="{831E12AC-1B6D-4A48-8F54-D43F1477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F02A2A-5AB0-4CCD-973F-9988691FC460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de-DE" altLang="de-DE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65CA3F14-8FE6-409A-BAC0-B2A848C9D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76250"/>
            <a:ext cx="820896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Graph as mathematical basic structure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Graph replacement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Two rule types: L-system and SPO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Simple spruce model</a:t>
            </a:r>
          </a:p>
        </p:txBody>
      </p:sp>
      <p:sp>
        <p:nvSpPr>
          <p:cNvPr id="4099" name="Line 3">
            <a:extLst>
              <a:ext uri="{FF2B5EF4-FFF2-40B4-BE49-F238E27FC236}">
                <a16:creationId xmlns:a16="http://schemas.microsoft.com/office/drawing/2014/main" id="{EFCEEB33-A3D0-4F8B-9B5B-623BF4772E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33EB3D68-CB22-42AA-8AA3-4931C8B432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01" name="AutoShape 5">
            <a:extLst>
              <a:ext uri="{FF2B5EF4-FFF2-40B4-BE49-F238E27FC236}">
                <a16:creationId xmlns:a16="http://schemas.microsoft.com/office/drawing/2014/main" id="{4EB6DCAF-2181-4AB3-AC18-FDEA12C9F2F6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02" name="Slide Number Placeholder 2">
            <a:extLst>
              <a:ext uri="{FF2B5EF4-FFF2-40B4-BE49-F238E27FC236}">
                <a16:creationId xmlns:a16="http://schemas.microsoft.com/office/drawing/2014/main" id="{67B3A006-0A2A-43C9-A206-CFCC70697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F363B0-FDBC-4C3D-B1EE-2475FD12B4D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4">
            <a:extLst>
              <a:ext uri="{FF2B5EF4-FFF2-40B4-BE49-F238E27FC236}">
                <a16:creationId xmlns:a16="http://schemas.microsoft.com/office/drawing/2014/main" id="{C8B183E5-EC11-48D0-9429-92CE27279A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Line 5">
            <a:extLst>
              <a:ext uri="{FF2B5EF4-FFF2-40B4-BE49-F238E27FC236}">
                <a16:creationId xmlns:a16="http://schemas.microsoft.com/office/drawing/2014/main" id="{D446BC15-604B-4132-B186-8C1158E391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2532" name="AutoShape 6">
            <a:extLst>
              <a:ext uri="{FF2B5EF4-FFF2-40B4-BE49-F238E27FC236}">
                <a16:creationId xmlns:a16="http://schemas.microsoft.com/office/drawing/2014/main" id="{CC1BC0B8-DE0B-4FBE-B81E-0EB86C81332E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33" name="Text Box 7">
            <a:extLst>
              <a:ext uri="{FF2B5EF4-FFF2-40B4-BE49-F238E27FC236}">
                <a16:creationId xmlns:a16="http://schemas.microsoft.com/office/drawing/2014/main" id="{E0397289-75CC-4227-834D-C36D8F7F6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532813" cy="595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Notation for the transitive closure in XL: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(-</a:t>
            </a:r>
            <a:r>
              <a:rPr lang="en-US" altLang="de-D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-&gt;)+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reflexive-transitive closure </a:t>
            </a:r>
            <a:r>
              <a:rPr lang="en-US" altLang="de-DE" sz="2400" dirty="0">
                <a:latin typeface="Arial" panose="020B0604020202020204" pitchFamily="34" charset="0"/>
              </a:rPr>
              <a:t>(“node stands in relation to itself”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is also permitted)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(-</a:t>
            </a:r>
            <a:r>
              <a:rPr lang="en-US" altLang="de-DE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edgetype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-&gt;)*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e.g., for the successor relation: </a:t>
            </a:r>
            <a:r>
              <a:rPr lang="en-US" altLang="de-DE" sz="2400" b="1" dirty="0">
                <a:latin typeface="Courier New" panose="02070309020205020404" pitchFamily="49" charset="0"/>
              </a:rPr>
              <a:t>(&gt;)*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Common transitive closure of the special relations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“successor” and “branch”, in reverse direction: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(-ancestor-&gt;)*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de-DE" sz="1000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interpretation: this relation is valid for all “preceding nodes”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in a tree along the path back to the root.</a:t>
            </a:r>
          </a:p>
        </p:txBody>
      </p:sp>
      <p:sp>
        <p:nvSpPr>
          <p:cNvPr id="22534" name="Slide Number Placeholder 2">
            <a:extLst>
              <a:ext uri="{FF2B5EF4-FFF2-40B4-BE49-F238E27FC236}">
                <a16:creationId xmlns:a16="http://schemas.microsoft.com/office/drawing/2014/main" id="{3D24DF18-B9F5-407D-A18E-6028A522E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C7C126-9DD7-49A6-9A1B-A12942CC4B06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de-DE" altLang="de-DE" sz="1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4">
            <a:extLst>
              <a:ext uri="{FF2B5EF4-FFF2-40B4-BE49-F238E27FC236}">
                <a16:creationId xmlns:a16="http://schemas.microsoft.com/office/drawing/2014/main" id="{03E97D37-FB79-4865-826B-F2058F510F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5" name="Line 5">
            <a:extLst>
              <a:ext uri="{FF2B5EF4-FFF2-40B4-BE49-F238E27FC236}">
                <a16:creationId xmlns:a16="http://schemas.microsoft.com/office/drawing/2014/main" id="{A9929C67-A518-4F79-834B-03806EEB0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3556" name="AutoShape 6">
            <a:extLst>
              <a:ext uri="{FF2B5EF4-FFF2-40B4-BE49-F238E27FC236}">
                <a16:creationId xmlns:a16="http://schemas.microsoft.com/office/drawing/2014/main" id="{6013609E-B9A1-49AF-8B9D-6258CC29B61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57" name="Text Box 8">
            <a:extLst>
              <a:ext uri="{FF2B5EF4-FFF2-40B4-BE49-F238E27FC236}">
                <a16:creationId xmlns:a16="http://schemas.microsoft.com/office/drawing/2014/main" id="{958F8DD3-11F5-4626-8027-2A3EA7D38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975" y="5576235"/>
            <a:ext cx="68802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B050"/>
                </a:solidFill>
                <a:latin typeface="Arial" panose="020B0604020202020204" pitchFamily="34" charset="0"/>
              </a:rPr>
              <a:t>(these two relations only extend to the first node of type B)</a:t>
            </a:r>
          </a:p>
        </p:txBody>
      </p:sp>
      <p:pic>
        <p:nvPicPr>
          <p:cNvPr id="23558" name="Grafik 1">
            <a:extLst>
              <a:ext uri="{FF2B5EF4-FFF2-40B4-BE49-F238E27FC236}">
                <a16:creationId xmlns:a16="http://schemas.microsoft.com/office/drawing/2014/main" id="{02BE86EC-7649-41A9-B541-72041D2D5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1266825"/>
            <a:ext cx="8386762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Rectangle 1">
            <a:extLst>
              <a:ext uri="{FF2B5EF4-FFF2-40B4-BE49-F238E27FC236}">
                <a16:creationId xmlns:a16="http://schemas.microsoft.com/office/drawing/2014/main" id="{8DC30F56-E6CA-4194-94ED-D047F9606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52438"/>
            <a:ext cx="79914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Notation for the transitive closure in XL</a:t>
            </a:r>
          </a:p>
        </p:txBody>
      </p:sp>
      <p:sp>
        <p:nvSpPr>
          <p:cNvPr id="23560" name="Slide Number Placeholder 2">
            <a:extLst>
              <a:ext uri="{FF2B5EF4-FFF2-40B4-BE49-F238E27FC236}">
                <a16:creationId xmlns:a16="http://schemas.microsoft.com/office/drawing/2014/main" id="{0C9FF61D-CE41-48BA-93E1-6847F8B70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DD25B0-B5B1-466F-A7CE-47EF40344047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de-DE" altLang="de-DE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5">
            <a:extLst>
              <a:ext uri="{FF2B5EF4-FFF2-40B4-BE49-F238E27FC236}">
                <a16:creationId xmlns:a16="http://schemas.microsoft.com/office/drawing/2014/main" id="{D5426FF6-A55C-4901-BF2F-7951662996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" name="Line 6">
            <a:extLst>
              <a:ext uri="{FF2B5EF4-FFF2-40B4-BE49-F238E27FC236}">
                <a16:creationId xmlns:a16="http://schemas.microsoft.com/office/drawing/2014/main" id="{0CAE8CA2-3960-44ED-A83C-4A90B6E9E3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4580" name="AutoShape 7">
            <a:extLst>
              <a:ext uri="{FF2B5EF4-FFF2-40B4-BE49-F238E27FC236}">
                <a16:creationId xmlns:a16="http://schemas.microsoft.com/office/drawing/2014/main" id="{9C36A170-B820-4FD3-B414-FF0D4FD4D83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581" name="Text Box 3">
            <a:extLst>
              <a:ext uri="{FF2B5EF4-FFF2-40B4-BE49-F238E27FC236}">
                <a16:creationId xmlns:a16="http://schemas.microsoft.com/office/drawing/2014/main" id="{BD180DFE-BB97-4C49-A627-C587889F3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" y="847725"/>
            <a:ext cx="8588375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Query syntax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possibility of combining structure and function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a query is enclosed by  </a:t>
            </a:r>
            <a:r>
              <a:rPr lang="en-US" altLang="de-DE" sz="2800" b="1" dirty="0">
                <a:latin typeface="Courier New" panose="02070309020205020404" pitchFamily="49" charset="0"/>
              </a:rPr>
              <a:t>(*    *)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The elements are given in their expected order, e.g.: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latin typeface="Courier New" panose="02070309020205020404" pitchFamily="49" charset="0"/>
              </a:rPr>
              <a:t>(* A </a:t>
            </a:r>
            <a:r>
              <a:rPr lang="en-US" altLang="de-DE" sz="2800" b="1" dirty="0" err="1">
                <a:latin typeface="Courier New" panose="02070309020205020404" pitchFamily="49" charset="0"/>
              </a:rPr>
              <a:t>A</a:t>
            </a:r>
            <a:r>
              <a:rPr lang="en-US" altLang="de-DE" sz="2800" b="1" dirty="0">
                <a:latin typeface="Courier New" panose="02070309020205020404" pitchFamily="49" charset="0"/>
              </a:rPr>
              <a:t> B *) </a:t>
            </a:r>
            <a:r>
              <a:rPr lang="en-US" altLang="de-DE" sz="2800" dirty="0">
                <a:latin typeface="Arial" panose="020B0604020202020204" pitchFamily="34" charset="0"/>
              </a:rPr>
              <a:t>searches for a subgraph which consists of a sequence of nodes of the types </a:t>
            </a:r>
            <a:r>
              <a:rPr lang="en-US" altLang="de-DE" sz="2800" b="1" dirty="0">
                <a:latin typeface="Courier New" panose="02070309020205020404" pitchFamily="49" charset="0"/>
              </a:rPr>
              <a:t>A </a:t>
            </a:r>
            <a:r>
              <a:rPr lang="en-US" altLang="de-DE" sz="2800" b="1" dirty="0" err="1">
                <a:latin typeface="Courier New" panose="02070309020205020404" pitchFamily="49" charset="0"/>
              </a:rPr>
              <a:t>A</a:t>
            </a:r>
            <a:r>
              <a:rPr lang="en-US" altLang="de-DE" sz="2800" b="1" dirty="0">
                <a:latin typeface="Courier New" panose="02070309020205020404" pitchFamily="49" charset="0"/>
              </a:rPr>
              <a:t> B</a:t>
            </a:r>
            <a:r>
              <a:rPr lang="en-US" altLang="de-DE" sz="2800" dirty="0">
                <a:latin typeface="Arial" panose="020B0604020202020204" pitchFamily="34" charset="0"/>
              </a:rPr>
              <a:t>, connected by successor edges</a:t>
            </a:r>
          </a:p>
        </p:txBody>
      </p:sp>
      <p:sp>
        <p:nvSpPr>
          <p:cNvPr id="24582" name="Slide Number Placeholder 2">
            <a:extLst>
              <a:ext uri="{FF2B5EF4-FFF2-40B4-BE49-F238E27FC236}">
                <a16:creationId xmlns:a16="http://schemas.microsoft.com/office/drawing/2014/main" id="{15F5B9C5-5268-44D1-A14E-9F41D6F90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9AF4FA-D1A3-44CF-8A45-F76A331F6AA7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de-DE" altLang="de-DE"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5">
            <a:extLst>
              <a:ext uri="{FF2B5EF4-FFF2-40B4-BE49-F238E27FC236}">
                <a16:creationId xmlns:a16="http://schemas.microsoft.com/office/drawing/2014/main" id="{2FAD8A11-2127-49A1-B143-ADE866792A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3" name="Line 6">
            <a:extLst>
              <a:ext uri="{FF2B5EF4-FFF2-40B4-BE49-F238E27FC236}">
                <a16:creationId xmlns:a16="http://schemas.microsoft.com/office/drawing/2014/main" id="{2479686B-88C1-4BFE-B865-C510BBBDF4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5604" name="AutoShape 7">
            <a:extLst>
              <a:ext uri="{FF2B5EF4-FFF2-40B4-BE49-F238E27FC236}">
                <a16:creationId xmlns:a16="http://schemas.microsoft.com/office/drawing/2014/main" id="{1A7C0A95-8106-42FC-8FE8-03864B25C0C2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5605" name="Grafik 1">
            <a:extLst>
              <a:ext uri="{FF2B5EF4-FFF2-40B4-BE49-F238E27FC236}">
                <a16:creationId xmlns:a16="http://schemas.microsoft.com/office/drawing/2014/main" id="{59A7A6F3-94E4-4453-A43B-4CD04AC6D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096963"/>
            <a:ext cx="7715250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Rectangle 1">
            <a:extLst>
              <a:ext uri="{FF2B5EF4-FFF2-40B4-BE49-F238E27FC236}">
                <a16:creationId xmlns:a16="http://schemas.microsoft.com/office/drawing/2014/main" id="{78D64935-6420-4AA1-95FB-F859FEFB7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971550"/>
            <a:ext cx="3397250" cy="5857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Query Examples</a:t>
            </a:r>
          </a:p>
        </p:txBody>
      </p:sp>
      <p:sp>
        <p:nvSpPr>
          <p:cNvPr id="25607" name="Slide Number Placeholder 2">
            <a:extLst>
              <a:ext uri="{FF2B5EF4-FFF2-40B4-BE49-F238E27FC236}">
                <a16:creationId xmlns:a16="http://schemas.microsoft.com/office/drawing/2014/main" id="{E64292D6-C393-48D2-9A2F-830B9988E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1B51FE-B311-4612-B10C-3308CC15D4D4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de-DE" altLang="de-DE" sz="1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4">
            <a:extLst>
              <a:ext uri="{FF2B5EF4-FFF2-40B4-BE49-F238E27FC236}">
                <a16:creationId xmlns:a16="http://schemas.microsoft.com/office/drawing/2014/main" id="{BE20E955-717C-40C0-A9EB-33CB0DD5CF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Line 5">
            <a:extLst>
              <a:ext uri="{FF2B5EF4-FFF2-40B4-BE49-F238E27FC236}">
                <a16:creationId xmlns:a16="http://schemas.microsoft.com/office/drawing/2014/main" id="{3E78BB52-C0D2-47F6-BF6D-274E0AF380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628" name="AutoShape 6">
            <a:extLst>
              <a:ext uri="{FF2B5EF4-FFF2-40B4-BE49-F238E27FC236}">
                <a16:creationId xmlns:a16="http://schemas.microsoft.com/office/drawing/2014/main" id="{758F38ED-11A6-42FF-9E3F-323BABA39084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29" name="Text Box 14">
            <a:extLst>
              <a:ext uri="{FF2B5EF4-FFF2-40B4-BE49-F238E27FC236}">
                <a16:creationId xmlns:a16="http://schemas.microsoft.com/office/drawing/2014/main" id="{31B1FD28-2A78-4511-BE45-CA5CB895F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684213"/>
            <a:ext cx="54705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de-DE" b="1">
                <a:solidFill>
                  <a:srgbClr val="FF0000"/>
                </a:solidFill>
                <a:latin typeface="Arial" panose="020B0604020202020204" pitchFamily="34" charset="0"/>
              </a:rPr>
              <a:t>Ancestor and Descendants</a:t>
            </a:r>
          </a:p>
        </p:txBody>
      </p:sp>
      <p:pic>
        <p:nvPicPr>
          <p:cNvPr id="26630" name="Grafik 4">
            <a:extLst>
              <a:ext uri="{FF2B5EF4-FFF2-40B4-BE49-F238E27FC236}">
                <a16:creationId xmlns:a16="http://schemas.microsoft.com/office/drawing/2014/main" id="{76565EC2-B249-4CBF-B0B2-2505F3674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1512888"/>
            <a:ext cx="769620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Slide Number Placeholder 2">
            <a:extLst>
              <a:ext uri="{FF2B5EF4-FFF2-40B4-BE49-F238E27FC236}">
                <a16:creationId xmlns:a16="http://schemas.microsoft.com/office/drawing/2014/main" id="{8A05E727-D420-43FF-BAAB-E9F7A5052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DBDFC6-99BF-4094-8B0A-6AC3E8374CB8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de-DE" altLang="de-DE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1" descr="kat36">
            <a:extLst>
              <a:ext uri="{FF2B5EF4-FFF2-40B4-BE49-F238E27FC236}">
                <a16:creationId xmlns:a16="http://schemas.microsoft.com/office/drawing/2014/main" id="{F6066B73-6F02-4A4B-8FC2-2D350064D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5"/>
            <a:ext cx="8566150" cy="620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Line 32">
            <a:extLst>
              <a:ext uri="{FF2B5EF4-FFF2-40B4-BE49-F238E27FC236}">
                <a16:creationId xmlns:a16="http://schemas.microsoft.com/office/drawing/2014/main" id="{E0AD0600-6522-4931-97B3-C17527031D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Line 33">
            <a:extLst>
              <a:ext uri="{FF2B5EF4-FFF2-40B4-BE49-F238E27FC236}">
                <a16:creationId xmlns:a16="http://schemas.microsoft.com/office/drawing/2014/main" id="{8041CF47-2425-4D6A-909E-819FD4C13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7653" name="AutoShape 34">
            <a:extLst>
              <a:ext uri="{FF2B5EF4-FFF2-40B4-BE49-F238E27FC236}">
                <a16:creationId xmlns:a16="http://schemas.microsoft.com/office/drawing/2014/main" id="{4C1C9B44-8180-4F2E-96F1-37FCE597A47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54" name="Slide Number Placeholder 2">
            <a:extLst>
              <a:ext uri="{FF2B5EF4-FFF2-40B4-BE49-F238E27FC236}">
                <a16:creationId xmlns:a16="http://schemas.microsoft.com/office/drawing/2014/main" id="{85CA2D27-0648-4B5B-BFB6-D79F0305B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5E9E58-D152-4729-8D5F-FCA24AAA654E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de-DE" altLang="de-DE" sz="1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5">
            <a:extLst>
              <a:ext uri="{FF2B5EF4-FFF2-40B4-BE49-F238E27FC236}">
                <a16:creationId xmlns:a16="http://schemas.microsoft.com/office/drawing/2014/main" id="{832A49C4-D8F3-4207-9B78-729C3CB9A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2" y="1125538"/>
            <a:ext cx="7558085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Test the following examples: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sm09_e28.rgg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sm09_e29.rgg</a:t>
            </a:r>
            <a:endParaRPr lang="en-US" altLang="de-DE" sz="24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sm09_e30.rgg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Notice at the last two examples that nodes of types different from the target node type are automatically skipped in a search with “</a:t>
            </a:r>
            <a:r>
              <a:rPr lang="en-US" altLang="de-D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-ancestors-&gt;</a:t>
            </a: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” !</a:t>
            </a:r>
          </a:p>
        </p:txBody>
      </p:sp>
      <p:sp>
        <p:nvSpPr>
          <p:cNvPr id="28675" name="Line 4">
            <a:extLst>
              <a:ext uri="{FF2B5EF4-FFF2-40B4-BE49-F238E27FC236}">
                <a16:creationId xmlns:a16="http://schemas.microsoft.com/office/drawing/2014/main" id="{4D199F55-78FF-49C6-8E2C-DC17844C20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38100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Line 5">
            <a:extLst>
              <a:ext uri="{FF2B5EF4-FFF2-40B4-BE49-F238E27FC236}">
                <a16:creationId xmlns:a16="http://schemas.microsoft.com/office/drawing/2014/main" id="{B760872B-C5E8-4530-A215-844F23E967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677" name="AutoShape 6">
            <a:extLst>
              <a:ext uri="{FF2B5EF4-FFF2-40B4-BE49-F238E27FC236}">
                <a16:creationId xmlns:a16="http://schemas.microsoft.com/office/drawing/2014/main" id="{B61C401D-7741-4308-B753-5114DD178EE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36671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78" name="Slide Number Placeholder 2">
            <a:extLst>
              <a:ext uri="{FF2B5EF4-FFF2-40B4-BE49-F238E27FC236}">
                <a16:creationId xmlns:a16="http://schemas.microsoft.com/office/drawing/2014/main" id="{BF09725C-966B-44C6-88D9-8847065E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5BF6C3-62DB-48FD-A7BD-9E321A5C0E4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de-DE" altLang="de-DE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E0EEFA58-CB4E-4D5C-968E-9F31DECAE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9275"/>
            <a:ext cx="8208963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Spruce model: discussion of the questions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Notation of graphs in XL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The current graph in </a:t>
            </a:r>
            <a:r>
              <a:rPr lang="en-US" altLang="de-DE" sz="2400" dirty="0" err="1">
                <a:latin typeface="Arial" panose="020B0604020202020204" pitchFamily="34" charset="0"/>
              </a:rPr>
              <a:t>GroIMP</a:t>
            </a: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derived relations</a:t>
            </a:r>
          </a:p>
        </p:txBody>
      </p:sp>
      <p:sp>
        <p:nvSpPr>
          <p:cNvPr id="5123" name="Line 3">
            <a:extLst>
              <a:ext uri="{FF2B5EF4-FFF2-40B4-BE49-F238E27FC236}">
                <a16:creationId xmlns:a16="http://schemas.microsoft.com/office/drawing/2014/main" id="{680571E2-83CE-46E9-A719-BF5ACCA21A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EEE13BB3-9B1D-47F9-A728-C52268648C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125" name="AutoShape 5">
            <a:extLst>
              <a:ext uri="{FF2B5EF4-FFF2-40B4-BE49-F238E27FC236}">
                <a16:creationId xmlns:a16="http://schemas.microsoft.com/office/drawing/2014/main" id="{DB20E58E-5D6B-49D9-A928-5F40B51E2D30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6" name="Slide Number Placeholder 2">
            <a:extLst>
              <a:ext uri="{FF2B5EF4-FFF2-40B4-BE49-F238E27FC236}">
                <a16:creationId xmlns:a16="http://schemas.microsoft.com/office/drawing/2014/main" id="{AA3418BD-CE79-494F-B423-636A7351B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0D866F-23A5-4CFC-978E-0D732BF94B2F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de-DE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3">
            <a:extLst>
              <a:ext uri="{FF2B5EF4-FFF2-40B4-BE49-F238E27FC236}">
                <a16:creationId xmlns:a16="http://schemas.microsoft.com/office/drawing/2014/main" id="{9F56D9C7-CE76-41AB-BE8F-2FD6AA2420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Line 4">
            <a:extLst>
              <a:ext uri="{FF2B5EF4-FFF2-40B4-BE49-F238E27FC236}">
                <a16:creationId xmlns:a16="http://schemas.microsoft.com/office/drawing/2014/main" id="{CD77731D-2C1A-4C12-B267-14CF9FC26F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148" name="AutoShape 5">
            <a:extLst>
              <a:ext uri="{FF2B5EF4-FFF2-40B4-BE49-F238E27FC236}">
                <a16:creationId xmlns:a16="http://schemas.microsoft.com/office/drawing/2014/main" id="{9CEBD4CD-E2BB-45A3-875B-6127A72563F7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9" name="Text Box 2">
            <a:extLst>
              <a:ext uri="{FF2B5EF4-FFF2-40B4-BE49-F238E27FC236}">
                <a16:creationId xmlns:a16="http://schemas.microsoft.com/office/drawing/2014/main" id="{1EB59B81-DBC9-4323-805E-1EEAE3694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305800" cy="643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A spruce model in XL (see last lecture)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/* Spruce model     sm09_fichte.rgg       W.K. 11.6.2009  */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T;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Terminal buds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S1;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1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subapical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M2;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Side-branch bud 2</a:t>
            </a:r>
            <a:r>
              <a:rPr lang="en-US" altLang="de-DE" sz="16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nd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order, medial position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M3;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S3;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GU(float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int age) extends F0;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growth unit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BA(int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GA(int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module HA(int age,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super.angle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extends RL(angle);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ang = 45;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 x3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a  = { 0, 15, 25, 32, 37, 40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gg = { 0, 0, 4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 0, 0, 2, 4, 8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int n, k;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float[]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{0.1, 0.4, 0.3, 0.2};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const int[] </a:t>
            </a:r>
            <a:r>
              <a:rPr lang="en-US" altLang="de-DE" sz="16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= {5, 6, 7, 8};</a:t>
            </a:r>
          </a:p>
        </p:txBody>
      </p:sp>
      <p:sp>
        <p:nvSpPr>
          <p:cNvPr id="6150" name="Slide Number Placeholder 2">
            <a:extLst>
              <a:ext uri="{FF2B5EF4-FFF2-40B4-BE49-F238E27FC236}">
                <a16:creationId xmlns:a16="http://schemas.microsoft.com/office/drawing/2014/main" id="{7DC656AC-05FF-4AF7-8CD1-F0802DBEA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128604-4106-478D-90D4-D514A8F33D1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3">
            <a:extLst>
              <a:ext uri="{FF2B5EF4-FFF2-40B4-BE49-F238E27FC236}">
                <a16:creationId xmlns:a16="http://schemas.microsoft.com/office/drawing/2014/main" id="{9BF31108-1082-4DDB-92BE-F34D0CC8AE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Line 4">
            <a:extLst>
              <a:ext uri="{FF2B5EF4-FFF2-40B4-BE49-F238E27FC236}">
                <a16:creationId xmlns:a16="http://schemas.microsoft.com/office/drawing/2014/main" id="{10F8C08E-9C49-4DFF-A54B-D7C9071CE9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172" name="AutoShape 5">
            <a:extLst>
              <a:ext uri="{FF2B5EF4-FFF2-40B4-BE49-F238E27FC236}">
                <a16:creationId xmlns:a16="http://schemas.microsoft.com/office/drawing/2014/main" id="{42091186-FEFB-4CA1-98EB-9F51F06C5BC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73" name="Text Box 2">
            <a:extLst>
              <a:ext uri="{FF2B5EF4-FFF2-40B4-BE49-F238E27FC236}">
                <a16:creationId xmlns:a16="http://schemas.microsoft.com/office/drawing/2014/main" id="{4AA1CC8C-05AE-4645-8BE2-FD24A9BFD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60350"/>
            <a:ext cx="8532812" cy="655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protected void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init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Axiom ==&gt; P(2) D(1) L(100)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x:T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GU(2.2,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((1:3))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3 medial side branches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(random(0.2, 0.85)) RH(k*120+normal(0, 5.5))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(0.4) M1 ]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RH(random(0, 360)) { n =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n_subap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[distribution(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prob_n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)]; k = 0; }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for ((1:n))   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n subapical side branches of 1</a:t>
            </a:r>
            <a:r>
              <a:rPr lang="en-US" altLang="de-DE" sz="1400" b="1" baseline="30000" dirty="0">
                <a:solidFill>
                  <a:srgbClr val="009900"/>
                </a:solidFill>
                <a:latin typeface="Courier New" panose="02070309020205020404" pitchFamily="49" charset="0"/>
              </a:rPr>
              <a:t>st</a:t>
            </a:r>
            <a:r>
              <a:rPr lang="en-US" altLang="de-DE" sz="1400" b="1" dirty="0">
                <a:solidFill>
                  <a:srgbClr val="009900"/>
                </a:solidFill>
                <a:latin typeface="Courier New" panose="02070309020205020404" pitchFamily="49" charset="0"/>
              </a:rPr>
              <a:t> order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(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RH(k*360/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3.1))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   { k++; } RL(x3+normal(0, 2.2)) BA(0, 0)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(0.65) S1 ]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S2 ] GA(0, 0) S1;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x:M1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RH(-15)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ang+normal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(0, 2.2))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M2 ] HA(0, 0) M1;</a:t>
            </a:r>
          </a:p>
        </p:txBody>
      </p:sp>
      <p:sp>
        <p:nvSpPr>
          <p:cNvPr id="7174" name="Slide Number Placeholder 2">
            <a:extLst>
              <a:ext uri="{FF2B5EF4-FFF2-40B4-BE49-F238E27FC236}">
                <a16:creationId xmlns:a16="http://schemas.microsoft.com/office/drawing/2014/main" id="{675D2750-C60B-4A30-8A19-6F31C4AF2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38570B-FE7E-4EA0-80E8-AE1E8FE8684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3">
            <a:extLst>
              <a:ext uri="{FF2B5EF4-FFF2-40B4-BE49-F238E27FC236}">
                <a16:creationId xmlns:a16="http://schemas.microsoft.com/office/drawing/2014/main" id="{CB362FCC-50B5-4100-B792-07643A76C5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Line 4">
            <a:extLst>
              <a:ext uri="{FF2B5EF4-FFF2-40B4-BE49-F238E27FC236}">
                <a16:creationId xmlns:a16="http://schemas.microsoft.com/office/drawing/2014/main" id="{08D4E168-2231-4220-A547-5757461541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196" name="AutoShape 5">
            <a:extLst>
              <a:ext uri="{FF2B5EF4-FFF2-40B4-BE49-F238E27FC236}">
                <a16:creationId xmlns:a16="http://schemas.microsoft.com/office/drawing/2014/main" id="{1E5618AE-EE07-4E90-9684-EF3595C13D5F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7" name="Text Box 2">
            <a:extLst>
              <a:ext uri="{FF2B5EF4-FFF2-40B4-BE49-F238E27FC236}">
                <a16:creationId xmlns:a16="http://schemas.microsoft.com/office/drawing/2014/main" id="{354CC560-26A9-402C-86CC-9DF4D730E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557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x:S2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S3 ] S2;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x:M2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           RU(ang)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M3 ]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     	       [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MRel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(random(0.85, 1)) RH(-10)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	         RU(-ang)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AdjustLU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LMul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(0.7) M3 ] M2;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x:S3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GU(1.3,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x:M3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Nl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(80*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TurtleState.length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(x)) GU(0.8,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GU(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t) ==&gt;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*(t+1)) GU(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incd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, t+1);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DlAdd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arg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400" b="1" dirty="0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BA(age, angle) ==&gt; BA(age+1,  a[age&lt;5 ? age+1 : 5]);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GA(age, angle) ==&gt; GA(age+1, gg[age&lt;2 ? age+1 : 2]);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HA(age, angle) ==&gt; HA(age+1, </a:t>
            </a:r>
            <a:r>
              <a:rPr lang="en-US" altLang="de-DE" sz="1400" b="1" dirty="0" err="1">
                <a:solidFill>
                  <a:schemeClr val="accent2"/>
                </a:solidFill>
                <a:latin typeface="Courier New" panose="02070309020205020404" pitchFamily="49" charset="0"/>
              </a:rPr>
              <a:t>hh</a:t>
            </a: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[age&lt;4 ? age+1 : 4]);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]</a:t>
            </a:r>
          </a:p>
        </p:txBody>
      </p:sp>
      <p:sp>
        <p:nvSpPr>
          <p:cNvPr id="8198" name="Slide Number Placeholder 2">
            <a:extLst>
              <a:ext uri="{FF2B5EF4-FFF2-40B4-BE49-F238E27FC236}">
                <a16:creationId xmlns:a16="http://schemas.microsoft.com/office/drawing/2014/main" id="{6F26E02B-CBA7-4AA5-8BFC-6FBFBD74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50F92B-FB0D-4C74-8E41-EAF8FE90421D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de-DE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315B4FBB-5FEA-442A-B129-ACB4A5AEA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569913"/>
            <a:ext cx="8713787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Try to answer the following questions: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de-DE" sz="2400" i="1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how to increase the thickness growth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	- for all growth units (GU)?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	- for the trunk only?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how can a slimmer crown shape be achieved (e.g., by changing the length growth)?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</a:rPr>
              <a:t>-   how can the number of main side branches be reduced?</a:t>
            </a:r>
          </a:p>
        </p:txBody>
      </p:sp>
      <p:sp>
        <p:nvSpPr>
          <p:cNvPr id="9219" name="Line 3">
            <a:extLst>
              <a:ext uri="{FF2B5EF4-FFF2-40B4-BE49-F238E27FC236}">
                <a16:creationId xmlns:a16="http://schemas.microsoft.com/office/drawing/2014/main" id="{4E026865-6211-4D33-B2D3-56A1F1B99A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8A3854AC-10A6-4423-BC62-AB631554DB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221" name="AutoShape 5">
            <a:extLst>
              <a:ext uri="{FF2B5EF4-FFF2-40B4-BE49-F238E27FC236}">
                <a16:creationId xmlns:a16="http://schemas.microsoft.com/office/drawing/2014/main" id="{AD5F1F54-A579-4765-A78F-F7450B62BBCA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2" name="Slide Number Placeholder 2">
            <a:extLst>
              <a:ext uri="{FF2B5EF4-FFF2-40B4-BE49-F238E27FC236}">
                <a16:creationId xmlns:a16="http://schemas.microsoft.com/office/drawing/2014/main" id="{67AF1663-C19C-4B74-9098-7516748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B427CA-496C-421C-A636-ACCDAABB70EB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de-DE" altLang="de-DE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663F588-0010-45DE-8560-E88D74401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8496300" cy="163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C00000"/>
                </a:solidFill>
                <a:latin typeface="Arial" panose="020B0604020202020204" pitchFamily="34" charset="0"/>
              </a:rPr>
              <a:t>Repetition: RELATIONAL GROWTH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RGG: Relational Growth Grammars, parallel graph grammars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Summary: Structure of a rule of a RGG</a:t>
            </a:r>
          </a:p>
        </p:txBody>
      </p:sp>
      <p:sp>
        <p:nvSpPr>
          <p:cNvPr id="10243" name="Text Box 4">
            <a:extLst>
              <a:ext uri="{FF2B5EF4-FFF2-40B4-BE49-F238E27FC236}">
                <a16:creationId xmlns:a16="http://schemas.microsoft.com/office/drawing/2014/main" id="{EB77A9EE-C80E-4CDA-AEFB-9891ABC76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49" y="2122736"/>
            <a:ext cx="714374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latin typeface="Courier New" panose="02070309020205020404" pitchFamily="49" charset="0"/>
                <a:cs typeface="Courier New" panose="02070309020205020404" pitchFamily="49" charset="0"/>
              </a:rPr>
              <a:t>(* C *), L,(E) ==&gt; R { P };</a:t>
            </a:r>
          </a:p>
        </p:txBody>
      </p:sp>
      <p:sp>
        <p:nvSpPr>
          <p:cNvPr id="10244" name="Line 2">
            <a:extLst>
              <a:ext uri="{FF2B5EF4-FFF2-40B4-BE49-F238E27FC236}">
                <a16:creationId xmlns:a16="http://schemas.microsoft.com/office/drawing/2014/main" id="{E7E5E96B-BACB-456F-84F2-94A0294442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188913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3">
            <a:extLst>
              <a:ext uri="{FF2B5EF4-FFF2-40B4-BE49-F238E27FC236}">
                <a16:creationId xmlns:a16="http://schemas.microsoft.com/office/drawing/2014/main" id="{B69CC086-558A-4D5D-9CF6-7BA431DC07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363" y="549274"/>
            <a:ext cx="20637" cy="63087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0246" name="AutoShape 4">
            <a:extLst>
              <a:ext uri="{FF2B5EF4-FFF2-40B4-BE49-F238E27FC236}">
                <a16:creationId xmlns:a16="http://schemas.microsoft.com/office/drawing/2014/main" id="{C92680E0-E59B-4D0F-91A2-66905400E6A1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95287" y="174626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7" name="Text Box 4">
            <a:extLst>
              <a:ext uri="{FF2B5EF4-FFF2-40B4-BE49-F238E27FC236}">
                <a16:creationId xmlns:a16="http://schemas.microsoft.com/office/drawing/2014/main" id="{4325211A-AB76-4BB4-9AA8-D39A197C7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076700"/>
            <a:ext cx="1177925" cy="923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Context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248" name="Text Box 4">
            <a:extLst>
              <a:ext uri="{FF2B5EF4-FFF2-40B4-BE49-F238E27FC236}">
                <a16:creationId xmlns:a16="http://schemas.microsoft.com/office/drawing/2014/main" id="{A4B71538-03C1-4357-9C71-B5990F42D1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1838" y="4076700"/>
            <a:ext cx="1670050" cy="14779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Left-hand side of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graphs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to be replaced by R)</a:t>
            </a:r>
          </a:p>
        </p:txBody>
      </p:sp>
      <p:sp>
        <p:nvSpPr>
          <p:cNvPr id="10249" name="Text Box 4">
            <a:extLst>
              <a:ext uri="{FF2B5EF4-FFF2-40B4-BE49-F238E27FC236}">
                <a16:creationId xmlns:a16="http://schemas.microsoft.com/office/drawing/2014/main" id="{4587FF47-7628-46BB-9D1B-EC03B6A02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1888" y="4075113"/>
            <a:ext cx="2339975" cy="1754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Condition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logical expressions, contains parameters related to node labels from L and C)</a:t>
            </a:r>
          </a:p>
        </p:txBody>
      </p:sp>
      <p:sp>
        <p:nvSpPr>
          <p:cNvPr id="10250" name="Text Box 4">
            <a:extLst>
              <a:ext uri="{FF2B5EF4-FFF2-40B4-BE49-F238E27FC236}">
                <a16:creationId xmlns:a16="http://schemas.microsoft.com/office/drawing/2014/main" id="{990FB7BF-990B-4B4E-B387-A361E729D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0925" y="4076700"/>
            <a:ext cx="13208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Right-hand side of rule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(Set of graphs)</a:t>
            </a:r>
          </a:p>
        </p:txBody>
      </p:sp>
      <p:sp>
        <p:nvSpPr>
          <p:cNvPr id="10251" name="Text Box 4">
            <a:extLst>
              <a:ext uri="{FF2B5EF4-FFF2-40B4-BE49-F238E27FC236}">
                <a16:creationId xmlns:a16="http://schemas.microsoft.com/office/drawing/2014/main" id="{026B8080-1445-4993-B5F1-3B5496E43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9350" y="4076700"/>
            <a:ext cx="1465263" cy="1200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Imperative Code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latin typeface="Arial" panose="020B0604020202020204" pitchFamily="34" charset="0"/>
              </a:rPr>
              <a:t>(List of commands)</a:t>
            </a:r>
          </a:p>
        </p:txBody>
      </p:sp>
      <p:sp>
        <p:nvSpPr>
          <p:cNvPr id="10252" name="Text Box 4">
            <a:extLst>
              <a:ext uri="{FF2B5EF4-FFF2-40B4-BE49-F238E27FC236}">
                <a16:creationId xmlns:a16="http://schemas.microsoft.com/office/drawing/2014/main" id="{ACCD10C4-7933-4379-82B7-C8332FCF1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0" y="6227763"/>
            <a:ext cx="5427663" cy="369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>
                <a:solidFill>
                  <a:srgbClr val="FF0000"/>
                </a:solidFill>
                <a:latin typeface="Arial" panose="020B0604020202020204" pitchFamily="34" charset="0"/>
              </a:rPr>
              <a:t>Graphs: </a:t>
            </a:r>
            <a:r>
              <a:rPr lang="en-US" altLang="de-DE" sz="1800">
                <a:latin typeface="Arial" panose="020B0604020202020204" pitchFamily="34" charset="0"/>
              </a:rPr>
              <a:t>directed with edge-labels and node-labels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0363BB2-B6E7-4AA4-BC1D-54B6C1126D30}"/>
              </a:ext>
            </a:extLst>
          </p:cNvPr>
          <p:cNvCxnSpPr>
            <a:cxnSpLocks/>
            <a:stCxn id="10247" idx="0"/>
          </p:cNvCxnSpPr>
          <p:nvPr/>
        </p:nvCxnSpPr>
        <p:spPr>
          <a:xfrm flipV="1">
            <a:off x="1416050" y="2598738"/>
            <a:ext cx="768350" cy="1477962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AC2F8E0-B302-4EA7-B2EE-B3AAC65F8A41}"/>
              </a:ext>
            </a:extLst>
          </p:cNvPr>
          <p:cNvCxnSpPr>
            <a:cxnSpLocks/>
          </p:cNvCxnSpPr>
          <p:nvPr/>
        </p:nvCxnSpPr>
        <p:spPr>
          <a:xfrm flipV="1">
            <a:off x="2947988" y="2686873"/>
            <a:ext cx="723900" cy="1388241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E476953-FACE-48A0-9287-6FD80DC85BAF}"/>
              </a:ext>
            </a:extLst>
          </p:cNvPr>
          <p:cNvCxnSpPr>
            <a:cxnSpLocks/>
          </p:cNvCxnSpPr>
          <p:nvPr/>
        </p:nvCxnSpPr>
        <p:spPr>
          <a:xfrm flipV="1">
            <a:off x="4246563" y="2707511"/>
            <a:ext cx="188913" cy="1388240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7071603-1775-4C7D-A6D4-52F58541B787}"/>
              </a:ext>
            </a:extLst>
          </p:cNvPr>
          <p:cNvCxnSpPr>
            <a:cxnSpLocks/>
          </p:cNvCxnSpPr>
          <p:nvPr/>
        </p:nvCxnSpPr>
        <p:spPr>
          <a:xfrm flipH="1" flipV="1">
            <a:off x="7142162" y="2597150"/>
            <a:ext cx="960439" cy="1535114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909567B-525F-4B0D-A86F-B27174570E16}"/>
              </a:ext>
            </a:extLst>
          </p:cNvPr>
          <p:cNvCxnSpPr>
            <a:cxnSpLocks/>
          </p:cNvCxnSpPr>
          <p:nvPr/>
        </p:nvCxnSpPr>
        <p:spPr>
          <a:xfrm flipH="1" flipV="1">
            <a:off x="1225550" y="5084763"/>
            <a:ext cx="177800" cy="115252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8" name="Slide Number Placeholder 1">
            <a:extLst>
              <a:ext uri="{FF2B5EF4-FFF2-40B4-BE49-F238E27FC236}">
                <a16:creationId xmlns:a16="http://schemas.microsoft.com/office/drawing/2014/main" id="{AE9411A6-E2E2-41E0-AA86-B33CAC25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2BA329-D875-4900-97C2-1215B758EE3C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de-DE" sz="140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60CDAE9-3BF1-404D-9950-0C5E267919C3}"/>
              </a:ext>
            </a:extLst>
          </p:cNvPr>
          <p:cNvCxnSpPr>
            <a:cxnSpLocks/>
          </p:cNvCxnSpPr>
          <p:nvPr/>
        </p:nvCxnSpPr>
        <p:spPr>
          <a:xfrm flipH="1" flipV="1">
            <a:off x="6130925" y="2597150"/>
            <a:ext cx="619125" cy="1552575"/>
          </a:xfrm>
          <a:prstGeom prst="straightConnector1">
            <a:avLst/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>
            <a:extLst>
              <a:ext uri="{FF2B5EF4-FFF2-40B4-BE49-F238E27FC236}">
                <a16:creationId xmlns:a16="http://schemas.microsoft.com/office/drawing/2014/main" id="{73FEC05E-449E-4A76-817A-597441F95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8" y="404813"/>
            <a:ext cx="8532812" cy="580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C00000"/>
                </a:solidFill>
                <a:latin typeface="Arial" panose="020B0604020202020204" pitchFamily="34" charset="0"/>
              </a:rPr>
              <a:t>Another type of rule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</a:rPr>
              <a:t>Update rules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Sometimes you don't want to change anything in the graph structure, but only change attributes of a single node (e.g. to calculate the photosynthesis for a leaf). There is a separate rule type for this: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latin typeface="Courier New" panose="02070309020205020404" pitchFamily="49" charset="0"/>
              </a:rPr>
              <a:t>A ::&gt; { </a:t>
            </a:r>
            <a:r>
              <a:rPr lang="en-US" altLang="de-DE" sz="2400" i="1" dirty="0">
                <a:latin typeface="Arial" panose="020B0604020202020204" pitchFamily="34" charset="0"/>
              </a:rPr>
              <a:t>imperative Code</a:t>
            </a:r>
            <a:r>
              <a:rPr lang="en-US" altLang="de-DE" sz="2400" b="1" dirty="0">
                <a:latin typeface="Courier New" panose="02070309020205020404" pitchFamily="49" charset="0"/>
              </a:rPr>
              <a:t> };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Test the following examples: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sm09_e25.rgg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sm09_e16.rgg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sm09_e18.rgg</a:t>
            </a:r>
          </a:p>
        </p:txBody>
      </p:sp>
      <p:sp>
        <p:nvSpPr>
          <p:cNvPr id="11267" name="Line 3">
            <a:extLst>
              <a:ext uri="{FF2B5EF4-FFF2-40B4-BE49-F238E27FC236}">
                <a16:creationId xmlns:a16="http://schemas.microsoft.com/office/drawing/2014/main" id="{0A4129A6-BE6B-40F5-9CC4-1BD02F2FA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4">
            <a:extLst>
              <a:ext uri="{FF2B5EF4-FFF2-40B4-BE49-F238E27FC236}">
                <a16:creationId xmlns:a16="http://schemas.microsoft.com/office/drawing/2014/main" id="{97AE7A23-F0EF-4ACD-B7FD-737F564297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1269" name="AutoShape 5">
            <a:extLst>
              <a:ext uri="{FF2B5EF4-FFF2-40B4-BE49-F238E27FC236}">
                <a16:creationId xmlns:a16="http://schemas.microsoft.com/office/drawing/2014/main" id="{D7309C1D-4A41-46C6-8586-50DB15FAFB89}"/>
              </a:ext>
            </a:extLst>
          </p:cNvPr>
          <p:cNvCxnSpPr>
            <a:cxnSpLocks noChangeShapeType="1"/>
          </p:cNvCxnSpPr>
          <p:nvPr/>
        </p:nvCxnSpPr>
        <p:spPr bwMode="auto">
          <a:xfrm rot="-54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70" name="Slide Number Placeholder 2">
            <a:extLst>
              <a:ext uri="{FF2B5EF4-FFF2-40B4-BE49-F238E27FC236}">
                <a16:creationId xmlns:a16="http://schemas.microsoft.com/office/drawing/2014/main" id="{EF11032C-D0AB-4AB7-92A3-8CA1AB2A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176F0F-D95B-44F9-A68E-7CF6204AC685}" type="slidenum">
              <a:rPr lang="de-DE" altLang="de-DE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de-DE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2057</Words>
  <Application>Microsoft Office PowerPoint</Application>
  <PresentationFormat>Bildschirmpräsentation (4:3)</PresentationFormat>
  <Paragraphs>273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Winfried Kurth</cp:lastModifiedBy>
  <cp:revision>212</cp:revision>
  <dcterms:created xsi:type="dcterms:W3CDTF">2006-10-23T15:58:10Z</dcterms:created>
  <dcterms:modified xsi:type="dcterms:W3CDTF">2022-06-30T14:50:23Z</dcterms:modified>
</cp:coreProperties>
</file>