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611" r:id="rId2"/>
    <p:sldId id="535" r:id="rId3"/>
    <p:sldId id="435" r:id="rId4"/>
    <p:sldId id="545" r:id="rId5"/>
    <p:sldId id="546" r:id="rId6"/>
    <p:sldId id="562" r:id="rId7"/>
    <p:sldId id="644" r:id="rId8"/>
    <p:sldId id="547" r:id="rId9"/>
    <p:sldId id="567" r:id="rId10"/>
    <p:sldId id="612" r:id="rId11"/>
    <p:sldId id="613" r:id="rId12"/>
    <p:sldId id="614" r:id="rId13"/>
    <p:sldId id="615" r:id="rId14"/>
    <p:sldId id="616" r:id="rId15"/>
    <p:sldId id="617" r:id="rId16"/>
    <p:sldId id="618" r:id="rId17"/>
    <p:sldId id="619" r:id="rId18"/>
    <p:sldId id="620" r:id="rId19"/>
    <p:sldId id="621" r:id="rId20"/>
    <p:sldId id="622" r:id="rId21"/>
    <p:sldId id="623" r:id="rId22"/>
    <p:sldId id="673" r:id="rId23"/>
    <p:sldId id="646" r:id="rId24"/>
    <p:sldId id="647" r:id="rId25"/>
    <p:sldId id="648" r:id="rId26"/>
    <p:sldId id="649" r:id="rId27"/>
    <p:sldId id="650" r:id="rId28"/>
    <p:sldId id="651" r:id="rId29"/>
    <p:sldId id="652" r:id="rId30"/>
    <p:sldId id="653" r:id="rId31"/>
    <p:sldId id="654" r:id="rId32"/>
    <p:sldId id="655" r:id="rId33"/>
    <p:sldId id="656" r:id="rId34"/>
    <p:sldId id="657" r:id="rId35"/>
    <p:sldId id="674" r:id="rId36"/>
    <p:sldId id="675" r:id="rId37"/>
    <p:sldId id="637" r:id="rId38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0929"/>
  </p:normalViewPr>
  <p:slideViewPr>
    <p:cSldViewPr>
      <p:cViewPr varScale="1">
        <p:scale>
          <a:sx n="97" d="100"/>
          <a:sy n="97" d="100"/>
        </p:scale>
        <p:origin x="7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67C1E3B-7119-4ACD-A044-9EA23D2605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C14BF47-1408-4FCC-9C0E-5F7AF9A87E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1C1237B-E69D-4B6A-9BC7-CFC3A3B0A9D6}" type="datetimeFigureOut">
              <a:rPr lang="de-DE"/>
              <a:pPr>
                <a:defRPr/>
              </a:pPr>
              <a:t>27.05.2022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A7AAFEDC-7F65-4B2F-8ABF-D8C93AC299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C218D06E-7D23-440C-B7DB-B7B6CD7E6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2B3164-08A4-4373-8269-A735718EF4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534132-C3B8-4B52-9FB5-D13A62B788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2269E99-CC74-4044-9F55-1CEAB5804E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>
            <a:extLst>
              <a:ext uri="{FF2B5EF4-FFF2-40B4-BE49-F238E27FC236}">
                <a16:creationId xmlns:a16="http://schemas.microsoft.com/office/drawing/2014/main" id="{BAE9EBC0-7FA6-4CFA-966E-6DB06E61B3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izenplatzhalter 2">
            <a:extLst>
              <a:ext uri="{FF2B5EF4-FFF2-40B4-BE49-F238E27FC236}">
                <a16:creationId xmlns:a16="http://schemas.microsoft.com/office/drawing/2014/main" id="{1AB4B075-D261-4CCC-BF7F-418A091040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/>
          </a:p>
        </p:txBody>
      </p:sp>
      <p:sp>
        <p:nvSpPr>
          <p:cNvPr id="36868" name="Foliennummernplatzhalter 3">
            <a:extLst>
              <a:ext uri="{FF2B5EF4-FFF2-40B4-BE49-F238E27FC236}">
                <a16:creationId xmlns:a16="http://schemas.microsoft.com/office/drawing/2014/main" id="{44B65040-FA4E-4504-A57C-8447C6F50F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04773C-2F3F-4382-963F-7E174CCC4260}" type="slidenum">
              <a:rPr lang="de-DE" altLang="de-DE" sz="1200"/>
              <a:pPr/>
              <a:t>33</a:t>
            </a:fld>
            <a:endParaRPr lang="de-DE" altLang="de-D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47F035-9517-46C0-A73B-05C881A061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6903F2-B5FD-46A7-B938-3B06294456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A538C8-11EE-4799-B218-8C58C219B3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0B24A-8BAA-4C09-A691-EA91C215F3C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419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A42163-9E24-4A23-A0B4-A622C2E356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FFFD48-4639-44FA-8891-4F5C6A7B34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82F720-2BF0-4353-89CE-0B13456462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35B6F-858B-4D62-BC84-C5ABEC2DBE2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115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EB4E70-C59C-41BF-AA21-1CA4C0BEFD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E3CB9F-E3B1-4174-950E-3CC6DA60CD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204C91-97A8-43B4-AFD8-66E00C3A72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D32ED-5DCF-4B3D-A087-8D6CD91EB00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373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A5171A-F647-4F09-86D9-776235BBDC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CA7B81-A883-4A95-88C5-BA014D539A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0FC597-DD24-40E1-BBBD-1EBFFF20F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8D949-300B-404E-B8A7-D23EF2FAB9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3676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623886-3421-4E12-A1B9-87EEED323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14AD32-30A5-4D56-9C57-48D25482C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E128E3-0B53-4B7E-B85D-08064E506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8F995-9067-4710-83EC-C69C7934E44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4893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88880A-CA2A-4417-BF04-BD7DE399AE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16819A-C09B-4BFA-B52C-3BC36D423B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A3E919-4A6C-4370-B168-8B3DBCBFD3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F2BE4-4BA8-4910-B771-09DA8FCBA7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1657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FCDD3C-193F-4655-89FA-EA00086183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1A1F7A-CFE9-4F60-8958-3B8D7688A9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D31D9E-6B7C-459E-90D0-F42D567D4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2D9D5-9752-4F25-A38D-500B27146C0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607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CA145F2-EC4D-4292-8481-21FC782BB9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A6BBAB-99BE-4CA3-9442-386807FD0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1055207-B454-4AC7-85DE-BEB9712C38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D7BAE-B1FE-4564-BE72-EEDBA4148F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41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F4E77CC-C748-42B2-B39C-754A110ABF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53C7BB-113D-4850-9495-5E1CDE2026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4F2D98-A915-4CE3-811C-38E5C6B4B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F801-061B-4EFA-A533-B5BBE846538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2953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C38E0-CABE-49F7-A340-9D1729549B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10212-E763-4101-9E8D-CE44416EEB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560AB8-08CA-406A-B94C-08933B3AD1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E714-7B22-4C32-95BD-EF51D4E8CA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319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20982A-50BC-4E4B-AB1D-C4D4A14868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2D9F7C-10DE-4CF1-8F43-ABB473A45B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085E2C-3AE0-4D64-AE46-BEA7D28AEE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0D244-0C1F-428B-A5F0-EA5615E307B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807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4BB1C0-17BA-4A55-8CE3-3B20A0458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B55A71-9DE3-4616-9C2F-32E69F22A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2AA4143-9A97-4FC5-846E-03D8B36961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C9CA2CF-A190-403F-9C67-9D43FC7AA7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BC08C51-6038-4DBB-BD3C-77411CDF5A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6BD2D95-F161-4F72-A160-863083F8908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064A7467-320B-49E2-BC47-094C40346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204864"/>
            <a:ext cx="8077200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2022  - 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0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6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2 June, 2022</a:t>
            </a:r>
          </a:p>
        </p:txBody>
      </p:sp>
      <p:pic>
        <p:nvPicPr>
          <p:cNvPr id="3075" name="Picture 6" descr="groimpstart">
            <a:extLst>
              <a:ext uri="{FF2B5EF4-FFF2-40B4-BE49-F238E27FC236}">
                <a16:creationId xmlns:a16="http://schemas.microsoft.com/office/drawing/2014/main" id="{74487EDA-BFC7-4300-81A6-482A27457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groimp500x500">
            <a:extLst>
              <a:ext uri="{FF2B5EF4-FFF2-40B4-BE49-F238E27FC236}">
                <a16:creationId xmlns:a16="http://schemas.microsoft.com/office/drawing/2014/main" id="{CA9EE0AF-BC2A-4F29-9B97-1D00620EA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34645B-5B43-46FA-BB67-A2E6DB24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A4C171B-FB4E-4B7B-904E-5AFCCB9A5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789" y="1052736"/>
            <a:ext cx="779978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Query a context that must exist for a rule to be applicable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in XL: context specification in (* .... *)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C8B5319-D9FD-4C5D-A86D-336B14F390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44B62F39-2168-47D8-BEEC-664635FBB8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EF49D85-7D24-4B48-86A8-2EFDBFD6DFD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3129A4-9924-4533-B5E1-C941E2B36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5" descr="kat19a">
            <a:extLst>
              <a:ext uri="{FF2B5EF4-FFF2-40B4-BE49-F238E27FC236}">
                <a16:creationId xmlns:a16="http://schemas.microsoft.com/office/drawing/2014/main" id="{36B932D7-6DFC-445B-9A71-7DDF25F6C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9" y="1916113"/>
            <a:ext cx="8785225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B1A19196-0AAD-4E1D-89E6-286CF122EF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3443C21-911B-40DF-ADB7-4B21FAE0C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799" y="689274"/>
            <a:ext cx="21728" cy="616872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4456819-A0B2-4019-AC67-A9D02B10BA6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883463-A5C6-4607-96DB-7F41CFF5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0167501-51DE-4170-BD91-FCA1ADC01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49275"/>
            <a:ext cx="8618982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 of using left-sided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another example of left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sm09_e14.rgg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6" descr="kat19e">
            <a:extLst>
              <a:ext uri="{FF2B5EF4-FFF2-40B4-BE49-F238E27FC236}">
                <a16:creationId xmlns:a16="http://schemas.microsoft.com/office/drawing/2014/main" id="{F44302FD-D581-45E2-A9B6-4DEE53971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4" y="2205038"/>
            <a:ext cx="87122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FF2BECC5-261D-4091-B1F6-B27CED7EDB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23B92027-CA1B-4696-864D-07CE2A0980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4CB3A75-0255-4BFA-BD2B-7F0D1D98092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E0374A-D757-4E84-8667-B20C47D7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64A8F41-4649-4330-8520-D90B892AC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31" y="524818"/>
            <a:ext cx="8568946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Context-sensitive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 of using right-sided context: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another example of right context: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sm09_e15.rgg</a:t>
            </a:r>
            <a:endParaRPr lang="en-US" altLang="de-DE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5" descr="fig14new">
            <a:extLst>
              <a:ext uri="{FF2B5EF4-FFF2-40B4-BE49-F238E27FC236}">
                <a16:creationId xmlns:a16="http://schemas.microsoft.com/office/drawing/2014/main" id="{68D1121D-E032-462B-98E0-40EE51667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79" y="3933056"/>
            <a:ext cx="8591080" cy="278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CBCE0F9C-470E-4FEA-945F-8586BCA394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260648"/>
            <a:ext cx="8532440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EF9E8072-E690-4BD2-B7A8-3D5A37266C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DAD249A8-AEF3-4342-9BAB-D7D886746F2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24978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462E99-1073-4F59-9DB7-2A49DED8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1A3862A-B271-46DE-A817-00BC14507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81000"/>
            <a:ext cx="889247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Right context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installation in a model for signal-controlled triggering of lateral shoot formation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A(int age);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B(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super.length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super.color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extends F(length, 3, </a:t>
            </a:r>
            <a:r>
              <a:rPr lang="en-GB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Axiom</a:t>
            </a: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==&gt; A(0);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A(t), (t &lt; 5) ==&gt; B(10, 2) A(t+1);      // </a:t>
            </a:r>
            <a:r>
              <a:rPr lang="fr-FR" altLang="de-DE" sz="1600" dirty="0">
                <a:latin typeface="Arial" panose="020B0604020202020204" pitchFamily="34" charset="0"/>
                <a:cs typeface="Courier New" panose="02070309020205020404" pitchFamily="49" charset="0"/>
              </a:rPr>
              <a:t>2 = green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A(t), (t == 5) ==&gt; B(10, 4);            // </a:t>
            </a:r>
            <a:r>
              <a:rPr lang="fr-FR" altLang="de-DE" sz="1600" dirty="0">
                <a:latin typeface="Arial" panose="020B0604020202020204" pitchFamily="34" charset="0"/>
                <a:cs typeface="Courier New" panose="02070309020205020404" pitchFamily="49" charset="0"/>
              </a:rPr>
              <a:t>4 = </a:t>
            </a:r>
            <a:r>
              <a:rPr lang="fr-FR" altLang="de-DE" sz="1600" dirty="0" err="1">
                <a:latin typeface="Arial" panose="020B0604020202020204" pitchFamily="34" charset="0"/>
                <a:cs typeface="Courier New" panose="02070309020205020404" pitchFamily="49" charset="0"/>
              </a:rPr>
              <a:t>red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B(s, 2) </a:t>
            </a: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 B(r, 4) *)</a:t>
            </a: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==&gt; B(s, 4);</a:t>
            </a:r>
            <a:endParaRPr lang="de-DE" altLang="de-DE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B(s, 4) ==&gt; B(s, 3) [ RH(random(0, 360)) RU(30) F(30, 1, 14) ];</a:t>
            </a:r>
            <a:r>
              <a:rPr lang="de-DE" altLang="de-DE" sz="1600" dirty="0">
                <a:latin typeface="Arial" panose="020B0604020202020204" pitchFamily="34" charset="0"/>
              </a:rPr>
              <a:t>  // 3 = </a:t>
            </a:r>
            <a:r>
              <a:rPr lang="de-DE" altLang="de-DE" sz="1600" dirty="0" err="1">
                <a:latin typeface="Arial" panose="020B0604020202020204" pitchFamily="34" charset="0"/>
              </a:rPr>
              <a:t>blue</a:t>
            </a:r>
            <a:endParaRPr lang="de-DE" altLang="de-DE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6FADF7CE-F22F-4C06-9E90-DFB755BF4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32656"/>
            <a:ext cx="6542853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b="1" dirty="0">
                <a:solidFill>
                  <a:srgbClr val="009900"/>
                </a:solidFill>
                <a:latin typeface="Arial" panose="020B0604020202020204" pitchFamily="34" charset="0"/>
              </a:rPr>
              <a:t>Insertion: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Graph View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 always carries a graph with it, which contains all the current structure information.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>
                <a:latin typeface="Arial" panose="020B0604020202020204" pitchFamily="34" charset="0"/>
              </a:rPr>
              <a:t>this is transformed by applying the rules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2400" dirty="0">
                <a:latin typeface="Arial" panose="020B0604020202020204" pitchFamily="34" charset="0"/>
              </a:rPr>
              <a:t>the graph can be displayed completely in the 2D graph view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	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: Panels &gt; 2D &gt; Graph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(the 2D graph view can be anchored with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the mouse in the </a:t>
            </a:r>
            <a:r>
              <a:rPr lang="en-US" altLang="de-DE" sz="2000" dirty="0" err="1">
                <a:latin typeface="Arial" panose="020B0604020202020204" pitchFamily="34" charset="0"/>
              </a:rPr>
              <a:t>GroIMP</a:t>
            </a:r>
            <a:r>
              <a:rPr lang="en-US" altLang="de-DE" sz="2000" dirty="0">
                <a:latin typeface="Arial" panose="020B0604020202020204" pitchFamily="34" charset="0"/>
              </a:rPr>
              <a:t> user interface)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&gt; Layout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&gt; View &gt; Redraw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04801C0-A6E8-414A-84EB-B48D7303D8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260648"/>
            <a:ext cx="846043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665784CF-8C69-43C3-8974-6D75C41850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51F26D9E-DD3B-48E3-AF32-7CF81F86E9C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265808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D95429-4A7C-434B-A506-CF4605AF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B29156-687B-45F9-AA61-EDD5FDD80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4558735"/>
            <a:ext cx="3886600" cy="203861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831D26B2-516A-493F-BC7F-B4B9871D0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296" y="333375"/>
            <a:ext cx="84582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Interpretation rules</a:t>
            </a:r>
            <a:endParaRPr lang="en-US" altLang="de-DE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Installation of a further rule application immediately before graphic interpretation (without effect on the next generation)</a:t>
            </a:r>
          </a:p>
        </p:txBody>
      </p:sp>
      <p:pic>
        <p:nvPicPr>
          <p:cNvPr id="17411" name="Picture 3" descr="ldiagr2">
            <a:extLst>
              <a:ext uri="{FF2B5EF4-FFF2-40B4-BE49-F238E27FC236}">
                <a16:creationId xmlns:a16="http://schemas.microsoft.com/office/drawing/2014/main" id="{DB48B7D6-CB70-4B25-AB3E-27F21DD9E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565400"/>
            <a:ext cx="6119812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4">
            <a:extLst>
              <a:ext uri="{FF2B5EF4-FFF2-40B4-BE49-F238E27FC236}">
                <a16:creationId xmlns:a16="http://schemas.microsoft.com/office/drawing/2014/main" id="{E490BB7F-07B3-4885-BB95-3F22BEF7A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284538"/>
            <a:ext cx="2592388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chemeClr val="accent2"/>
                </a:solidFill>
                <a:latin typeface="Arial" panose="020B0604020202020204" pitchFamily="34" charset="0"/>
              </a:rPr>
              <a:t>Interpretation rule  application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i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rgbClr val="009900"/>
                </a:solidFill>
                <a:latin typeface="Arial" panose="020B0604020202020204" pitchFamily="34" charset="0"/>
              </a:rPr>
              <a:t>Turtle - interpretation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3975149A-CA6F-4B21-9861-F8E5F1B0F2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34D5C014-E546-44B8-9C07-B53A2643C2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9D5E491F-86AD-4748-B18D-0413B3C91C9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1E6100-4FD2-4287-B238-34163C32C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>
            <a:extLst>
              <a:ext uri="{FF2B5EF4-FFF2-40B4-BE49-F238E27FC236}">
                <a16:creationId xmlns:a16="http://schemas.microsoft.com/office/drawing/2014/main" id="{373729F5-E692-4E44-804B-1C9362D63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852" y="425450"/>
            <a:ext cx="842566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latin typeface="Arial" panose="020B0604020202020204" pitchFamily="34" charset="0"/>
              </a:rPr>
              <a:t>Ordinary geometric interpretation (without interpretation rules)</a:t>
            </a:r>
          </a:p>
        </p:txBody>
      </p:sp>
      <p:pic>
        <p:nvPicPr>
          <p:cNvPr id="18435" name="Picture 5" descr="kat24b">
            <a:extLst>
              <a:ext uri="{FF2B5EF4-FFF2-40B4-BE49-F238E27FC236}">
                <a16:creationId xmlns:a16="http://schemas.microsoft.com/office/drawing/2014/main" id="{C0BFDA12-AF6B-4E78-BD33-583AD2508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13743"/>
            <a:ext cx="8820472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016F2D49-4E15-4628-9D7C-94D3653F2F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B8F9A743-5928-4686-867F-74F4CCF064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DCCCFE14-A2E7-4A05-9201-A5E504B5B82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29ABD2-4E8E-4A8B-BC68-F43CD62BF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A055387C-4770-4DF1-959B-C75DCB589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16" y="322711"/>
            <a:ext cx="61360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With the use of interpretation rules</a:t>
            </a:r>
          </a:p>
        </p:txBody>
      </p:sp>
      <p:sp>
        <p:nvSpPr>
          <p:cNvPr id="19462" name="Line 8">
            <a:extLst>
              <a:ext uri="{FF2B5EF4-FFF2-40B4-BE49-F238E27FC236}">
                <a16:creationId xmlns:a16="http://schemas.microsoft.com/office/drawing/2014/main" id="{16AEC1FD-BFB8-41DA-99E9-1B699CA3C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1341438"/>
            <a:ext cx="0" cy="36718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3">
            <a:extLst>
              <a:ext uri="{FF2B5EF4-FFF2-40B4-BE49-F238E27FC236}">
                <a16:creationId xmlns:a16="http://schemas.microsoft.com/office/drawing/2014/main" id="{F4D5DECD-42FA-4D62-A4E6-1477049543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4">
            <a:extLst>
              <a:ext uri="{FF2B5EF4-FFF2-40B4-BE49-F238E27FC236}">
                <a16:creationId xmlns:a16="http://schemas.microsoft.com/office/drawing/2014/main" id="{61FE288C-5AC4-499A-8423-8F7F54D89C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405" y="641648"/>
            <a:ext cx="124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5">
            <a:extLst>
              <a:ext uri="{FF2B5EF4-FFF2-40B4-BE49-F238E27FC236}">
                <a16:creationId xmlns:a16="http://schemas.microsoft.com/office/drawing/2014/main" id="{D38E0F42-0AE9-414F-BD3A-082553A082F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BD3514-9611-48BC-B70E-58232EA87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17B1BF-5F7B-4BF0-9894-305DA2F96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29" y="859110"/>
            <a:ext cx="8639175" cy="5810250"/>
          </a:xfrm>
          <a:prstGeom prst="rect">
            <a:avLst/>
          </a:prstGeom>
        </p:spPr>
      </p:pic>
      <p:sp>
        <p:nvSpPr>
          <p:cNvPr id="15" name="AutoShape 7">
            <a:extLst>
              <a:ext uri="{FF2B5EF4-FFF2-40B4-BE49-F238E27FC236}">
                <a16:creationId xmlns:a16="http://schemas.microsoft.com/office/drawing/2014/main" id="{2B4E5A77-777A-45B6-AAD5-2EFDFDDC2651}"/>
              </a:ext>
            </a:extLst>
          </p:cNvPr>
          <p:cNvSpPr>
            <a:spLocks/>
          </p:cNvSpPr>
          <p:nvPr/>
        </p:nvSpPr>
        <p:spPr bwMode="auto">
          <a:xfrm>
            <a:off x="755700" y="5373688"/>
            <a:ext cx="215900" cy="1008062"/>
          </a:xfrm>
          <a:prstGeom prst="leftBrace">
            <a:avLst>
              <a:gd name="adj1" fmla="val 38909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400">
              <a:solidFill>
                <a:schemeClr val="accent2"/>
              </a:solidFill>
            </a:endParaRPr>
          </a:p>
        </p:txBody>
      </p:sp>
      <p:sp>
        <p:nvSpPr>
          <p:cNvPr id="16" name="Line 9">
            <a:extLst>
              <a:ext uri="{FF2B5EF4-FFF2-40B4-BE49-F238E27FC236}">
                <a16:creationId xmlns:a16="http://schemas.microsoft.com/office/drawing/2014/main" id="{3502CEFB-B7CB-40E4-A3A1-18690CA578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676" y="4581253"/>
            <a:ext cx="1152004" cy="79243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0">
            <a:extLst>
              <a:ext uri="{FF2B5EF4-FFF2-40B4-BE49-F238E27FC236}">
                <a16:creationId xmlns:a16="http://schemas.microsoft.com/office/drawing/2014/main" id="{BF84D8F8-9883-405D-AD2A-3BB6A7512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552" y="5373688"/>
            <a:ext cx="0" cy="50323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9D7CDD32-B5EE-4100-AF4F-49B9AFA6C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676" y="5876925"/>
            <a:ext cx="2159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7C4BF4B-35C3-4D11-87CE-642069D02B9A}"/>
              </a:ext>
            </a:extLst>
          </p:cNvPr>
          <p:cNvSpPr/>
          <p:nvPr/>
        </p:nvSpPr>
        <p:spPr>
          <a:xfrm>
            <a:off x="884216" y="980728"/>
            <a:ext cx="2895696" cy="5035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>
            <a:extLst>
              <a:ext uri="{FF2B5EF4-FFF2-40B4-BE49-F238E27FC236}">
                <a16:creationId xmlns:a16="http://schemas.microsoft.com/office/drawing/2014/main" id="{C862BBD7-1CE3-4FAC-80A1-EFD98B75B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350"/>
            <a:ext cx="8546773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Another example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(int x) extends Sphere(3) {{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(GREEN);}};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Sphere(2) {{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(RED);}};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Flower;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d = 30;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crit_dist</a:t>
            </a:r>
            <a:r>
              <a:rPr lang="en-US" altLang="de-DE" sz="1200" b="1" dirty="0">
                <a:latin typeface="Courier New" panose="02070309020205020404" pitchFamily="49" charset="0"/>
              </a:rPr>
              <a:t> = 21;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 Axiom ==&gt;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(10);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{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(x) ==&gt; F(20, 2, 15) if (x &gt;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( RH(180) [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 ]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MainBud</a:t>
            </a:r>
            <a:r>
              <a:rPr lang="en-US" altLang="de-DE" sz="1200" b="1" dirty="0">
                <a:latin typeface="Courier New" panose="02070309020205020404" pitchFamily="49" charset="0"/>
              </a:rPr>
              <a:t>(x-1)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else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(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 );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LMeris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RU(random(50, 70)) F(random(15, 18), 2, 14)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RL(90) [ Flower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AMeris</a:t>
            </a:r>
            <a:r>
              <a:rPr lang="en-US" altLang="de-DE" sz="1200" b="1" dirty="0">
                <a:latin typeface="Courier New" panose="02070309020205020404" pitchFamily="49" charset="0"/>
              </a:rPr>
              <a:t> ==&gt; Scale(1.5) RL(90) Flower;            /* Flower: here only a symbol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applyInterpretation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();        /* Call for the execution of interpretation rules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                              (in imperative section { ... } !)              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interpret()                     /* Block with interpretation rules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Flower ==&gt; RH(30) for ((1:5))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( RH(72) [ RL(80) F(8, 1, 9) ]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20483" name="Picture 5" descr="plant_with_in">
            <a:extLst>
              <a:ext uri="{FF2B5EF4-FFF2-40B4-BE49-F238E27FC236}">
                <a16:creationId xmlns:a16="http://schemas.microsoft.com/office/drawing/2014/main" id="{48E5E258-BB75-46EB-86A1-6419C313A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137" y="332656"/>
            <a:ext cx="1281113" cy="424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D153EECA-113C-4E8F-A2E1-51C88BB3D6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350"/>
            <a:ext cx="8363271" cy="29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C04479EE-F09B-4EC9-918D-EC828565C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82540FE2-BD40-49C9-830C-436E5003E65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AEA305-D4E0-4818-9014-E49452B9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005C0D01-E144-4940-8588-5EA6D95BB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1218626"/>
            <a:ext cx="813688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Axiom ==&gt; A;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 ==&gt; Scale(0.3333) for (int i:(-1:1))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for (int j:(-1:1))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if ((i+1)*(j+1) != 1)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( [ Translate(</a:t>
            </a:r>
            <a:r>
              <a:rPr lang="en-GB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j, 0) A ] );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 ==&gt; Box;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Text Box 5">
            <a:extLst>
              <a:ext uri="{FF2B5EF4-FFF2-40B4-BE49-F238E27FC236}">
                <a16:creationId xmlns:a16="http://schemas.microsoft.com/office/drawing/2014/main" id="{A14986A6-6363-4BFE-BA4E-09E2DE7F1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6" y="512884"/>
            <a:ext cx="47525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Yet another example</a:t>
            </a:r>
          </a:p>
        </p:txBody>
      </p:sp>
      <p:sp>
        <p:nvSpPr>
          <p:cNvPr id="21508" name="Text Box 6">
            <a:extLst>
              <a:ext uri="{FF2B5EF4-FFF2-40B4-BE49-F238E27FC236}">
                <a16:creationId xmlns:a16="http://schemas.microsoft.com/office/drawing/2014/main" id="{BE98B848-5E51-4E5E-BF1C-BD97B197C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9" y="6021388"/>
            <a:ext cx="70572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creates the so-called "</a:t>
            </a:r>
            <a:r>
              <a:rPr lang="en-US" altLang="de-DE" sz="2400" dirty="0" err="1">
                <a:solidFill>
                  <a:srgbClr val="008000"/>
                </a:solidFill>
                <a:latin typeface="Arial" panose="020B0604020202020204" pitchFamily="34" charset="0"/>
              </a:rPr>
              <a:t>Menger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 Sponge" (a fractal)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C25378AF-8552-4A41-BCD7-A400EE03E7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4A13B4AA-9B1A-4BEB-89FF-09806D5899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A92B6BA5-072B-4479-A1E5-DF9EA0DB21F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E21728-BB65-4B38-A941-B993FCEC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0ABD9804-9733-4F8A-B845-F06DD14D5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948321"/>
            <a:ext cx="6768554" cy="314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Using imperative code in XL programs</a:t>
            </a: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Loops and arrays in branch constructions</a:t>
            </a: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Adding textures to plant models</a:t>
            </a:r>
            <a:endParaRPr lang="en-US" altLang="de-DE" sz="2800" dirty="0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388A496-69FA-4707-B8F3-1B63A52968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52B71053-EEC3-4621-BE99-A71BB3251A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1C02448B-EB53-498D-B669-EF6DA419EBC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2307C6-9911-4B99-B94D-FBB54759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2DCD6EDB-380F-4548-B023-4C0F0195E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03112639-59E9-449C-92EF-5DF85F319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"/>
            <a:ext cx="67818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de-DE" altLang="de-DE" sz="1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Axiom ==&gt; A;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A ==&gt; Scale(0.3333) for (int i:(-1:1))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for (int j:(-1:1))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if ((i+1)*(j+1) != 1)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( [ Translate(</a:t>
            </a:r>
            <a:r>
              <a:rPr lang="en-GB" altLang="de-DE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j, 0) A ] );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12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Box;</a:t>
            </a:r>
            <a:endParaRPr lang="de-DE" altLang="de-DE" sz="1200" b="1" dirty="0">
              <a:solidFill>
                <a:srgbClr val="CC33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A92A1406-BBC8-45A3-9C79-CE3699DEA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816" y="2438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(a)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020E5598-B73A-400A-8476-1FD253C5F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276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(b)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DAF225A5-D0BA-488A-8BBA-87DFE6DB9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276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solidFill>
                  <a:srgbClr val="CC3300"/>
                </a:solidFill>
                <a:latin typeface="Arial" panose="020B0604020202020204" pitchFamily="34" charset="0"/>
              </a:rPr>
              <a:t>(c)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84D2CC20-BCED-46E4-B260-C2665C15D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429000"/>
            <a:ext cx="2209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2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Sphere(0.5);</a:t>
            </a:r>
            <a:r>
              <a:rPr lang="de-DE" altLang="de-DE" sz="1200" dirty="0">
                <a:solidFill>
                  <a:srgbClr val="CC3300"/>
                </a:solidFill>
              </a:rPr>
              <a:t> 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4BC6D4AD-F2F5-45CB-B436-D08E35E52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528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==&gt; Box(0.1, 0.5, 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200" b="1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Translate(0.1, 0.25, 0) Sphere(0.2);</a:t>
            </a:r>
            <a:r>
              <a:rPr lang="de-DE" altLang="de-DE" sz="1200">
                <a:solidFill>
                  <a:srgbClr val="CC3300"/>
                </a:solidFill>
              </a:rPr>
              <a:t> </a:t>
            </a:r>
          </a:p>
        </p:txBody>
      </p:sp>
      <p:pic>
        <p:nvPicPr>
          <p:cNvPr id="22537" name="Picture 9" descr="mengerdrei">
            <a:extLst>
              <a:ext uri="{FF2B5EF4-FFF2-40B4-BE49-F238E27FC236}">
                <a16:creationId xmlns:a16="http://schemas.microsoft.com/office/drawing/2014/main" id="{8B764090-84B9-4B42-85FD-D5D883217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88" y="3938588"/>
            <a:ext cx="8458200" cy="291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3">
            <a:extLst>
              <a:ext uri="{FF2B5EF4-FFF2-40B4-BE49-F238E27FC236}">
                <a16:creationId xmlns:a16="http://schemas.microsoft.com/office/drawing/2014/main" id="{5C487AA9-F99B-4862-BC77-52CA3B43F4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188640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4">
            <a:extLst>
              <a:ext uri="{FF2B5EF4-FFF2-40B4-BE49-F238E27FC236}">
                <a16:creationId xmlns:a16="http://schemas.microsoft.com/office/drawing/2014/main" id="{1E9B9063-6473-4D94-BF3C-794F6DEC5F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5">
            <a:extLst>
              <a:ext uri="{FF2B5EF4-FFF2-40B4-BE49-F238E27FC236}">
                <a16:creationId xmlns:a16="http://schemas.microsoft.com/office/drawing/2014/main" id="{722E80E3-D711-48E7-855E-6C800C7147E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6AC821-E14B-446D-8C36-1CD4583E6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9F395879-4CDC-4C28-B11C-462029D50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695" y="476672"/>
            <a:ext cx="8794303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   What does this example create?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de-DE" sz="1600" b="1" i="1" dirty="0">
              <a:solidFill>
                <a:srgbClr val="CC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run()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Axiom ==&gt; [ A(0, 0.5) D(0.7) F(60) ] A(0, 6) F(100);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A(t, speed) ==&gt; A(t+1, speed);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applyInterpretation</a:t>
            </a: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interpret()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[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A(t, speed) ==&gt; RU(speed*t);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  <a:endParaRPr lang="de-DE" altLang="de-DE" sz="2000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dirty="0"/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4ADF2A8-251F-469E-8058-F6CD682E2A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69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644F71E-49C5-46A0-A20B-1ABBF8044C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CBAEAF6-5A49-4E01-9EB9-EAA2673F8C4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002B3C-C3F6-4337-9DE2-3EC6ECD80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B3BC593A-8FC7-4412-8EBA-FC8F24D71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54" y="464790"/>
            <a:ext cx="8642350" cy="6047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Morphological measurements, 10 and 17 June, 2022 (Greenhouse of the Forest Botany Department)</a:t>
            </a:r>
            <a:endParaRPr lang="en-US" altLang="de-DE" sz="24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Please bring the following: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Smartphone or camera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dirty="0" err="1">
                <a:latin typeface="Arial" panose="020B0604020202020204" pitchFamily="34" charset="0"/>
              </a:rPr>
              <a:t>Coloured</a:t>
            </a:r>
            <a:r>
              <a:rPr lang="en-US" altLang="de-DE" sz="2400" dirty="0">
                <a:latin typeface="Arial" panose="020B0604020202020204" pitchFamily="34" charset="0"/>
              </a:rPr>
              <a:t> pencils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Ruler, protractor (if available)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Small adhesive labels (if available), alternatively “</a:t>
            </a:r>
            <a:r>
              <a:rPr lang="en-US" altLang="de-DE" sz="2400" dirty="0" err="1">
                <a:latin typeface="Arial" panose="020B0604020202020204" pitchFamily="34" charset="0"/>
              </a:rPr>
              <a:t>Tesafilm</a:t>
            </a:r>
            <a:r>
              <a:rPr lang="en-US" altLang="de-DE" sz="2400" dirty="0">
                <a:latin typeface="Arial" panose="020B0604020202020204" pitchFamily="34" charset="0"/>
              </a:rPr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Notebook / Tablet to enter data in </a:t>
            </a: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 format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3 Groups will work simultaneously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gas exchange / manual morphology / FASTRAK digitizer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51035F4-CD90-4D22-AEA7-0B83E6B262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7" y="260648"/>
            <a:ext cx="8327776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A881705-4C0D-44B8-8A56-58E5B6115C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4C136448-5E4A-4B5C-B032-C806384489F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316B05-3931-49DE-AB59-6B5D0C36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22</a:t>
            </a:fld>
            <a:endParaRPr lang="de-DE" altLang="de-D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91E6913D-15C9-4DA5-B114-F12C5FAD6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3" y="333375"/>
            <a:ext cx="8258935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Objects of investigation: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Young plants Beech / Hornbeam / Maple / Sweet Cherry, the same as for the photosynthesis measurements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0000FF"/>
                </a:solidFill>
                <a:latin typeface="Arial" panose="020B0604020202020204" pitchFamily="34" charset="0"/>
              </a:rPr>
              <a:t>Before the detailed measurements: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Give the tree an ID name (name tag!)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Check for special features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Define reference direction (in pot)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Photograph the tree from several sides (with reference direction and name tag)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record measured variables related to the entire tree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B5F5245-D71A-48CA-82F6-1D05BC2410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8D3CD2D4-D03F-4E7C-B389-BFDEB45D8C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B127BD7-D81A-4F75-8E72-3D06F01CE0C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6F91B4-0B2D-4AFD-9992-D5248BB2A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0BD07FAD-F427-44D2-BE33-357C9EB8B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546776" cy="528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Measurement quantities related to the entire tree:</a:t>
            </a:r>
            <a:endParaRPr lang="en-US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Height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Diameter at the base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Number of leaves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Number of side branches 1st order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Date of measurement</a:t>
            </a:r>
          </a:p>
          <a:p>
            <a:pPr marL="342900" indent="-342900" eaLnBrk="1" hangingPunct="1">
              <a:buFontTx/>
              <a:buChar char="-"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</a:rPr>
              <a:t>Units of measurement: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lengths and diameters: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angle: degrees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masses: g (but 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, as a rule, SI unit: kg)</a:t>
            </a:r>
            <a:endParaRPr lang="en-US" altLang="de-DE" sz="2400" i="1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DDA7E2AA-8369-4F6E-9B5A-B2E07B4386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E372FBA0-5552-40E8-938B-F030159F1D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AE70CF7-7D99-434E-B425-887A5A02961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7FA199-62F5-4842-918C-C0749D60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EBBFB4D-1104-40A9-BEC3-41C749DA7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54" y="333375"/>
            <a:ext cx="8642350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Preparation of the topological and geometrical detail survey of the tree: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Finding the annual shoot limits (shoot base scars), as far as possible!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Numbering of the internodes of the main axis (trunk) from bottom to top (with consideration of the annual shoot arrangement); correspondingly also for the side branches;  if necessary short shoots and leaves.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side branches: number further within each side branch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Topological sketch of the entire tree with all leaves on a large drawing sheet (use several sheets if necessary - provide enough space for length and angle information!)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F53024B-0F8B-4BD2-98B2-A2130B29CE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7" y="260648"/>
            <a:ext cx="836327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09B6A49-FD15-4266-8828-DC26A979EF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FE87D5A-9158-4F92-919C-ED38FFA7CC3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ED0733-71AF-4C7C-9B92-E0BDF7414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ztest">
            <a:extLst>
              <a:ext uri="{FF2B5EF4-FFF2-40B4-BE49-F238E27FC236}">
                <a16:creationId xmlns:a16="http://schemas.microsoft.com/office/drawing/2014/main" id="{EA2E3105-C235-4448-84CF-8B81F0100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4787900" cy="6624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5" name="Text Box 3">
            <a:extLst>
              <a:ext uri="{FF2B5EF4-FFF2-40B4-BE49-F238E27FC236}">
                <a16:creationId xmlns:a16="http://schemas.microsoft.com/office/drawing/2014/main" id="{360871D4-3DA8-4268-8590-7EAC8B5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404813"/>
            <a:ext cx="374491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Red: Names of internodes, petioles and leaf blades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Black: Length (L), Diameter (D), Width (of leaf blade; B)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</a:rPr>
              <a:t>Green: Angle specifications. Angle of divergence (deviation from the growth direction of the main axis): W (in degrees), azimuth angle (relative to the reference direction on the ground): S (in degrees); note: no negative angles possible.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</a:rPr>
              <a:t>optional: angle between two consecutive internodes (W-indicator)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1C3AAC34-21FC-46F5-B5EC-903659891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221163"/>
            <a:ext cx="431800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7193D762-B27B-47BE-9695-04D38F6A0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781300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22ABAA05-4C12-4A19-A5AD-83868328C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412875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01C18B-A4F3-4846-8052-471D26D3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ztest">
            <a:extLst>
              <a:ext uri="{FF2B5EF4-FFF2-40B4-BE49-F238E27FC236}">
                <a16:creationId xmlns:a16="http://schemas.microsoft.com/office/drawing/2014/main" id="{818F94E6-998F-4EFB-997D-8148EE51A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4787900" cy="6624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Text Box 3">
            <a:extLst>
              <a:ext uri="{FF2B5EF4-FFF2-40B4-BE49-F238E27FC236}">
                <a16:creationId xmlns:a16="http://schemas.microsoft.com/office/drawing/2014/main" id="{DF1CF45C-3A70-4EFC-8E5A-341030AC8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332656"/>
            <a:ext cx="4140200" cy="6086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Corresponding </a:t>
            </a:r>
            <a:r>
              <a:rPr lang="en-US" altLang="de-DE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dtd</a:t>
            </a: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 file:</a:t>
            </a:r>
            <a:endParaRPr lang="de-DE" altLang="de-DE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T1  L75  ##   O0           D2.3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T2  L50  #T1  V            D1.9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T3  L67  #T2  V            D1.5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T4  L31  #T3  V            D1.1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S1  L40  #T1     -    W65  D1.1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S2  L36  #T2     +    W60  D0.9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S3  L20  #T3     S315 W50  D0.8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B1  L45  #S1  V  R5   W30        C4 &lt; B30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B2  L57  #S2  V  R5   W10        C4 &lt; B35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B3  L28  #S3  V  R5   W45        C4 &lt; B19 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1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#  Name of the parent segment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V</a:t>
            </a:r>
            <a:r>
              <a:rPr lang="en-US" altLang="de-DE" sz="1800" dirty="0">
                <a:latin typeface="Arial" panose="020B0604020202020204" pitchFamily="34" charset="0"/>
              </a:rPr>
              <a:t> stands for "extension" (of the axis)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+ for S90 (growth direction right)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– for S270 (growth direction left)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R5</a:t>
            </a:r>
            <a:r>
              <a:rPr lang="en-US" altLang="de-DE" sz="1800" dirty="0">
                <a:latin typeface="Arial" panose="020B0604020202020204" pitchFamily="34" charset="0"/>
              </a:rPr>
              <a:t> for downward direction (= S180)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C4</a:t>
            </a:r>
            <a:r>
              <a:rPr lang="en-US" altLang="de-DE" sz="1800" dirty="0">
                <a:latin typeface="Arial" panose="020B0604020202020204" pitchFamily="34" charset="0"/>
              </a:rPr>
              <a:t> for red </a:t>
            </a:r>
            <a:r>
              <a:rPr lang="en-US" altLang="de-DE" sz="1800" dirty="0" err="1">
                <a:latin typeface="Arial" panose="020B0604020202020204" pitchFamily="34" charset="0"/>
              </a:rPr>
              <a:t>colour</a:t>
            </a:r>
            <a:r>
              <a:rPr lang="en-US" altLang="de-DE" sz="1800" dirty="0">
                <a:latin typeface="Arial" panose="020B0604020202020204" pitchFamily="34" charset="0"/>
              </a:rPr>
              <a:t> marking (arbitrary)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The B-specifications for the leaf blades are written in comment brackets (currently no automatic processing by </a:t>
            </a:r>
            <a:r>
              <a:rPr lang="en-US" altLang="de-DE" sz="1800" dirty="0" err="1">
                <a:latin typeface="Arial" panose="020B0604020202020204" pitchFamily="34" charset="0"/>
              </a:rPr>
              <a:t>GroIMP</a:t>
            </a:r>
            <a:r>
              <a:rPr lang="en-US" altLang="de-DE" sz="1800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1B96AEAA-2F48-46B6-AC4A-1051C4A86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221163"/>
            <a:ext cx="431800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88493124-08F1-4EE9-94DB-7C7DC23E8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781300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1613E91A-EA75-4CB4-AD0E-5F24D12F4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412875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BDB973-E95D-448C-94E6-7D9AE00C9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5C400176-08F6-4763-9695-B4DD2BC66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887" y="731599"/>
            <a:ext cx="6841449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Short shoot chains: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summary information possible through </a:t>
            </a:r>
            <a:r>
              <a:rPr lang="en-US" altLang="de-DE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Qn</a:t>
            </a:r>
            <a:r>
              <a:rPr lang="en-US" altLang="de-DE" sz="2400" dirty="0">
                <a:latin typeface="Arial" panose="020B0604020202020204" pitchFamily="34" charset="0"/>
              </a:rPr>
              <a:t> instead of the length 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Lx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stands for short shoot chain consisting of 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n</a:t>
            </a:r>
            <a:r>
              <a:rPr lang="en-US" altLang="de-DE" sz="2400" dirty="0">
                <a:latin typeface="Arial" panose="020B0604020202020204" pitchFamily="34" charset="0"/>
              </a:rPr>
              <a:t> short shoots (no length specification provided)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7B9707DC-C871-4B2E-8FB5-9A1CBE8D13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01FD1AB-D8AA-4785-BDAF-2E6166D589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AF8274F-3F6C-4A66-9BFE-114CD286AD3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168E44-E871-4867-AFBC-876A53E1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 descr="klbuche">
            <a:extLst>
              <a:ext uri="{FF2B5EF4-FFF2-40B4-BE49-F238E27FC236}">
                <a16:creationId xmlns:a16="http://schemas.microsoft.com/office/drawing/2014/main" id="{64BF913A-6D9A-4197-ACF0-44D978249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056" y="308584"/>
            <a:ext cx="3056394" cy="654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Text Box 5">
            <a:extLst>
              <a:ext uri="{FF2B5EF4-FFF2-40B4-BE49-F238E27FC236}">
                <a16:creationId xmlns:a16="http://schemas.microsoft.com/office/drawing/2014/main" id="{B3ED8B5B-F544-4C9B-8FA6-349C56E53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353" y="447055"/>
            <a:ext cx="15128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-Data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012F002D-5F7F-4F01-A6C5-DDBE2DA45C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9" y="116632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15771561-2D3C-40AA-A64E-6BFC9F9041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7618" y="548680"/>
            <a:ext cx="591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DA96E197-5D44-4D90-9354-C5E6B273289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73C38F-4207-4967-858C-9F8EEE6B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21C313-27AD-491D-82DC-A8907C29B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8150" y="0"/>
            <a:ext cx="2370354" cy="6858000"/>
          </a:xfrm>
          <a:prstGeom prst="rect">
            <a:avLst/>
          </a:prstGeom>
        </p:spPr>
      </p:pic>
      <p:sp>
        <p:nvSpPr>
          <p:cNvPr id="11" name="Text Box 2">
            <a:extLst>
              <a:ext uri="{FF2B5EF4-FFF2-40B4-BE49-F238E27FC236}">
                <a16:creationId xmlns:a16="http://schemas.microsoft.com/office/drawing/2014/main" id="{845516CC-0A0B-45D3-92E5-BE437F321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641" y="365755"/>
            <a:ext cx="23771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Example for small Beech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8ED169A4-8EE3-41E8-8B4D-01BEA5975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5" y="689274"/>
            <a:ext cx="8546774" cy="500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Today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stochastic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context 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a new rule type: interpretation rules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preparation for the morphological measurements which will be done on June 10 and 17, 2022 in the greenhouse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A4A7F3C-8B41-4DAF-8B8D-468CB667A4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6DF0B06-8876-4E14-B539-D3AAD94F43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73971EC-7623-4751-B631-6093FBEBCDC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2F6BDD-FA64-438E-B255-1D4DD986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4B5F1873-25AC-4769-A498-89C8754D2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648"/>
            <a:ext cx="8604250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Geometric detail measurements: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Length of internodes and petioles: accurate to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Diameter of internodes (annual growth at least 1 time per year) :   accurate to 1/10 mm; measured in the middle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Length of a leaf: measured from the beginning of the leaf stalk to the blade tip, accurate to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Width of leaf: measured at the widest point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Leaf area (only by destructive measurement): possible with a special leaf measuring instrument after the dismemberment of the tree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Angle: accurate to 5° (azimuth angle: 10°); measurement between internode and midrib of leaf blade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</a:rPr>
              <a:t>Mass: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Internodes and Leaves: dry mass for entire tree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0FFFF43A-A2CA-4EB1-AE85-F7348FF240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F16605A-522F-4796-8199-AFF7526362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3BFF38E-D298-4E81-84BF-0CF80F7972E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C581EE-8B88-42A6-9202-FD5BCC286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BDE49942-85DD-4B09-A967-3D653C162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16632"/>
            <a:ext cx="8785225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99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To analyze the measured data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-Data: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upload in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- check for visual plausibility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Representation of leaves with width and area  currently not possible (transfer leaf data to extra table)</a:t>
            </a:r>
            <a:endParaRPr lang="en-US" altLang="de-DE" sz="1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First analyses: Creation of tables with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(elementary analysis; lengths and angles); also possible with queries from the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console</a:t>
            </a:r>
            <a:endParaRPr lang="en-US" altLang="de-DE" sz="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Statistical evaluation of tables (R or </a:t>
            </a:r>
            <a:r>
              <a:rPr lang="en-US" altLang="de-DE" sz="2400" dirty="0" err="1">
                <a:latin typeface="Arial" panose="020B0604020202020204" pitchFamily="34" charset="0"/>
              </a:rPr>
              <a:t>Statistica</a:t>
            </a:r>
            <a:r>
              <a:rPr lang="en-US" altLang="de-DE" sz="2400" dirty="0">
                <a:latin typeface="Arial" panose="020B0604020202020204" pitchFamily="34" charset="0"/>
              </a:rPr>
              <a:t>)  (see description on </a:t>
            </a:r>
            <a:r>
              <a:rPr lang="en-US" altLang="de-DE" sz="2400" dirty="0" err="1">
                <a:latin typeface="Arial" panose="020B0604020202020204" pitchFamily="34" charset="0"/>
              </a:rPr>
              <a:t>Grogra</a:t>
            </a:r>
            <a:r>
              <a:rPr lang="en-US" altLang="de-DE" sz="2400" dirty="0">
                <a:latin typeface="Arial" panose="020B0604020202020204" pitchFamily="34" charset="0"/>
              </a:rPr>
              <a:t>-CD, to be adapted)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200" dirty="0">
                <a:solidFill>
                  <a:srgbClr val="0000FF"/>
                </a:solidFill>
                <a:latin typeface="Arial" panose="020B0604020202020204" pitchFamily="34" charset="0"/>
              </a:rPr>
              <a:t>Targets:</a:t>
            </a:r>
            <a:r>
              <a:rPr lang="en-US" altLang="de-DE" sz="2200" dirty="0">
                <a:latin typeface="Arial" panose="020B0604020202020204" pitchFamily="34" charset="0"/>
              </a:rPr>
              <a:t> Progression of morphological quantities along the axes and during branching; correlation and regression analysis of the quantities among each other; mean values and standard deviations; non-linear adaptation of a light response curve to the photosynthesis data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04D114E-3571-4C45-A5DF-B8EE4EAF72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116632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28D974F-168C-4C66-96DA-0C0B978695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B2A46B0-5AEC-4AFC-9AA7-1356C0D5FBE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2492E4-25BB-47AD-9EE5-3AC6B3AA9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6">
            <a:extLst>
              <a:ext uri="{FF2B5EF4-FFF2-40B4-BE49-F238E27FC236}">
                <a16:creationId xmlns:a16="http://schemas.microsoft.com/office/drawing/2014/main" id="{43EA7468-B296-45D6-AD09-4D786BCC5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327" y="672366"/>
            <a:ext cx="7758113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How to upload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-Data in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en-US" altLang="de-DE" b="1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File / Open &gt; choose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-Data &gt; Open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Branching structure appears in the 3D view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Change camera settings if necessary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Modify the file and save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modification becomes visible on the display</a:t>
            </a: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4326E19-55D3-4369-A3C3-A3A5305781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F8D445F-8874-4D62-A80F-A04BC0C049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2F742D7-1CD1-4BAE-B894-A845C38C58C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ACE0DF-4651-4D98-8857-EA4365A6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>
            <a:extLst>
              <a:ext uri="{FF2B5EF4-FFF2-40B4-BE49-F238E27FC236}">
                <a16:creationId xmlns:a16="http://schemas.microsoft.com/office/drawing/2014/main" id="{811F8D46-DE7A-4E67-90D9-E7889709C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981075"/>
            <a:ext cx="8424733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Checking for consistency of the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file: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Optical control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 - pay special attention to the base shoot, are there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    more (too many) shoots at the base?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-   Checking the age count: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-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Grogra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analysis option F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- 5</a:t>
            </a:r>
            <a:r>
              <a:rPr lang="en-US" altLang="de-DE" sz="2400" baseline="30000" dirty="0">
                <a:latin typeface="Arial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column of the generated table: is age 0 too rare?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327A1BF-2A5B-49DE-8150-C741D7CDE7D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0728" y="404664"/>
            <a:ext cx="8363271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67C21FD-6BFA-43D9-83C6-FDFD71A7E8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789384"/>
            <a:ext cx="1" cy="606861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213D871-0921-4724-9497-FDFA5EF0E39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39379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106736-F73F-4632-A5AE-3F4AF2C9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6">
            <a:extLst>
              <a:ext uri="{FF2B5EF4-FFF2-40B4-BE49-F238E27FC236}">
                <a16:creationId xmlns:a16="http://schemas.microsoft.com/office/drawing/2014/main" id="{8092BC15-854F-46CD-AC40-6E11804C8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626" y="549275"/>
            <a:ext cx="8424862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Simple analyses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some features were taken from the predecessor software GROGRA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Panels &gt; RGG Panels &gt; GROGRA functions &gt; Analysis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There you can find: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list of all shoots (generates complete list)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elementary 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basic tree parameters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topological analysis (more on this later)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8447AF3-0D2B-410D-A352-028A70E80B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850C6BC-D583-4A0A-963A-EC4BAAB2D1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E9E125C-CC72-4ADF-8272-20BB5DD0C34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4A28E9-DBD0-4A21-9AAC-7F2E94678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 descr="degenh01">
            <a:extLst>
              <a:ext uri="{FF2B5EF4-FFF2-40B4-BE49-F238E27FC236}">
                <a16:creationId xmlns:a16="http://schemas.microsoft.com/office/drawing/2014/main" id="{F1253BD4-822F-47CD-9B0E-BFBACD117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373911"/>
            <a:ext cx="5904706" cy="533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4">
            <a:extLst>
              <a:ext uri="{FF2B5EF4-FFF2-40B4-BE49-F238E27FC236}">
                <a16:creationId xmlns:a16="http://schemas.microsoft.com/office/drawing/2014/main" id="{AE78B153-00C9-475B-9AE8-48E89284C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471" y="5426060"/>
            <a:ext cx="2232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 dirty="0">
                <a:latin typeface="Arial" panose="020B0604020202020204" pitchFamily="34" charset="0"/>
              </a:rPr>
              <a:t>(assignment results from René </a:t>
            </a:r>
            <a:r>
              <a:rPr lang="en-US" altLang="de-DE" sz="1400" dirty="0" err="1">
                <a:latin typeface="Arial" panose="020B0604020202020204" pitchFamily="34" charset="0"/>
              </a:rPr>
              <a:t>Degenhard</a:t>
            </a:r>
            <a:r>
              <a:rPr lang="en-US" altLang="de-DE" sz="1400" dirty="0">
                <a:latin typeface="Arial" panose="020B0604020202020204" pitchFamily="34" charset="0"/>
              </a:rPr>
              <a:t>, 2008)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CB07E1A-E672-41FE-B01E-E7658A3E38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65E48013-C757-4765-B111-A7CBDD0F6A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BF54D160-83FC-45C9-8A9C-5686EC46239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ED8E30-4B01-4019-8F42-5B3F4FC3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2EDFABBC-ADD2-4C0D-9186-6DF0A4760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32656"/>
            <a:ext cx="828072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 for statistical 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Trend for leaf length along the main tree trunk for Poplar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0296B397-CAFA-4976-AE13-49D984877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9" y="386661"/>
            <a:ext cx="78488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Correlation between leaf length and width for Poplar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C22AA556-CFA7-4F5F-AA9F-C21B84C6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724400"/>
            <a:ext cx="2232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 dirty="0">
                <a:latin typeface="Arial" panose="020B0604020202020204" pitchFamily="34" charset="0"/>
              </a:rPr>
              <a:t>(assignment results from René </a:t>
            </a:r>
            <a:r>
              <a:rPr lang="en-US" altLang="de-DE" sz="1400" dirty="0" err="1">
                <a:latin typeface="Arial" panose="020B0604020202020204" pitchFamily="34" charset="0"/>
              </a:rPr>
              <a:t>Degenhard</a:t>
            </a:r>
            <a:r>
              <a:rPr lang="en-US" altLang="de-DE" sz="1400" dirty="0">
                <a:latin typeface="Arial" panose="020B0604020202020204" pitchFamily="34" charset="0"/>
              </a:rPr>
              <a:t>, 2008)</a:t>
            </a:r>
          </a:p>
        </p:txBody>
      </p:sp>
      <p:pic>
        <p:nvPicPr>
          <p:cNvPr id="39940" name="Picture 4" descr="degenh02">
            <a:extLst>
              <a:ext uri="{FF2B5EF4-FFF2-40B4-BE49-F238E27FC236}">
                <a16:creationId xmlns:a16="http://schemas.microsoft.com/office/drawing/2014/main" id="{0568DAB6-410A-4BF1-9E41-908726BF9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05333"/>
            <a:ext cx="5832475" cy="528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Text Box 5">
            <a:extLst>
              <a:ext uri="{FF2B5EF4-FFF2-40B4-BE49-F238E27FC236}">
                <a16:creationId xmlns:a16="http://schemas.microsoft.com/office/drawing/2014/main" id="{B1D66F07-3DCE-462F-B014-BABBE637A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956002"/>
            <a:ext cx="864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solidFill>
                  <a:schemeClr val="accent2"/>
                </a:solidFill>
                <a:latin typeface="Arial" panose="020B0604020202020204" pitchFamily="34" charset="0"/>
              </a:rPr>
              <a:t>The analysis of the data will be part of the assignment (term paper) and will not be elaborated here any further.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531127B7-F4A4-4656-B941-35D4744C22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260648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A9A9B332-8D19-4411-BD93-4661EAF701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60BB5C33-1652-4235-A984-77FFDE584048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03BB67-84E5-47FB-A7EC-9DB735329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D297B532-E0C1-468B-AB39-64D059E33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28" y="636539"/>
            <a:ext cx="78486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Assignments</a:t>
            </a:r>
            <a:endParaRPr lang="en-US" altLang="de-D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1. Work through lessons 11 - 13 in the ILIAS learning module "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XL" (available via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StudIP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2. Read Chapter 1, Section 1.8 of the book "The Algorithmic Beauty of Plants" by P.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Prusinkiewicz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and A.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(pp. 30-35)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(Note the different notation for context-sensitive rules)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40E0A16B-CD8C-446C-9E9B-1D5FF73C14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7910116-A8CD-4539-A832-08BEF6C69C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14EAE06-A94A-4A8F-A7A7-F9029336B00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4A9DE6-007D-489C-A6B4-5278AF2F6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BAE0877-23B2-475D-BEEC-666D8E542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04664"/>
            <a:ext cx="815340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Stochastic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latin typeface="Arial" panose="020B0604020202020204" pitchFamily="34" charset="0"/>
              </a:rPr>
              <a:t>Use of pseudo-random numbers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chemeClr val="accent2"/>
                </a:solidFill>
                <a:latin typeface="Arial" panose="020B0604020202020204" pitchFamily="34" charset="0"/>
              </a:rPr>
              <a:t>deterministic                                 stochastic</a:t>
            </a:r>
            <a:endParaRPr lang="en-US" altLang="de-DE" sz="2200" dirty="0">
              <a:latin typeface="Arial" panose="020B0604020202020204" pitchFamily="34" charset="0"/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831D1F3C-B005-4E55-99C7-1F14C5FB3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83148"/>
            <a:ext cx="38862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Axiom ==&gt; L(100) D(5) A;</a:t>
            </a:r>
            <a:endParaRPr lang="de-DE" altLang="de-DE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 ==&gt; F0 </a:t>
            </a:r>
            <a:r>
              <a:rPr lang="en-GB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LMul</a:t>
            </a: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 </a:t>
            </a:r>
            <a:r>
              <a:rPr lang="en-GB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DMul</a:t>
            </a: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[ RU(50) A ] [ RU(-10) A ];</a:t>
            </a:r>
            <a:r>
              <a:rPr lang="de-DE" altLang="de-DE" sz="1800" b="1" dirty="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4C289710-39F1-496D-A525-FC5D517BD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755949"/>
            <a:ext cx="4495800" cy="168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Axiom ==&gt; L(100) D(5) A;</a:t>
            </a:r>
            <a:endParaRPr lang="de-DE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A ==&gt; F0 </a:t>
            </a:r>
            <a:r>
              <a:rPr lang="it-IT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LMul</a:t>
            </a: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 </a:t>
            </a:r>
            <a:r>
              <a:rPr lang="it-IT" altLang="de-DE" sz="1600" b="1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DMul</a:t>
            </a: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(0.7)</a:t>
            </a:r>
            <a:endParaRPr lang="de-DE" altLang="de-DE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de-DE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if (probability(0.5))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( [ RU(50) A ] [ RU(-10) A ] )</a:t>
            </a:r>
            <a:endParaRPr lang="de-DE" altLang="de-DE" sz="1600" b="1" dirty="0">
              <a:solidFill>
                <a:srgbClr val="CC33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else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de-DE" sz="1600" b="1" dirty="0">
                <a:solidFill>
                  <a:srgbClr val="CC33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( [ RU(-50) A ] [ RU(10) A ] );</a:t>
            </a:r>
            <a:r>
              <a:rPr lang="de-DE" altLang="de-DE" sz="1600" b="1" dirty="0">
                <a:latin typeface="Courier New" panose="02070309020205020404" pitchFamily="49" charset="0"/>
              </a:rPr>
              <a:t> </a:t>
            </a:r>
          </a:p>
        </p:txBody>
      </p:sp>
      <p:pic>
        <p:nvPicPr>
          <p:cNvPr id="6149" name="Picture 5" descr="zwieb_rgg12">
            <a:extLst>
              <a:ext uri="{FF2B5EF4-FFF2-40B4-BE49-F238E27FC236}">
                <a16:creationId xmlns:a16="http://schemas.microsoft.com/office/drawing/2014/main" id="{FA9CFA29-9E83-4583-9DDA-B0A6E0A82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0" y="4451176"/>
            <a:ext cx="22574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zwiestoch12">
            <a:extLst>
              <a:ext uri="{FF2B5EF4-FFF2-40B4-BE49-F238E27FC236}">
                <a16:creationId xmlns:a16="http://schemas.microsoft.com/office/drawing/2014/main" id="{FDA14F65-879F-4731-A5FB-1EEA24EEC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5" y="4451176"/>
            <a:ext cx="2590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Line 7">
            <a:extLst>
              <a:ext uri="{FF2B5EF4-FFF2-40B4-BE49-F238E27FC236}">
                <a16:creationId xmlns:a16="http://schemas.microsoft.com/office/drawing/2014/main" id="{2127C4FC-7519-4B5B-8585-280464D355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D893810A-B45B-492A-B525-9D6EF78BF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53" name="AutoShape 9">
            <a:extLst>
              <a:ext uri="{FF2B5EF4-FFF2-40B4-BE49-F238E27FC236}">
                <a16:creationId xmlns:a16="http://schemas.microsoft.com/office/drawing/2014/main" id="{4C320DCD-6AB3-4681-9997-20BCE227664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6E726-B92A-4C5A-BB6A-7490C9F5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>
            <a:extLst>
              <a:ext uri="{FF2B5EF4-FFF2-40B4-BE49-F238E27FC236}">
                <a16:creationId xmlns:a16="http://schemas.microsoft.com/office/drawing/2014/main" id="{CA3CBBEC-DE4C-4CBF-B10C-CC9635C49B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2CAE8B9-5559-4A21-9DE0-612C68581D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2" name="AutoShape 4">
            <a:extLst>
              <a:ext uri="{FF2B5EF4-FFF2-40B4-BE49-F238E27FC236}">
                <a16:creationId xmlns:a16="http://schemas.microsoft.com/office/drawing/2014/main" id="{2ECDA02F-2EFD-4738-848A-254448C28B4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174" name="Picture 6" descr="epidrei7">
            <a:extLst>
              <a:ext uri="{FF2B5EF4-FFF2-40B4-BE49-F238E27FC236}">
                <a16:creationId xmlns:a16="http://schemas.microsoft.com/office/drawing/2014/main" id="{0AA00F68-EAFE-4BA8-AA48-B8ABCEED8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251332" cy="5445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>
            <a:extLst>
              <a:ext uri="{FF2B5EF4-FFF2-40B4-BE49-F238E27FC236}">
                <a16:creationId xmlns:a16="http://schemas.microsoft.com/office/drawing/2014/main" id="{906314C1-8D80-4EED-A029-DE0C8E16E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214" y="610061"/>
            <a:ext cx="41044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Example: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Spruce model in 3D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generated with L-system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B3F67A-5948-4E54-9FE3-57F14613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38293D75-6FA7-48A5-AB60-F2800596B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435" y="553898"/>
            <a:ext cx="8353049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XL functions for pseudo-random numbers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probability (x)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returns 1 with probability x, 0 with probability 1-x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random (a, b)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evenly distributed floating point random numbers between a and b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irandom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(a, b)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evenly distributed integer random numbers between a and b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normal (m, 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normally distributed floating-point random numbers with mean m and standard deviation 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setSeed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(n)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sets a starting value for the random number generator (to generate identical sequences of pseudo-random numbers)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Math.random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Generates evenly distributed floating-point random numbers between 0 and 1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eaLnBrk="1" hangingPunct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distribution (v) 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with vector v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returns whole integer random numbers with probability v[0] for 0, v[1] for 1, ...</a:t>
            </a:r>
            <a:endParaRPr lang="de-DE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9E42EF25-7329-466D-86D1-DBD890110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0914BC1A-B74C-4EE2-87F3-BD6F4424A9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697791"/>
            <a:ext cx="20600" cy="616872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BFE30F23-8ED8-4C10-81DC-320959C48E3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988D20-4521-41C5-8DBB-174BA325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6</a:t>
            </a:fld>
            <a:endParaRPr lang="de-DE" alt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28433AB0-6880-4CD6-8F70-5C2235865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340" y="836911"/>
            <a:ext cx="6841004" cy="2939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latin typeface="Arial" panose="020B0604020202020204" pitchFamily="34" charset="0"/>
              </a:rPr>
              <a:t>Try the 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8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Arial" panose="020B0604020202020204" pitchFamily="34" charset="0"/>
              </a:rPr>
              <a:t>sm09_e19.rgg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Stochastic L-System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(different variants of the use of random variables)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6A3D52A-4E8F-4891-B031-391359C047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8C93060-8056-4B3F-9C44-CED0B271A1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D160F1E6-2D88-4C12-A947-775CAAA65F1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C72C3D-926C-425C-B98D-3B0774285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A48EF46-A194-4195-A5F1-0E909CB76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8686800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Generation of a random distribution in a plane</a:t>
            </a:r>
            <a:endParaRPr lang="de-DE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D(0.5) for ((1:300))</a:t>
            </a:r>
            <a:endParaRPr lang="de-DE" altLang="de-DE" sz="18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 [ Translate(random(0, 100), random(0, 100), 0)</a:t>
            </a:r>
            <a:endParaRPr lang="de-DE" altLang="de-DE" sz="18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F(random(5, 30)) ] );</a:t>
            </a:r>
            <a:r>
              <a:rPr lang="de-DE" altLang="de-DE" sz="1800" dirty="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               </a:t>
            </a:r>
            <a:r>
              <a:rPr lang="en-US" altLang="de-DE" sz="2000" b="1" dirty="0">
                <a:latin typeface="Arial" panose="020B0604020202020204" pitchFamily="34" charset="0"/>
              </a:rPr>
              <a:t>View from above                         Diagonally from the side</a:t>
            </a:r>
            <a:endParaRPr lang="de-DE" altLang="de-DE" sz="2000" b="1" dirty="0">
              <a:latin typeface="Arial" panose="020B0604020202020204" pitchFamily="34" charset="0"/>
            </a:endParaRPr>
          </a:p>
        </p:txBody>
      </p:sp>
      <p:pic>
        <p:nvPicPr>
          <p:cNvPr id="10243" name="Picture 3" descr="randompts">
            <a:extLst>
              <a:ext uri="{FF2B5EF4-FFF2-40B4-BE49-F238E27FC236}">
                <a16:creationId xmlns:a16="http://schemas.microsoft.com/office/drawing/2014/main" id="{D3635E63-EEA6-4ADF-9143-B3EFDE007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8" y="3148229"/>
            <a:ext cx="3816530" cy="3589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randompts2">
            <a:extLst>
              <a:ext uri="{FF2B5EF4-FFF2-40B4-BE49-F238E27FC236}">
                <a16:creationId xmlns:a16="http://schemas.microsoft.com/office/drawing/2014/main" id="{4258C6E5-0A39-4022-A749-33F81BEB8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835" y="3124200"/>
            <a:ext cx="3964629" cy="3599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6B9D3B65-A3D7-46C7-8B0F-6E4F74870F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1B01D7C5-A766-45B3-BD0B-AEA8B3F20E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641648"/>
            <a:ext cx="11715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B83AB773-85F7-48D4-8B83-553811B458B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2C0E4-C42E-4FFA-961B-469DEF2F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>
            <a:extLst>
              <a:ext uri="{FF2B5EF4-FFF2-40B4-BE49-F238E27FC236}">
                <a16:creationId xmlns:a16="http://schemas.microsoft.com/office/drawing/2014/main" id="{C7BA6E9A-A30E-49A2-9FDA-98D93B48E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93" y="641648"/>
            <a:ext cx="8208962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latin typeface="Arial" panose="020B0604020202020204" pitchFamily="34" charset="0"/>
              </a:rPr>
              <a:t>Try the examples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6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sm09_e23.rgg	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Dispersal model (1 species)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sm09_e24.rgg	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Dispersal model (2 species)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 these examples the competition is not yet taken into account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It is also shown how population densities can be plotted during the simulation runtime, in charts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A1D26D0F-F168-4E55-8CAE-C59218A537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69F85B6-8FF5-4F92-A823-FE8BB6D9C8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1F1B705A-C8BF-49EC-A85B-F1C9D81936C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43801E-7D7C-4728-A195-23A230404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2460</Words>
  <Application>Microsoft Office PowerPoint</Application>
  <PresentationFormat>Bildschirmpräsentation (4:3)</PresentationFormat>
  <Paragraphs>390</Paragraphs>
  <Slides>37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3" baseType="lpstr">
      <vt:lpstr>Arial</vt:lpstr>
      <vt:lpstr>Calibri</vt:lpstr>
      <vt:lpstr>Courier New</vt:lpstr>
      <vt:lpstr>Times New Roman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Winfried Kurth</cp:lastModifiedBy>
  <cp:revision>246</cp:revision>
  <cp:lastPrinted>2015-06-11T07:57:54Z</cp:lastPrinted>
  <dcterms:created xsi:type="dcterms:W3CDTF">2006-10-23T15:58:10Z</dcterms:created>
  <dcterms:modified xsi:type="dcterms:W3CDTF">2022-05-27T11:41:50Z</dcterms:modified>
</cp:coreProperties>
</file>