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611" r:id="rId2"/>
    <p:sldId id="535" r:id="rId3"/>
    <p:sldId id="435" r:id="rId4"/>
    <p:sldId id="542" r:id="rId5"/>
    <p:sldId id="605" r:id="rId6"/>
    <p:sldId id="606" r:id="rId7"/>
    <p:sldId id="607" r:id="rId8"/>
    <p:sldId id="639" r:id="rId9"/>
    <p:sldId id="640" r:id="rId10"/>
    <p:sldId id="631" r:id="rId11"/>
    <p:sldId id="632" r:id="rId12"/>
    <p:sldId id="633" r:id="rId13"/>
    <p:sldId id="634" r:id="rId14"/>
    <p:sldId id="635" r:id="rId15"/>
    <p:sldId id="636" r:id="rId16"/>
    <p:sldId id="608" r:id="rId17"/>
    <p:sldId id="609" r:id="rId18"/>
    <p:sldId id="638" r:id="rId19"/>
    <p:sldId id="573" r:id="rId20"/>
    <p:sldId id="576" r:id="rId21"/>
    <p:sldId id="574" r:id="rId22"/>
    <p:sldId id="577" r:id="rId23"/>
    <p:sldId id="578" r:id="rId24"/>
    <p:sldId id="575" r:id="rId25"/>
    <p:sldId id="602" r:id="rId26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4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98166-EA72-4E6B-9CF4-47C3A8684DE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2649D-57C2-4EDC-BB5D-F2A80C8D8C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6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7B8B0F-1ECE-4F8B-8D62-9FAF792936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B3DAF0-2F71-41A3-8A46-D276258691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7FC56C-E817-425A-98AF-9AE4E5F4E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D0032-E9A8-4421-8AE0-BDC92F04B9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05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3E1E63-0D28-47EE-928F-CCA5BD2856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38433D-E3B0-43C0-A75C-9D4A14DBE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2B2B68-2BC5-4848-BD56-93BEF45B8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A09D4-CBAF-4454-A7BF-4AD7E63B14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626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8C7F78-996B-4D17-882C-9D3F9FF49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7830C4-56D8-456C-9CCB-B32105A01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4C4FA6-602D-4EDD-B035-E71796B504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6E1D4-CB84-47AD-BD2A-AF4DF3F57E5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468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B3ADE5-00CF-4CD3-9C28-DD33E1C67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EFFC5D-2A3E-4B02-9D92-316838A10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D704A4-3C56-4411-83F1-1436EB26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0ECAA-3A72-47C5-965A-8324B5AF05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01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B0AB01-FE64-45B9-BA5D-A89F7AB856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712C51-AD34-4F70-97D8-34AB252B8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033C41-C380-42A2-996F-3CB6666D3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EA997-A416-41CB-9CF0-08E188C713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7527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2F0488-6E35-4462-9B6D-9ADED944BD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640A6E-3DBE-434A-B815-C3F007E9D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3F0CD5-5A55-41F4-8721-BB2D70108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CD92C-CD87-4E8A-B8BB-08987C8053A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89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99D6F2-13A5-41C1-A6B4-DF254FAE6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7BDCB9-B924-4672-8079-9164B4DCEF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DFEEED-A3DA-42D4-9ADF-E299FD641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9A7D1-8072-4C4A-9470-60D0C97EA6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3494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624BEA5-918C-44B6-933B-6652E4220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B27531-0C18-47AA-AA70-E59A8B85A8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3647BD-F5A8-43B9-9041-72948453C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80B4C-B84F-4633-9C99-A1F17F6179F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899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229746-6CFF-42F1-95F4-FAE18A729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CCF5EFC-CAD4-494A-AFBE-0DCF701CC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1603E2-897E-4E6D-91BF-F808C0EE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1D66D-E7B1-4B38-99CD-9052D1BD6D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194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8FEA40-A84C-4E06-A8BE-D81110946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8D58E9-77CA-48A4-9C24-456682F233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CC5932-C865-4ACC-831A-0494A8DBD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E1CEF-0F61-40B3-9EEB-1725498EDED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132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D07880-E566-47BB-92CC-A735086520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2AEAF-CC5C-41E3-8534-1B68B601A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63FFDA-E719-470F-BFDB-A83992D54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D7A6F-DDB2-4211-A0D0-FC986B5650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863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0F795C7-58A1-4AB8-AD55-27E90E1D4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D4C362-7845-4302-8846-FF70D7B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4B11306-8948-40E6-B3C8-C52321E3FA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73A51B9-EDDF-4186-B757-60D50A44B6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7627AF-CB1A-487C-8A6E-E10865BC93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CD88E2D-DD82-44A2-BF60-EC6CDC71306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57E814C3-5FDA-49A4-8807-E78670278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04864"/>
            <a:ext cx="80772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2022 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5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19 May, 2022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9C2860B9-4817-4F6D-B0C9-CEC3603E4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6DE95E07-6BEE-473E-8801-9FAE419D9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C4E66F-38F7-4609-A992-A174FBFF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B6D6DEC9-F83D-46BE-B1EC-DD30B6C90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59940"/>
            <a:ext cx="85939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b="1" dirty="0">
                <a:solidFill>
                  <a:srgbClr val="C00000"/>
                </a:solidFill>
                <a:latin typeface="Courier New" panose="02070309020205020404" pitchFamily="49" charset="0"/>
              </a:rPr>
              <a:t>sm_progbsp02.rgg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 a simple imperative program: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 the odd square numbers from 1 to 81 are output to the </a:t>
            </a:r>
            <a:r>
              <a:rPr lang="en-US" altLang="de-DE" sz="2000" dirty="0" err="1">
                <a:solidFill>
                  <a:srgbClr val="008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console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int a, b;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for (a = 1; a &lt;= 10; a++)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{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b = a*a;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if (b % 2 != 0)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(b);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}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  <a:r>
              <a:rPr lang="en-US" altLang="de-DE" sz="24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F463828-C942-4833-9F40-EAED32E8FD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D8E1EF2-182A-4CCE-A0BE-1779454AEB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0BA1F07-484E-4AF5-BCA7-62AEBFC40B6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F08558-E2B7-47A6-929D-D724D63F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009928EA-7E8F-4A9F-9DCE-86AAF16C3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680"/>
            <a:ext cx="7849691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600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2800" b="1" dirty="0">
                <a:solidFill>
                  <a:srgbClr val="C00000"/>
                </a:solidFill>
                <a:latin typeface="Courier New" panose="02070309020205020404" pitchFamily="49" charset="0"/>
              </a:rPr>
              <a:t>sm_progbsp03.rgg</a:t>
            </a:r>
            <a:endParaRPr lang="en-US" altLang="de-DE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a simple imperative program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the first 20 Fibonacci numbers are written into an array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and then output to the </a:t>
            </a:r>
            <a:r>
              <a:rPr lang="en-US" altLang="de-DE" sz="2000" dirty="0" err="1">
                <a:solidFill>
                  <a:srgbClr val="008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console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int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int[]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= new int[20]; </a:t>
            </a:r>
            <a:r>
              <a:rPr lang="en-US" altLang="de-DE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Array declaration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                                                                    and initialization </a:t>
            </a:r>
            <a:r>
              <a:rPr lang="en-US" altLang="de-DE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*/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[0] =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[1] = 1;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for (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=2;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&lt;= 19;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] =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[i-1] +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[i-2];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for (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=0;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&lt;= 19;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]);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F8DC144-7704-4E6A-923B-DB2236917E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282F3DE-F04E-4413-B078-76E9B0733F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9FBEA9B-F6B3-4578-9894-E05BAAF4D8F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3438A6-AD11-4941-994D-AB572D02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A9CAE536-87A8-4EAA-AE29-645FEBB4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" y="333375"/>
            <a:ext cx="7705540" cy="632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Courier New" panose="02070309020205020404" pitchFamily="49" charset="0"/>
              </a:rPr>
              <a:t>sm_progbsp04.rgg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:  using a function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a simple imperative program: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A self-written function calculates x</a:t>
            </a:r>
            <a:r>
              <a:rPr lang="en-US" altLang="de-DE" sz="1800" baseline="30000" dirty="0">
                <a:solidFill>
                  <a:srgbClr val="008000"/>
                </a:solidFill>
                <a:latin typeface="Arial" panose="020B0604020202020204" pitchFamily="34" charset="0"/>
              </a:rPr>
              <a:t>2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 + 1;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this is evaluated for x from 0 to 1 in 0.1 steps.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Pay attention to rounding errors and to the correct upper limit for x.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public float function(float x)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return x*x + 1;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}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float a = 0.0;          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floating-point number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while (a &lt;= 1.00001)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(function(a));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evaluate function, and print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a += 0.1;            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increment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a 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}</a:t>
            </a:r>
            <a:r>
              <a:rPr lang="en-US" altLang="de-DE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A44A40F-705D-4827-8861-8359E71A73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02F9FF0-757D-4927-9C23-97D9BC8DEB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53741A45-E272-4A3A-B252-131F1EB028A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EB4FB7-F37B-43EF-A735-6559E429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0BAB237E-E475-427B-8E3C-68C2A04C1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23" y="353199"/>
            <a:ext cx="7707757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Nesting of rule-based and imperative code in XL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Rule-oriented block: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[ … ]</a:t>
            </a:r>
          </a:p>
          <a:p>
            <a:pPr marL="342900" indent="-342900" eaLnBrk="1" hangingPunct="1">
              <a:spcBef>
                <a:spcPts val="6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Imperative block (similar to Java): 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{ … }</a:t>
            </a:r>
          </a:p>
        </p:txBody>
      </p:sp>
      <p:pic>
        <p:nvPicPr>
          <p:cNvPr id="8196" name="Picture 6" descr="kat19c">
            <a:extLst>
              <a:ext uri="{FF2B5EF4-FFF2-40B4-BE49-F238E27FC236}">
                <a16:creationId xmlns:a16="http://schemas.microsoft.com/office/drawing/2014/main" id="{FEB91909-8D88-4AB8-BA34-521721381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691261" cy="423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41A5BA31-A8F5-4551-842F-B633FB466A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092D0B8A-DC70-42D0-A66C-D731E5C06D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CE753521-B760-4916-8754-A76776C43F4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BF7433-AA6F-42F7-85BD-9D207E38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487FD7A-8B30-41CA-8E13-A22558CCDCEC}"/>
              </a:ext>
            </a:extLst>
          </p:cNvPr>
          <p:cNvSpPr txBox="1"/>
          <p:nvPr/>
        </p:nvSpPr>
        <p:spPr>
          <a:xfrm>
            <a:off x="1907704" y="3598513"/>
            <a:ext cx="3600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81CECB20-0488-46B4-BE30-1C91831E3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314" y="342834"/>
            <a:ext cx="7560431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Nesting of rule-based and imperative code in XL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Rule-oriented block: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[ … ]</a:t>
            </a:r>
          </a:p>
          <a:p>
            <a:pPr marL="342900" indent="-342900" eaLnBrk="1" hangingPunct="1">
              <a:spcBef>
                <a:spcPts val="6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Imperative block (similar to Java): 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{ … }</a:t>
            </a:r>
          </a:p>
        </p:txBody>
      </p:sp>
      <p:pic>
        <p:nvPicPr>
          <p:cNvPr id="9220" name="Picture 6" descr="kat19c">
            <a:extLst>
              <a:ext uri="{FF2B5EF4-FFF2-40B4-BE49-F238E27FC236}">
                <a16:creationId xmlns:a16="http://schemas.microsoft.com/office/drawing/2014/main" id="{87F0834C-1295-4CE5-9521-A06A8A167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45" y="2474912"/>
            <a:ext cx="7848598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kat19d">
            <a:extLst>
              <a:ext uri="{FF2B5EF4-FFF2-40B4-BE49-F238E27FC236}">
                <a16:creationId xmlns:a16="http://schemas.microsoft.com/office/drawing/2014/main" id="{C7719F19-A624-4C63-8E64-2EC2AD45A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997200"/>
            <a:ext cx="2808288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8">
            <a:extLst>
              <a:ext uri="{FF2B5EF4-FFF2-40B4-BE49-F238E27FC236}">
                <a16:creationId xmlns:a16="http://schemas.microsoft.com/office/drawing/2014/main" id="{5BF28B40-ADBB-4EBF-8970-AA73078CED75}"/>
              </a:ext>
            </a:extLst>
          </p:cNvPr>
          <p:cNvSpPr>
            <a:spLocks/>
          </p:cNvSpPr>
          <p:nvPr/>
        </p:nvSpPr>
        <p:spPr bwMode="auto">
          <a:xfrm>
            <a:off x="3563938" y="3357563"/>
            <a:ext cx="360362" cy="1223962"/>
          </a:xfrm>
          <a:prstGeom prst="rightBrace">
            <a:avLst>
              <a:gd name="adj1" fmla="val 28304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3" name="AutoShape 9">
            <a:extLst>
              <a:ext uri="{FF2B5EF4-FFF2-40B4-BE49-F238E27FC236}">
                <a16:creationId xmlns:a16="http://schemas.microsoft.com/office/drawing/2014/main" id="{98D86DCB-8425-4AAD-B8FA-7A4D2350D980}"/>
              </a:ext>
            </a:extLst>
          </p:cNvPr>
          <p:cNvSpPr>
            <a:spLocks/>
          </p:cNvSpPr>
          <p:nvPr/>
        </p:nvSpPr>
        <p:spPr bwMode="auto">
          <a:xfrm>
            <a:off x="5724525" y="3068638"/>
            <a:ext cx="287338" cy="1800225"/>
          </a:xfrm>
          <a:prstGeom prst="leftBrace">
            <a:avLst>
              <a:gd name="adj1" fmla="val 52210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id="{303F69CA-A337-43EC-A4CC-66F35FB8D9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4D0C303D-12CC-4F22-A9BC-42FCE72896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7" y="548680"/>
            <a:ext cx="3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" name="AutoShape 5">
            <a:extLst>
              <a:ext uri="{FF2B5EF4-FFF2-40B4-BE49-F238E27FC236}">
                <a16:creationId xmlns:a16="http://schemas.microsoft.com/office/drawing/2014/main" id="{774A016C-1C42-4E7D-B2CC-BC6435F87D6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DF943C-37DF-4615-8705-B590DC36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EB37D9B-50A4-4D5F-9BE8-26E022FD12AE}"/>
              </a:ext>
            </a:extLst>
          </p:cNvPr>
          <p:cNvSpPr txBox="1"/>
          <p:nvPr/>
        </p:nvSpPr>
        <p:spPr>
          <a:xfrm>
            <a:off x="6502946" y="3032043"/>
            <a:ext cx="18134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alternatively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0A89578-3757-4753-9CA7-0DDE9319576E}"/>
              </a:ext>
            </a:extLst>
          </p:cNvPr>
          <p:cNvSpPr txBox="1"/>
          <p:nvPr/>
        </p:nvSpPr>
        <p:spPr>
          <a:xfrm>
            <a:off x="2123766" y="3681799"/>
            <a:ext cx="3600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529834F3-5676-40C1-B564-ACB56625F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88" y="288513"/>
            <a:ext cx="8496300" cy="632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Note the different syntax of control structures in the imperative and rule-based parts of XL: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imperative: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{</a:t>
            </a:r>
            <a:r>
              <a:rPr lang="en-US" altLang="de-DE" sz="20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//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for (int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= 1;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&lt;= 42;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x[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] = 3*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+ 1;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</a:rPr>
              <a:t>rule-based: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A(x) ==&gt; for (int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= 1;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&lt;= 7;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RU(15) F(x)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59485667-6256-4B76-B605-970FE37B8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6309320"/>
            <a:ext cx="3529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</a:rPr>
              <a:t>(also </a:t>
            </a:r>
            <a:r>
              <a:rPr lang="de-DE" altLang="de-DE" sz="2000" dirty="0" err="1">
                <a:latin typeface="Arial" panose="020B0604020202020204" pitchFamily="34" charset="0"/>
              </a:rPr>
              <a:t>with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de-DE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( ... )</a:t>
            </a:r>
            <a:r>
              <a:rPr lang="de-DE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  )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19944C2-6BBF-4078-9CED-C48CEF4707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195F04E-C027-4C71-8CB4-4B20C4148C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ED035F6B-F431-4168-AA41-6A2EEFF2A67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8EBF13-0407-4ECB-8FF2-E002CC6F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15</a:t>
            </a:fld>
            <a:endParaRPr lang="de-DE" alt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9BFDA30-0916-4182-86B2-C1783DF87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8208962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Example of a </a:t>
            </a:r>
            <a:r>
              <a:rPr lang="en-US" altLang="de-DE" sz="2800" b="1" dirty="0">
                <a:solidFill>
                  <a:srgbClr val="0000FF"/>
                </a:solidFill>
                <a:latin typeface="Arial" panose="020B0604020202020204" pitchFamily="34" charset="0"/>
              </a:rPr>
              <a:t>for-loop: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the automatic generation of several lateral branches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sm09_e22.rgg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[ Axiom ==&gt; F(10);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public void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sideBranch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F(x) ==&gt; F(x) L(x)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	     for (int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        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(0.1*i+0.2) RU((-1**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)*30) F(x*0.2)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       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D459872-F0CB-409D-B6BB-3C4682C02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4EF9C2C-8793-4429-87B3-B7950218B0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B6F988F-B1E5-4D42-85E9-3BD09EFFDFD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B5372-68B6-4875-99B6-55943E52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51CC712B-3D77-4D46-A98C-D89C80EDC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09" y="476250"/>
            <a:ext cx="8497887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Example of using </a:t>
            </a:r>
            <a:r>
              <a:rPr lang="en-US" altLang="de-DE" b="1" dirty="0">
                <a:solidFill>
                  <a:srgbClr val="0000FF"/>
                </a:solidFill>
                <a:latin typeface="Arial" panose="020B0604020202020204" pitchFamily="34" charset="0"/>
              </a:rPr>
              <a:t>arrays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difference between functions and arrays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sm09_e20.rgg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float[] length = { 1,  1,  0.5,  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float[] angle  = {40, 50, 80  , 100 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run1()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a:A, (a[order] &lt; 4) ==&gt; F(length[a[order]])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[ RU( angle[a[order]]) RH(90) A(a[order]+1)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[ RU(-angle[a[order]]) RH(90) A(a[order]+1)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3E3F919-49E8-40B6-B511-A44276DFA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BE8071F-4F85-402B-8898-7186ACB939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909C208-D631-4420-AECD-DF69804B18F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4E3C6B-6705-4F07-96C8-7D28650B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>
            <a:extLst>
              <a:ext uri="{FF2B5EF4-FFF2-40B4-BE49-F238E27FC236}">
                <a16:creationId xmlns:a16="http://schemas.microsoft.com/office/drawing/2014/main" id="{3623E531-7206-4B8C-920B-330530D70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18" y="836613"/>
            <a:ext cx="8208962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Additional Examples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sm09_e07.rgg</a:t>
            </a:r>
            <a:endParaRPr lang="en-US" altLang="de-DE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(Colored Koch curve) - insert simple imperative XL code directly into a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sm09_e07a.rgg</a:t>
            </a:r>
            <a:endParaRPr lang="en-US" altLang="de-DE" sz="24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Transfer of information (here: color) to successor objects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7DCF274-5BC4-4D4C-9E1A-94005E8CA8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88CEDB4-5F8C-4B4F-8289-8565A2D4A3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C17C71BE-5C9D-44AA-9535-826D3759B2C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AB7522-DC08-4FA6-84D6-1D2ECC9A7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53E20BFD-62BF-423B-A038-4B7F8E7E2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065" y="476672"/>
            <a:ext cx="7647383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Conditional L-system rule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left side of rule</a:t>
            </a:r>
            <a:r>
              <a:rPr lang="en-US" altLang="de-DE" sz="2400" dirty="0">
                <a:latin typeface="Arial" panose="020B0604020202020204" pitchFamily="34" charset="0"/>
              </a:rPr>
              <a:t>, (condition) ==&gt; </a:t>
            </a:r>
            <a:r>
              <a:rPr lang="en-US" altLang="de-DE" sz="2400" i="1" dirty="0">
                <a:latin typeface="Arial" panose="020B0604020202020204" pitchFamily="34" charset="0"/>
              </a:rPr>
              <a:t>right side of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sm09_e11.rgg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	 -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make the application of a rule depend on a condition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sm09_e12.rgg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	-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keep the branching order as a parameter and how to get access to its value in a condition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sm09_e13.rgg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	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 -  how to connect two conditions logically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0CF4C77-4013-42D4-95F1-346FC774F1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668FBA1-E172-4918-BFFD-AB2358F350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548680"/>
            <a:ext cx="0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90D01C7-DE8B-44E3-9303-6760800B538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1D6237-CD03-423B-9373-733AA218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8996BAD-05B8-45BE-A767-96D5B13DA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353425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simple branching patterns modelled with L-systems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more L-system examples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imperative code in XL (introduction)</a:t>
            </a:r>
            <a:endParaRPr lang="en-US" altLang="de-DE" sz="2800" dirty="0"/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AFE138A-DB75-4133-827E-E8106FF878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B9A367D-4DF4-4593-8FA2-16AC7070CC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9E92FF8-E542-463D-B7AD-53C845A0BFD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E677A3-311C-455A-829C-78C7B6FE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BCEC007C-F89D-4772-AA68-63AA5942E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61" y="260350"/>
            <a:ext cx="54718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Setting colors in XL (summary)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0BC155C7-D7E0-491F-8002-2E9CBA455A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AC90324-3B6F-4EA2-B338-9D1204B62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8C86AA46-ED15-4E20-82FE-180AC7D6C3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C92E5E-CF74-48C8-9D3F-E7A34666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9BC583-DC27-447F-905F-07671529C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5279"/>
            <a:ext cx="8568952" cy="588608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842DF190-1AAC-45AC-9222-CAC24A0F0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64" y="765175"/>
            <a:ext cx="784810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Texture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Textures are 2-dimensional patterns that are applied to surfaces instead of colors to give a more realistic impression of the appearance of object surfaces.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Sources for textures: photos, scans of objects, image databases on the Internet, artificially generated patterns...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C8E026B-704A-4B6D-ADFE-F53380F7E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7C8A78A-C177-4D1E-986B-4F885D88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14536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A0E5661-C8BA-421B-9FA2-39B889CD9F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578E7-1E1F-4EAD-A02F-E956CCFE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>
            <a:extLst>
              <a:ext uri="{FF2B5EF4-FFF2-40B4-BE49-F238E27FC236}">
                <a16:creationId xmlns:a16="http://schemas.microsoft.com/office/drawing/2014/main" id="{02CB31D7-3BAD-4A9A-8458-D3BA6C63D6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188640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E5146E6-E27D-4BE5-A3A6-A09E75282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548680"/>
            <a:ext cx="0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7AAF74B-5DAB-4845-BB5D-DEF91AF7FB0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B000FA-6362-430C-B0B0-095F2BE0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A8551-0C32-4517-A823-7EE0B0216E65}"/>
              </a:ext>
            </a:extLst>
          </p:cNvPr>
          <p:cNvSpPr txBox="1"/>
          <p:nvPr/>
        </p:nvSpPr>
        <p:spPr>
          <a:xfrm>
            <a:off x="395537" y="326261"/>
            <a:ext cx="61206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GroIMP</a:t>
            </a:r>
            <a:r>
              <a:rPr lang="en-US" sz="28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 with textures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Our default program: see the box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Panels &gt; Explorers &gt; 3D &gt; Shaders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shader window to be anchored in the user interface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the shader window: Object &gt; New &gt; Lambert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 “Lambert” click twice (with pause) or tip F2 and rename (e.g., tree)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Double click on the Sphere icon &gt; the Attribute Editor should open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Attribute Editor: Diffuse color &gt; Surface Maps &gt; Image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click on: Image &gt; From File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Choose your photo data and add to the project by using “Add File”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306ADA-3576-43E5-B677-632D6925F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059" y="422285"/>
            <a:ext cx="3107445" cy="214261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518CDDC5-9345-46DF-8A50-DF7996B694CA}"/>
              </a:ext>
            </a:extLst>
          </p:cNvPr>
          <p:cNvCxnSpPr/>
          <p:nvPr/>
        </p:nvCxnSpPr>
        <p:spPr>
          <a:xfrm>
            <a:off x="5436096" y="1340768"/>
            <a:ext cx="56496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kat21">
            <a:extLst>
              <a:ext uri="{FF2B5EF4-FFF2-40B4-BE49-F238E27FC236}">
                <a16:creationId xmlns:a16="http://schemas.microsoft.com/office/drawing/2014/main" id="{DAD24DE4-C794-44CB-ACA3-871BAB5F6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441" y="1875755"/>
            <a:ext cx="3040063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5" descr="kat21a">
            <a:extLst>
              <a:ext uri="{FF2B5EF4-FFF2-40B4-BE49-F238E27FC236}">
                <a16:creationId xmlns:a16="http://schemas.microsoft.com/office/drawing/2014/main" id="{65215D0D-3BFB-4E77-BD2E-C6A3B5B81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73" y="2132861"/>
            <a:ext cx="5897887" cy="295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6">
            <a:extLst>
              <a:ext uri="{FF2B5EF4-FFF2-40B4-BE49-F238E27FC236}">
                <a16:creationId xmlns:a16="http://schemas.microsoft.com/office/drawing/2014/main" id="{7C405908-F0F4-4BCC-ADA3-1F089198B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73366"/>
            <a:ext cx="589787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CC3300"/>
                </a:solidFill>
                <a:latin typeface="Arial" panose="020B0604020202020204" pitchFamily="34" charset="0"/>
              </a:rPr>
              <a:t>Example with tree photo as texture for the rectangle: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6B700FDE-9835-4C7F-8876-11E02F974D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DAF2DEC-D66E-4C43-8AC6-4510DCAA0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E0942C6-D303-4994-8029-475BB73F209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2A1AE0-F266-4CB7-B7B8-E9007682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7D8D2360-8CC9-442A-88B6-86C1FA272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01" y="409882"/>
            <a:ext cx="8641203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To be taken into account when creating the project: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after selecting the image file, the editor content needs to be saved / compiled once again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      - textured objects are now displayed with texture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Saving the entire project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      File  Save, give name of the Project (does not have to match the name of the RGG program). Photo data will be saved.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Project data will have a name ending with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.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gsz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(readable with a data compression program, e.g., </a:t>
            </a:r>
            <a:r>
              <a:rPr lang="en-US" altLang="de-DE" sz="2000" dirty="0" err="1">
                <a:latin typeface="Arial" panose="020B0604020202020204" pitchFamily="34" charset="0"/>
                <a:sym typeface="Symbol" panose="05050102010706020507" pitchFamily="18" charset="2"/>
              </a:rPr>
              <a:t>WinZIP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sm09_e10.gsz</a:t>
            </a:r>
            <a:r>
              <a:rPr lang="en-US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	 Use of a leaf texture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C2A990-A1DB-4D9F-B1A3-218D1D7A33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61A6F4BD-E728-47E2-A80A-EB7F82F21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F45F872-5AA8-43CA-8D4E-B3B7B524785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21D5A-8F37-4E02-8FF1-6650B2EF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007A6F87-6FD2-4FDF-9C02-8B7814C4F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1" y="889550"/>
            <a:ext cx="84249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 for our next lecture: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748EFAF-4C4C-41A3-BE43-62939C0C85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BC9709E1-EDCD-40D1-97B1-40518630B5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468BEC6D-4F7D-4C5E-A680-314B8E65519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B8EA3A-322D-4E35-A381-40F15F8B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22FE51C6-060E-4FC7-B987-895C06624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98" y="1442621"/>
            <a:ext cx="8748460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(1) Work in the ILIAS learning module “</a:t>
            </a:r>
            <a:r>
              <a:rPr lang="en-US" altLang="de-DE" sz="2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– Module XL“ (available through </a:t>
            </a:r>
            <a:r>
              <a:rPr lang="en-US" altLang="de-DE" sz="2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StudIP</a:t>
            </a: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Lessons 1 - 10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(2) Read Chapter 1, Sections 1.6 – 1.7 and 1.10 / 1.10.1 in the book “The Algorithmic Beauty of Plants“ by P. </a:t>
            </a:r>
            <a:r>
              <a:rPr lang="en-US" altLang="de-DE" sz="2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Prusinkiewicz</a:t>
            </a: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and A. </a:t>
            </a:r>
            <a:r>
              <a:rPr lang="en-US" altLang="de-DE" sz="2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(available online, see literature site for the course). (= pp. 21-30 and 40-43).</a:t>
            </a:r>
          </a:p>
        </p:txBody>
      </p:sp>
    </p:spTree>
    <p:extLst>
      <p:ext uri="{BB962C8B-B14F-4D97-AF65-F5344CB8AC3E}">
        <p14:creationId xmlns:p14="http://schemas.microsoft.com/office/powerpoint/2010/main" val="3922721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1A43143-C6AB-4285-8B02-9D44C67EE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729565"/>
            <a:ext cx="8604248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two additional examples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using imperative code in XL programs (continued)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use of loops and arrays for branch constructions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conditional rule application (examples)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incorporation of textures into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creating a project in </a:t>
            </a:r>
            <a:r>
              <a:rPr lang="en-US" altLang="de-DE" sz="2800" dirty="0" err="1">
                <a:latin typeface="Arial" panose="020B0604020202020204" pitchFamily="34" charset="0"/>
              </a:rPr>
              <a:t>GroIMP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121C2FB-DB77-4F46-9C59-3243E5ABDB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066B0A6-E93A-44B4-A429-7EAEFDDA53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031B40-5E74-42DD-828E-FA9C6F1C9B4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1FB450-C941-4E93-A8B1-D8A67613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2DF4C29C-8102-4E47-BFBE-D7F596308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86" y="583287"/>
            <a:ext cx="859382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Examples: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de-DE" sz="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de-DE" sz="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de-DE" sz="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sm09_e08.rgg	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 - define your own modules in order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to simplify the code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de-DE" sz="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sm09_e21.rgg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	 - 3 variants how to position lateral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branches at another place than at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the end of an object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C2F689F-DE4C-4717-AD3F-5528C87125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188640"/>
            <a:ext cx="853244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D7D67F30-249C-4616-B8EE-E91DA030A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573360"/>
            <a:ext cx="0" cy="628464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0C68EAF-910F-4E45-9C62-C54BEFE55DB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17777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0DFDA7-470C-498C-A3B9-0069135C8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5BB05729-B95B-4F3C-B98B-1B4B9C3DD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81" y="446024"/>
            <a:ext cx="8425184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Simple data types in Java and XL: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int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integers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float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floating point numbers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double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floating point numbers, double precision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char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characters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void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empty type (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for functions that return nothing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6C63677C-14CB-415A-AE38-2903F1BD00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576" y="260648"/>
            <a:ext cx="8388424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BC7E6A40-846B-4431-ABA0-3E647DE0B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92696"/>
            <a:ext cx="0" cy="616530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0A29F6B-364F-462A-9D39-A8CB21119E9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7CB997-B95A-4AF5-8CFB-8F0055C7D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9D6145F7-ECB7-4CF4-9D97-4D775DF71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81" y="433695"/>
            <a:ext cx="7991475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Simple data types in Java and XL: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600" b="1" dirty="0">
              <a:solidFill>
                <a:srgbClr val="FF0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int</a:t>
            </a:r>
            <a:r>
              <a:rPr lang="en-US" altLang="de-DE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integers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float</a:t>
            </a:r>
            <a:r>
              <a:rPr lang="en-US" altLang="de-DE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floating point numbers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double</a:t>
            </a:r>
            <a:r>
              <a:rPr lang="en-US" altLang="de-DE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floating point numbers, double precision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char</a:t>
            </a:r>
            <a:r>
              <a:rPr lang="en-US" altLang="de-DE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characters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void</a:t>
            </a:r>
            <a:r>
              <a:rPr lang="en-US" altLang="de-DE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 - 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empty type (</a:t>
            </a:r>
            <a:r>
              <a:rPr lang="en-US" altLang="de-DE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for functions that return nothing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Exact definition:</a:t>
            </a:r>
          </a:p>
        </p:txBody>
      </p:sp>
      <p:pic>
        <p:nvPicPr>
          <p:cNvPr id="14339" name="Picture 7" descr="kat20b">
            <a:extLst>
              <a:ext uri="{FF2B5EF4-FFF2-40B4-BE49-F238E27FC236}">
                <a16:creationId xmlns:a16="http://schemas.microsoft.com/office/drawing/2014/main" id="{600A8120-6287-4B65-A011-951395A4C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73016"/>
            <a:ext cx="8705727" cy="2727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7F899CAC-DE3A-4AC9-AD5C-DBD80EAD44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576" y="188640"/>
            <a:ext cx="8388424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28DDA79A-0D45-42B6-BE3D-64FFCE77A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548680"/>
            <a:ext cx="0" cy="626469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A708FA5B-C3A0-4D04-B568-E677334957A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553B64-7E2F-4884-BFCF-43412DD1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9B2A8CA-B77B-493B-8F67-EF435BC2C997}"/>
              </a:ext>
            </a:extLst>
          </p:cNvPr>
          <p:cNvSpPr txBox="1"/>
          <p:nvPr/>
        </p:nvSpPr>
        <p:spPr>
          <a:xfrm>
            <a:off x="2051720" y="3573016"/>
            <a:ext cx="432048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12FE830-5A6B-46F5-8049-EE6CE1E0CDD5}"/>
              </a:ext>
            </a:extLst>
          </p:cNvPr>
          <p:cNvSpPr txBox="1"/>
          <p:nvPr/>
        </p:nvSpPr>
        <p:spPr>
          <a:xfrm>
            <a:off x="2987824" y="3923493"/>
            <a:ext cx="723824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900" dirty="0" err="1"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52732E2-4B19-44D9-BE73-B75913295687}"/>
              </a:ext>
            </a:extLst>
          </p:cNvPr>
          <p:cNvSpPr txBox="1"/>
          <p:nvPr/>
        </p:nvSpPr>
        <p:spPr>
          <a:xfrm>
            <a:off x="2034050" y="4236421"/>
            <a:ext cx="377710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till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323172D-49A2-4528-9DEA-04678D612068}"/>
              </a:ext>
            </a:extLst>
          </p:cNvPr>
          <p:cNvSpPr txBox="1"/>
          <p:nvPr/>
        </p:nvSpPr>
        <p:spPr>
          <a:xfrm>
            <a:off x="2133248" y="4561272"/>
            <a:ext cx="377710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till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4C9DDEA-99DA-4D63-BE51-562B19EDFE99}"/>
              </a:ext>
            </a:extLst>
          </p:cNvPr>
          <p:cNvSpPr txBox="1"/>
          <p:nvPr/>
        </p:nvSpPr>
        <p:spPr>
          <a:xfrm>
            <a:off x="2134130" y="4847125"/>
            <a:ext cx="377710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till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1203432-BED5-4613-9861-29BEBF67C369}"/>
              </a:ext>
            </a:extLst>
          </p:cNvPr>
          <p:cNvSpPr txBox="1"/>
          <p:nvPr/>
        </p:nvSpPr>
        <p:spPr>
          <a:xfrm>
            <a:off x="2151473" y="5132978"/>
            <a:ext cx="377710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till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>
            <a:extLst>
              <a:ext uri="{FF2B5EF4-FFF2-40B4-BE49-F238E27FC236}">
                <a16:creationId xmlns:a16="http://schemas.microsoft.com/office/drawing/2014/main" id="{5EDA8D5A-C6C6-4258-AC21-03BC3C5D9B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0AD6072-3078-46EB-B4D1-44DD41190D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9FA606E-553B-41F0-8A66-54B2D8890B6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15B31B-09CE-44DD-8B0A-FEE915BE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878D4F-5F00-43E3-80D3-05D0437ECDD5}"/>
              </a:ext>
            </a:extLst>
          </p:cNvPr>
          <p:cNvSpPr/>
          <p:nvPr/>
        </p:nvSpPr>
        <p:spPr>
          <a:xfrm>
            <a:off x="1619671" y="1012954"/>
            <a:ext cx="446449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Mathematical constants: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i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Math.PI</a:t>
            </a:r>
            <a:r>
              <a:rPr lang="en-US" altLang="de-DE" sz="2800" dirty="0">
                <a:solidFill>
                  <a:srgbClr val="0000FF"/>
                </a:solidFill>
                <a:sym typeface="Symbol" panose="05050102010706020507" pitchFamily="18" charset="2"/>
              </a:rPr>
              <a:t>	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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Math.E</a:t>
            </a:r>
            <a:r>
              <a:rPr lang="en-US" altLang="de-DE" sz="2800" dirty="0">
                <a:solidFill>
                  <a:srgbClr val="0000FF"/>
                </a:solidFill>
                <a:sym typeface="Symbol" panose="05050102010706020507" pitchFamily="18" charset="2"/>
              </a:rPr>
              <a:t>	</a:t>
            </a:r>
            <a:r>
              <a:rPr lang="en-US" altLang="de-DE" sz="2800" i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b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b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Logical operators: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b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&amp;&amp;</a:t>
            </a:r>
            <a:r>
              <a:rPr lang="en-US" altLang="de-DE" sz="2800" dirty="0">
                <a:solidFill>
                  <a:srgbClr val="0000FF"/>
                </a:solidFill>
                <a:sym typeface="Symbol" panose="05050102010706020507" pitchFamily="18" charset="2"/>
              </a:rPr>
              <a:t>		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||	</a:t>
            </a:r>
            <a:r>
              <a:rPr lang="en-US" altLang="de-DE" sz="2800" dirty="0">
                <a:solidFill>
                  <a:srgbClr val="0000FF"/>
                </a:solidFill>
                <a:sym typeface="Symbol" panose="05050102010706020507" pitchFamily="18" charset="2"/>
              </a:rPr>
              <a:t>	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OR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!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NOT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87A651B4-D048-4F36-A9AC-A3ACA3B50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672"/>
            <a:ext cx="84963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Mathematical Functions: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i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Math.abs</a:t>
            </a:r>
            <a:r>
              <a:rPr lang="en-US" altLang="de-DE" sz="2000" dirty="0">
                <a:sym typeface="Symbol" panose="05050102010706020507" pitchFamily="18" charset="2"/>
              </a:rPr>
              <a:t>	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absolute value		</a:t>
            </a: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Math.sqrt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square root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Math.acos</a:t>
            </a:r>
            <a:r>
              <a:rPr lang="en-US" altLang="de-DE" sz="2000" dirty="0">
                <a:sym typeface="Symbol" panose="05050102010706020507" pitchFamily="18" charset="2"/>
              </a:rPr>
              <a:t>	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arccosine		</a:t>
            </a: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Math.tan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tangent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Math.asin</a:t>
            </a:r>
            <a:r>
              <a:rPr lang="en-US" altLang="de-DE" sz="2000" dirty="0">
                <a:sym typeface="Symbol" panose="05050102010706020507" pitchFamily="18" charset="2"/>
              </a:rPr>
              <a:t>	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arcsine			</a:t>
            </a: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Math.toDegrees</a:t>
            </a:r>
            <a:endParaRPr lang="en-US" altLang="de-DE" sz="20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Math.atan</a:t>
            </a:r>
            <a:r>
              <a:rPr lang="en-US" altLang="de-DE" sz="2000" dirty="0">
                <a:sym typeface="Symbol" panose="05050102010706020507" pitchFamily="18" charset="2"/>
              </a:rPr>
              <a:t>	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arctangent		</a:t>
            </a: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Math.toRadians</a:t>
            </a:r>
            <a:endParaRPr lang="en-US" altLang="de-DE" sz="20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Math.cos</a:t>
            </a:r>
            <a:r>
              <a:rPr lang="en-US" altLang="de-DE" sz="2000" dirty="0">
                <a:sym typeface="Symbol" panose="05050102010706020507" pitchFamily="18" charset="2"/>
              </a:rPr>
              <a:t>	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cosine	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Math.exp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exponential function </a:t>
            </a:r>
            <a:r>
              <a:rPr lang="en-US" altLang="de-DE" sz="2000" i="1" dirty="0">
                <a:latin typeface="Arial" panose="020B0604020202020204" pitchFamily="34" charset="0"/>
                <a:sym typeface="Symbol" panose="05050102010706020507" pitchFamily="18" charset="2"/>
              </a:rPr>
              <a:t>e</a:t>
            </a:r>
            <a:r>
              <a:rPr lang="en-US" altLang="de-DE" sz="2000" i="1" baseline="30000" dirty="0">
                <a:latin typeface="Arial" panose="020B0604020202020204" pitchFamily="34" charset="0"/>
                <a:sym typeface="Symbol" panose="05050102010706020507" pitchFamily="18" charset="2"/>
              </a:rPr>
              <a:t>x</a:t>
            </a:r>
            <a:r>
              <a:rPr lang="en-US" altLang="de-DE" sz="2000" i="1" dirty="0">
                <a:latin typeface="Arial" panose="020B0604020202020204" pitchFamily="34" charset="0"/>
                <a:sym typeface="Symbol" panose="05050102010706020507" pitchFamily="18" charset="2"/>
              </a:rPr>
              <a:t>		</a:t>
            </a: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Math.log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natural logarithm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Math.max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maximum of two numbers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Math.min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minimum of two numbers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Math.round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rounding function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Math.sin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	sine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A52AEF7-C089-42E0-913C-D0362D0F30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332656"/>
            <a:ext cx="8424936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DF1FBA09-455F-42C5-A802-9AFA5C58E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692696"/>
            <a:ext cx="0" cy="616530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611B057-D7A5-4343-B135-FCC4A0C7DB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31836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CA041C-0EE6-4DDC-932B-04A58ABFF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76560D-430C-496D-B8A7-CDAC281DD852}"/>
              </a:ext>
            </a:extLst>
          </p:cNvPr>
          <p:cNvSpPr/>
          <p:nvPr/>
        </p:nvSpPr>
        <p:spPr>
          <a:xfrm>
            <a:off x="5363591" y="2996952"/>
            <a:ext cx="37449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Conversion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degree  radian measurement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A7F83C27-62C0-45F2-B6D1-D3AF19444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910" y="809626"/>
            <a:ext cx="6264694" cy="530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sm_progbsp01.rgg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2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simple imperative program: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numbers from 1 to 10 are output to the </a:t>
            </a:r>
            <a:r>
              <a:rPr lang="en-US" altLang="de-DE" sz="24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GroIMP</a:t>
            </a:r>
            <a:r>
              <a:rPr lang="en-US" altLang="de-DE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console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solidFill>
                <a:srgbClr val="008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for (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&lt;= 10;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);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6E0FE62-127A-4287-BD39-5D01DA6CAC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E5F323F-FABA-4207-9E54-9DBDEB806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93A85FB-30CD-430C-B1B6-FB1284A9E9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176914-DC65-47A5-A8F3-8D9C4DEA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72987-3694-4FB7-AC0A-237BC92BA478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1603</Words>
  <Application>Microsoft Office PowerPoint</Application>
  <PresentationFormat>Bildschirmpräsentation (4:3)</PresentationFormat>
  <Paragraphs>275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214</cp:revision>
  <cp:lastPrinted>2015-06-11T07:57:54Z</cp:lastPrinted>
  <dcterms:created xsi:type="dcterms:W3CDTF">2006-10-23T15:58:10Z</dcterms:created>
  <dcterms:modified xsi:type="dcterms:W3CDTF">2022-05-27T11:43:30Z</dcterms:modified>
</cp:coreProperties>
</file>