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3" r:id="rId2"/>
    <p:sldId id="436" r:id="rId3"/>
    <p:sldId id="484" r:id="rId4"/>
    <p:sldId id="485" r:id="rId5"/>
    <p:sldId id="486" r:id="rId6"/>
    <p:sldId id="460" r:id="rId7"/>
    <p:sldId id="487" r:id="rId8"/>
    <p:sldId id="489" r:id="rId9"/>
    <p:sldId id="490" r:id="rId10"/>
    <p:sldId id="491" r:id="rId11"/>
    <p:sldId id="492" r:id="rId12"/>
    <p:sldId id="493" r:id="rId13"/>
    <p:sldId id="495" r:id="rId14"/>
    <p:sldId id="496" r:id="rId15"/>
    <p:sldId id="497" r:id="rId16"/>
    <p:sldId id="498" r:id="rId17"/>
    <p:sldId id="499" r:id="rId18"/>
    <p:sldId id="500" r:id="rId19"/>
    <p:sldId id="501" r:id="rId20"/>
    <p:sldId id="502" r:id="rId21"/>
    <p:sldId id="504" r:id="rId22"/>
    <p:sldId id="505" r:id="rId23"/>
    <p:sldId id="507" r:id="rId24"/>
    <p:sldId id="478" r:id="rId25"/>
    <p:sldId id="508" r:id="rId26"/>
    <p:sldId id="509" r:id="rId27"/>
    <p:sldId id="510" r:id="rId28"/>
    <p:sldId id="473" r:id="rId29"/>
    <p:sldId id="474" r:id="rId30"/>
    <p:sldId id="475" r:id="rId31"/>
    <p:sldId id="511" r:id="rId32"/>
    <p:sldId id="512" r:id="rId33"/>
    <p:sldId id="446" r:id="rId34"/>
    <p:sldId id="513" r:id="rId35"/>
    <p:sldId id="450" r:id="rId36"/>
    <p:sldId id="514" r:id="rId37"/>
    <p:sldId id="476" r:id="rId38"/>
    <p:sldId id="452" r:id="rId39"/>
    <p:sldId id="453" r:id="rId40"/>
    <p:sldId id="482" r:id="rId41"/>
    <p:sldId id="515" r:id="rId42"/>
    <p:sldId id="516" r:id="rId43"/>
    <p:sldId id="456" r:id="rId44"/>
    <p:sldId id="457" r:id="rId45"/>
    <p:sldId id="517" r:id="rId46"/>
    <p:sldId id="518" r:id="rId47"/>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A50021"/>
    <a:srgbClr val="990033"/>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0929"/>
  </p:normalViewPr>
  <p:slideViewPr>
    <p:cSldViewPr>
      <p:cViewPr varScale="1">
        <p:scale>
          <a:sx n="104" d="100"/>
          <a:sy n="104" d="100"/>
        </p:scale>
        <p:origin x="21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5A8C1-0EBC-4256-9799-1F3AA190B694}" type="datetimeFigureOut">
              <a:rPr lang="en-US" smtClean="0"/>
              <a:t>4/26/2022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95D84-121E-4CF3-BEDC-57AB2CF56658}" type="slidenum">
              <a:rPr lang="en-US" smtClean="0"/>
              <a:t>‹Nr.›</a:t>
            </a:fld>
            <a:endParaRPr lang="en-US"/>
          </a:p>
        </p:txBody>
      </p:sp>
    </p:spTree>
    <p:extLst>
      <p:ext uri="{BB962C8B-B14F-4D97-AF65-F5344CB8AC3E}">
        <p14:creationId xmlns:p14="http://schemas.microsoft.com/office/powerpoint/2010/main" val="112198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5A22E4B0-5517-4E37-A14E-ECD82FDADE9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70BBFA3-370F-4556-86DF-C7721C990440}"/>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E400238-F6E7-4B1E-BC72-EBDB8C74C422}"/>
              </a:ext>
            </a:extLst>
          </p:cNvPr>
          <p:cNvSpPr>
            <a:spLocks noGrp="1" noChangeArrowheads="1"/>
          </p:cNvSpPr>
          <p:nvPr>
            <p:ph type="sldNum" sz="quarter" idx="12"/>
          </p:nvPr>
        </p:nvSpPr>
        <p:spPr>
          <a:ln/>
        </p:spPr>
        <p:txBody>
          <a:bodyPr/>
          <a:lstStyle>
            <a:lvl1pPr>
              <a:defRPr/>
            </a:lvl1pPr>
          </a:lstStyle>
          <a:p>
            <a:pPr>
              <a:defRPr/>
            </a:pPr>
            <a:fld id="{D22FBA2B-541E-4892-9397-8E6656AF4749}" type="slidenum">
              <a:rPr lang="de-DE" altLang="de-DE"/>
              <a:pPr>
                <a:defRPr/>
              </a:pPr>
              <a:t>‹Nr.›</a:t>
            </a:fld>
            <a:endParaRPr lang="de-DE" altLang="de-DE"/>
          </a:p>
        </p:txBody>
      </p:sp>
    </p:spTree>
    <p:extLst>
      <p:ext uri="{BB962C8B-B14F-4D97-AF65-F5344CB8AC3E}">
        <p14:creationId xmlns:p14="http://schemas.microsoft.com/office/powerpoint/2010/main" val="194779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415251F-0E3A-46CE-BFAF-42A0BCEE516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5F0F098D-666F-4B1D-9A9A-B776B2D86FA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EB8504FC-986C-4FA8-9311-6BE954613E86}"/>
              </a:ext>
            </a:extLst>
          </p:cNvPr>
          <p:cNvSpPr>
            <a:spLocks noGrp="1" noChangeArrowheads="1"/>
          </p:cNvSpPr>
          <p:nvPr>
            <p:ph type="sldNum" sz="quarter" idx="12"/>
          </p:nvPr>
        </p:nvSpPr>
        <p:spPr>
          <a:ln/>
        </p:spPr>
        <p:txBody>
          <a:bodyPr/>
          <a:lstStyle>
            <a:lvl1pPr>
              <a:defRPr/>
            </a:lvl1pPr>
          </a:lstStyle>
          <a:p>
            <a:pPr>
              <a:defRPr/>
            </a:pPr>
            <a:fld id="{E6428C98-59B0-4A39-BA47-14544E6C6A30}" type="slidenum">
              <a:rPr lang="de-DE" altLang="de-DE"/>
              <a:pPr>
                <a:defRPr/>
              </a:pPr>
              <a:t>‹Nr.›</a:t>
            </a:fld>
            <a:endParaRPr lang="de-DE" altLang="de-DE"/>
          </a:p>
        </p:txBody>
      </p:sp>
    </p:spTree>
    <p:extLst>
      <p:ext uri="{BB962C8B-B14F-4D97-AF65-F5344CB8AC3E}">
        <p14:creationId xmlns:p14="http://schemas.microsoft.com/office/powerpoint/2010/main" val="99496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89A2CE5-3D49-4889-8F68-3A37880F5BE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0A3F723C-4F1A-46E5-89C7-95FA0F2632F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A2AA9E92-F72F-4469-A1E9-93FAE6D8D59E}"/>
              </a:ext>
            </a:extLst>
          </p:cNvPr>
          <p:cNvSpPr>
            <a:spLocks noGrp="1" noChangeArrowheads="1"/>
          </p:cNvSpPr>
          <p:nvPr>
            <p:ph type="sldNum" sz="quarter" idx="12"/>
          </p:nvPr>
        </p:nvSpPr>
        <p:spPr>
          <a:ln/>
        </p:spPr>
        <p:txBody>
          <a:bodyPr/>
          <a:lstStyle>
            <a:lvl1pPr>
              <a:defRPr/>
            </a:lvl1pPr>
          </a:lstStyle>
          <a:p>
            <a:pPr>
              <a:defRPr/>
            </a:pPr>
            <a:fld id="{17A67A83-BFE5-456E-A5BD-BE366C5D96C4}" type="slidenum">
              <a:rPr lang="de-DE" altLang="de-DE"/>
              <a:pPr>
                <a:defRPr/>
              </a:pPr>
              <a:t>‹Nr.›</a:t>
            </a:fld>
            <a:endParaRPr lang="de-DE" altLang="de-DE"/>
          </a:p>
        </p:txBody>
      </p:sp>
    </p:spTree>
    <p:extLst>
      <p:ext uri="{BB962C8B-B14F-4D97-AF65-F5344CB8AC3E}">
        <p14:creationId xmlns:p14="http://schemas.microsoft.com/office/powerpoint/2010/main" val="23602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680ABE4-1823-4E69-8E2B-CA2198077D1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966D1FD-654C-463C-AAFD-18648860384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46B22A46-10AC-47E0-8A7D-1C31D3BD6262}"/>
              </a:ext>
            </a:extLst>
          </p:cNvPr>
          <p:cNvSpPr>
            <a:spLocks noGrp="1" noChangeArrowheads="1"/>
          </p:cNvSpPr>
          <p:nvPr>
            <p:ph type="sldNum" sz="quarter" idx="12"/>
          </p:nvPr>
        </p:nvSpPr>
        <p:spPr>
          <a:ln/>
        </p:spPr>
        <p:txBody>
          <a:bodyPr/>
          <a:lstStyle>
            <a:lvl1pPr>
              <a:defRPr/>
            </a:lvl1pPr>
          </a:lstStyle>
          <a:p>
            <a:pPr>
              <a:defRPr/>
            </a:pPr>
            <a:fld id="{AEC733EF-6E9A-4620-91FA-E8E6FA059939}" type="slidenum">
              <a:rPr lang="de-DE" altLang="de-DE"/>
              <a:pPr>
                <a:defRPr/>
              </a:pPr>
              <a:t>‹Nr.›</a:t>
            </a:fld>
            <a:endParaRPr lang="de-DE" altLang="de-DE"/>
          </a:p>
        </p:txBody>
      </p:sp>
    </p:spTree>
    <p:extLst>
      <p:ext uri="{BB962C8B-B14F-4D97-AF65-F5344CB8AC3E}">
        <p14:creationId xmlns:p14="http://schemas.microsoft.com/office/powerpoint/2010/main" val="131722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BF2ABB65-A7EA-4A00-B82B-1DF184C2CD6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A5F36A2-F5E1-443B-877D-028FDA46CB2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26B6A94-AEB3-4EFA-81E6-52661B9128AD}"/>
              </a:ext>
            </a:extLst>
          </p:cNvPr>
          <p:cNvSpPr>
            <a:spLocks noGrp="1" noChangeArrowheads="1"/>
          </p:cNvSpPr>
          <p:nvPr>
            <p:ph type="sldNum" sz="quarter" idx="12"/>
          </p:nvPr>
        </p:nvSpPr>
        <p:spPr>
          <a:ln/>
        </p:spPr>
        <p:txBody>
          <a:bodyPr/>
          <a:lstStyle>
            <a:lvl1pPr>
              <a:defRPr/>
            </a:lvl1pPr>
          </a:lstStyle>
          <a:p>
            <a:pPr>
              <a:defRPr/>
            </a:pPr>
            <a:fld id="{E52F1DCE-054E-4F06-88B1-BC470F35DE8F}" type="slidenum">
              <a:rPr lang="de-DE" altLang="de-DE"/>
              <a:pPr>
                <a:defRPr/>
              </a:pPr>
              <a:t>‹Nr.›</a:t>
            </a:fld>
            <a:endParaRPr lang="de-DE" altLang="de-DE"/>
          </a:p>
        </p:txBody>
      </p:sp>
    </p:spTree>
    <p:extLst>
      <p:ext uri="{BB962C8B-B14F-4D97-AF65-F5344CB8AC3E}">
        <p14:creationId xmlns:p14="http://schemas.microsoft.com/office/powerpoint/2010/main" val="28234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37BE72C-E8CC-479E-8B57-3E11B6FB6D7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5F0712F-78D4-4BEC-9D40-1DA10AFA4BB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A5B755B4-564A-4F56-A1CB-0A765F5302CB}"/>
              </a:ext>
            </a:extLst>
          </p:cNvPr>
          <p:cNvSpPr>
            <a:spLocks noGrp="1" noChangeArrowheads="1"/>
          </p:cNvSpPr>
          <p:nvPr>
            <p:ph type="sldNum" sz="quarter" idx="12"/>
          </p:nvPr>
        </p:nvSpPr>
        <p:spPr>
          <a:ln/>
        </p:spPr>
        <p:txBody>
          <a:bodyPr/>
          <a:lstStyle>
            <a:lvl1pPr>
              <a:defRPr/>
            </a:lvl1pPr>
          </a:lstStyle>
          <a:p>
            <a:pPr>
              <a:defRPr/>
            </a:pPr>
            <a:fld id="{7D8149AB-7A15-4B44-817A-31B21F2933DA}" type="slidenum">
              <a:rPr lang="de-DE" altLang="de-DE"/>
              <a:pPr>
                <a:defRPr/>
              </a:pPr>
              <a:t>‹Nr.›</a:t>
            </a:fld>
            <a:endParaRPr lang="de-DE" altLang="de-DE"/>
          </a:p>
        </p:txBody>
      </p:sp>
    </p:spTree>
    <p:extLst>
      <p:ext uri="{BB962C8B-B14F-4D97-AF65-F5344CB8AC3E}">
        <p14:creationId xmlns:p14="http://schemas.microsoft.com/office/powerpoint/2010/main" val="20279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7A6DC079-A81B-4510-9699-E53E902D7E3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4D035152-DB77-417D-9BCE-7A65C999840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81E0D122-DA98-45B3-8793-CEF97E686233}"/>
              </a:ext>
            </a:extLst>
          </p:cNvPr>
          <p:cNvSpPr>
            <a:spLocks noGrp="1" noChangeArrowheads="1"/>
          </p:cNvSpPr>
          <p:nvPr>
            <p:ph type="sldNum" sz="quarter" idx="12"/>
          </p:nvPr>
        </p:nvSpPr>
        <p:spPr>
          <a:ln/>
        </p:spPr>
        <p:txBody>
          <a:bodyPr/>
          <a:lstStyle>
            <a:lvl1pPr>
              <a:defRPr/>
            </a:lvl1pPr>
          </a:lstStyle>
          <a:p>
            <a:pPr>
              <a:defRPr/>
            </a:pPr>
            <a:fld id="{3578853F-AEBF-4B9D-9F79-7E7ACAA892ED}" type="slidenum">
              <a:rPr lang="de-DE" altLang="de-DE"/>
              <a:pPr>
                <a:defRPr/>
              </a:pPr>
              <a:t>‹Nr.›</a:t>
            </a:fld>
            <a:endParaRPr lang="de-DE" altLang="de-DE"/>
          </a:p>
        </p:txBody>
      </p:sp>
    </p:spTree>
    <p:extLst>
      <p:ext uri="{BB962C8B-B14F-4D97-AF65-F5344CB8AC3E}">
        <p14:creationId xmlns:p14="http://schemas.microsoft.com/office/powerpoint/2010/main" val="103209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89B5D0E-5EC7-403A-BE6F-08D51268FDE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A4312A88-F02F-4D94-9BB0-66276B9B2D3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75402555-DF48-4517-8505-60F3BD678B5C}"/>
              </a:ext>
            </a:extLst>
          </p:cNvPr>
          <p:cNvSpPr>
            <a:spLocks noGrp="1" noChangeArrowheads="1"/>
          </p:cNvSpPr>
          <p:nvPr>
            <p:ph type="sldNum" sz="quarter" idx="12"/>
          </p:nvPr>
        </p:nvSpPr>
        <p:spPr>
          <a:ln/>
        </p:spPr>
        <p:txBody>
          <a:bodyPr/>
          <a:lstStyle>
            <a:lvl1pPr>
              <a:defRPr/>
            </a:lvl1pPr>
          </a:lstStyle>
          <a:p>
            <a:pPr>
              <a:defRPr/>
            </a:pPr>
            <a:fld id="{BA094DC3-FDA5-44EE-9795-6AE781560526}" type="slidenum">
              <a:rPr lang="de-DE" altLang="de-DE"/>
              <a:pPr>
                <a:defRPr/>
              </a:pPr>
              <a:t>‹Nr.›</a:t>
            </a:fld>
            <a:endParaRPr lang="de-DE" altLang="de-DE"/>
          </a:p>
        </p:txBody>
      </p:sp>
    </p:spTree>
    <p:extLst>
      <p:ext uri="{BB962C8B-B14F-4D97-AF65-F5344CB8AC3E}">
        <p14:creationId xmlns:p14="http://schemas.microsoft.com/office/powerpoint/2010/main" val="33764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83F80C-31E2-4CFE-AE9E-E8625A12ACA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B91C0D3D-21D0-4BDD-B1F6-DC648FB8473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7564AF55-7692-4CF6-AB4E-A60881D51180}"/>
              </a:ext>
            </a:extLst>
          </p:cNvPr>
          <p:cNvSpPr>
            <a:spLocks noGrp="1" noChangeArrowheads="1"/>
          </p:cNvSpPr>
          <p:nvPr>
            <p:ph type="sldNum" sz="quarter" idx="12"/>
          </p:nvPr>
        </p:nvSpPr>
        <p:spPr>
          <a:ln/>
        </p:spPr>
        <p:txBody>
          <a:bodyPr/>
          <a:lstStyle>
            <a:lvl1pPr>
              <a:defRPr/>
            </a:lvl1pPr>
          </a:lstStyle>
          <a:p>
            <a:pPr>
              <a:defRPr/>
            </a:pPr>
            <a:fld id="{AEF71903-F711-47F8-A6E6-7225CF42791A}" type="slidenum">
              <a:rPr lang="de-DE" altLang="de-DE"/>
              <a:pPr>
                <a:defRPr/>
              </a:pPr>
              <a:t>‹Nr.›</a:t>
            </a:fld>
            <a:endParaRPr lang="de-DE" altLang="de-DE"/>
          </a:p>
        </p:txBody>
      </p:sp>
    </p:spTree>
    <p:extLst>
      <p:ext uri="{BB962C8B-B14F-4D97-AF65-F5344CB8AC3E}">
        <p14:creationId xmlns:p14="http://schemas.microsoft.com/office/powerpoint/2010/main" val="22719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E6882247-9429-40CD-B986-7786E2A3F5E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0062F7D-3EE8-4C45-A6BE-33F9BF58E19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1E264306-5DBC-4FF7-9A3E-FE2288C97746}"/>
              </a:ext>
            </a:extLst>
          </p:cNvPr>
          <p:cNvSpPr>
            <a:spLocks noGrp="1" noChangeArrowheads="1"/>
          </p:cNvSpPr>
          <p:nvPr>
            <p:ph type="sldNum" sz="quarter" idx="12"/>
          </p:nvPr>
        </p:nvSpPr>
        <p:spPr>
          <a:ln/>
        </p:spPr>
        <p:txBody>
          <a:bodyPr/>
          <a:lstStyle>
            <a:lvl1pPr>
              <a:defRPr/>
            </a:lvl1pPr>
          </a:lstStyle>
          <a:p>
            <a:pPr>
              <a:defRPr/>
            </a:pPr>
            <a:fld id="{0AF1442B-454E-4D5C-AC0F-6BF2FA75D071}" type="slidenum">
              <a:rPr lang="de-DE" altLang="de-DE"/>
              <a:pPr>
                <a:defRPr/>
              </a:pPr>
              <a:t>‹Nr.›</a:t>
            </a:fld>
            <a:endParaRPr lang="de-DE" altLang="de-DE"/>
          </a:p>
        </p:txBody>
      </p:sp>
    </p:spTree>
    <p:extLst>
      <p:ext uri="{BB962C8B-B14F-4D97-AF65-F5344CB8AC3E}">
        <p14:creationId xmlns:p14="http://schemas.microsoft.com/office/powerpoint/2010/main" val="2536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ACB03FB4-1255-4C9E-AA18-F29010B020D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8ABE138A-3BEF-4DCF-B666-BC6C8017F34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49835D18-EBD7-429E-9E4C-EDCB2A88F1CF}"/>
              </a:ext>
            </a:extLst>
          </p:cNvPr>
          <p:cNvSpPr>
            <a:spLocks noGrp="1" noChangeArrowheads="1"/>
          </p:cNvSpPr>
          <p:nvPr>
            <p:ph type="sldNum" sz="quarter" idx="12"/>
          </p:nvPr>
        </p:nvSpPr>
        <p:spPr>
          <a:ln/>
        </p:spPr>
        <p:txBody>
          <a:bodyPr/>
          <a:lstStyle>
            <a:lvl1pPr>
              <a:defRPr/>
            </a:lvl1pPr>
          </a:lstStyle>
          <a:p>
            <a:pPr>
              <a:defRPr/>
            </a:pPr>
            <a:fld id="{2D1C3905-A0E6-4283-929C-72BBD21F0DFE}" type="slidenum">
              <a:rPr lang="de-DE" altLang="de-DE"/>
              <a:pPr>
                <a:defRPr/>
              </a:pPr>
              <a:t>‹Nr.›</a:t>
            </a:fld>
            <a:endParaRPr lang="de-DE" altLang="de-DE"/>
          </a:p>
        </p:txBody>
      </p:sp>
    </p:spTree>
    <p:extLst>
      <p:ext uri="{BB962C8B-B14F-4D97-AF65-F5344CB8AC3E}">
        <p14:creationId xmlns:p14="http://schemas.microsoft.com/office/powerpoint/2010/main" val="396062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29E43C-32BB-4CE4-A12A-50B4D4C7F15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320E749E-D1C3-4283-B22C-72AAAE084A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94B70E7-C75B-4852-9BA0-55954665280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1029" name="Rectangle 5">
            <a:extLst>
              <a:ext uri="{FF2B5EF4-FFF2-40B4-BE49-F238E27FC236}">
                <a16:creationId xmlns:a16="http://schemas.microsoft.com/office/drawing/2014/main" id="{CA85D373-3704-49F4-B6BC-34243094689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de-DE"/>
          </a:p>
        </p:txBody>
      </p:sp>
      <p:sp>
        <p:nvSpPr>
          <p:cNvPr id="1030" name="Rectangle 6">
            <a:extLst>
              <a:ext uri="{FF2B5EF4-FFF2-40B4-BE49-F238E27FC236}">
                <a16:creationId xmlns:a16="http://schemas.microsoft.com/office/drawing/2014/main" id="{9855146A-DC5F-4100-859A-AEA60873C9B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38C83B3-78A7-4312-83ED-BCC42600A9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2D481826-833E-4A74-8784-1674F35B9C13}"/>
              </a:ext>
            </a:extLst>
          </p:cNvPr>
          <p:cNvSpPr txBox="1">
            <a:spLocks noChangeArrowheads="1"/>
          </p:cNvSpPr>
          <p:nvPr/>
        </p:nvSpPr>
        <p:spPr bwMode="auto">
          <a:xfrm>
            <a:off x="323850" y="1962150"/>
            <a:ext cx="8712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de-DE" b="1" dirty="0">
                <a:solidFill>
                  <a:srgbClr val="FF0000"/>
                </a:solidFill>
                <a:latin typeface="Arial" panose="020B0604020202020204" pitchFamily="34" charset="0"/>
                <a:cs typeface="Arial" panose="020B0604020202020204" pitchFamily="34" charset="0"/>
              </a:rPr>
              <a:t>Functional-Structural Plant Models</a:t>
            </a:r>
          </a:p>
          <a:p>
            <a:pPr eaLnBrk="1" hangingPunct="1">
              <a:spcBef>
                <a:spcPct val="50000"/>
              </a:spcBef>
              <a:buFontTx/>
              <a:buNone/>
              <a:defRPr/>
            </a:pPr>
            <a:r>
              <a:rPr lang="en-US" altLang="de-DE" sz="2400" dirty="0">
                <a:latin typeface="Arial" panose="020B0604020202020204" pitchFamily="34" charset="0"/>
                <a:cs typeface="Arial" panose="020B0604020202020204" pitchFamily="34" charset="0"/>
              </a:rPr>
              <a:t>Master studies - FES</a:t>
            </a:r>
          </a:p>
          <a:p>
            <a:pPr marL="342900" indent="-342900" eaLnBrk="1" hangingPunct="1">
              <a:spcBef>
                <a:spcPct val="50000"/>
              </a:spcBef>
              <a:buFontTx/>
              <a:buChar char="-"/>
              <a:defRPr/>
            </a:pPr>
            <a:r>
              <a:rPr lang="en-US" altLang="de-DE" sz="2400" dirty="0">
                <a:solidFill>
                  <a:srgbClr val="FF0000"/>
                </a:solidFill>
                <a:latin typeface="Arial" panose="020B0604020202020204" pitchFamily="34" charset="0"/>
                <a:cs typeface="Arial" panose="020B0604020202020204" pitchFamily="34" charset="0"/>
              </a:rPr>
              <a:t>Summer semester 2022 -</a:t>
            </a:r>
          </a:p>
          <a:p>
            <a:pPr eaLnBrk="1" hangingPunct="1">
              <a:spcBef>
                <a:spcPts val="0"/>
              </a:spcBef>
              <a:buFontTx/>
              <a:buNone/>
              <a:defRPr/>
            </a:pPr>
            <a:endParaRPr lang="en-US" altLang="de-DE" sz="8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rgbClr val="009900"/>
                </a:solidFill>
                <a:latin typeface="Arial" panose="020B0604020202020204" pitchFamily="34" charset="0"/>
                <a:cs typeface="Arial" panose="020B0604020202020204" pitchFamily="34" charset="0"/>
              </a:rPr>
              <a:t>Winfried </a:t>
            </a:r>
            <a:r>
              <a:rPr lang="en-US" altLang="de-DE" sz="2400" dirty="0" err="1">
                <a:solidFill>
                  <a:srgbClr val="009900"/>
                </a:solidFill>
                <a:latin typeface="Arial" panose="020B0604020202020204" pitchFamily="34" charset="0"/>
                <a:cs typeface="Arial" panose="020B0604020202020204" pitchFamily="34" charset="0"/>
              </a:rPr>
              <a:t>Kurth</a:t>
            </a:r>
            <a:endParaRPr lang="en-US" altLang="de-DE" sz="2400" dirty="0">
              <a:solidFill>
                <a:srgbClr val="009900"/>
              </a:solidFill>
              <a:latin typeface="Arial" panose="020B0604020202020204" pitchFamily="34" charset="0"/>
              <a:cs typeface="Arial" panose="020B0604020202020204" pitchFamily="34" charset="0"/>
            </a:endParaRP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University of Göttingen</a:t>
            </a: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Chair of Computer Graphics and Ecoinformatics</a:t>
            </a:r>
          </a:p>
          <a:p>
            <a:pPr eaLnBrk="1" hangingPunct="1">
              <a:spcBef>
                <a:spcPts val="0"/>
              </a:spcBef>
              <a:buFontTx/>
              <a:buNone/>
              <a:defRPr/>
            </a:pPr>
            <a:r>
              <a:rPr lang="en-US" altLang="de-DE" sz="2300" dirty="0">
                <a:solidFill>
                  <a:schemeClr val="bg1">
                    <a:lumMod val="50000"/>
                  </a:schemeClr>
                </a:solidFill>
                <a:latin typeface="Arial" panose="020B0604020202020204" pitchFamily="34" charset="0"/>
                <a:cs typeface="Arial" panose="020B0604020202020204" pitchFamily="34" charset="0"/>
              </a:rPr>
              <a:t>together with Department of Forest Botany and Tree Physiology</a:t>
            </a: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chemeClr val="accent2"/>
                </a:solidFill>
                <a:latin typeface="Arial" panose="020B0604020202020204" pitchFamily="34" charset="0"/>
                <a:cs typeface="Arial" panose="020B0604020202020204" pitchFamily="34" charset="0"/>
              </a:rPr>
              <a:t>Lecture 1:   21 April, 2022</a:t>
            </a:r>
            <a:endParaRPr lang="de-DE" altLang="de-DE" sz="2400" dirty="0">
              <a:solidFill>
                <a:schemeClr val="accent2"/>
              </a:solidFill>
              <a:latin typeface="Arial" panose="020B0604020202020204" pitchFamily="34" charset="0"/>
              <a:cs typeface="Arial" panose="020B0604020202020204" pitchFamily="34" charset="0"/>
            </a:endParaRPr>
          </a:p>
        </p:txBody>
      </p:sp>
      <p:pic>
        <p:nvPicPr>
          <p:cNvPr id="2051" name="Picture 6" descr="groimpstart">
            <a:extLst>
              <a:ext uri="{FF2B5EF4-FFF2-40B4-BE49-F238E27FC236}">
                <a16:creationId xmlns:a16="http://schemas.microsoft.com/office/drawing/2014/main" id="{5BA2AC32-D338-450C-BF57-88A9B16A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784" y="44624"/>
            <a:ext cx="2484664" cy="19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72BDC9-1CC4-4B1F-AF2E-886C061170F2}"/>
              </a:ext>
            </a:extLst>
          </p:cNvPr>
          <p:cNvSpPr>
            <a:spLocks noGrp="1"/>
          </p:cNvSpPr>
          <p:nvPr>
            <p:ph type="sldNum" sz="quarter" idx="12"/>
          </p:nvPr>
        </p:nvSpPr>
        <p:spPr/>
        <p:txBody>
          <a:bodyPr/>
          <a:lstStyle/>
          <a:p>
            <a:pPr>
              <a:defRPr/>
            </a:pPr>
            <a:fld id="{AEF71903-F711-47F8-A6E6-7225CF42791A}" type="slidenum">
              <a:rPr lang="de-DE" altLang="de-DE" smtClean="0"/>
              <a:pPr>
                <a:defRPr/>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screenshot of a cell phone&#10;&#10;Description automatically generated">
            <a:extLst>
              <a:ext uri="{FF2B5EF4-FFF2-40B4-BE49-F238E27FC236}">
                <a16:creationId xmlns:a16="http://schemas.microsoft.com/office/drawing/2014/main" id="{7186292A-9733-4AE4-BD00-8C531B68A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333375"/>
            <a:ext cx="84963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0FF5E111-401E-4713-9116-D0984D20468A}"/>
              </a:ext>
            </a:extLst>
          </p:cNvPr>
          <p:cNvSpPr txBox="1">
            <a:spLocks noChangeArrowheads="1"/>
          </p:cNvSpPr>
          <p:nvPr/>
        </p:nvSpPr>
        <p:spPr bwMode="auto">
          <a:xfrm>
            <a:off x="1476375" y="5373688"/>
            <a:ext cx="6119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sp>
        <p:nvSpPr>
          <p:cNvPr id="2" name="Slide Number Placeholder 1">
            <a:extLst>
              <a:ext uri="{FF2B5EF4-FFF2-40B4-BE49-F238E27FC236}">
                <a16:creationId xmlns:a16="http://schemas.microsoft.com/office/drawing/2014/main" id="{19C84C19-8EEC-431E-A92B-B6361FC9730C}"/>
              </a:ext>
            </a:extLst>
          </p:cNvPr>
          <p:cNvSpPr>
            <a:spLocks noGrp="1"/>
          </p:cNvSpPr>
          <p:nvPr>
            <p:ph type="sldNum" sz="quarter" idx="12"/>
          </p:nvPr>
        </p:nvSpPr>
        <p:spPr/>
        <p:txBody>
          <a:bodyPr/>
          <a:lstStyle/>
          <a:p>
            <a:pPr>
              <a:defRPr/>
            </a:pPr>
            <a:fld id="{AEF71903-F711-47F8-A6E6-7225CF42791A}" type="slidenum">
              <a:rPr lang="de-DE" altLang="de-DE" smtClean="0"/>
              <a:pPr>
                <a:defRPr/>
              </a:pPr>
              <a:t>10</a:t>
            </a:fld>
            <a:endParaRPr lang="de-DE" altLang="de-DE"/>
          </a:p>
        </p:txBody>
      </p:sp>
      <p:sp>
        <p:nvSpPr>
          <p:cNvPr id="5" name="Line 3">
            <a:extLst>
              <a:ext uri="{FF2B5EF4-FFF2-40B4-BE49-F238E27FC236}">
                <a16:creationId xmlns:a16="http://schemas.microsoft.com/office/drawing/2014/main" id="{3C6DF924-55E4-43BB-91F0-615376D6709F}"/>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D1115C5-A7DC-406F-8A8A-F87C2C7F56E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A23B6151-7F22-478E-BD84-8D708335A83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creenshot of a cell phone&#10;&#10;Description automatically generated">
            <a:extLst>
              <a:ext uri="{FF2B5EF4-FFF2-40B4-BE49-F238E27FC236}">
                <a16:creationId xmlns:a16="http://schemas.microsoft.com/office/drawing/2014/main" id="{38A9E62C-87F8-4C5B-8257-17E24ED5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8874"/>
            <a:ext cx="60483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a:extLst>
              <a:ext uri="{FF2B5EF4-FFF2-40B4-BE49-F238E27FC236}">
                <a16:creationId xmlns:a16="http://schemas.microsoft.com/office/drawing/2014/main" id="{3B849697-FB63-4BB8-BF42-F2F822C26591}"/>
              </a:ext>
            </a:extLst>
          </p:cNvPr>
          <p:cNvSpPr txBox="1">
            <a:spLocks noChangeArrowheads="1"/>
          </p:cNvSpPr>
          <p:nvPr/>
        </p:nvSpPr>
        <p:spPr bwMode="auto">
          <a:xfrm>
            <a:off x="1836440" y="3625205"/>
            <a:ext cx="590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pic>
        <p:nvPicPr>
          <p:cNvPr id="13316" name="Picture 4" descr="A close up of a tree&#10;&#10;Description automatically generated">
            <a:extLst>
              <a:ext uri="{FF2B5EF4-FFF2-40B4-BE49-F238E27FC236}">
                <a16:creationId xmlns:a16="http://schemas.microsoft.com/office/drawing/2014/main" id="{01E5F643-BA52-453F-ADC5-777324BB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149725"/>
            <a:ext cx="62341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B0A4DC-B83D-457A-B83C-BF2D44E3D9D2}"/>
              </a:ext>
            </a:extLst>
          </p:cNvPr>
          <p:cNvSpPr>
            <a:spLocks noGrp="1"/>
          </p:cNvSpPr>
          <p:nvPr>
            <p:ph type="sldNum" sz="quarter" idx="12"/>
          </p:nvPr>
        </p:nvSpPr>
        <p:spPr/>
        <p:txBody>
          <a:bodyPr/>
          <a:lstStyle/>
          <a:p>
            <a:pPr>
              <a:defRPr/>
            </a:pPr>
            <a:fld id="{AEF71903-F711-47F8-A6E6-7225CF42791A}" type="slidenum">
              <a:rPr lang="de-DE" altLang="de-DE" smtClean="0"/>
              <a:pPr>
                <a:defRPr/>
              </a:pPr>
              <a:t>11</a:t>
            </a:fld>
            <a:endParaRPr lang="de-DE" altLang="de-DE"/>
          </a:p>
        </p:txBody>
      </p:sp>
      <p:sp>
        <p:nvSpPr>
          <p:cNvPr id="6" name="Line 3">
            <a:extLst>
              <a:ext uri="{FF2B5EF4-FFF2-40B4-BE49-F238E27FC236}">
                <a16:creationId xmlns:a16="http://schemas.microsoft.com/office/drawing/2014/main" id="{6D5A8A50-233C-4EBC-AD10-2B57A4067A5B}"/>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A05D32D9-C5B7-4090-9D5C-A07BCDEE4BF2}"/>
              </a:ext>
            </a:extLst>
          </p:cNvPr>
          <p:cNvSpPr>
            <a:spLocks noChangeShapeType="1"/>
          </p:cNvSpPr>
          <p:nvPr/>
        </p:nvSpPr>
        <p:spPr bwMode="auto">
          <a:xfrm flipH="1">
            <a:off x="323230" y="641648"/>
            <a:ext cx="299"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501E8579-4B2B-4CEA-A263-0D032E70F9D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84361-EE05-4769-82DA-ABD1EE725098}"/>
              </a:ext>
            </a:extLst>
          </p:cNvPr>
          <p:cNvSpPr txBox="1"/>
          <p:nvPr/>
        </p:nvSpPr>
        <p:spPr>
          <a:xfrm>
            <a:off x="467767" y="450750"/>
            <a:ext cx="6840537" cy="5570538"/>
          </a:xfrm>
          <a:prstGeom prst="rect">
            <a:avLst/>
          </a:prstGeom>
          <a:noFill/>
        </p:spPr>
        <p:txBody>
          <a:bodyPr>
            <a:spAutoFit/>
          </a:bodyPr>
          <a:lstStyle/>
          <a:p>
            <a:pPr>
              <a:defRPr/>
            </a:pPr>
            <a:r>
              <a:rPr lang="en-US" sz="2800" b="1" dirty="0">
                <a:solidFill>
                  <a:srgbClr val="FF0000"/>
                </a:solidFill>
                <a:latin typeface="Arial" panose="020B0604020202020204" pitchFamily="34" charset="0"/>
                <a:cs typeface="Arial" panose="020B0604020202020204" pitchFamily="34" charset="0"/>
              </a:rPr>
              <a:t>What are functional structural models?</a:t>
            </a:r>
          </a:p>
          <a:p>
            <a:pPr>
              <a:defRPr/>
            </a:pPr>
            <a:endParaRPr lang="en-US" sz="28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Combination of botanical structures and functions</a:t>
            </a:r>
          </a:p>
          <a:p>
            <a:pPr>
              <a:defRPr/>
            </a:pPr>
            <a:r>
              <a:rPr lang="en-US" sz="2000" dirty="0">
                <a:latin typeface="Arial" panose="020B0604020202020204" pitchFamily="34" charset="0"/>
                <a:cs typeface="Arial" panose="020B0604020202020204" pitchFamily="34" charset="0"/>
              </a:rPr>
              <a:t>     (e.g. light interception, photosynthesis, water flow) in a</a:t>
            </a:r>
          </a:p>
          <a:p>
            <a:pPr>
              <a:defRPr/>
            </a:pPr>
            <a:r>
              <a:rPr lang="en-US" sz="2000" dirty="0">
                <a:latin typeface="Arial" panose="020B0604020202020204" pitchFamily="34" charset="0"/>
                <a:cs typeface="Arial" panose="020B0604020202020204" pitchFamily="34" charset="0"/>
              </a:rPr>
              <a:t>     unified model</a:t>
            </a:r>
          </a:p>
          <a:p>
            <a:pPr marL="457200" indent="-457200">
              <a:buFontTx/>
              <a:buChar char="-"/>
              <a:defRPr/>
            </a:pPr>
            <a:r>
              <a:rPr lang="en-US" sz="2000" dirty="0">
                <a:latin typeface="Arial" panose="020B0604020202020204" pitchFamily="34" charset="0"/>
                <a:cs typeface="Arial" panose="020B0604020202020204" pitchFamily="34" charset="0"/>
              </a:rPr>
              <a:t>Structure – arrangement of modules (shoots, leaves, etc.)</a:t>
            </a:r>
          </a:p>
          <a:p>
            <a:pPr marL="457200" indent="-457200">
              <a:buFontTx/>
              <a:buChar char="-"/>
              <a:defRPr/>
            </a:pPr>
            <a:r>
              <a:rPr lang="en-US" sz="2000" dirty="0">
                <a:latin typeface="Arial" panose="020B0604020202020204" pitchFamily="34" charset="0"/>
                <a:cs typeface="Arial" panose="020B0604020202020204" pitchFamily="34" charset="0"/>
              </a:rPr>
              <a:t>The processes are linked to the morphological objects</a:t>
            </a:r>
          </a:p>
          <a:p>
            <a:pPr marL="457200" indent="-457200">
              <a:buFontTx/>
              <a:buChar char="-"/>
              <a:defRPr/>
            </a:pPr>
            <a:r>
              <a:rPr lang="en-US" sz="2000" dirty="0">
                <a:latin typeface="Arial" panose="020B0604020202020204" pitchFamily="34" charset="0"/>
                <a:cs typeface="Arial" panose="020B0604020202020204" pitchFamily="34" charset="0"/>
              </a:rPr>
              <a:t>The processes impact the structure and development</a:t>
            </a:r>
          </a:p>
          <a:p>
            <a:pPr marL="457200" indent="-457200">
              <a:buFontTx/>
              <a:buChar char="-"/>
              <a:defRPr/>
            </a:pPr>
            <a:endParaRPr lang="en-US" sz="20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“Functional Structural Plant Models (FSPM), or virtual plant models, are models explicitly describing the development over time of the 3D architecture or structure of plants as governed by physiological processes which, in turn depend, on environmental factors”</a:t>
            </a:r>
          </a:p>
          <a:p>
            <a:pPr>
              <a:defRPr/>
            </a:pPr>
            <a:r>
              <a:rPr lang="en-US" sz="2000" dirty="0">
                <a:latin typeface="Arial" panose="020B0604020202020204" pitchFamily="34" charset="0"/>
                <a:cs typeface="Arial" panose="020B0604020202020204" pitchFamily="34" charset="0"/>
              </a:rPr>
              <a:t>                    (Vos et al. 2010)</a:t>
            </a:r>
            <a:endParaRPr lang="en-US" sz="2800" dirty="0">
              <a:latin typeface="Arial" panose="020B0604020202020204" pitchFamily="34" charset="0"/>
              <a:cs typeface="Arial" panose="020B0604020202020204" pitchFamily="34" charset="0"/>
            </a:endParaRPr>
          </a:p>
        </p:txBody>
      </p:sp>
      <p:pic>
        <p:nvPicPr>
          <p:cNvPr id="14339" name="Picture 2">
            <a:extLst>
              <a:ext uri="{FF2B5EF4-FFF2-40B4-BE49-F238E27FC236}">
                <a16:creationId xmlns:a16="http://schemas.microsoft.com/office/drawing/2014/main" id="{974A7D79-022F-48C5-8A39-A79FBEC9A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412750"/>
            <a:ext cx="172402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208EBB-7319-486C-B656-ABE41915584F}"/>
              </a:ext>
            </a:extLst>
          </p:cNvPr>
          <p:cNvSpPr>
            <a:spLocks noGrp="1"/>
          </p:cNvSpPr>
          <p:nvPr>
            <p:ph type="sldNum" sz="quarter" idx="12"/>
          </p:nvPr>
        </p:nvSpPr>
        <p:spPr/>
        <p:txBody>
          <a:bodyPr/>
          <a:lstStyle/>
          <a:p>
            <a:pPr>
              <a:defRPr/>
            </a:pPr>
            <a:fld id="{AEF71903-F711-47F8-A6E6-7225CF42791A}" type="slidenum">
              <a:rPr lang="de-DE" altLang="de-DE" smtClean="0"/>
              <a:pPr>
                <a:defRPr/>
              </a:pPr>
              <a:t>12</a:t>
            </a:fld>
            <a:endParaRPr lang="de-DE" altLang="de-DE"/>
          </a:p>
        </p:txBody>
      </p:sp>
      <p:sp>
        <p:nvSpPr>
          <p:cNvPr id="5" name="Line 3">
            <a:extLst>
              <a:ext uri="{FF2B5EF4-FFF2-40B4-BE49-F238E27FC236}">
                <a16:creationId xmlns:a16="http://schemas.microsoft.com/office/drawing/2014/main" id="{8D35F583-70CC-4274-8105-C1F5C886F22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54103B60-C397-4C78-A3BC-685E6B426B34}"/>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BE68552F-7D82-40C6-95A5-F3B563FAB19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CBDF-A0FF-440D-845A-8C7A3825CBF3}"/>
              </a:ext>
            </a:extLst>
          </p:cNvPr>
          <p:cNvSpPr txBox="1"/>
          <p:nvPr/>
        </p:nvSpPr>
        <p:spPr>
          <a:xfrm>
            <a:off x="539552" y="301873"/>
            <a:ext cx="6192688" cy="38472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Our Goals</a:t>
            </a:r>
          </a:p>
          <a:p>
            <a:endParaRPr lang="en-US" dirty="0">
              <a:latin typeface="Arial" panose="020B0604020202020204" pitchFamily="34" charset="0"/>
              <a:cs typeface="Arial" panose="020B0604020202020204" pitchFamily="34" charset="0"/>
            </a:endParaRPr>
          </a:p>
          <a:p>
            <a:pPr marL="342900" indent="-342900">
              <a:buFontTx/>
              <a:buChar char="-"/>
            </a:pPr>
            <a:r>
              <a:rPr lang="en-US" dirty="0">
                <a:latin typeface="Arial" panose="020B0604020202020204" pitchFamily="34" charset="0"/>
                <a:cs typeface="Arial" panose="020B0604020202020204" pitchFamily="34" charset="0"/>
              </a:rPr>
              <a:t>Analyze a functional-structural model</a:t>
            </a:r>
          </a:p>
          <a:p>
            <a:pPr marL="342900" indent="-342900">
              <a:buFontTx/>
              <a:buChar char="-"/>
            </a:pPr>
            <a:r>
              <a:rPr lang="en-US" dirty="0">
                <a:latin typeface="Arial" panose="020B0604020202020204" pitchFamily="34" charset="0"/>
                <a:cs typeface="Arial" panose="020B0604020202020204" pitchFamily="34" charset="0"/>
              </a:rPr>
              <a:t>Further development and improvement of the model</a:t>
            </a:r>
          </a:p>
          <a:p>
            <a:pPr marL="342900" indent="-342900">
              <a:buFontTx/>
              <a:buChar char="-"/>
            </a:pPr>
            <a:r>
              <a:rPr lang="en-US" dirty="0">
                <a:latin typeface="Arial" panose="020B0604020202020204" pitchFamily="34" charset="0"/>
                <a:cs typeface="Arial" panose="020B0604020202020204" pitchFamily="34" charset="0"/>
              </a:rPr>
              <a:t>Evaluation of measured data (morphology and photosynthesis)</a:t>
            </a:r>
          </a:p>
          <a:p>
            <a:pPr marL="342900" indent="-342900">
              <a:buFontTx/>
              <a:buChar char="-"/>
            </a:pPr>
            <a:r>
              <a:rPr lang="en-US" dirty="0">
                <a:latin typeface="Arial" panose="020B0604020202020204" pitchFamily="34" charset="0"/>
                <a:cs typeface="Arial" panose="020B0604020202020204" pitchFamily="34" charset="0"/>
              </a:rPr>
              <a:t>Parameterization of the model with measured data</a:t>
            </a:r>
          </a:p>
          <a:p>
            <a:pPr marL="342900" indent="-342900">
              <a:buFontTx/>
              <a:buChar char="-"/>
            </a:pPr>
            <a:r>
              <a:rPr lang="en-US" dirty="0">
                <a:latin typeface="Arial" panose="020B0604020202020204" pitchFamily="34" charset="0"/>
                <a:cs typeface="Arial" panose="020B0604020202020204" pitchFamily="34" charset="0"/>
              </a:rPr>
              <a:t>Sensitivity analysis</a:t>
            </a:r>
            <a:endParaRPr lang="en-US" dirty="0"/>
          </a:p>
        </p:txBody>
      </p:sp>
      <p:pic>
        <p:nvPicPr>
          <p:cNvPr id="3" name="Picture 2">
            <a:extLst>
              <a:ext uri="{FF2B5EF4-FFF2-40B4-BE49-F238E27FC236}">
                <a16:creationId xmlns:a16="http://schemas.microsoft.com/office/drawing/2014/main" id="{5161D912-E199-43EF-85CE-47D35F62F26C}"/>
              </a:ext>
            </a:extLst>
          </p:cNvPr>
          <p:cNvPicPr>
            <a:picLocks noChangeAspect="1"/>
          </p:cNvPicPr>
          <p:nvPr/>
        </p:nvPicPr>
        <p:blipFill>
          <a:blip r:embed="rId2"/>
          <a:stretch>
            <a:fillRect/>
          </a:stretch>
        </p:blipFill>
        <p:spPr>
          <a:xfrm>
            <a:off x="4499992" y="3314105"/>
            <a:ext cx="4303623" cy="3067223"/>
          </a:xfrm>
          <a:prstGeom prst="rect">
            <a:avLst/>
          </a:prstGeom>
        </p:spPr>
      </p:pic>
      <p:sp>
        <p:nvSpPr>
          <p:cNvPr id="6" name="TextBox 5">
            <a:extLst>
              <a:ext uri="{FF2B5EF4-FFF2-40B4-BE49-F238E27FC236}">
                <a16:creationId xmlns:a16="http://schemas.microsoft.com/office/drawing/2014/main" id="{435A02C8-2CC7-4DD1-9C1B-2A4DCB9A5BC0}"/>
              </a:ext>
            </a:extLst>
          </p:cNvPr>
          <p:cNvSpPr txBox="1"/>
          <p:nvPr/>
        </p:nvSpPr>
        <p:spPr>
          <a:xfrm>
            <a:off x="5139635" y="6453922"/>
            <a:ext cx="302433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Beech model, Y. Ong, 2012</a:t>
            </a:r>
          </a:p>
        </p:txBody>
      </p:sp>
      <p:sp>
        <p:nvSpPr>
          <p:cNvPr id="4" name="Slide Number Placeholder 3">
            <a:extLst>
              <a:ext uri="{FF2B5EF4-FFF2-40B4-BE49-F238E27FC236}">
                <a16:creationId xmlns:a16="http://schemas.microsoft.com/office/drawing/2014/main" id="{01D04F78-E4A2-4FCB-8761-031C963492D2}"/>
              </a:ext>
            </a:extLst>
          </p:cNvPr>
          <p:cNvSpPr>
            <a:spLocks noGrp="1"/>
          </p:cNvSpPr>
          <p:nvPr>
            <p:ph type="sldNum" sz="quarter" idx="12"/>
          </p:nvPr>
        </p:nvSpPr>
        <p:spPr/>
        <p:txBody>
          <a:bodyPr/>
          <a:lstStyle/>
          <a:p>
            <a:pPr>
              <a:defRPr/>
            </a:pPr>
            <a:fld id="{AEF71903-F711-47F8-A6E6-7225CF42791A}" type="slidenum">
              <a:rPr lang="de-DE" altLang="de-DE" smtClean="0"/>
              <a:pPr>
                <a:defRPr/>
              </a:pPr>
              <a:t>13</a:t>
            </a:fld>
            <a:endParaRPr lang="de-DE" altLang="de-DE"/>
          </a:p>
        </p:txBody>
      </p:sp>
      <p:sp>
        <p:nvSpPr>
          <p:cNvPr id="7" name="Line 3">
            <a:extLst>
              <a:ext uri="{FF2B5EF4-FFF2-40B4-BE49-F238E27FC236}">
                <a16:creationId xmlns:a16="http://schemas.microsoft.com/office/drawing/2014/main" id="{97129242-9444-4C56-A2DC-E6A4E80FF2E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71191B1D-FF3A-4F51-A1A0-F19D87B424FF}"/>
              </a:ext>
            </a:extLst>
          </p:cNvPr>
          <p:cNvSpPr>
            <a:spLocks noChangeShapeType="1"/>
          </p:cNvSpPr>
          <p:nvPr/>
        </p:nvSpPr>
        <p:spPr bwMode="auto">
          <a:xfrm>
            <a:off x="323529" y="641648"/>
            <a:ext cx="1685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B15D7C4B-2CF2-4236-A393-CC2DCA21D77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71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44A32964-EEE3-48C0-84FB-2FD46749C99B}"/>
              </a:ext>
            </a:extLst>
          </p:cNvPr>
          <p:cNvSpPr txBox="1">
            <a:spLocks noChangeArrowheads="1"/>
          </p:cNvSpPr>
          <p:nvPr/>
        </p:nvSpPr>
        <p:spPr bwMode="auto">
          <a:xfrm>
            <a:off x="683570" y="339615"/>
            <a:ext cx="784887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Ecosystem Research:</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Forests as structurally rich communities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Concrete questions: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Influence of tree architecture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the carbon balance?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water balance / drought stress resistance?</a:t>
            </a:r>
          </a:p>
          <a:p>
            <a:pPr eaLnBrk="1" hangingPunct="1">
              <a:spcBef>
                <a:spcPct val="50000"/>
              </a:spcBef>
              <a:buNone/>
            </a:pPr>
            <a:r>
              <a:rPr lang="en-US" altLang="de-DE" sz="2800" dirty="0">
                <a:latin typeface="Arial" panose="020B0604020202020204" pitchFamily="34" charset="0"/>
                <a:cs typeface="Times New Roman" panose="02020603050405020304" pitchFamily="18" charset="0"/>
              </a:rPr>
              <a:t>Interpretation of crown degradation patterns</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Simulation:</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Competition, forestry interventions</a:t>
            </a:r>
            <a:endParaRPr lang="de-DE" altLang="de-DE" sz="28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538F75EC-BDC2-4414-9203-2F1DC5C6B0B0}"/>
              </a:ext>
            </a:extLst>
          </p:cNvPr>
          <p:cNvSpPr>
            <a:spLocks noGrp="1"/>
          </p:cNvSpPr>
          <p:nvPr>
            <p:ph type="sldNum" sz="quarter" idx="12"/>
          </p:nvPr>
        </p:nvSpPr>
        <p:spPr/>
        <p:txBody>
          <a:bodyPr/>
          <a:lstStyle/>
          <a:p>
            <a:pPr>
              <a:defRPr/>
            </a:pPr>
            <a:fld id="{AEF71903-F711-47F8-A6E6-7225CF42791A}" type="slidenum">
              <a:rPr lang="de-DE" altLang="de-DE" smtClean="0"/>
              <a:pPr>
                <a:defRPr/>
              </a:pPr>
              <a:t>14</a:t>
            </a:fld>
            <a:endParaRPr lang="de-DE" altLang="de-DE"/>
          </a:p>
        </p:txBody>
      </p:sp>
      <p:sp>
        <p:nvSpPr>
          <p:cNvPr id="4" name="Line 3">
            <a:extLst>
              <a:ext uri="{FF2B5EF4-FFF2-40B4-BE49-F238E27FC236}">
                <a16:creationId xmlns:a16="http://schemas.microsoft.com/office/drawing/2014/main" id="{56DB7DB6-0EA8-4AAB-84F2-FBD1E125B06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5BEE63F9-C180-493C-8565-06A9628F82B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481C829-45A5-4C39-9091-DBDFB93F78B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242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7647362-23A9-4BDC-9F5A-CED6397B3B7C}"/>
              </a:ext>
            </a:extLst>
          </p:cNvPr>
          <p:cNvSpPr txBox="1">
            <a:spLocks noChangeArrowheads="1"/>
          </p:cNvSpPr>
          <p:nvPr/>
        </p:nvSpPr>
        <p:spPr bwMode="auto">
          <a:xfrm>
            <a:off x="539556" y="472598"/>
            <a:ext cx="77768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Basic research:</a:t>
            </a:r>
          </a:p>
          <a:p>
            <a:pPr marL="457200" indent="-457200" eaLnBrk="1" hangingPunct="1">
              <a:spcBef>
                <a:spcPts val="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Tree canopy (+ root systems) = complex structures</a:t>
            </a:r>
          </a:p>
          <a:p>
            <a:pPr eaLnBrk="1" hangingPunct="1">
              <a:spcBef>
                <a:spcPts val="0"/>
              </a:spcBef>
              <a:buNone/>
            </a:pPr>
            <a:r>
              <a:rPr lang="en-US" altLang="de-DE" sz="2400" dirty="0">
                <a:solidFill>
                  <a:schemeClr val="accent2"/>
                </a:solidFill>
                <a:latin typeface="Arial" panose="020B0604020202020204" pitchFamily="34" charset="0"/>
                <a:cs typeface="Times New Roman" panose="02020603050405020304" pitchFamily="18" charset="0"/>
              </a:rPr>
              <a:t>      Information compression?</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botanical knowledge base</a:t>
            </a:r>
          </a:p>
          <a:p>
            <a:pPr eaLnBrk="1" hangingPunct="1">
              <a:spcBef>
                <a:spcPct val="50000"/>
              </a:spcBef>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bg1">
                    <a:lumMod val="50000"/>
                  </a:schemeClr>
                </a:solidFill>
                <a:latin typeface="Arial" panose="020B0604020202020204" pitchFamily="34" charset="0"/>
                <a:cs typeface="Times New Roman" panose="02020603050405020304" pitchFamily="18" charset="0"/>
              </a:rPr>
              <a:t>Bridging the gap:</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Forest botanical approach -- Ecosystem models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model coupling</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Illustration</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Visualization of future development</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landscapes as planning and decision-support tools</a:t>
            </a:r>
          </a:p>
        </p:txBody>
      </p:sp>
      <p:sp>
        <p:nvSpPr>
          <p:cNvPr id="2" name="Slide Number Placeholder 1">
            <a:extLst>
              <a:ext uri="{FF2B5EF4-FFF2-40B4-BE49-F238E27FC236}">
                <a16:creationId xmlns:a16="http://schemas.microsoft.com/office/drawing/2014/main" id="{6C161106-52D0-407C-A23E-D83AA98788A3}"/>
              </a:ext>
            </a:extLst>
          </p:cNvPr>
          <p:cNvSpPr>
            <a:spLocks noGrp="1"/>
          </p:cNvSpPr>
          <p:nvPr>
            <p:ph type="sldNum" sz="quarter" idx="12"/>
          </p:nvPr>
        </p:nvSpPr>
        <p:spPr/>
        <p:txBody>
          <a:bodyPr/>
          <a:lstStyle/>
          <a:p>
            <a:pPr>
              <a:defRPr/>
            </a:pPr>
            <a:fld id="{AEF71903-F711-47F8-A6E6-7225CF42791A}" type="slidenum">
              <a:rPr lang="de-DE" altLang="de-DE" smtClean="0"/>
              <a:pPr>
                <a:defRPr/>
              </a:pPr>
              <a:t>15</a:t>
            </a:fld>
            <a:endParaRPr lang="de-DE" altLang="de-DE"/>
          </a:p>
        </p:txBody>
      </p:sp>
      <p:sp>
        <p:nvSpPr>
          <p:cNvPr id="4" name="Line 3">
            <a:extLst>
              <a:ext uri="{FF2B5EF4-FFF2-40B4-BE49-F238E27FC236}">
                <a16:creationId xmlns:a16="http://schemas.microsoft.com/office/drawing/2014/main" id="{31027BA7-2F34-44C9-9DC3-F1ECC058823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A8AC529-F25B-4047-BFAE-F118AC4572D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E01D884-85B3-469A-A3EF-D687A6A72E0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645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0D27AD03-0D82-490C-8536-D17E918B2A82}"/>
              </a:ext>
            </a:extLst>
          </p:cNvPr>
          <p:cNvSpPr txBox="1">
            <a:spLocks noChangeArrowheads="1"/>
          </p:cNvSpPr>
          <p:nvPr/>
        </p:nvSpPr>
        <p:spPr bwMode="auto">
          <a:xfrm>
            <a:off x="467546" y="476250"/>
            <a:ext cx="864095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endParaRPr lang="en-US" altLang="de-DE" sz="1200" b="1" dirty="0">
              <a:solidFill>
                <a:srgbClr val="CC0000"/>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Special requirements of the modelling of:</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Light in existing buildings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Mechanics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Water flow in the tree</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Competition</a:t>
            </a:r>
          </a:p>
          <a:p>
            <a:pPr marL="457200" indent="-457200" eaLnBrk="1" hangingPunct="1">
              <a:spcBef>
                <a:spcPct val="50000"/>
              </a:spcBef>
              <a:buFontTx/>
              <a:buChar char="-"/>
            </a:pPr>
            <a:endParaRPr lang="en-US" altLang="de-DE" sz="12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Bridge between process models and botanical observations</a:t>
            </a:r>
          </a:p>
          <a:p>
            <a:pPr marL="342900" indent="-342900" eaLnBrk="1" hangingPunct="1">
              <a:spcBef>
                <a:spcPct val="50000"/>
              </a:spcBef>
              <a:buFont typeface="Wingdings" panose="05000000000000000000" pitchFamily="2" charset="2"/>
              <a:buChar char="Ø"/>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Common basis for various processes in/on the tree (increasing the consistency of different models)</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7D663D-8422-4ACD-9421-ADC4A2AC69CA}"/>
              </a:ext>
            </a:extLst>
          </p:cNvPr>
          <p:cNvSpPr>
            <a:spLocks noGrp="1"/>
          </p:cNvSpPr>
          <p:nvPr>
            <p:ph type="sldNum" sz="quarter" idx="12"/>
          </p:nvPr>
        </p:nvSpPr>
        <p:spPr/>
        <p:txBody>
          <a:bodyPr/>
          <a:lstStyle/>
          <a:p>
            <a:pPr>
              <a:defRPr/>
            </a:pPr>
            <a:fld id="{AEF71903-F711-47F8-A6E6-7225CF42791A}" type="slidenum">
              <a:rPr lang="de-DE" altLang="de-DE" smtClean="0"/>
              <a:pPr>
                <a:defRPr/>
              </a:pPr>
              <a:t>16</a:t>
            </a:fld>
            <a:endParaRPr lang="de-DE" altLang="de-DE"/>
          </a:p>
        </p:txBody>
      </p:sp>
      <p:sp>
        <p:nvSpPr>
          <p:cNvPr id="4" name="Line 3">
            <a:extLst>
              <a:ext uri="{FF2B5EF4-FFF2-40B4-BE49-F238E27FC236}">
                <a16:creationId xmlns:a16="http://schemas.microsoft.com/office/drawing/2014/main" id="{601AB8AE-4242-4F0F-BC4F-D9F45E0F9EE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17096B7-F53A-4A56-B808-352310B4194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6D407747-2B1C-4A0D-9EA5-697A7010A48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997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36736849-ED7C-4530-862B-0B57356AD176}"/>
              </a:ext>
            </a:extLst>
          </p:cNvPr>
          <p:cNvSpPr txBox="1">
            <a:spLocks noChangeArrowheads="1"/>
          </p:cNvSpPr>
          <p:nvPr/>
        </p:nvSpPr>
        <p:spPr bwMode="auto">
          <a:xfrm>
            <a:off x="863593" y="796637"/>
            <a:ext cx="730880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a:t>
            </a:r>
            <a:r>
              <a:rPr lang="en-US" altLang="de-DE" sz="2800" dirty="0" err="1">
                <a:solidFill>
                  <a:srgbClr val="0000FF"/>
                </a:solidFill>
                <a:latin typeface="Arial" panose="020B0604020202020204" pitchFamily="34" charset="0"/>
                <a:cs typeface="Times New Roman" panose="02020603050405020304" pitchFamily="18" charset="0"/>
              </a:rPr>
              <a:t>Hallé</a:t>
            </a:r>
            <a:r>
              <a:rPr lang="en-US" altLang="de-DE" sz="2800" dirty="0">
                <a:solidFill>
                  <a:srgbClr val="0000FF"/>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tropical forests</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agronomy</a:t>
            </a:r>
          </a:p>
        </p:txBody>
      </p:sp>
      <p:sp>
        <p:nvSpPr>
          <p:cNvPr id="2" name="Slide Number Placeholder 1">
            <a:extLst>
              <a:ext uri="{FF2B5EF4-FFF2-40B4-BE49-F238E27FC236}">
                <a16:creationId xmlns:a16="http://schemas.microsoft.com/office/drawing/2014/main" id="{82D0F312-375E-4ED2-817D-23C2BBE7C939}"/>
              </a:ext>
            </a:extLst>
          </p:cNvPr>
          <p:cNvSpPr>
            <a:spLocks noGrp="1"/>
          </p:cNvSpPr>
          <p:nvPr>
            <p:ph type="sldNum" sz="quarter" idx="12"/>
          </p:nvPr>
        </p:nvSpPr>
        <p:spPr/>
        <p:txBody>
          <a:bodyPr/>
          <a:lstStyle/>
          <a:p>
            <a:pPr>
              <a:defRPr/>
            </a:pPr>
            <a:fld id="{AEF71903-F711-47F8-A6E6-7225CF42791A}" type="slidenum">
              <a:rPr lang="de-DE" altLang="de-DE" smtClean="0"/>
              <a:pPr>
                <a:defRPr/>
              </a:pPr>
              <a:t>17</a:t>
            </a:fld>
            <a:endParaRPr lang="de-DE" altLang="de-DE"/>
          </a:p>
        </p:txBody>
      </p:sp>
      <p:sp>
        <p:nvSpPr>
          <p:cNvPr id="4" name="Line 3">
            <a:extLst>
              <a:ext uri="{FF2B5EF4-FFF2-40B4-BE49-F238E27FC236}">
                <a16:creationId xmlns:a16="http://schemas.microsoft.com/office/drawing/2014/main" id="{A47DAFEA-297F-4914-8574-788CF4F5BA2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1974E4C3-AC37-46D3-841A-B8017713F7F8}"/>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953C8249-7D3A-4DF5-819B-C0885DD8370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012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kat04">
            <a:extLst>
              <a:ext uri="{FF2B5EF4-FFF2-40B4-BE49-F238E27FC236}">
                <a16:creationId xmlns:a16="http://schemas.microsoft.com/office/drawing/2014/main" id="{597F8DF5-F206-43A3-A2AB-3F9F3F51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08275"/>
            <a:ext cx="792003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a:extLst>
              <a:ext uri="{FF2B5EF4-FFF2-40B4-BE49-F238E27FC236}">
                <a16:creationId xmlns:a16="http://schemas.microsoft.com/office/drawing/2014/main" id="{D6DC7829-5A3D-4DB7-9387-C38E6CCBE009}"/>
              </a:ext>
            </a:extLst>
          </p:cNvPr>
          <p:cNvSpPr txBox="1">
            <a:spLocks noChangeArrowheads="1"/>
          </p:cNvSpPr>
          <p:nvPr/>
        </p:nvSpPr>
        <p:spPr bwMode="auto">
          <a:xfrm>
            <a:off x="5508625" y="1844675"/>
            <a:ext cx="3527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400" dirty="0">
                <a:solidFill>
                  <a:schemeClr val="accent2"/>
                </a:solidFill>
                <a:latin typeface="Arial" panose="020B0604020202020204" pitchFamily="34" charset="0"/>
              </a:rPr>
              <a:t>23 </a:t>
            </a:r>
            <a:r>
              <a:rPr lang="de-DE" altLang="de-DE" sz="2400" dirty="0" err="1">
                <a:solidFill>
                  <a:schemeClr val="accent2"/>
                </a:solidFill>
                <a:latin typeface="Arial" panose="020B0604020202020204" pitchFamily="34" charset="0"/>
              </a:rPr>
              <a:t>architectural</a:t>
            </a:r>
            <a:r>
              <a:rPr lang="de-DE" altLang="de-DE" sz="2400" dirty="0">
                <a:solidFill>
                  <a:schemeClr val="accent2"/>
                </a:solidFill>
                <a:latin typeface="Arial" panose="020B0604020202020204" pitchFamily="34" charset="0"/>
              </a:rPr>
              <a:t> </a:t>
            </a:r>
            <a:r>
              <a:rPr lang="de-DE" altLang="de-DE" sz="2400" dirty="0" err="1">
                <a:solidFill>
                  <a:schemeClr val="accent2"/>
                </a:solidFill>
                <a:latin typeface="Arial" panose="020B0604020202020204" pitchFamily="34" charset="0"/>
              </a:rPr>
              <a:t>models</a:t>
            </a:r>
            <a:endParaRPr lang="de-DE" altLang="de-DE" sz="2400" dirty="0">
              <a:solidFill>
                <a:schemeClr val="accent2"/>
              </a:solidFill>
              <a:latin typeface="Arial" panose="020B0604020202020204" pitchFamily="34" charset="0"/>
            </a:endParaRPr>
          </a:p>
        </p:txBody>
      </p:sp>
      <p:sp>
        <p:nvSpPr>
          <p:cNvPr id="21509" name="Line 7">
            <a:extLst>
              <a:ext uri="{FF2B5EF4-FFF2-40B4-BE49-F238E27FC236}">
                <a16:creationId xmlns:a16="http://schemas.microsoft.com/office/drawing/2014/main" id="{D7CAAF76-640A-49C2-819B-A2D6C203D6E4}"/>
              </a:ext>
            </a:extLst>
          </p:cNvPr>
          <p:cNvSpPr>
            <a:spLocks noChangeShapeType="1"/>
          </p:cNvSpPr>
          <p:nvPr/>
        </p:nvSpPr>
        <p:spPr bwMode="auto">
          <a:xfrm>
            <a:off x="7019925" y="2349500"/>
            <a:ext cx="0" cy="5746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4">
            <a:extLst>
              <a:ext uri="{FF2B5EF4-FFF2-40B4-BE49-F238E27FC236}">
                <a16:creationId xmlns:a16="http://schemas.microsoft.com/office/drawing/2014/main" id="{5D051541-FAE3-4EB7-B9FE-524355A18F8C}"/>
              </a:ext>
            </a:extLst>
          </p:cNvPr>
          <p:cNvSpPr txBox="1">
            <a:spLocks noChangeArrowheads="1"/>
          </p:cNvSpPr>
          <p:nvPr/>
        </p:nvSpPr>
        <p:spPr bwMode="auto">
          <a:xfrm>
            <a:off x="467866" y="318715"/>
            <a:ext cx="86406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marL="342900" indent="-3429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000" dirty="0">
                <a:latin typeface="Arial" panose="020B0604020202020204" pitchFamily="34" charset="0"/>
                <a:cs typeface="Times New Roman" panose="02020603050405020304" pitchFamily="18" charset="0"/>
              </a:rPr>
              <a:t>    	(</a:t>
            </a:r>
            <a:r>
              <a:rPr lang="en-US" altLang="de-DE" sz="2000" dirty="0" err="1">
                <a:latin typeface="Arial" panose="020B0604020202020204" pitchFamily="34" charset="0"/>
                <a:cs typeface="Times New Roman" panose="02020603050405020304" pitchFamily="18" charset="0"/>
              </a:rPr>
              <a:t>Hallé</a:t>
            </a:r>
            <a:r>
              <a:rPr lang="en-US" altLang="de-DE" sz="2000" dirty="0">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000" dirty="0">
                <a:latin typeface="Arial" panose="020B0604020202020204" pitchFamily="34" charset="0"/>
                <a:cs typeface="Times New Roman" panose="02020603050405020304" pitchFamily="18" charset="0"/>
              </a:rPr>
              <a:t>	tropical forests, agronomy</a:t>
            </a:r>
          </a:p>
        </p:txBody>
      </p:sp>
      <p:sp>
        <p:nvSpPr>
          <p:cNvPr id="2" name="Slide Number Placeholder 1">
            <a:extLst>
              <a:ext uri="{FF2B5EF4-FFF2-40B4-BE49-F238E27FC236}">
                <a16:creationId xmlns:a16="http://schemas.microsoft.com/office/drawing/2014/main" id="{6ADF51FE-DA8E-45FA-AED2-918D6D5EDB20}"/>
              </a:ext>
            </a:extLst>
          </p:cNvPr>
          <p:cNvSpPr>
            <a:spLocks noGrp="1"/>
          </p:cNvSpPr>
          <p:nvPr>
            <p:ph type="sldNum" sz="quarter" idx="12"/>
          </p:nvPr>
        </p:nvSpPr>
        <p:spPr/>
        <p:txBody>
          <a:bodyPr/>
          <a:lstStyle/>
          <a:p>
            <a:pPr>
              <a:defRPr/>
            </a:pPr>
            <a:fld id="{AEF71903-F711-47F8-A6E6-7225CF42791A}" type="slidenum">
              <a:rPr lang="de-DE" altLang="de-DE" smtClean="0"/>
              <a:pPr>
                <a:defRPr/>
              </a:pPr>
              <a:t>18</a:t>
            </a:fld>
            <a:endParaRPr lang="de-DE" altLang="de-DE"/>
          </a:p>
        </p:txBody>
      </p:sp>
      <p:sp>
        <p:nvSpPr>
          <p:cNvPr id="8" name="Line 3">
            <a:extLst>
              <a:ext uri="{FF2B5EF4-FFF2-40B4-BE49-F238E27FC236}">
                <a16:creationId xmlns:a16="http://schemas.microsoft.com/office/drawing/2014/main" id="{4E0D6290-1354-408E-93C9-4EC048D63BFA}"/>
              </a:ext>
            </a:extLst>
          </p:cNvPr>
          <p:cNvSpPr>
            <a:spLocks noChangeShapeType="1"/>
          </p:cNvSpPr>
          <p:nvPr/>
        </p:nvSpPr>
        <p:spPr bwMode="auto">
          <a:xfrm flipH="1">
            <a:off x="780728" y="250452"/>
            <a:ext cx="8363271" cy="10196"/>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a:extLst>
              <a:ext uri="{FF2B5EF4-FFF2-40B4-BE49-F238E27FC236}">
                <a16:creationId xmlns:a16="http://schemas.microsoft.com/office/drawing/2014/main" id="{53AC9934-E046-4102-A5DE-17816D64C6B9}"/>
              </a:ext>
            </a:extLst>
          </p:cNvPr>
          <p:cNvSpPr>
            <a:spLocks noChangeShapeType="1"/>
          </p:cNvSpPr>
          <p:nvPr/>
        </p:nvSpPr>
        <p:spPr bwMode="auto">
          <a:xfrm flipH="1">
            <a:off x="321817" y="641648"/>
            <a:ext cx="171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AutoShape 5">
            <a:extLst>
              <a:ext uri="{FF2B5EF4-FFF2-40B4-BE49-F238E27FC236}">
                <a16:creationId xmlns:a16="http://schemas.microsoft.com/office/drawing/2014/main" id="{A6F1E51A-B86A-4C8B-AF56-45F3F6D53B3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096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539552" y="476250"/>
            <a:ext cx="8424936"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4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chemeClr val="accent2"/>
                </a:solidFill>
                <a:latin typeface="Arial" panose="020B0604020202020204" pitchFamily="34" charset="0"/>
                <a:cs typeface="Times New Roman" panose="02020603050405020304" pitchFamily="18" charset="0"/>
              </a:rPr>
              <a:t>(</a:t>
            </a:r>
            <a:r>
              <a:rPr lang="en-US" altLang="de-DE" sz="2800" dirty="0" err="1">
                <a:solidFill>
                  <a:schemeClr val="accent2"/>
                </a:solidFill>
                <a:latin typeface="Arial" panose="020B0604020202020204" pitchFamily="34" charset="0"/>
                <a:cs typeface="Times New Roman" panose="02020603050405020304" pitchFamily="18" charset="0"/>
              </a:rPr>
              <a:t>Hallé</a:t>
            </a:r>
            <a:r>
              <a:rPr lang="en-US" altLang="de-DE" sz="28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p:txBody>
      </p:sp>
      <p:sp>
        <p:nvSpPr>
          <p:cNvPr id="2" name="Slide Number Placeholder 1">
            <a:extLst>
              <a:ext uri="{FF2B5EF4-FFF2-40B4-BE49-F238E27FC236}">
                <a16:creationId xmlns:a16="http://schemas.microsoft.com/office/drawing/2014/main" id="{66B83F12-74E1-43CC-AE49-2A4B96FCCC4B}"/>
              </a:ext>
            </a:extLst>
          </p:cNvPr>
          <p:cNvSpPr>
            <a:spLocks noGrp="1"/>
          </p:cNvSpPr>
          <p:nvPr>
            <p:ph type="sldNum" sz="quarter" idx="12"/>
          </p:nvPr>
        </p:nvSpPr>
        <p:spPr/>
        <p:txBody>
          <a:bodyPr/>
          <a:lstStyle/>
          <a:p>
            <a:pPr>
              <a:defRPr/>
            </a:pPr>
            <a:fld id="{AEF71903-F711-47F8-A6E6-7225CF42791A}" type="slidenum">
              <a:rPr lang="de-DE" altLang="de-DE" smtClean="0"/>
              <a:pPr>
                <a:defRPr/>
              </a:pPr>
              <a:t>19</a:t>
            </a:fld>
            <a:endParaRPr lang="de-DE" altLang="de-DE"/>
          </a:p>
        </p:txBody>
      </p:sp>
      <p:sp>
        <p:nvSpPr>
          <p:cNvPr id="4" name="Line 3">
            <a:extLst>
              <a:ext uri="{FF2B5EF4-FFF2-40B4-BE49-F238E27FC236}">
                <a16:creationId xmlns:a16="http://schemas.microsoft.com/office/drawing/2014/main" id="{1F93538C-45E6-4CC8-ACC1-5A9D4D3448D8}"/>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3DE4DC67-833A-438A-AED6-B08743786545}"/>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BAD47263-3082-4DC5-9F96-2890A8CB8D7D}"/>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371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D96E337-ACFE-4915-AE69-B3D718719B4F}"/>
              </a:ext>
            </a:extLst>
          </p:cNvPr>
          <p:cNvSpPr txBox="1">
            <a:spLocks noChangeArrowheads="1"/>
          </p:cNvSpPr>
          <p:nvPr/>
        </p:nvSpPr>
        <p:spPr bwMode="auto">
          <a:xfrm>
            <a:off x="612527" y="318914"/>
            <a:ext cx="81359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de-DE" b="1" dirty="0">
                <a:solidFill>
                  <a:srgbClr val="FF0000"/>
                </a:solidFill>
                <a:latin typeface="Arial" panose="020B0604020202020204" pitchFamily="34" charset="0"/>
                <a:cs typeface="Arial" panose="020B0604020202020204" pitchFamily="34" charset="0"/>
              </a:rPr>
              <a:t>Functional-structural plant models</a:t>
            </a:r>
            <a:endParaRPr lang="de-DE" altLang="de-DE" b="1" dirty="0">
              <a:solidFill>
                <a:srgbClr val="FF0000"/>
              </a:solidFill>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Workload: 6 ECTS</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Lectures + </a:t>
            </a:r>
            <a:r>
              <a:rPr lang="de-DE" altLang="de-DE" sz="2000" dirty="0" err="1">
                <a:latin typeface="Arial" panose="020B0604020202020204" pitchFamily="34" charset="0"/>
              </a:rPr>
              <a:t>Exercises</a:t>
            </a:r>
            <a:r>
              <a:rPr lang="de-DE" altLang="de-DE" sz="2000" dirty="0">
                <a:latin typeface="Arial" panose="020B0604020202020204" pitchFamily="34" charset="0"/>
              </a:rPr>
              <a:t> + </a:t>
            </a:r>
            <a:r>
              <a:rPr lang="de-DE" altLang="de-DE" sz="2000" dirty="0" err="1">
                <a:latin typeface="Arial" panose="020B0604020202020204" pitchFamily="34" charset="0"/>
              </a:rPr>
              <a:t>Measurements</a:t>
            </a:r>
            <a:r>
              <a:rPr lang="de-DE" altLang="de-DE" sz="2000" dirty="0">
                <a:latin typeface="Arial" panose="020B0604020202020204" pitchFamily="34" charset="0"/>
              </a:rPr>
              <a:t> + Self-</a:t>
            </a:r>
            <a:r>
              <a:rPr lang="de-DE" altLang="de-DE" sz="2000" dirty="0" err="1">
                <a:latin typeface="Arial" panose="020B0604020202020204" pitchFamily="34" charset="0"/>
              </a:rPr>
              <a:t>study</a:t>
            </a:r>
            <a:endParaRPr lang="de-DE" altLang="de-DE" sz="20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Homepage </a:t>
            </a:r>
            <a:r>
              <a:rPr lang="de-DE" altLang="de-DE" sz="2400" dirty="0" err="1">
                <a:latin typeface="Arial" panose="020B0604020202020204" pitchFamily="34" charset="0"/>
              </a:rPr>
              <a:t>of</a:t>
            </a:r>
            <a:r>
              <a:rPr lang="de-DE" altLang="de-DE" sz="2400" dirty="0">
                <a:latin typeface="Arial" panose="020B0604020202020204" pitchFamily="34" charset="0"/>
              </a:rPr>
              <a:t>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course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http://www.uni-forst.gwdg.de/~wkurth/sm22_home.htm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here</a:t>
            </a:r>
            <a:r>
              <a:rPr lang="de-DE" altLang="de-DE" sz="2400" dirty="0">
                <a:latin typeface="Arial" panose="020B0604020202020204" pitchFamily="34" charset="0"/>
              </a:rPr>
              <a:t> also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slides</a:t>
            </a:r>
            <a:r>
              <a:rPr lang="de-DE" altLang="de-DE" sz="2400" dirty="0">
                <a:latin typeface="Arial" panose="020B0604020202020204" pitchFamily="34" charset="0"/>
              </a:rPr>
              <a:t> (</a:t>
            </a:r>
            <a:r>
              <a:rPr lang="de-DE" altLang="de-DE" sz="2400" dirty="0" err="1">
                <a:latin typeface="Arial" panose="020B0604020202020204" pitchFamily="34" charset="0"/>
              </a:rPr>
              <a:t>using</a:t>
            </a:r>
            <a:r>
              <a:rPr lang="de-DE" altLang="de-DE" sz="2400" dirty="0">
                <a:latin typeface="Arial" panose="020B0604020202020204" pitchFamily="34" charset="0"/>
              </a:rPr>
              <a:t> material </a:t>
            </a:r>
            <a:r>
              <a:rPr lang="de-DE" altLang="de-DE" sz="2400" dirty="0" err="1">
                <a:latin typeface="Arial" panose="020B0604020202020204" pitchFamily="34" charset="0"/>
              </a:rPr>
              <a:t>from</a:t>
            </a:r>
            <a:r>
              <a:rPr lang="de-DE" altLang="de-DE" sz="2400" dirty="0">
                <a:latin typeface="Arial" panose="020B0604020202020204" pitchFamily="34" charset="0"/>
              </a:rPr>
              <a:t> </a:t>
            </a:r>
            <a:r>
              <a:rPr lang="de-DE" altLang="de-DE" sz="2400" dirty="0" err="1">
                <a:latin typeface="Arial" panose="020B0604020202020204" pitchFamily="34" charset="0"/>
              </a:rPr>
              <a:t>Katarína</a:t>
            </a:r>
            <a:r>
              <a:rPr lang="de-DE" altLang="de-DE" sz="2400" dirty="0">
                <a:latin typeface="Arial" panose="020B0604020202020204" pitchFamily="34" charset="0"/>
              </a:rPr>
              <a:t> Streit).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Additional material:</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http://studip.uni-goettingen.de</a:t>
            </a:r>
            <a:r>
              <a:rPr lang="de-DE" altLang="de-DE" sz="2400" dirty="0">
                <a:latin typeface="Arial" panose="020B0604020202020204" pitchFamily="34" charset="0"/>
              </a:rPr>
              <a:t> - Learning </a:t>
            </a:r>
            <a:r>
              <a:rPr lang="de-DE" altLang="de-DE" sz="2400" dirty="0" err="1">
                <a:latin typeface="Arial" panose="020B0604020202020204" pitchFamily="34" charset="0"/>
              </a:rPr>
              <a:t>modules</a:t>
            </a:r>
            <a:endParaRPr lang="de-DE" altLang="de-DE" sz="24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Literature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http://www.uni-forst.gwdg.de/~wkurth/sm09_lit.htm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Software </a:t>
            </a:r>
            <a:r>
              <a:rPr lang="de-DE" altLang="de-DE" sz="2400" dirty="0" err="1">
                <a:latin typeface="Arial" panose="020B0604020202020204" pitchFamily="34" charset="0"/>
              </a:rPr>
              <a:t>description</a:t>
            </a:r>
            <a:r>
              <a:rPr lang="de-DE" altLang="de-DE" sz="2400" dirty="0">
                <a:latin typeface="Arial" panose="020B0604020202020204" pitchFamily="34" charset="0"/>
              </a:rPr>
              <a:t> and </a:t>
            </a:r>
            <a:r>
              <a:rPr lang="de-DE" altLang="de-DE" sz="2400" dirty="0" err="1">
                <a:latin typeface="Arial" panose="020B0604020202020204" pitchFamily="34" charset="0"/>
              </a:rPr>
              <a:t>download</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http://www.grogra.de </a:t>
            </a:r>
          </a:p>
        </p:txBody>
      </p:sp>
      <p:sp>
        <p:nvSpPr>
          <p:cNvPr id="2" name="Slide Number Placeholder 1">
            <a:extLst>
              <a:ext uri="{FF2B5EF4-FFF2-40B4-BE49-F238E27FC236}">
                <a16:creationId xmlns:a16="http://schemas.microsoft.com/office/drawing/2014/main" id="{3EC158E1-5481-4794-AE99-C4A8904C76D3}"/>
              </a:ext>
            </a:extLst>
          </p:cNvPr>
          <p:cNvSpPr>
            <a:spLocks noGrp="1"/>
          </p:cNvSpPr>
          <p:nvPr>
            <p:ph type="sldNum" sz="quarter" idx="12"/>
          </p:nvPr>
        </p:nvSpPr>
        <p:spPr/>
        <p:txBody>
          <a:bodyPr/>
          <a:lstStyle/>
          <a:p>
            <a:pPr>
              <a:defRPr/>
            </a:pPr>
            <a:fld id="{AEF71903-F711-47F8-A6E6-7225CF42791A}" type="slidenum">
              <a:rPr lang="de-DE" altLang="de-DE" smtClean="0"/>
              <a:pPr>
                <a:defRPr/>
              </a:pPr>
              <a:t>2</a:t>
            </a:fld>
            <a:endParaRPr lang="de-DE" altLang="de-DE" dirty="0"/>
          </a:p>
        </p:txBody>
      </p:sp>
      <p:sp>
        <p:nvSpPr>
          <p:cNvPr id="4" name="Line 3">
            <a:extLst>
              <a:ext uri="{FF2B5EF4-FFF2-40B4-BE49-F238E27FC236}">
                <a16:creationId xmlns:a16="http://schemas.microsoft.com/office/drawing/2014/main" id="{72650C72-3643-4B31-A376-E7B0791B0F2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9DA2C96-538C-4ACD-9808-1AC4115C6435}"/>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118865D-DCA6-4188-AD29-BEE3C476CDD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CF24130-A4E7-43B6-92E3-D1273A0601EE}"/>
              </a:ext>
            </a:extLst>
          </p:cNvPr>
          <p:cNvSpPr txBox="1">
            <a:spLocks noChangeArrowheads="1"/>
          </p:cNvSpPr>
          <p:nvPr/>
        </p:nvSpPr>
        <p:spPr bwMode="auto">
          <a:xfrm>
            <a:off x="611559" y="476250"/>
            <a:ext cx="81369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alphabet</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start word (axiom)</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rules</a:t>
            </a:r>
            <a:endParaRPr lang="en-US" altLang="de-DE" sz="2400" dirty="0">
              <a:solidFill>
                <a:schemeClr val="accent2"/>
              </a:solidFill>
              <a:latin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F1C0EE-CE45-40BD-9A3E-A0FC460C0ED6}"/>
              </a:ext>
            </a:extLst>
          </p:cNvPr>
          <p:cNvPicPr>
            <a:picLocks noChangeAspect="1"/>
          </p:cNvPicPr>
          <p:nvPr/>
        </p:nvPicPr>
        <p:blipFill>
          <a:blip r:embed="rId2"/>
          <a:stretch>
            <a:fillRect/>
          </a:stretch>
        </p:blipFill>
        <p:spPr>
          <a:xfrm>
            <a:off x="4211960" y="2636912"/>
            <a:ext cx="3967108" cy="2520280"/>
          </a:xfrm>
          <a:prstGeom prst="rect">
            <a:avLst/>
          </a:prstGeom>
        </p:spPr>
      </p:pic>
      <p:sp>
        <p:nvSpPr>
          <p:cNvPr id="4" name="Slide Number Placeholder 3">
            <a:extLst>
              <a:ext uri="{FF2B5EF4-FFF2-40B4-BE49-F238E27FC236}">
                <a16:creationId xmlns:a16="http://schemas.microsoft.com/office/drawing/2014/main" id="{A8CE19B0-2A10-402A-B98A-D9D37C354C4F}"/>
              </a:ext>
            </a:extLst>
          </p:cNvPr>
          <p:cNvSpPr>
            <a:spLocks noGrp="1"/>
          </p:cNvSpPr>
          <p:nvPr>
            <p:ph type="sldNum" sz="quarter" idx="12"/>
          </p:nvPr>
        </p:nvSpPr>
        <p:spPr/>
        <p:txBody>
          <a:bodyPr/>
          <a:lstStyle/>
          <a:p>
            <a:pPr>
              <a:defRPr/>
            </a:pPr>
            <a:fld id="{AEF71903-F711-47F8-A6E6-7225CF42791A}" type="slidenum">
              <a:rPr lang="de-DE" altLang="de-DE" smtClean="0"/>
              <a:pPr>
                <a:defRPr/>
              </a:pPr>
              <a:t>20</a:t>
            </a:fld>
            <a:endParaRPr lang="de-DE" altLang="de-DE"/>
          </a:p>
        </p:txBody>
      </p:sp>
      <p:sp>
        <p:nvSpPr>
          <p:cNvPr id="5" name="Line 3">
            <a:extLst>
              <a:ext uri="{FF2B5EF4-FFF2-40B4-BE49-F238E27FC236}">
                <a16:creationId xmlns:a16="http://schemas.microsoft.com/office/drawing/2014/main" id="{DC699457-DCBE-4407-A79E-4E4F5E8A9B1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AAD28B89-6CA5-4894-B1ED-C3469D882AF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90449075-87F1-4400-B7E0-9A8919D8B27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04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9DA97-3609-4F90-88C9-2432FFAE7B9B}"/>
              </a:ext>
            </a:extLst>
          </p:cNvPr>
          <p:cNvPicPr>
            <a:picLocks noChangeAspect="1"/>
          </p:cNvPicPr>
          <p:nvPr/>
        </p:nvPicPr>
        <p:blipFill>
          <a:blip r:embed="rId2"/>
          <a:stretch>
            <a:fillRect/>
          </a:stretch>
        </p:blipFill>
        <p:spPr>
          <a:xfrm>
            <a:off x="236105" y="3429000"/>
            <a:ext cx="8656375" cy="3312368"/>
          </a:xfrm>
          <a:prstGeom prst="rect">
            <a:avLst/>
          </a:prstGeom>
        </p:spPr>
      </p:pic>
      <p:sp>
        <p:nvSpPr>
          <p:cNvPr id="5" name="Text Box 4">
            <a:extLst>
              <a:ext uri="{FF2B5EF4-FFF2-40B4-BE49-F238E27FC236}">
                <a16:creationId xmlns:a16="http://schemas.microsoft.com/office/drawing/2014/main" id="{95626DB1-7F4F-4D13-B369-A1144492DCDF}"/>
              </a:ext>
            </a:extLst>
          </p:cNvPr>
          <p:cNvSpPr txBox="1">
            <a:spLocks noChangeArrowheads="1"/>
          </p:cNvSpPr>
          <p:nvPr/>
        </p:nvSpPr>
        <p:spPr bwMode="auto">
          <a:xfrm>
            <a:off x="539551" y="250770"/>
            <a:ext cx="69847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alphabet</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start word (axiom)</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rules</a:t>
            </a:r>
          </a:p>
          <a:p>
            <a:pPr marL="457200" indent="-457200" eaLnBrk="1" hangingPunct="1">
              <a:spcBef>
                <a:spcPct val="50000"/>
              </a:spcBef>
              <a:buFontTx/>
              <a:buChar char="-"/>
            </a:pPr>
            <a:endParaRPr lang="en-US" altLang="de-DE" sz="2000" dirty="0">
              <a:solidFill>
                <a:schemeClr val="accent2"/>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Geometrical interpretation of the symbol chain</a:t>
            </a:r>
          </a:p>
        </p:txBody>
      </p:sp>
      <p:pic>
        <p:nvPicPr>
          <p:cNvPr id="6" name="Picture 5">
            <a:extLst>
              <a:ext uri="{FF2B5EF4-FFF2-40B4-BE49-F238E27FC236}">
                <a16:creationId xmlns:a16="http://schemas.microsoft.com/office/drawing/2014/main" id="{739EF9CE-0482-47FC-BD50-F31F09C92EE9}"/>
              </a:ext>
            </a:extLst>
          </p:cNvPr>
          <p:cNvPicPr>
            <a:picLocks noChangeAspect="1"/>
          </p:cNvPicPr>
          <p:nvPr/>
        </p:nvPicPr>
        <p:blipFill>
          <a:blip r:embed="rId3"/>
          <a:stretch>
            <a:fillRect/>
          </a:stretch>
        </p:blipFill>
        <p:spPr>
          <a:xfrm>
            <a:off x="4443986" y="1934112"/>
            <a:ext cx="2720302" cy="1728192"/>
          </a:xfrm>
          <a:prstGeom prst="rect">
            <a:avLst/>
          </a:prstGeom>
        </p:spPr>
      </p:pic>
      <p:sp>
        <p:nvSpPr>
          <p:cNvPr id="2" name="Slide Number Placeholder 1">
            <a:extLst>
              <a:ext uri="{FF2B5EF4-FFF2-40B4-BE49-F238E27FC236}">
                <a16:creationId xmlns:a16="http://schemas.microsoft.com/office/drawing/2014/main" id="{0DF518B8-F118-4B58-855D-303EFC04A2C6}"/>
              </a:ext>
            </a:extLst>
          </p:cNvPr>
          <p:cNvSpPr>
            <a:spLocks noGrp="1"/>
          </p:cNvSpPr>
          <p:nvPr>
            <p:ph type="sldNum" sz="quarter" idx="12"/>
          </p:nvPr>
        </p:nvSpPr>
        <p:spPr/>
        <p:txBody>
          <a:bodyPr/>
          <a:lstStyle/>
          <a:p>
            <a:pPr>
              <a:defRPr/>
            </a:pPr>
            <a:fld id="{AEF71903-F711-47F8-A6E6-7225CF42791A}" type="slidenum">
              <a:rPr lang="de-DE" altLang="de-DE" smtClean="0"/>
              <a:pPr>
                <a:defRPr/>
              </a:pPr>
              <a:t>21</a:t>
            </a:fld>
            <a:endParaRPr lang="de-DE" altLang="de-DE"/>
          </a:p>
        </p:txBody>
      </p:sp>
      <p:sp>
        <p:nvSpPr>
          <p:cNvPr id="7" name="Line 3">
            <a:extLst>
              <a:ext uri="{FF2B5EF4-FFF2-40B4-BE49-F238E27FC236}">
                <a16:creationId xmlns:a16="http://schemas.microsoft.com/office/drawing/2014/main" id="{117915D2-F522-495C-9F03-8A5BE7918CC2}"/>
              </a:ext>
            </a:extLst>
          </p:cNvPr>
          <p:cNvSpPr>
            <a:spLocks noChangeShapeType="1"/>
          </p:cNvSpPr>
          <p:nvPr/>
        </p:nvSpPr>
        <p:spPr bwMode="auto">
          <a:xfrm flipH="1">
            <a:off x="611560" y="250770"/>
            <a:ext cx="8532440" cy="987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41F1DD0F-D23A-417D-AAD5-AA1816354AF7}"/>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2BFEE14E-9839-433E-8AF4-4543AC7A5FA8}"/>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68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a:extLst>
              <a:ext uri="{FF2B5EF4-FFF2-40B4-BE49-F238E27FC236}">
                <a16:creationId xmlns:a16="http://schemas.microsoft.com/office/drawing/2014/main" id="{1E9FC592-1EB0-4392-B2B2-2B91F7C55E3C}"/>
              </a:ext>
            </a:extLst>
          </p:cNvPr>
          <p:cNvSpPr txBox="1">
            <a:spLocks noChangeArrowheads="1"/>
          </p:cNvSpPr>
          <p:nvPr/>
        </p:nvSpPr>
        <p:spPr bwMode="auto">
          <a:xfrm>
            <a:off x="1547664" y="152400"/>
            <a:ext cx="63365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rPr>
              <a:t>Plant Models </a:t>
            </a:r>
            <a:r>
              <a:rPr lang="de-DE" altLang="de-DE" b="1" dirty="0" err="1">
                <a:solidFill>
                  <a:srgbClr val="FF0000"/>
                </a:solidFill>
                <a:latin typeface="Arial" panose="020B0604020202020204" pitchFamily="34" charset="0"/>
              </a:rPr>
              <a:t>from</a:t>
            </a:r>
            <a:r>
              <a:rPr lang="de-DE" altLang="de-DE" b="1" dirty="0">
                <a:solidFill>
                  <a:srgbClr val="FF0000"/>
                </a:solidFill>
                <a:latin typeface="Arial" panose="020B0604020202020204" pitchFamily="34" charset="0"/>
              </a:rPr>
              <a:t> L-Systems</a:t>
            </a:r>
          </a:p>
        </p:txBody>
      </p:sp>
      <p:sp>
        <p:nvSpPr>
          <p:cNvPr id="2" name="Slide Number Placeholder 1">
            <a:extLst>
              <a:ext uri="{FF2B5EF4-FFF2-40B4-BE49-F238E27FC236}">
                <a16:creationId xmlns:a16="http://schemas.microsoft.com/office/drawing/2014/main" id="{BDE2F590-9EB2-48C3-8EBA-58297574DD3B}"/>
              </a:ext>
            </a:extLst>
          </p:cNvPr>
          <p:cNvSpPr>
            <a:spLocks noGrp="1"/>
          </p:cNvSpPr>
          <p:nvPr>
            <p:ph type="sldNum" sz="quarter" idx="12"/>
          </p:nvPr>
        </p:nvSpPr>
        <p:spPr/>
        <p:txBody>
          <a:bodyPr/>
          <a:lstStyle/>
          <a:p>
            <a:pPr>
              <a:defRPr/>
            </a:pPr>
            <a:fld id="{AEF71903-F711-47F8-A6E6-7225CF42791A}" type="slidenum">
              <a:rPr lang="de-DE" altLang="de-DE" smtClean="0"/>
              <a:pPr>
                <a:defRPr/>
              </a:pPr>
              <a:t>22</a:t>
            </a:fld>
            <a:endParaRPr lang="de-DE" altLang="de-DE"/>
          </a:p>
        </p:txBody>
      </p:sp>
      <p:pic>
        <p:nvPicPr>
          <p:cNvPr id="8" name="Picture 4" descr="kat07">
            <a:extLst>
              <a:ext uri="{FF2B5EF4-FFF2-40B4-BE49-F238E27FC236}">
                <a16:creationId xmlns:a16="http://schemas.microsoft.com/office/drawing/2014/main" id="{A55C7CFD-BE66-4018-8FF8-8C5DCE90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1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827591" y="260648"/>
            <a:ext cx="7630606"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8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accent2"/>
                </a:solidFill>
                <a:latin typeface="Arial" panose="020B0604020202020204" pitchFamily="34" charset="0"/>
                <a:cs typeface="Times New Roman" panose="02020603050405020304" pitchFamily="18" charset="0"/>
              </a:rPr>
              <a:t>(</a:t>
            </a:r>
            <a:r>
              <a:rPr lang="en-US" altLang="de-DE" sz="2400" dirty="0" err="1">
                <a:solidFill>
                  <a:schemeClr val="accent2"/>
                </a:solidFill>
                <a:latin typeface="Arial" panose="020B0604020202020204" pitchFamily="34" charset="0"/>
                <a:cs typeface="Times New Roman" panose="02020603050405020304" pitchFamily="18" charset="0"/>
              </a:rPr>
              <a:t>Hallé</a:t>
            </a:r>
            <a:r>
              <a:rPr lang="en-US" altLang="de-DE" sz="24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Computer graphics designers</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reality</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efficiency of algorithms</a:t>
            </a:r>
          </a:p>
        </p:txBody>
      </p:sp>
      <p:sp>
        <p:nvSpPr>
          <p:cNvPr id="2" name="Slide Number Placeholder 1">
            <a:extLst>
              <a:ext uri="{FF2B5EF4-FFF2-40B4-BE49-F238E27FC236}">
                <a16:creationId xmlns:a16="http://schemas.microsoft.com/office/drawing/2014/main" id="{EA22839F-54DE-4237-B00E-23B79C7FF604}"/>
              </a:ext>
            </a:extLst>
          </p:cNvPr>
          <p:cNvSpPr>
            <a:spLocks noGrp="1"/>
          </p:cNvSpPr>
          <p:nvPr>
            <p:ph type="sldNum" sz="quarter" idx="12"/>
          </p:nvPr>
        </p:nvSpPr>
        <p:spPr/>
        <p:txBody>
          <a:bodyPr/>
          <a:lstStyle/>
          <a:p>
            <a:pPr>
              <a:defRPr/>
            </a:pPr>
            <a:fld id="{AEF71903-F711-47F8-A6E6-7225CF42791A}" type="slidenum">
              <a:rPr lang="de-DE" altLang="de-DE" smtClean="0"/>
              <a:pPr>
                <a:defRPr/>
              </a:pPr>
              <a:t>23</a:t>
            </a:fld>
            <a:endParaRPr lang="de-DE" altLang="de-DE"/>
          </a:p>
        </p:txBody>
      </p:sp>
      <p:sp>
        <p:nvSpPr>
          <p:cNvPr id="4" name="Line 3">
            <a:extLst>
              <a:ext uri="{FF2B5EF4-FFF2-40B4-BE49-F238E27FC236}">
                <a16:creationId xmlns:a16="http://schemas.microsoft.com/office/drawing/2014/main" id="{417F137A-F623-4DD6-82E8-1E0C1750B8CD}"/>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1BB5BC5-1572-43F1-A46C-B6BCCD361D20}"/>
              </a:ext>
            </a:extLst>
          </p:cNvPr>
          <p:cNvSpPr>
            <a:spLocks noChangeShapeType="1"/>
          </p:cNvSpPr>
          <p:nvPr/>
        </p:nvSpPr>
        <p:spPr bwMode="auto">
          <a:xfrm flipH="1">
            <a:off x="323525" y="641648"/>
            <a:ext cx="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23190C7A-182F-4D7F-BC2B-0FAC30236D8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49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kat08">
            <a:extLst>
              <a:ext uri="{FF2B5EF4-FFF2-40B4-BE49-F238E27FC236}">
                <a16:creationId xmlns:a16="http://schemas.microsoft.com/office/drawing/2014/main" id="{EC233F0B-9410-48FA-8DFD-987CDE1C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C2ABAA3D-106E-47B5-9219-FE0D7F801A07}"/>
              </a:ext>
            </a:extLst>
          </p:cNvPr>
          <p:cNvSpPr txBox="1">
            <a:spLocks noChangeArrowheads="1"/>
          </p:cNvSpPr>
          <p:nvPr/>
        </p:nvSpPr>
        <p:spPr bwMode="auto">
          <a:xfrm>
            <a:off x="898897" y="241484"/>
            <a:ext cx="67694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b="1" dirty="0">
                <a:solidFill>
                  <a:srgbClr val="FF0000"/>
                </a:solidFill>
                <a:latin typeface="Arial" panose="020B0604020202020204" pitchFamily="34" charset="0"/>
              </a:rPr>
              <a:t>Plant Models </a:t>
            </a:r>
            <a:r>
              <a:rPr lang="de-DE" altLang="de-DE" sz="2800" b="1" dirty="0" err="1">
                <a:solidFill>
                  <a:srgbClr val="FF0000"/>
                </a:solidFill>
                <a:latin typeface="Arial" panose="020B0604020202020204" pitchFamily="34" charset="0"/>
              </a:rPr>
              <a:t>from</a:t>
            </a:r>
            <a:r>
              <a:rPr lang="de-DE" altLang="de-DE" sz="2800" b="1" dirty="0">
                <a:solidFill>
                  <a:srgbClr val="FF0000"/>
                </a:solidFill>
                <a:latin typeface="Arial" panose="020B0604020202020204" pitchFamily="34" charset="0"/>
              </a:rPr>
              <a:t> Computer Graphics</a:t>
            </a:r>
          </a:p>
        </p:txBody>
      </p:sp>
      <p:sp>
        <p:nvSpPr>
          <p:cNvPr id="2" name="Slide Number Placeholder 1">
            <a:extLst>
              <a:ext uri="{FF2B5EF4-FFF2-40B4-BE49-F238E27FC236}">
                <a16:creationId xmlns:a16="http://schemas.microsoft.com/office/drawing/2014/main" id="{269EFFB6-5874-45D0-B46E-4C5C90FB7E94}"/>
              </a:ext>
            </a:extLst>
          </p:cNvPr>
          <p:cNvSpPr>
            <a:spLocks noGrp="1"/>
          </p:cNvSpPr>
          <p:nvPr>
            <p:ph type="sldNum" sz="quarter" idx="12"/>
          </p:nvPr>
        </p:nvSpPr>
        <p:spPr/>
        <p:txBody>
          <a:bodyPr/>
          <a:lstStyle/>
          <a:p>
            <a:pPr>
              <a:defRPr/>
            </a:pPr>
            <a:fld id="{AEF71903-F711-47F8-A6E6-7225CF42791A}" type="slidenum">
              <a:rPr lang="de-DE" altLang="de-DE" smtClean="0"/>
              <a:pPr>
                <a:defRPr/>
              </a:pPr>
              <a:t>24</a:t>
            </a:fld>
            <a:endParaRPr lang="de-DE" altLang="de-DE"/>
          </a:p>
        </p:txBody>
      </p:sp>
      <p:sp>
        <p:nvSpPr>
          <p:cNvPr id="5" name="Line 3">
            <a:extLst>
              <a:ext uri="{FF2B5EF4-FFF2-40B4-BE49-F238E27FC236}">
                <a16:creationId xmlns:a16="http://schemas.microsoft.com/office/drawing/2014/main" id="{6737FE56-188A-4325-AC0E-38A22C06ADDF}"/>
              </a:ext>
            </a:extLst>
          </p:cNvPr>
          <p:cNvSpPr>
            <a:spLocks noChangeShapeType="1"/>
          </p:cNvSpPr>
          <p:nvPr/>
        </p:nvSpPr>
        <p:spPr bwMode="auto">
          <a:xfrm flipH="1">
            <a:off x="780728" y="241484"/>
            <a:ext cx="8363271" cy="19164"/>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C0D3298-32E6-499F-A6F1-E5C740502E78}"/>
              </a:ext>
            </a:extLst>
          </p:cNvPr>
          <p:cNvSpPr>
            <a:spLocks noChangeShapeType="1"/>
          </p:cNvSpPr>
          <p:nvPr/>
        </p:nvSpPr>
        <p:spPr bwMode="auto">
          <a:xfrm flipH="1">
            <a:off x="321047" y="641648"/>
            <a:ext cx="248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407A3AA7-F32A-4F33-949D-230163F0A18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8EE3E2F0-C204-4F02-8B5B-02627879ED6A}"/>
              </a:ext>
            </a:extLst>
          </p:cNvPr>
          <p:cNvSpPr txBox="1">
            <a:spLocks noChangeArrowheads="1"/>
          </p:cNvSpPr>
          <p:nvPr/>
        </p:nvSpPr>
        <p:spPr bwMode="auto">
          <a:xfrm>
            <a:off x="755576" y="260648"/>
            <a:ext cx="792088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a:solidFill>
                  <a:srgbClr val="009900"/>
                </a:solidFill>
                <a:latin typeface="Arial" panose="020B0604020202020204" pitchFamily="34" charset="0"/>
                <a:cs typeface="Times New Roman" panose="02020603050405020304" pitchFamily="18" charset="0"/>
              </a:rPr>
              <a:t>Forest </a:t>
            </a:r>
            <a:r>
              <a:rPr lang="de-DE" altLang="de-DE" sz="2400" dirty="0" err="1">
                <a:solidFill>
                  <a:srgbClr val="009900"/>
                </a:solidFill>
                <a:latin typeface="Arial" panose="020B0604020202020204" pitchFamily="34" charset="0"/>
                <a:cs typeface="Times New Roman" panose="02020603050405020304" pitchFamily="18" charset="0"/>
              </a:rPr>
              <a:t>ecologists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foresters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models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oriented</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towards</a:t>
            </a:r>
            <a:r>
              <a:rPr lang="de-DE" altLang="de-DE" sz="2000" dirty="0">
                <a:solidFill>
                  <a:srgbClr val="0000FF"/>
                </a:solidFill>
                <a:latin typeface="Arial" panose="020B0604020202020204" pitchFamily="34" charset="0"/>
                <a:cs typeface="Times New Roman" panose="02020603050405020304" pitchFamily="18" charset="0"/>
              </a:rPr>
              <a:t> individual </a:t>
            </a:r>
            <a:r>
              <a:rPr lang="de-DE" altLang="de-DE" sz="2000" dirty="0" err="1">
                <a:solidFill>
                  <a:srgbClr val="0000FF"/>
                </a:solidFill>
                <a:latin typeface="Arial" panose="020B0604020202020204" pitchFamily="34" charset="0"/>
                <a:cs typeface="Times New Roman" panose="02020603050405020304" pitchFamily="18" charset="0"/>
              </a:rPr>
              <a:t>trees</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heterogeneous</a:t>
            </a:r>
            <a:r>
              <a:rPr lang="de-DE" altLang="de-DE" sz="2000" dirty="0">
                <a:solidFill>
                  <a:srgbClr val="0000FF"/>
                </a:solidFill>
                <a:latin typeface="Arial" panose="020B0604020202020204" pitchFamily="34" charset="0"/>
                <a:cs typeface="Times New Roman" panose="02020603050405020304" pitchFamily="18" charset="0"/>
              </a:rPr>
              <a:t> stands</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Processes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8000"/>
                </a:solidFill>
                <a:latin typeface="Arial" panose="020B0604020202020204" pitchFamily="34" charset="0"/>
                <a:cs typeface="Times New Roman" panose="02020603050405020304" pitchFamily="18" charset="0"/>
                <a:sym typeface="Symbol" panose="05050102010706020507" pitchFamily="18" charset="2"/>
              </a:rPr>
              <a:t> </a:t>
            </a:r>
            <a:r>
              <a:rPr lang="de-DE" altLang="de-DE" sz="2000" dirty="0" err="1">
                <a:solidFill>
                  <a:srgbClr val="0000FF"/>
                </a:solidFill>
                <a:latin typeface="Arial" panose="020B0604020202020204" pitchFamily="34" charset="0"/>
                <a:cs typeface="Times New Roman" panose="02020603050405020304" pitchFamily="18" charset="0"/>
              </a:rPr>
              <a:t>morphological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appearance</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ecosystem</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research</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Bioclimatologists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tree</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physicists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Heterogeneity</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nonlinear</a:t>
            </a:r>
            <a:r>
              <a:rPr lang="de-DE" altLang="de-DE" sz="2000" dirty="0">
                <a:solidFill>
                  <a:srgbClr val="0000FF"/>
                </a:solidFill>
                <a:latin typeface="Arial" panose="020B0604020202020204" pitchFamily="34" charset="0"/>
                <a:cs typeface="Times New Roman" panose="02020603050405020304" pitchFamily="18" charset="0"/>
              </a:rPr>
              <a:t> light </a:t>
            </a:r>
            <a:r>
              <a:rPr lang="de-DE" altLang="de-DE" sz="2000" dirty="0" err="1">
                <a:solidFill>
                  <a:srgbClr val="0000FF"/>
                </a:solidFill>
                <a:latin typeface="Arial" panose="020B0604020202020204" pitchFamily="34" charset="0"/>
                <a:cs typeface="Times New Roman" panose="02020603050405020304" pitchFamily="18" charset="0"/>
              </a:rPr>
              <a:t>response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photosynthesis</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Tree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mechanics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hydraulics</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Entomologists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Interaction herbivores - plant </a:t>
            </a:r>
            <a:r>
              <a:rPr lang="de-DE" altLang="de-DE" sz="2000" dirty="0" err="1">
                <a:solidFill>
                  <a:srgbClr val="0000FF"/>
                </a:solidFill>
                <a:latin typeface="Arial" panose="020B0604020202020204" pitchFamily="34" charset="0"/>
                <a:cs typeface="Times New Roman" panose="02020603050405020304" pitchFamily="18" charset="0"/>
              </a:rPr>
              <a:t>structure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agronomy</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CPAI Brisbane</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E181F08-9570-44DF-9D3E-8EB8F50361FA}"/>
              </a:ext>
            </a:extLst>
          </p:cNvPr>
          <p:cNvSpPr>
            <a:spLocks noGrp="1"/>
          </p:cNvSpPr>
          <p:nvPr>
            <p:ph type="sldNum" sz="quarter" idx="12"/>
          </p:nvPr>
        </p:nvSpPr>
        <p:spPr/>
        <p:txBody>
          <a:bodyPr/>
          <a:lstStyle/>
          <a:p>
            <a:pPr>
              <a:defRPr/>
            </a:pPr>
            <a:fld id="{AEF71903-F711-47F8-A6E6-7225CF42791A}" type="slidenum">
              <a:rPr lang="de-DE" altLang="de-DE" smtClean="0"/>
              <a:pPr>
                <a:defRPr/>
              </a:pPr>
              <a:t>25</a:t>
            </a:fld>
            <a:endParaRPr lang="de-DE" altLang="de-DE"/>
          </a:p>
        </p:txBody>
      </p:sp>
      <p:sp>
        <p:nvSpPr>
          <p:cNvPr id="4" name="Line 3">
            <a:extLst>
              <a:ext uri="{FF2B5EF4-FFF2-40B4-BE49-F238E27FC236}">
                <a16:creationId xmlns:a16="http://schemas.microsoft.com/office/drawing/2014/main" id="{CDC13C1D-F610-42D1-A55C-A8BFC34DF09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EA18301-D0EA-41BA-BE7C-694FD2C976AD}"/>
              </a:ext>
            </a:extLst>
          </p:cNvPr>
          <p:cNvSpPr>
            <a:spLocks noChangeShapeType="1"/>
          </p:cNvSpPr>
          <p:nvPr/>
        </p:nvSpPr>
        <p:spPr bwMode="auto">
          <a:xfrm flipH="1">
            <a:off x="323528" y="641648"/>
            <a:ext cx="1" cy="620541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3EA026C6-D3F5-4BC2-9451-365138759A4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519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335E881D-AD0A-43B6-ADA9-2EEF2333A22C}"/>
              </a:ext>
            </a:extLst>
          </p:cNvPr>
          <p:cNvSpPr txBox="1">
            <a:spLocks noChangeArrowheads="1"/>
          </p:cNvSpPr>
          <p:nvPr/>
        </p:nvSpPr>
        <p:spPr bwMode="auto">
          <a:xfrm>
            <a:off x="647663" y="1052736"/>
            <a:ext cx="784867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Measurement of 3D structures of plants</a:t>
            </a:r>
          </a:p>
          <a:p>
            <a:pPr eaLnBrk="1" hangingPunct="1">
              <a:spcBef>
                <a:spcPct val="50000"/>
              </a:spcBef>
              <a:buFontTx/>
              <a:buNone/>
            </a:pPr>
            <a:endParaRPr lang="en-US" altLang="de-DE" sz="2800"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Data acquisition by classical means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Combination ruler</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Calipers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Protractors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Sketchpad</a:t>
            </a:r>
            <a:endParaRPr lang="de-DE" altLang="de-DE" sz="2800" dirty="0">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3DC64D-36B4-4F8A-ADA8-540B344850BC}"/>
              </a:ext>
            </a:extLst>
          </p:cNvPr>
          <p:cNvSpPr>
            <a:spLocks noGrp="1"/>
          </p:cNvSpPr>
          <p:nvPr>
            <p:ph type="sldNum" sz="quarter" idx="12"/>
          </p:nvPr>
        </p:nvSpPr>
        <p:spPr/>
        <p:txBody>
          <a:bodyPr/>
          <a:lstStyle/>
          <a:p>
            <a:pPr>
              <a:defRPr/>
            </a:pPr>
            <a:fld id="{AEF71903-F711-47F8-A6E6-7225CF42791A}" type="slidenum">
              <a:rPr lang="de-DE" altLang="de-DE" smtClean="0"/>
              <a:pPr>
                <a:defRPr/>
              </a:pPr>
              <a:t>26</a:t>
            </a:fld>
            <a:endParaRPr lang="de-DE" altLang="de-DE"/>
          </a:p>
        </p:txBody>
      </p:sp>
      <p:sp>
        <p:nvSpPr>
          <p:cNvPr id="4" name="Line 3">
            <a:extLst>
              <a:ext uri="{FF2B5EF4-FFF2-40B4-BE49-F238E27FC236}">
                <a16:creationId xmlns:a16="http://schemas.microsoft.com/office/drawing/2014/main" id="{13E5E76A-5AAD-4652-84BC-DA3DCF089FC7}"/>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0EDE1730-0108-4438-8067-7E6C7F5275E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7C805E63-5CBE-4C9D-9D7E-BE62991710B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846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AED2D0D-EEBD-438F-B8F5-A76D3B054E6D}"/>
              </a:ext>
            </a:extLst>
          </p:cNvPr>
          <p:cNvSpPr txBox="1">
            <a:spLocks noChangeArrowheads="1"/>
          </p:cNvSpPr>
          <p:nvPr/>
        </p:nvSpPr>
        <p:spPr bwMode="auto">
          <a:xfrm>
            <a:off x="613797" y="480729"/>
            <a:ext cx="835069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Semi-</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 Fully </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digitization</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1600" b="1"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Combination</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digital </a:t>
            </a:r>
            <a:r>
              <a:rPr lang="de-DE" altLang="de-DE" sz="2800" dirty="0" err="1">
                <a:solidFill>
                  <a:srgbClr val="0000FF"/>
                </a:solidFill>
                <a:latin typeface="Arial" panose="020B0604020202020204" pitchFamily="34" charset="0"/>
                <a:cs typeface="Times New Roman" panose="02020603050405020304" pitchFamily="18" charset="0"/>
              </a:rPr>
              <a:t>caliper</a:t>
            </a:r>
            <a:r>
              <a:rPr lang="de-DE" altLang="de-DE" sz="2800" dirty="0">
                <a:solidFill>
                  <a:srgbClr val="0000FF"/>
                </a:solidFill>
                <a:latin typeface="Arial" panose="020B0604020202020204" pitchFamily="34" charset="0"/>
                <a:cs typeface="Times New Roman" panose="02020603050405020304" pitchFamily="18" charset="0"/>
              </a:rPr>
              <a:t> - digital </a:t>
            </a:r>
            <a:r>
              <a:rPr lang="de-DE" altLang="de-DE" sz="2800" dirty="0" err="1">
                <a:solidFill>
                  <a:srgbClr val="0000FF"/>
                </a:solidFill>
                <a:latin typeface="Arial" panose="020B0604020202020204" pitchFamily="34" charset="0"/>
                <a:cs typeface="Times New Roman" panose="02020603050405020304" pitchFamily="18" charset="0"/>
              </a:rPr>
              <a:t>compass</a:t>
            </a:r>
            <a:r>
              <a:rPr lang="de-DE" altLang="de-DE" sz="2800" dirty="0">
                <a:solidFill>
                  <a:srgbClr val="0000FF"/>
                </a:solidFill>
                <a:latin typeface="Arial" panose="020B0604020202020204" pitchFamily="34" charset="0"/>
                <a:cs typeface="Times New Roman" panose="02020603050405020304" pitchFamily="18" charset="0"/>
              </a:rPr>
              <a:t> -  interface </a:t>
            </a:r>
            <a:r>
              <a:rPr lang="de-DE" altLang="de-DE" sz="2800" dirty="0" err="1">
                <a:solidFill>
                  <a:srgbClr val="0000FF"/>
                </a:solidFill>
                <a:latin typeface="Arial" panose="020B0604020202020204" pitchFamily="34" charset="0"/>
                <a:cs typeface="Times New Roman" panose="02020603050405020304" pitchFamily="18" charset="0"/>
              </a:rPr>
              <a:t>software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00FF"/>
                </a:solidFill>
                <a:latin typeface="Arial" panose="020B0604020202020204" pitchFamily="34" charset="0"/>
                <a:cs typeface="Times New Roman" panose="02020603050405020304" pitchFamily="18" charset="0"/>
              </a:rPr>
              <a:t>(Oppelt et al. 2000)</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Electromagnetic</a:t>
            </a:r>
            <a:r>
              <a:rPr lang="de-DE" altLang="de-DE" sz="2800" dirty="0">
                <a:solidFill>
                  <a:srgbClr val="0000FF"/>
                </a:solidFill>
                <a:latin typeface="Arial" panose="020B0604020202020204" pitchFamily="34" charset="0"/>
                <a:cs typeface="Times New Roman" panose="02020603050405020304" pitchFamily="18" charset="0"/>
              </a:rPr>
              <a:t> probe </a:t>
            </a:r>
            <a:r>
              <a:rPr lang="de-DE" altLang="de-DE" sz="2000" dirty="0">
                <a:solidFill>
                  <a:srgbClr val="0000FF"/>
                </a:solidFill>
                <a:latin typeface="Arial" panose="020B0604020202020204" pitchFamily="34" charset="0"/>
                <a:cs typeface="Times New Roman" panose="02020603050405020304" pitchFamily="18" charset="0"/>
              </a:rPr>
              <a:t>(</a:t>
            </a:r>
            <a:r>
              <a:rPr lang="de-DE" altLang="de-DE" sz="2000" dirty="0" err="1">
                <a:solidFill>
                  <a:srgbClr val="0000FF"/>
                </a:solidFill>
                <a:latin typeface="Arial" panose="020B0604020202020204" pitchFamily="34" charset="0"/>
                <a:cs typeface="Times New Roman" panose="02020603050405020304" pitchFamily="18" charset="0"/>
              </a:rPr>
              <a:t>Polhemus</a:t>
            </a:r>
            <a:r>
              <a:rPr lang="de-DE" altLang="de-DE" sz="2000" dirty="0">
                <a:solidFill>
                  <a:srgbClr val="0000FF"/>
                </a:solidFill>
                <a:latin typeface="Arial" panose="020B0604020202020204" pitchFamily="34" charset="0"/>
                <a:cs typeface="Times New Roman" panose="02020603050405020304" pitchFamily="18" charset="0"/>
              </a:rPr>
              <a:t> FASTRAK, </a:t>
            </a:r>
            <a:r>
              <a:rPr lang="de-DE" altLang="de-DE" sz="2000" dirty="0" err="1">
                <a:solidFill>
                  <a:srgbClr val="0000FF"/>
                </a:solidFill>
                <a:latin typeface="Arial" panose="020B0604020202020204" pitchFamily="34" charset="0"/>
                <a:cs typeface="Times New Roman" panose="02020603050405020304" pitchFamily="18" charset="0"/>
              </a:rPr>
              <a:t>Sinoquet</a:t>
            </a:r>
            <a:r>
              <a:rPr lang="de-DE" altLang="de-DE" sz="2000" dirty="0">
                <a:solidFill>
                  <a:srgbClr val="0000FF"/>
                </a:solidFill>
                <a:latin typeface="Arial" panose="020B0604020202020204" pitchFamily="34" charset="0"/>
                <a:cs typeface="Times New Roman" panose="02020603050405020304" pitchFamily="18" charset="0"/>
              </a:rPr>
              <a:t> et al., Clermont-Ferrand)</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Ultrasonic</a:t>
            </a:r>
            <a:r>
              <a:rPr lang="de-DE" altLang="de-DE" sz="2800" dirty="0">
                <a:solidFill>
                  <a:srgbClr val="0000FF"/>
                </a:solidFill>
                <a:latin typeface="Arial" panose="020B0604020202020204" pitchFamily="34" charset="0"/>
                <a:cs typeface="Times New Roman" panose="02020603050405020304" pitchFamily="18" charset="0"/>
              </a:rPr>
              <a:t> probe</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Mechanical</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booms</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laser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scanner</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Evaluation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stereoscopic</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photos</a:t>
            </a: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AFE27F-E18A-4024-A607-51DCC886B5A6}"/>
              </a:ext>
            </a:extLst>
          </p:cNvPr>
          <p:cNvSpPr>
            <a:spLocks noGrp="1"/>
          </p:cNvSpPr>
          <p:nvPr>
            <p:ph type="sldNum" sz="quarter" idx="12"/>
          </p:nvPr>
        </p:nvSpPr>
        <p:spPr/>
        <p:txBody>
          <a:bodyPr/>
          <a:lstStyle/>
          <a:p>
            <a:pPr>
              <a:defRPr/>
            </a:pPr>
            <a:fld id="{AEF71903-F711-47F8-A6E6-7225CF42791A}" type="slidenum">
              <a:rPr lang="de-DE" altLang="de-DE" smtClean="0"/>
              <a:pPr>
                <a:defRPr/>
              </a:pPr>
              <a:t>27</a:t>
            </a:fld>
            <a:endParaRPr lang="de-DE" altLang="de-DE"/>
          </a:p>
        </p:txBody>
      </p:sp>
      <p:sp>
        <p:nvSpPr>
          <p:cNvPr id="4" name="Line 3">
            <a:extLst>
              <a:ext uri="{FF2B5EF4-FFF2-40B4-BE49-F238E27FC236}">
                <a16:creationId xmlns:a16="http://schemas.microsoft.com/office/drawing/2014/main" id="{094BCE37-740A-418E-BAE1-0D2FFF177035}"/>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448AC0F-5A40-4464-BA61-90595BAD8E7F}"/>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2FDC264-8D51-4FEA-9E53-9A98786E5C9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93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kat10">
            <a:extLst>
              <a:ext uri="{FF2B5EF4-FFF2-40B4-BE49-F238E27FC236}">
                <a16:creationId xmlns:a16="http://schemas.microsoft.com/office/drawing/2014/main" id="{B7DF2DBE-F2FC-45D5-AE20-7BAA35DBA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277"/>
            <a:ext cx="882047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9736E3F6-CE2B-4331-9808-59C0C8EF1B0A}"/>
              </a:ext>
            </a:extLst>
          </p:cNvPr>
          <p:cNvSpPr txBox="1">
            <a:spLocks noChangeArrowheads="1"/>
          </p:cNvSpPr>
          <p:nvPr/>
        </p:nvSpPr>
        <p:spPr bwMode="auto">
          <a:xfrm>
            <a:off x="899591" y="404813"/>
            <a:ext cx="792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Electromagnetic</a:t>
            </a:r>
            <a:r>
              <a:rPr lang="de-DE" altLang="de-DE" b="1" dirty="0">
                <a:solidFill>
                  <a:srgbClr val="FF0000"/>
                </a:solidFill>
                <a:latin typeface="Arial" panose="020B0604020202020204" pitchFamily="34" charset="0"/>
              </a:rPr>
              <a:t> 3D-Tracking </a:t>
            </a:r>
            <a:r>
              <a:rPr lang="de-DE" altLang="de-DE" b="1" dirty="0" err="1">
                <a:solidFill>
                  <a:srgbClr val="FF0000"/>
                </a:solidFill>
                <a:latin typeface="Arial" panose="020B0604020202020204" pitchFamily="34" charset="0"/>
              </a:rPr>
              <a:t>system</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Polhemus</a:t>
            </a:r>
            <a:r>
              <a:rPr lang="de-DE" altLang="de-DE" b="1" dirty="0">
                <a:solidFill>
                  <a:srgbClr val="FF0000"/>
                </a:solidFill>
                <a:latin typeface="Arial" panose="020B0604020202020204" pitchFamily="34" charset="0"/>
              </a:rPr>
              <a:t> FASTRAK</a:t>
            </a:r>
          </a:p>
        </p:txBody>
      </p:sp>
      <p:sp>
        <p:nvSpPr>
          <p:cNvPr id="2" name="Slide Number Placeholder 1">
            <a:extLst>
              <a:ext uri="{FF2B5EF4-FFF2-40B4-BE49-F238E27FC236}">
                <a16:creationId xmlns:a16="http://schemas.microsoft.com/office/drawing/2014/main" id="{FA5C27B2-7C5F-470E-9067-68DE48B8D343}"/>
              </a:ext>
            </a:extLst>
          </p:cNvPr>
          <p:cNvSpPr>
            <a:spLocks noGrp="1"/>
          </p:cNvSpPr>
          <p:nvPr>
            <p:ph type="sldNum" sz="quarter" idx="12"/>
          </p:nvPr>
        </p:nvSpPr>
        <p:spPr/>
        <p:txBody>
          <a:bodyPr/>
          <a:lstStyle/>
          <a:p>
            <a:pPr>
              <a:defRPr/>
            </a:pPr>
            <a:fld id="{AEF71903-F711-47F8-A6E6-7225CF42791A}" type="slidenum">
              <a:rPr lang="de-DE" altLang="de-DE" smtClean="0"/>
              <a:pPr>
                <a:defRPr/>
              </a:pPr>
              <a:t>28</a:t>
            </a:fld>
            <a:endParaRPr lang="de-DE" altLang="de-DE"/>
          </a:p>
        </p:txBody>
      </p:sp>
      <p:sp>
        <p:nvSpPr>
          <p:cNvPr id="5" name="Line 3">
            <a:extLst>
              <a:ext uri="{FF2B5EF4-FFF2-40B4-BE49-F238E27FC236}">
                <a16:creationId xmlns:a16="http://schemas.microsoft.com/office/drawing/2014/main" id="{4531DF17-1CEC-4DEA-B6CA-B09235AEFF6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F68C62A-EC2B-4AAB-878C-8A287A1ED55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E0A47474-053E-4B90-BE36-B0633D180BD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ED70F7-6EDB-4FD2-B90D-A0D1DC5D39BC}"/>
              </a:ext>
            </a:extLst>
          </p:cNvPr>
          <p:cNvSpPr>
            <a:spLocks noGrp="1"/>
          </p:cNvSpPr>
          <p:nvPr>
            <p:ph type="sldNum" sz="quarter" idx="12"/>
          </p:nvPr>
        </p:nvSpPr>
        <p:spPr/>
        <p:txBody>
          <a:bodyPr/>
          <a:lstStyle/>
          <a:p>
            <a:pPr>
              <a:defRPr/>
            </a:pPr>
            <a:fld id="{AEF71903-F711-47F8-A6E6-7225CF42791A}" type="slidenum">
              <a:rPr lang="de-DE" altLang="de-DE" smtClean="0"/>
              <a:pPr>
                <a:defRPr/>
              </a:pPr>
              <a:t>29</a:t>
            </a:fld>
            <a:endParaRPr lang="de-DE" altLang="de-DE"/>
          </a:p>
        </p:txBody>
      </p:sp>
      <p:pic>
        <p:nvPicPr>
          <p:cNvPr id="9" name="Picture 8" descr="A screenshot of a tree&#10;&#10;Description automatically generated">
            <a:extLst>
              <a:ext uri="{FF2B5EF4-FFF2-40B4-BE49-F238E27FC236}">
                <a16:creationId xmlns:a16="http://schemas.microsoft.com/office/drawing/2014/main" id="{972BC509-5060-4AA3-AAF3-36FC482E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40994"/>
            <a:ext cx="8957354" cy="5452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76C3084A-31A1-4468-905C-10F340A71B82}"/>
              </a:ext>
            </a:extLst>
          </p:cNvPr>
          <p:cNvSpPr txBox="1">
            <a:spLocks noChangeArrowheads="1"/>
          </p:cNvSpPr>
          <p:nvPr/>
        </p:nvSpPr>
        <p:spPr bwMode="auto">
          <a:xfrm>
            <a:off x="324424" y="474961"/>
            <a:ext cx="878408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Organizational </a:t>
            </a:r>
            <a:r>
              <a:rPr lang="de-DE" altLang="de-DE" b="1" dirty="0" err="1">
                <a:solidFill>
                  <a:srgbClr val="CC0000"/>
                </a:solidFill>
                <a:latin typeface="Arial" panose="020B0604020202020204" pitchFamily="34" charset="0"/>
                <a:cs typeface="Times New Roman" panose="02020603050405020304" pitchFamily="18" charset="0"/>
              </a:rPr>
              <a:t>matters</a:t>
            </a:r>
            <a:endParaRPr lang="de-DE" altLang="de-DE" sz="800" b="1"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Parts of the course:</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1. Modelling with XL          			ev</a:t>
            </a:r>
            <a:r>
              <a:rPr lang="en-US" altLang="de-DE" sz="2000" dirty="0">
                <a:latin typeface="Arial" panose="020B0604020202020204" pitchFamily="34" charset="0"/>
                <a:cs typeface="Times New Roman" panose="02020603050405020304" pitchFamily="18" charset="0"/>
              </a:rPr>
              <a:t>ery </a:t>
            </a:r>
            <a:r>
              <a:rPr lang="en-US" altLang="de-DE" sz="2400" dirty="0">
                <a:latin typeface="Arial" panose="020B0604020202020204" pitchFamily="34" charset="0"/>
                <a:cs typeface="Times New Roman" panose="02020603050405020304" pitchFamily="18" charset="0"/>
              </a:rPr>
              <a:t>Thu </a:t>
            </a:r>
            <a:r>
              <a:rPr lang="de-DE" altLang="de-DE" sz="2400" dirty="0">
                <a:latin typeface="Arial" panose="020B0604020202020204" pitchFamily="34" charset="0"/>
                <a:cs typeface="Times New Roman" panose="02020603050405020304" pitchFamily="18" charset="0"/>
              </a:rPr>
              <a:t>14</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- 15</a:t>
            </a:r>
            <a:r>
              <a:rPr lang="de-DE" altLang="de-DE" sz="2400" baseline="30000" dirty="0">
                <a:latin typeface="Arial" panose="020B0604020202020204" pitchFamily="34" charset="0"/>
                <a:cs typeface="Times New Roman" panose="02020603050405020304" pitchFamily="18" charset="0"/>
              </a:rPr>
              <a:t>35</a:t>
            </a:r>
            <a:r>
              <a:rPr lang="de-DE" altLang="de-DE" sz="2400" dirty="0">
                <a:latin typeface="Arial" panose="020B0604020202020204" pitchFamily="34" charset="0"/>
                <a:cs typeface="Times New Roman" panose="02020603050405020304" pitchFamily="18" charset="0"/>
              </a:rPr>
              <a:t> </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2. </a:t>
            </a:r>
            <a:r>
              <a:rPr lang="de-DE" altLang="de-DE" sz="2400" dirty="0" err="1">
                <a:latin typeface="Arial" panose="020B0604020202020204" pitchFamily="34" charset="0"/>
                <a:cs typeface="Times New Roman" panose="02020603050405020304" pitchFamily="18" charset="0"/>
              </a:rPr>
              <a:t>Lecture</a:t>
            </a:r>
            <a:r>
              <a:rPr lang="de-DE" altLang="de-DE" sz="2400" dirty="0">
                <a:latin typeface="Arial" panose="020B0604020202020204" pitchFamily="34" charset="0"/>
                <a:cs typeface="Times New Roman" panose="02020603050405020304" pitchFamily="18" charset="0"/>
              </a:rPr>
              <a:t> on </a:t>
            </a:r>
            <a:r>
              <a:rPr lang="de-DE" altLang="de-DE" sz="2400" dirty="0" err="1">
                <a:latin typeface="Arial" panose="020B0604020202020204" pitchFamily="34" charset="0"/>
                <a:cs typeface="Times New Roman" panose="02020603050405020304" pitchFamily="18" charset="0"/>
              </a:rPr>
              <a:t>photosynthesis</a:t>
            </a:r>
            <a:r>
              <a:rPr lang="de-DE" altLang="de-DE" sz="2400" dirty="0">
                <a:latin typeface="Arial" panose="020B0604020202020204" pitchFamily="34" charset="0"/>
                <a:cs typeface="Times New Roman" panose="02020603050405020304" pitchFamily="18" charset="0"/>
              </a:rPr>
              <a:t>                   31 May and 7 June, 						10</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11</a:t>
            </a:r>
            <a:r>
              <a:rPr lang="de-DE" altLang="de-DE" sz="2400" baseline="30000" dirty="0">
                <a:latin typeface="Arial" panose="020B0604020202020204" pitchFamily="34" charset="0"/>
                <a:cs typeface="Times New Roman" panose="02020603050405020304" pitchFamily="18" charset="0"/>
              </a:rPr>
              <a:t>45</a:t>
            </a:r>
            <a:r>
              <a:rPr lang="de-DE" altLang="de-DE" sz="2400" dirty="0">
                <a:latin typeface="Arial" panose="020B0604020202020204" pitchFamily="34" charset="0"/>
                <a:cs typeface="Times New Roman" panose="02020603050405020304" pitchFamily="18" charset="0"/>
              </a:rPr>
              <a:t> a.m.</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Measurements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photosynthesis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4. </a:t>
            </a:r>
            <a:r>
              <a:rPr lang="de-DE" altLang="de-DE" sz="2400" dirty="0" err="1">
                <a:latin typeface="Arial" panose="020B0604020202020204" pitchFamily="34" charset="0"/>
                <a:cs typeface="Times New Roman" panose="02020603050405020304" pitchFamily="18" charset="0"/>
              </a:rPr>
              <a:t>Morphology</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measurements</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5. </a:t>
            </a:r>
            <a:r>
              <a:rPr lang="en-US" altLang="de-DE" sz="2400" dirty="0">
                <a:latin typeface="Arial" panose="020B0604020202020204" pitchFamily="34" charset="0"/>
                <a:cs typeface="Times New Roman" panose="02020603050405020304" pitchFamily="18" charset="0"/>
              </a:rPr>
              <a:t>Term paper until 15 September:</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Analysis and further development of a model</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Summary of physiological modelling (photosynthesis)</a:t>
            </a:r>
            <a:endParaRPr lang="de-DE" altLang="de-DE" sz="2400" dirty="0">
              <a:latin typeface="Arial" panose="020B0604020202020204" pitchFamily="34" charset="0"/>
              <a:cs typeface="Times New Roman" panose="02020603050405020304" pitchFamily="18" charset="0"/>
            </a:endParaRPr>
          </a:p>
        </p:txBody>
      </p:sp>
      <p:sp>
        <p:nvSpPr>
          <p:cNvPr id="4099" name="Text Box 6">
            <a:extLst>
              <a:ext uri="{FF2B5EF4-FFF2-40B4-BE49-F238E27FC236}">
                <a16:creationId xmlns:a16="http://schemas.microsoft.com/office/drawing/2014/main" id="{9649D310-898E-4CDA-A013-597D90A79049}"/>
              </a:ext>
            </a:extLst>
          </p:cNvPr>
          <p:cNvSpPr txBox="1">
            <a:spLocks noChangeArrowheads="1"/>
          </p:cNvSpPr>
          <p:nvPr/>
        </p:nvSpPr>
        <p:spPr bwMode="auto">
          <a:xfrm>
            <a:off x="5348445" y="3371222"/>
            <a:ext cx="5032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7200" dirty="0">
                <a:latin typeface="Arial" panose="020B0604020202020204" pitchFamily="34" charset="0"/>
              </a:rPr>
              <a:t>}</a:t>
            </a:r>
            <a:endParaRPr lang="de-DE" altLang="de-DE" sz="2400" dirty="0">
              <a:latin typeface="Arial" panose="020B0604020202020204" pitchFamily="34" charset="0"/>
            </a:endParaRPr>
          </a:p>
        </p:txBody>
      </p:sp>
      <p:sp>
        <p:nvSpPr>
          <p:cNvPr id="4100" name="Text Box 7">
            <a:extLst>
              <a:ext uri="{FF2B5EF4-FFF2-40B4-BE49-F238E27FC236}">
                <a16:creationId xmlns:a16="http://schemas.microsoft.com/office/drawing/2014/main" id="{C202C12F-9773-4744-BC9B-3CE804C5F581}"/>
              </a:ext>
            </a:extLst>
          </p:cNvPr>
          <p:cNvSpPr txBox="1">
            <a:spLocks noChangeArrowheads="1"/>
          </p:cNvSpPr>
          <p:nvPr/>
        </p:nvSpPr>
        <p:spPr bwMode="auto">
          <a:xfrm>
            <a:off x="5744975" y="3371850"/>
            <a:ext cx="2859473" cy="144621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200" dirty="0">
                <a:latin typeface="Arial" panose="020B0604020202020204" pitchFamily="34" charset="0"/>
              </a:rPr>
              <a:t>2 Blocks: </a:t>
            </a:r>
            <a:endParaRPr lang="de-DE" altLang="de-DE" sz="2200" i="1" dirty="0">
              <a:latin typeface="Arial" panose="020B0604020202020204" pitchFamily="34" charset="0"/>
            </a:endParaRPr>
          </a:p>
          <a:p>
            <a:pPr eaLnBrk="1" hangingPunct="1">
              <a:spcBef>
                <a:spcPct val="0"/>
              </a:spcBef>
              <a:buFontTx/>
              <a:buNone/>
            </a:pPr>
            <a:r>
              <a:rPr lang="de-DE" altLang="de-DE" sz="2200" dirty="0">
                <a:latin typeface="Arial" panose="020B0604020202020204" pitchFamily="34" charset="0"/>
              </a:rPr>
              <a:t>10 and 17 June, </a:t>
            </a:r>
          </a:p>
          <a:p>
            <a:pPr eaLnBrk="1" hangingPunct="1">
              <a:spcBef>
                <a:spcPct val="0"/>
              </a:spcBef>
              <a:buFontTx/>
              <a:buNone/>
            </a:pPr>
            <a:r>
              <a:rPr lang="de-DE" altLang="de-DE" sz="2200" dirty="0">
                <a:latin typeface="Arial" panose="020B0604020202020204" pitchFamily="34" charset="0"/>
              </a:rPr>
              <a:t>9</a:t>
            </a:r>
            <a:r>
              <a:rPr lang="de-DE" altLang="de-DE" sz="2200" baseline="30000" dirty="0">
                <a:latin typeface="Arial" panose="020B0604020202020204" pitchFamily="34" charset="0"/>
              </a:rPr>
              <a:t>15</a:t>
            </a:r>
            <a:r>
              <a:rPr lang="de-DE" altLang="de-DE" sz="2200" dirty="0">
                <a:latin typeface="Arial" panose="020B0604020202020204" pitchFamily="34" charset="0"/>
              </a:rPr>
              <a:t> - ca. 12</a:t>
            </a:r>
            <a:r>
              <a:rPr lang="de-DE" altLang="de-DE" sz="2200" baseline="30000" dirty="0">
                <a:latin typeface="Arial" panose="020B0604020202020204" pitchFamily="34" charset="0"/>
              </a:rPr>
              <a:t>00</a:t>
            </a:r>
          </a:p>
          <a:p>
            <a:pPr eaLnBrk="1" hangingPunct="1">
              <a:spcBef>
                <a:spcPct val="0"/>
              </a:spcBef>
              <a:buFontTx/>
              <a:buNone/>
            </a:pPr>
            <a:r>
              <a:rPr lang="de-DE" altLang="de-DE" sz="2200" dirty="0">
                <a:latin typeface="Arial" panose="020B0604020202020204" pitchFamily="34" charset="0"/>
              </a:rPr>
              <a:t>(</a:t>
            </a:r>
            <a:r>
              <a:rPr lang="de-DE" altLang="de-DE" sz="2200" dirty="0" err="1">
                <a:latin typeface="Arial" panose="020B0604020202020204" pitchFamily="34" charset="0"/>
              </a:rPr>
              <a:t>Greenhouse</a:t>
            </a:r>
            <a:r>
              <a:rPr lang="de-DE" altLang="de-DE" sz="2200" dirty="0">
                <a:latin typeface="Arial" panose="020B0604020202020204" pitchFamily="34" charset="0"/>
              </a:rPr>
              <a:t>)</a:t>
            </a:r>
          </a:p>
        </p:txBody>
      </p:sp>
      <p:sp>
        <p:nvSpPr>
          <p:cNvPr id="2" name="Slide Number Placeholder 1">
            <a:extLst>
              <a:ext uri="{FF2B5EF4-FFF2-40B4-BE49-F238E27FC236}">
                <a16:creationId xmlns:a16="http://schemas.microsoft.com/office/drawing/2014/main" id="{D23707F2-6C65-4EB3-B568-A21245AA4BFE}"/>
              </a:ext>
            </a:extLst>
          </p:cNvPr>
          <p:cNvSpPr>
            <a:spLocks noGrp="1"/>
          </p:cNvSpPr>
          <p:nvPr>
            <p:ph type="sldNum" sz="quarter" idx="12"/>
          </p:nvPr>
        </p:nvSpPr>
        <p:spPr/>
        <p:txBody>
          <a:bodyPr/>
          <a:lstStyle/>
          <a:p>
            <a:pPr>
              <a:defRPr/>
            </a:pPr>
            <a:fld id="{AEF71903-F711-47F8-A6E6-7225CF42791A}" type="slidenum">
              <a:rPr lang="de-DE" altLang="de-DE" smtClean="0"/>
              <a:pPr>
                <a:defRPr/>
              </a:pPr>
              <a:t>3</a:t>
            </a:fld>
            <a:endParaRPr lang="de-DE" altLang="de-DE" dirty="0"/>
          </a:p>
        </p:txBody>
      </p:sp>
      <p:sp>
        <p:nvSpPr>
          <p:cNvPr id="6" name="Line 3">
            <a:extLst>
              <a:ext uri="{FF2B5EF4-FFF2-40B4-BE49-F238E27FC236}">
                <a16:creationId xmlns:a16="http://schemas.microsoft.com/office/drawing/2014/main" id="{5B1221A2-0CCA-4C47-9B8A-F540DD84F67F}"/>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7A115F15-E3F6-4C2F-B899-9C01D6433F59}"/>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4681BDB2-A35B-4C30-AAAB-47FCEFAA8773}"/>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A04CE5-FFD2-47BB-BD4E-5CD0CBBE440A}"/>
              </a:ext>
            </a:extLst>
          </p:cNvPr>
          <p:cNvSpPr>
            <a:spLocks noGrp="1"/>
          </p:cNvSpPr>
          <p:nvPr>
            <p:ph type="sldNum" sz="quarter" idx="12"/>
          </p:nvPr>
        </p:nvSpPr>
        <p:spPr/>
        <p:txBody>
          <a:bodyPr/>
          <a:lstStyle/>
          <a:p>
            <a:pPr>
              <a:defRPr/>
            </a:pPr>
            <a:fld id="{AEF71903-F711-47F8-A6E6-7225CF42791A}" type="slidenum">
              <a:rPr lang="de-DE" altLang="de-DE" smtClean="0"/>
              <a:pPr>
                <a:defRPr/>
              </a:pPr>
              <a:t>30</a:t>
            </a:fld>
            <a:endParaRPr lang="de-DE" altLang="de-DE"/>
          </a:p>
        </p:txBody>
      </p:sp>
      <p:pic>
        <p:nvPicPr>
          <p:cNvPr id="7" name="Picture 6">
            <a:extLst>
              <a:ext uri="{FF2B5EF4-FFF2-40B4-BE49-F238E27FC236}">
                <a16:creationId xmlns:a16="http://schemas.microsoft.com/office/drawing/2014/main" id="{A7AC6EED-4C7F-4684-AA6B-5B3E83DE1608}"/>
              </a:ext>
            </a:extLst>
          </p:cNvPr>
          <p:cNvPicPr>
            <a:picLocks noChangeAspect="1"/>
          </p:cNvPicPr>
          <p:nvPr/>
        </p:nvPicPr>
        <p:blipFill>
          <a:blip r:embed="rId2"/>
          <a:stretch>
            <a:fillRect/>
          </a:stretch>
        </p:blipFill>
        <p:spPr>
          <a:xfrm>
            <a:off x="0" y="373797"/>
            <a:ext cx="9144000" cy="61104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65BAA496-4067-4512-A3A6-E996BB911A12}"/>
              </a:ext>
            </a:extLst>
          </p:cNvPr>
          <p:cNvSpPr txBox="1">
            <a:spLocks noChangeArrowheads="1"/>
          </p:cNvSpPr>
          <p:nvPr/>
        </p:nvSpPr>
        <p:spPr bwMode="auto">
          <a:xfrm>
            <a:off x="683568" y="584096"/>
            <a:ext cx="770485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Structural description</a:t>
            </a:r>
          </a:p>
          <a:p>
            <a:pPr eaLnBrk="1" hangingPunct="1">
              <a:spcBef>
                <a:spcPct val="50000"/>
              </a:spcBef>
            </a:pPr>
            <a:r>
              <a:rPr lang="en-US" altLang="de-DE" sz="2000" b="1" dirty="0">
                <a:latin typeface="Arial" panose="020B0604020202020204" pitchFamily="34" charset="0"/>
                <a:cs typeface="Times New Roman" panose="02020603050405020304" pitchFamily="18" charset="0"/>
              </a:rPr>
              <a:t>3 levels:</a:t>
            </a:r>
          </a:p>
          <a:p>
            <a:pPr marL="514350" indent="-514350" eaLnBrk="1" hangingPunct="1">
              <a:spcBef>
                <a:spcPct val="50000"/>
              </a:spcBef>
              <a:buAutoNum type="arabicPeriod"/>
            </a:pPr>
            <a:r>
              <a:rPr lang="en-US" altLang="de-DE" sz="2000" dirty="0">
                <a:solidFill>
                  <a:srgbClr val="009900"/>
                </a:solidFill>
                <a:latin typeface="Arial" panose="020B0604020202020204" pitchFamily="34" charset="0"/>
                <a:cs typeface="Times New Roman" panose="02020603050405020304" pitchFamily="18" charset="0"/>
              </a:rPr>
              <a:t>Static structure description</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Plant at a fixed time (e.g. on 21 April 2022)</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2.   Dynamic structure description, non-sensitive</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Description of the development (ontogenesis) of a plant:</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Time series of three-dimensional structures</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3.   Dynamics with consideration of causal influences /            	conditions (sensitive models)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different development paths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logical conditions for the choice of path</a:t>
            </a:r>
            <a:endParaRPr lang="en-US" altLang="de-DE" sz="2000" dirty="0">
              <a:solidFill>
                <a:srgbClr val="FF0000"/>
              </a:solidFill>
              <a:latin typeface="Arial" panose="020B0604020202020204" pitchFamily="34" charset="0"/>
              <a:cs typeface="Times New Roman" panose="02020603050405020304" pitchFamily="18" charset="0"/>
            </a:endParaRP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(in the simplest case stochastic)</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CBF7498E-C75C-4DA7-8F7B-4CA8EBD4F275}"/>
              </a:ext>
            </a:extLst>
          </p:cNvPr>
          <p:cNvSpPr>
            <a:spLocks noGrp="1"/>
          </p:cNvSpPr>
          <p:nvPr>
            <p:ph type="sldNum" sz="quarter" idx="12"/>
          </p:nvPr>
        </p:nvSpPr>
        <p:spPr/>
        <p:txBody>
          <a:bodyPr/>
          <a:lstStyle/>
          <a:p>
            <a:pPr>
              <a:defRPr/>
            </a:pPr>
            <a:fld id="{AEF71903-F711-47F8-A6E6-7225CF42791A}" type="slidenum">
              <a:rPr lang="de-DE" altLang="de-DE" smtClean="0"/>
              <a:pPr>
                <a:defRPr/>
              </a:pPr>
              <a:t>31</a:t>
            </a:fld>
            <a:endParaRPr lang="de-DE" altLang="de-DE"/>
          </a:p>
        </p:txBody>
      </p:sp>
      <p:sp>
        <p:nvSpPr>
          <p:cNvPr id="4" name="Line 3">
            <a:extLst>
              <a:ext uri="{FF2B5EF4-FFF2-40B4-BE49-F238E27FC236}">
                <a16:creationId xmlns:a16="http://schemas.microsoft.com/office/drawing/2014/main" id="{E2E0CF69-6C04-4822-8E36-E3B4C745812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9F3756D-3B22-4747-BAB8-625D520B9C2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1D9006FE-475C-45E4-8325-6C2DA0C11DA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067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F7F009A3-B97C-409F-9075-65350C69C60F}"/>
              </a:ext>
            </a:extLst>
          </p:cNvPr>
          <p:cNvSpPr txBox="1">
            <a:spLocks noChangeArrowheads="1"/>
          </p:cNvSpPr>
          <p:nvPr/>
        </p:nvSpPr>
        <p:spPr bwMode="auto">
          <a:xfrm>
            <a:off x="395538" y="411623"/>
            <a:ext cx="8640958"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To #1: Static structure description</a:t>
            </a:r>
          </a:p>
          <a:p>
            <a:pPr eaLnBrk="1" hangingPunct="1">
              <a:spcBef>
                <a:spcPct val="50000"/>
              </a:spcBef>
            </a:pPr>
            <a:r>
              <a:rPr lang="en-US" altLang="de-DE" sz="2800" b="1" dirty="0">
                <a:latin typeface="Arial" panose="020B0604020202020204" pitchFamily="34" charset="0"/>
                <a:cs typeface="Times New Roman" panose="02020603050405020304" pitchFamily="18" charset="0"/>
              </a:rPr>
              <a:t>2 approaches:</a:t>
            </a:r>
          </a:p>
          <a:p>
            <a:pPr marL="514350" indent="-514350" eaLnBrk="1" hangingPunct="1">
              <a:spcBef>
                <a:spcPct val="50000"/>
              </a:spcBef>
              <a:buAutoNum type="arabicPeriod"/>
            </a:pPr>
            <a:r>
              <a:rPr lang="en-US" altLang="de-DE" sz="2800" dirty="0">
                <a:solidFill>
                  <a:srgbClr val="009900"/>
                </a:solidFill>
                <a:latin typeface="Arial" panose="020B0604020202020204" pitchFamily="34" charset="0"/>
                <a:cs typeface="Times New Roman" panose="02020603050405020304" pitchFamily="18" charset="0"/>
              </a:rPr>
              <a:t>Tabular</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each plant module = one row</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a:t>
            </a:r>
            <a:r>
              <a:rPr lang="en-US" altLang="de-DE" sz="2800" dirty="0" err="1">
                <a:solidFill>
                  <a:srgbClr val="0000FF"/>
                </a:solidFill>
                <a:latin typeface="Arial" panose="020B0604020202020204" pitchFamily="34" charset="0"/>
                <a:cs typeface="Times New Roman" panose="02020603050405020304" pitchFamily="18" charset="0"/>
              </a:rPr>
              <a:t>dtd</a:t>
            </a:r>
            <a:r>
              <a:rPr lang="en-US" altLang="de-DE" sz="2800" dirty="0">
                <a:solidFill>
                  <a:srgbClr val="0000FF"/>
                </a:solidFill>
                <a:latin typeface="Arial" panose="020B0604020202020204" pitchFamily="34" charset="0"/>
                <a:cs typeface="Times New Roman" panose="02020603050405020304" pitchFamily="18" charset="0"/>
              </a:rPr>
              <a:t> code, "descriptive tree data“</a:t>
            </a:r>
          </a:p>
          <a:p>
            <a:pPr marL="0" indent="0" eaLnBrk="1" hangingPunct="1">
              <a:spcBef>
                <a:spcPct val="50000"/>
              </a:spcBef>
            </a:pPr>
            <a:r>
              <a:rPr lang="en-US" altLang="de-DE" sz="2800" dirty="0">
                <a:solidFill>
                  <a:srgbClr val="009900"/>
                </a:solidFill>
                <a:latin typeface="Arial" panose="020B0604020202020204" pitchFamily="34" charset="0"/>
                <a:cs typeface="Times New Roman" panose="02020603050405020304" pitchFamily="18" charset="0"/>
              </a:rPr>
              <a:t>2.  Imperative (command controlled)</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"Turtle geometry”</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 virtual turtle "constructs" the structure,</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the description are the commands which</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control it</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turtle geometry: see later</a:t>
            </a:r>
            <a:endParaRPr lang="de-DE" altLang="de-DE" sz="2800" i="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BC775E8-F0CC-4898-B96B-98F716EF0652}"/>
              </a:ext>
            </a:extLst>
          </p:cNvPr>
          <p:cNvSpPr>
            <a:spLocks noGrp="1"/>
          </p:cNvSpPr>
          <p:nvPr>
            <p:ph type="sldNum" sz="quarter" idx="12"/>
          </p:nvPr>
        </p:nvSpPr>
        <p:spPr/>
        <p:txBody>
          <a:bodyPr/>
          <a:lstStyle/>
          <a:p>
            <a:pPr>
              <a:defRPr/>
            </a:pPr>
            <a:fld id="{AEF71903-F711-47F8-A6E6-7225CF42791A}" type="slidenum">
              <a:rPr lang="de-DE" altLang="de-DE" smtClean="0"/>
              <a:pPr>
                <a:defRPr/>
              </a:pPr>
              <a:t>32</a:t>
            </a:fld>
            <a:endParaRPr lang="de-DE" altLang="de-DE"/>
          </a:p>
        </p:txBody>
      </p:sp>
      <p:sp>
        <p:nvSpPr>
          <p:cNvPr id="4" name="Line 3">
            <a:extLst>
              <a:ext uri="{FF2B5EF4-FFF2-40B4-BE49-F238E27FC236}">
                <a16:creationId xmlns:a16="http://schemas.microsoft.com/office/drawing/2014/main" id="{8ACA4DB7-992E-4EE9-A208-55521E761C8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B77917A-6BE2-45F9-9AEA-97AEE5F1CE8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35F80B4-980B-4F5A-921E-07D82C46ED2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235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D901583-7351-46AC-A907-1728504C546F}"/>
              </a:ext>
            </a:extLst>
          </p:cNvPr>
          <p:cNvSpPr txBox="1">
            <a:spLocks noChangeArrowheads="1"/>
          </p:cNvSpPr>
          <p:nvPr/>
        </p:nvSpPr>
        <p:spPr bwMode="auto">
          <a:xfrm>
            <a:off x="610865" y="548680"/>
            <a:ext cx="28810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Example</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of</a:t>
            </a:r>
            <a:r>
              <a:rPr lang="de-DE" altLang="de-DE" b="1" dirty="0">
                <a:solidFill>
                  <a:srgbClr val="FF0000"/>
                </a:solidFill>
                <a:latin typeface="Arial" panose="020B0604020202020204" pitchFamily="34" charset="0"/>
              </a:rPr>
              <a:t> a </a:t>
            </a:r>
            <a:r>
              <a:rPr lang="de-DE" altLang="de-DE" b="1" dirty="0" err="1">
                <a:solidFill>
                  <a:srgbClr val="FF0000"/>
                </a:solidFill>
                <a:latin typeface="Arial" panose="020B0604020202020204" pitchFamily="34" charset="0"/>
              </a:rPr>
              <a:t>topological</a:t>
            </a:r>
            <a:r>
              <a:rPr lang="de-DE" altLang="de-DE" b="1" dirty="0">
                <a:solidFill>
                  <a:srgbClr val="FF0000"/>
                </a:solidFill>
                <a:latin typeface="Arial" panose="020B0604020202020204" pitchFamily="34" charset="0"/>
              </a:rPr>
              <a:t> and </a:t>
            </a:r>
            <a:r>
              <a:rPr lang="de-DE" altLang="de-DE" b="1" dirty="0" err="1">
                <a:solidFill>
                  <a:srgbClr val="FF0000"/>
                </a:solidFill>
                <a:latin typeface="Arial" panose="020B0604020202020204" pitchFamily="34" charset="0"/>
              </a:rPr>
              <a:t>metric</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sketch</a:t>
            </a:r>
            <a:endParaRPr lang="de-DE" altLang="de-DE" b="1" dirty="0">
              <a:solidFill>
                <a:srgbClr val="FF0000"/>
              </a:solidFill>
              <a:latin typeface="Arial" panose="020B0604020202020204" pitchFamily="34" charset="0"/>
            </a:endParaRPr>
          </a:p>
        </p:txBody>
      </p:sp>
      <p:pic>
        <p:nvPicPr>
          <p:cNvPr id="36867" name="Picture 5" descr="sm10_01">
            <a:extLst>
              <a:ext uri="{FF2B5EF4-FFF2-40B4-BE49-F238E27FC236}">
                <a16:creationId xmlns:a16="http://schemas.microsoft.com/office/drawing/2014/main" id="{249FCBD8-4E3D-47D9-B2BD-6303EB221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05" y="116632"/>
            <a:ext cx="52990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137419-162B-4961-977F-75EC923B6A75}"/>
              </a:ext>
            </a:extLst>
          </p:cNvPr>
          <p:cNvSpPr>
            <a:spLocks noGrp="1"/>
          </p:cNvSpPr>
          <p:nvPr>
            <p:ph type="sldNum" sz="quarter" idx="12"/>
          </p:nvPr>
        </p:nvSpPr>
        <p:spPr/>
        <p:txBody>
          <a:bodyPr/>
          <a:lstStyle/>
          <a:p>
            <a:pPr>
              <a:defRPr/>
            </a:pPr>
            <a:fld id="{AEF71903-F711-47F8-A6E6-7225CF42791A}" type="slidenum">
              <a:rPr lang="de-DE" altLang="de-DE" smtClean="0"/>
              <a:pPr>
                <a:defRPr/>
              </a:pPr>
              <a:t>33</a:t>
            </a:fld>
            <a:endParaRPr lang="de-DE" altLang="de-DE"/>
          </a:p>
        </p:txBody>
      </p:sp>
      <p:sp>
        <p:nvSpPr>
          <p:cNvPr id="5" name="Line 3">
            <a:extLst>
              <a:ext uri="{FF2B5EF4-FFF2-40B4-BE49-F238E27FC236}">
                <a16:creationId xmlns:a16="http://schemas.microsoft.com/office/drawing/2014/main" id="{2EEED4B5-2D80-4153-924A-3251C48F3026}"/>
              </a:ext>
            </a:extLst>
          </p:cNvPr>
          <p:cNvSpPr>
            <a:spLocks noChangeShapeType="1"/>
          </p:cNvSpPr>
          <p:nvPr/>
        </p:nvSpPr>
        <p:spPr bwMode="auto">
          <a:xfrm flipH="1">
            <a:off x="780728" y="116632"/>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08C3EF9-3519-4308-B0C1-2BCA4C72F6CA}"/>
              </a:ext>
            </a:extLst>
          </p:cNvPr>
          <p:cNvSpPr>
            <a:spLocks noChangeShapeType="1"/>
          </p:cNvSpPr>
          <p:nvPr/>
        </p:nvSpPr>
        <p:spPr bwMode="auto">
          <a:xfrm flipH="1">
            <a:off x="323528" y="548680"/>
            <a:ext cx="1" cy="630932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4B0DE39-55B6-4346-B998-7F790F0BCC1A}"/>
              </a:ext>
            </a:extLst>
          </p:cNvPr>
          <p:cNvCxnSpPr>
            <a:cxnSpLocks noChangeShapeType="1"/>
          </p:cNvCxnSpPr>
          <p:nvPr/>
        </p:nvCxnSpPr>
        <p:spPr bwMode="auto">
          <a:xfrm rot="-5400000">
            <a:off x="337816" y="102345"/>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F96F3DFC-284D-4876-A8F0-30187E941395}"/>
              </a:ext>
            </a:extLst>
          </p:cNvPr>
          <p:cNvSpPr txBox="1">
            <a:spLocks noChangeArrowheads="1"/>
          </p:cNvSpPr>
          <p:nvPr/>
        </p:nvSpPr>
        <p:spPr bwMode="auto">
          <a:xfrm>
            <a:off x="504254" y="385782"/>
            <a:ext cx="8604250"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cs typeface="Times New Roman" panose="02020603050405020304" pitchFamily="18" charset="0"/>
              </a:rPr>
              <a:t>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Code</a:t>
            </a:r>
          </a:p>
          <a:p>
            <a:pPr eaLnBrk="1" hangingPunct="1">
              <a:spcBef>
                <a:spcPts val="0"/>
              </a:spcBef>
              <a:buFontTx/>
              <a:buNone/>
            </a:pPr>
            <a:r>
              <a:rPr lang="en-US" altLang="de-DE" sz="2000" dirty="0">
                <a:solidFill>
                  <a:srgbClr val="CC0000"/>
                </a:solidFill>
                <a:latin typeface="Arial" panose="020B0604020202020204" pitchFamily="34" charset="0"/>
                <a:cs typeface="Times New Roman" panose="02020603050405020304" pitchFamily="18" charset="0"/>
              </a:rPr>
              <a:t>(digitized tree data format)</a:t>
            </a: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Basic unit: annual shoot (or growth unit)</a:t>
            </a:r>
          </a:p>
          <a:p>
            <a:pPr eaLnBrk="1" hangingPunct="1">
              <a:spcBef>
                <a:spcPct val="50000"/>
              </a:spcBef>
              <a:buFontTx/>
              <a:buNone/>
            </a:pPr>
            <a:r>
              <a:rPr lang="en-US" altLang="de-DE" sz="2000" dirty="0">
                <a:solidFill>
                  <a:schemeClr val="accent2"/>
                </a:solidFill>
                <a:latin typeface="Arial" panose="020B0604020202020204" pitchFamily="34" charset="0"/>
                <a:cs typeface="Times New Roman" panose="02020603050405020304" pitchFamily="18" charset="0"/>
              </a:rPr>
              <a:t>depending on the resolution of the model also internode possible</a:t>
            </a:r>
          </a:p>
          <a:p>
            <a:pPr eaLnBrk="1" hangingPunct="1">
              <a:spcBef>
                <a:spcPct val="50000"/>
              </a:spcBef>
              <a:buFontTx/>
              <a:buNone/>
            </a:pPr>
            <a:endParaRPr lang="en-US" altLang="de-DE" sz="10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One row per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1</a:t>
            </a:r>
            <a:r>
              <a:rPr lang="en-US" altLang="de-DE" sz="2000" baseline="30000" dirty="0">
                <a:solidFill>
                  <a:schemeClr val="accent2"/>
                </a:solidFill>
                <a:latin typeface="Arial" panose="020B0604020202020204" pitchFamily="34" charset="0"/>
                <a:cs typeface="Times New Roman" panose="02020603050405020304" pitchFamily="18" charset="0"/>
              </a:rPr>
              <a:t>st</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00FF"/>
                </a:solidFill>
                <a:latin typeface="Arial" panose="020B0604020202020204" pitchFamily="34" charset="0"/>
                <a:cs typeface="Times New Roman" panose="02020603050405020304" pitchFamily="18" charset="0"/>
              </a:rPr>
              <a:t>Name</a:t>
            </a:r>
            <a:r>
              <a:rPr lang="en-US" altLang="de-DE" sz="2000" dirty="0">
                <a:solidFill>
                  <a:schemeClr val="accent2"/>
                </a:solidFill>
                <a:latin typeface="Arial" panose="020B0604020202020204" pitchFamily="34" charset="0"/>
                <a:cs typeface="Times New Roman" panose="02020603050405020304" pitchFamily="18" charset="0"/>
              </a:rPr>
              <a:t> (or number of the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2</a:t>
            </a:r>
            <a:r>
              <a:rPr lang="en-US" altLang="de-DE" sz="2000" baseline="30000" dirty="0">
                <a:solidFill>
                  <a:schemeClr val="accent2"/>
                </a:solidFill>
                <a:latin typeface="Arial" panose="020B0604020202020204" pitchFamily="34" charset="0"/>
                <a:cs typeface="Times New Roman" panose="02020603050405020304" pitchFamily="18" charset="0"/>
              </a:rPr>
              <a:t>nd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L</a:t>
            </a:r>
            <a:r>
              <a:rPr lang="en-US" altLang="de-DE" sz="2000" dirty="0">
                <a:solidFill>
                  <a:schemeClr val="accent2"/>
                </a:solidFill>
                <a:latin typeface="Arial" panose="020B0604020202020204" pitchFamily="34" charset="0"/>
                <a:cs typeface="Times New Roman" panose="02020603050405020304" pitchFamily="18" charset="0"/>
              </a:rPr>
              <a:t>  Length (in mm)</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3</a:t>
            </a:r>
            <a:r>
              <a:rPr lang="en-US" altLang="de-DE" sz="2000" baseline="30000" dirty="0">
                <a:solidFill>
                  <a:schemeClr val="accent2"/>
                </a:solidFill>
                <a:latin typeface="Arial" panose="020B0604020202020204" pitchFamily="34" charset="0"/>
                <a:cs typeface="Times New Roman" panose="02020603050405020304" pitchFamily="18" charset="0"/>
              </a:rPr>
              <a:t>rd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a:t>
            </a:r>
            <a:r>
              <a:rPr lang="en-US" altLang="de-DE" sz="2000" dirty="0">
                <a:solidFill>
                  <a:schemeClr val="accent2"/>
                </a:solidFill>
                <a:latin typeface="Arial" panose="020B0604020202020204" pitchFamily="34" charset="0"/>
                <a:cs typeface="Times New Roman" panose="02020603050405020304" pitchFamily="18" charset="0"/>
              </a:rPr>
              <a:t>  name of the mother shoot (for the branching topology)</a:t>
            </a:r>
          </a:p>
          <a:p>
            <a:pPr eaLnBrk="1" hangingPunct="1">
              <a:spcBef>
                <a:spcPct val="5000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chemeClr val="accent2"/>
                </a:solidFill>
                <a:latin typeface="Arial" panose="020B0604020202020204" pitchFamily="34" charset="0"/>
                <a:cs typeface="Times New Roman" panose="02020603050405020304" pitchFamily="18" charset="0"/>
              </a:rPr>
              <a:t>Additional columns:</a:t>
            </a:r>
          </a:p>
          <a:p>
            <a:pPr eaLnBrk="1" hangingPunct="1">
              <a:spcBef>
                <a:spcPts val="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A</a:t>
            </a:r>
            <a:r>
              <a:rPr lang="en-US" altLang="de-DE" sz="2000" dirty="0">
                <a:solidFill>
                  <a:schemeClr val="accent2"/>
                </a:solidFill>
                <a:latin typeface="Arial" panose="020B0604020202020204" pitchFamily="34" charset="0"/>
                <a:cs typeface="Times New Roman" panose="02020603050405020304" pitchFamily="18" charset="0"/>
              </a:rPr>
              <a:t>  position</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R</a:t>
            </a:r>
            <a:r>
              <a:rPr lang="en-US" altLang="de-DE" sz="2000" dirty="0">
                <a:solidFill>
                  <a:schemeClr val="accent2"/>
                </a:solidFill>
                <a:latin typeface="Arial" panose="020B0604020202020204" pitchFamily="34" charset="0"/>
                <a:cs typeface="Times New Roman" panose="02020603050405020304" pitchFamily="18" charset="0"/>
              </a:rPr>
              <a:t>  direction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W</a:t>
            </a:r>
            <a:r>
              <a:rPr lang="en-US" altLang="de-DE" sz="2000" dirty="0">
                <a:solidFill>
                  <a:schemeClr val="accent2"/>
                </a:solidFill>
                <a:latin typeface="Arial" panose="020B0604020202020204" pitchFamily="34" charset="0"/>
                <a:cs typeface="Times New Roman" panose="02020603050405020304" pitchFamily="18" charset="0"/>
              </a:rPr>
              <a:t> branching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D</a:t>
            </a:r>
            <a:r>
              <a:rPr lang="en-US" altLang="de-DE" sz="2000" dirty="0">
                <a:solidFill>
                  <a:schemeClr val="accent2"/>
                </a:solidFill>
                <a:latin typeface="Arial" panose="020B0604020202020204" pitchFamily="34" charset="0"/>
                <a:cs typeface="Times New Roman" panose="02020603050405020304" pitchFamily="18" charset="0"/>
              </a:rPr>
              <a:t>  diameter</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B</a:t>
            </a:r>
            <a:r>
              <a:rPr lang="en-US" altLang="de-DE" sz="2000" dirty="0">
                <a:solidFill>
                  <a:schemeClr val="accent2"/>
                </a:solidFill>
                <a:latin typeface="Arial" panose="020B0604020202020204" pitchFamily="34" charset="0"/>
                <a:cs typeface="Times New Roman" panose="02020603050405020304" pitchFamily="18" charset="0"/>
              </a:rPr>
              <a:t>  number of leaves          	</a:t>
            </a:r>
            <a:r>
              <a:rPr lang="en-US" altLang="de-DE" sz="2000" dirty="0">
                <a:solidFill>
                  <a:srgbClr val="009900"/>
                </a:solidFill>
                <a:latin typeface="Arial" panose="020B0604020202020204" pitchFamily="34" charset="0"/>
                <a:cs typeface="Times New Roman" panose="02020603050405020304" pitchFamily="18" charset="0"/>
              </a:rPr>
              <a:t>E</a:t>
            </a:r>
            <a:r>
              <a:rPr lang="en-US" altLang="de-DE" sz="2000" dirty="0">
                <a:solidFill>
                  <a:schemeClr val="accent2"/>
                </a:solidFill>
                <a:latin typeface="Arial" panose="020B0604020202020204" pitchFamily="34" charset="0"/>
                <a:cs typeface="Times New Roman" panose="02020603050405020304" pitchFamily="18" charset="0"/>
              </a:rPr>
              <a:t>  number of internodes</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C</a:t>
            </a:r>
            <a:r>
              <a:rPr lang="en-US" altLang="de-DE" sz="2000" dirty="0">
                <a:solidFill>
                  <a:schemeClr val="accent2"/>
                </a:solidFill>
                <a:latin typeface="Arial" panose="020B0604020202020204" pitchFamily="34" charset="0"/>
                <a:cs typeface="Times New Roman" panose="02020603050405020304" pitchFamily="18" charset="0"/>
              </a:rPr>
              <a:t>  </a:t>
            </a:r>
            <a:r>
              <a:rPr lang="en-US" altLang="de-DE" sz="2000" dirty="0" err="1">
                <a:solidFill>
                  <a:schemeClr val="accent2"/>
                </a:solidFill>
                <a:latin typeface="Arial" panose="020B0604020202020204" pitchFamily="34" charset="0"/>
                <a:cs typeface="Times New Roman" panose="02020603050405020304" pitchFamily="18" charset="0"/>
              </a:rPr>
              <a:t>colour</a:t>
            </a:r>
            <a:r>
              <a:rPr lang="en-US" altLang="de-DE" sz="2000" dirty="0">
                <a:solidFill>
                  <a:schemeClr val="accent2"/>
                </a:solidFill>
                <a:latin typeface="Arial" panose="020B0604020202020204" pitchFamily="34" charset="0"/>
                <a:cs typeface="Times New Roman" panose="02020603050405020304" pitchFamily="18" charset="0"/>
              </a:rPr>
              <a:t> index                  	</a:t>
            </a:r>
            <a:r>
              <a:rPr lang="en-US" altLang="de-DE" sz="2000" dirty="0">
                <a:solidFill>
                  <a:srgbClr val="009900"/>
                </a:solidFill>
                <a:latin typeface="Arial" panose="020B0604020202020204" pitchFamily="34" charset="0"/>
                <a:cs typeface="Times New Roman" panose="02020603050405020304" pitchFamily="18" charset="0"/>
              </a:rPr>
              <a:t>F</a:t>
            </a:r>
            <a:r>
              <a:rPr lang="en-US" altLang="de-DE" sz="2000" dirty="0">
                <a:solidFill>
                  <a:schemeClr val="accent2"/>
                </a:solidFill>
                <a:latin typeface="Arial" panose="020B0604020202020204" pitchFamily="34" charset="0"/>
                <a:cs typeface="Times New Roman" panose="02020603050405020304" pitchFamily="18" charset="0"/>
              </a:rPr>
              <a:t>  number of fruits</a:t>
            </a:r>
            <a:endParaRPr lang="de-DE" altLang="de-DE" sz="2000" dirty="0">
              <a:solidFill>
                <a:schemeClr val="accent2"/>
              </a:solidFill>
              <a:latin typeface="Arial" panose="020B0604020202020204" pitchFamily="34" charset="0"/>
              <a:sym typeface="Symbol" panose="05050102010706020507" pitchFamily="18" charset="2"/>
            </a:endParaRPr>
          </a:p>
        </p:txBody>
      </p:sp>
      <p:sp>
        <p:nvSpPr>
          <p:cNvPr id="2" name="Slide Number Placeholder 1">
            <a:extLst>
              <a:ext uri="{FF2B5EF4-FFF2-40B4-BE49-F238E27FC236}">
                <a16:creationId xmlns:a16="http://schemas.microsoft.com/office/drawing/2014/main" id="{564FE363-0E82-4D31-ABE9-16B6DDD6C0C9}"/>
              </a:ext>
            </a:extLst>
          </p:cNvPr>
          <p:cNvSpPr>
            <a:spLocks noGrp="1"/>
          </p:cNvSpPr>
          <p:nvPr>
            <p:ph type="sldNum" sz="quarter" idx="12"/>
          </p:nvPr>
        </p:nvSpPr>
        <p:spPr>
          <a:xfrm>
            <a:off x="6516216" y="6356176"/>
            <a:ext cx="1905000" cy="457200"/>
          </a:xfrm>
        </p:spPr>
        <p:txBody>
          <a:bodyPr/>
          <a:lstStyle/>
          <a:p>
            <a:pPr>
              <a:defRPr/>
            </a:pPr>
            <a:fld id="{AEF71903-F711-47F8-A6E6-7225CF42791A}" type="slidenum">
              <a:rPr lang="de-DE" altLang="de-DE" smtClean="0"/>
              <a:pPr>
                <a:defRPr/>
              </a:pPr>
              <a:t>34</a:t>
            </a:fld>
            <a:endParaRPr lang="de-DE" altLang="de-DE" dirty="0"/>
          </a:p>
        </p:txBody>
      </p:sp>
      <p:sp>
        <p:nvSpPr>
          <p:cNvPr id="4" name="Line 3">
            <a:extLst>
              <a:ext uri="{FF2B5EF4-FFF2-40B4-BE49-F238E27FC236}">
                <a16:creationId xmlns:a16="http://schemas.microsoft.com/office/drawing/2014/main" id="{1B43C2A3-2526-4073-9145-706ED65CA09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83FCA8D-2148-409A-8C8B-1BA599F94BF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F651288-A369-48CA-B7AB-DBDEBDF650E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2692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sm10_01a">
            <a:extLst>
              <a:ext uri="{FF2B5EF4-FFF2-40B4-BE49-F238E27FC236}">
                <a16:creationId xmlns:a16="http://schemas.microsoft.com/office/drawing/2014/main" id="{414B2DF9-8C73-4457-8D3C-2B127B0A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0516"/>
            <a:ext cx="6408712" cy="58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8FB0C426-7453-4C64-BBA0-9376FEB5806C}"/>
              </a:ext>
            </a:extLst>
          </p:cNvPr>
          <p:cNvSpPr txBox="1">
            <a:spLocks noChangeArrowheads="1"/>
          </p:cNvSpPr>
          <p:nvPr/>
        </p:nvSpPr>
        <p:spPr bwMode="auto">
          <a:xfrm>
            <a:off x="611560" y="491188"/>
            <a:ext cx="36724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b="1" dirty="0">
                <a:solidFill>
                  <a:srgbClr val="FF0000"/>
                </a:solidFill>
                <a:latin typeface="Arial" panose="020B0604020202020204" pitchFamily="34" charset="0"/>
              </a:rPr>
              <a:t>Example:</a:t>
            </a:r>
          </a:p>
          <a:p>
            <a:pPr eaLnBrk="1" hangingPunct="1">
              <a:spcBef>
                <a:spcPct val="0"/>
              </a:spcBef>
              <a:buFontTx/>
              <a:buNone/>
            </a:pPr>
            <a:r>
              <a:rPr lang="en-US" altLang="de-DE" b="1" dirty="0" err="1">
                <a:solidFill>
                  <a:srgbClr val="FF0000"/>
                </a:solidFill>
                <a:latin typeface="Arial" panose="020B0604020202020204" pitchFamily="34" charset="0"/>
              </a:rPr>
              <a:t>dtd</a:t>
            </a:r>
            <a:r>
              <a:rPr lang="en-US" altLang="de-DE" b="1" dirty="0">
                <a:solidFill>
                  <a:srgbClr val="FF0000"/>
                </a:solidFill>
                <a:latin typeface="Arial" panose="020B0604020202020204" pitchFamily="34" charset="0"/>
              </a:rPr>
              <a:t> coding of a branching system</a:t>
            </a:r>
            <a:endParaRPr lang="de-DE" altLang="de-DE" b="1" dirty="0">
              <a:solidFill>
                <a:srgbClr val="FF0000"/>
              </a:solidFill>
              <a:latin typeface="Arial" panose="020B0604020202020204" pitchFamily="34" charset="0"/>
            </a:endParaRPr>
          </a:p>
        </p:txBody>
      </p:sp>
      <p:sp>
        <p:nvSpPr>
          <p:cNvPr id="38916" name="Text Box 6">
            <a:extLst>
              <a:ext uri="{FF2B5EF4-FFF2-40B4-BE49-F238E27FC236}">
                <a16:creationId xmlns:a16="http://schemas.microsoft.com/office/drawing/2014/main" id="{11120352-4F02-4605-9634-8D816DC9B4B5}"/>
              </a:ext>
            </a:extLst>
          </p:cNvPr>
          <p:cNvSpPr txBox="1">
            <a:spLocks noChangeArrowheads="1"/>
          </p:cNvSpPr>
          <p:nvPr/>
        </p:nvSpPr>
        <p:spPr bwMode="auto">
          <a:xfrm>
            <a:off x="539552" y="6021388"/>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sz="2000" dirty="0">
                <a:solidFill>
                  <a:schemeClr val="accent2"/>
                </a:solidFill>
                <a:latin typeface="Arial" panose="020B0604020202020204" pitchFamily="34" charset="0"/>
              </a:rPr>
              <a:t>For a description of the </a:t>
            </a:r>
            <a:r>
              <a:rPr lang="en-US" altLang="de-DE" sz="2000" dirty="0" err="1">
                <a:solidFill>
                  <a:schemeClr val="accent2"/>
                </a:solidFill>
                <a:latin typeface="Arial" panose="020B0604020202020204" pitchFamily="34" charset="0"/>
              </a:rPr>
              <a:t>dtd</a:t>
            </a:r>
            <a:r>
              <a:rPr lang="en-US" altLang="de-DE" sz="2000" dirty="0">
                <a:solidFill>
                  <a:schemeClr val="accent2"/>
                </a:solidFill>
                <a:latin typeface="Arial" panose="020B0604020202020204" pitchFamily="34" charset="0"/>
              </a:rPr>
              <a:t> code, follow:</a:t>
            </a:r>
          </a:p>
          <a:p>
            <a:pPr eaLnBrk="1" hangingPunct="1">
              <a:spcBef>
                <a:spcPct val="0"/>
              </a:spcBef>
              <a:buFontTx/>
              <a:buNone/>
            </a:pPr>
            <a:r>
              <a:rPr lang="de-DE" altLang="de-DE" sz="2000" b="1" dirty="0">
                <a:solidFill>
                  <a:schemeClr val="accent2"/>
                </a:solidFill>
                <a:latin typeface="Courier New" panose="02070309020205020404" pitchFamily="49" charset="0"/>
              </a:rPr>
              <a:t>http://www.uni-forst.gwdg.de/~wkurth/dtd_code_en.pdf</a:t>
            </a:r>
          </a:p>
        </p:txBody>
      </p:sp>
      <p:sp>
        <p:nvSpPr>
          <p:cNvPr id="2" name="Slide Number Placeholder 1">
            <a:extLst>
              <a:ext uri="{FF2B5EF4-FFF2-40B4-BE49-F238E27FC236}">
                <a16:creationId xmlns:a16="http://schemas.microsoft.com/office/drawing/2014/main" id="{6BBBCE4D-16E8-44AF-91B2-2BF47E273EE5}"/>
              </a:ext>
            </a:extLst>
          </p:cNvPr>
          <p:cNvSpPr>
            <a:spLocks noGrp="1"/>
          </p:cNvSpPr>
          <p:nvPr>
            <p:ph type="sldNum" sz="quarter" idx="12"/>
          </p:nvPr>
        </p:nvSpPr>
        <p:spPr/>
        <p:txBody>
          <a:bodyPr/>
          <a:lstStyle/>
          <a:p>
            <a:pPr>
              <a:defRPr/>
            </a:pPr>
            <a:fld id="{AEF71903-F711-47F8-A6E6-7225CF42791A}" type="slidenum">
              <a:rPr lang="de-DE" altLang="de-DE" smtClean="0"/>
              <a:pPr>
                <a:defRPr/>
              </a:pPr>
              <a:t>35</a:t>
            </a:fld>
            <a:endParaRPr lang="de-DE" altLang="de-DE"/>
          </a:p>
        </p:txBody>
      </p:sp>
      <p:sp>
        <p:nvSpPr>
          <p:cNvPr id="6" name="Line 3">
            <a:extLst>
              <a:ext uri="{FF2B5EF4-FFF2-40B4-BE49-F238E27FC236}">
                <a16:creationId xmlns:a16="http://schemas.microsoft.com/office/drawing/2014/main" id="{DEA915C4-74E5-4881-B78F-1FEEB0A6238F}"/>
              </a:ext>
            </a:extLst>
          </p:cNvPr>
          <p:cNvSpPr>
            <a:spLocks noChangeShapeType="1"/>
          </p:cNvSpPr>
          <p:nvPr/>
        </p:nvSpPr>
        <p:spPr bwMode="auto">
          <a:xfrm flipH="1">
            <a:off x="780728" y="233053"/>
            <a:ext cx="8327775" cy="27595"/>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0195DF86-5E98-47B3-A226-5278147C81BA}"/>
              </a:ext>
            </a:extLst>
          </p:cNvPr>
          <p:cNvSpPr>
            <a:spLocks noChangeShapeType="1"/>
          </p:cNvSpPr>
          <p:nvPr/>
        </p:nvSpPr>
        <p:spPr bwMode="auto">
          <a:xfrm flipH="1">
            <a:off x="320675" y="641648"/>
            <a:ext cx="285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DCD46E12-8EA9-4A00-BD3F-5CA3132715A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507E096-E496-4B64-B10E-05DEC7C356A5}"/>
              </a:ext>
            </a:extLst>
          </p:cNvPr>
          <p:cNvSpPr txBox="1">
            <a:spLocks noChangeArrowheads="1"/>
          </p:cNvSpPr>
          <p:nvPr/>
        </p:nvSpPr>
        <p:spPr bwMode="auto">
          <a:xfrm>
            <a:off x="683572" y="593968"/>
            <a:ext cx="7920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Consistency check of 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file </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Optical control</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 (pay special attention to the basic shoot, are there at the basis plenty (too many) shoots?)</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Control of the age count</a:t>
            </a:r>
          </a:p>
          <a:p>
            <a:pPr eaLnBrk="1" hangingPunct="1">
              <a:spcBef>
                <a:spcPct val="50000"/>
              </a:spcBef>
              <a:buNone/>
            </a:pPr>
            <a:r>
              <a:rPr lang="en-US" altLang="de-DE" dirty="0">
                <a:solidFill>
                  <a:srgbClr val="0000FF"/>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a:t>
            </a:r>
            <a:r>
              <a:rPr lang="en-US" altLang="de-DE" sz="2800" dirty="0" err="1">
                <a:solidFill>
                  <a:srgbClr val="0000FF"/>
                </a:solidFill>
                <a:latin typeface="Arial" panose="020B0604020202020204" pitchFamily="34" charset="0"/>
                <a:cs typeface="Times New Roman" panose="02020603050405020304" pitchFamily="18" charset="0"/>
              </a:rPr>
              <a:t>Grogra</a:t>
            </a:r>
            <a:r>
              <a:rPr lang="en-US" altLang="de-DE" sz="2800" dirty="0">
                <a:solidFill>
                  <a:srgbClr val="0000FF"/>
                </a:solidFill>
                <a:latin typeface="Arial" panose="020B0604020202020204" pitchFamily="34" charset="0"/>
                <a:cs typeface="Times New Roman" panose="02020603050405020304" pitchFamily="18" charset="0"/>
              </a:rPr>
              <a:t> analysis option F,</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5</a:t>
            </a:r>
            <a:r>
              <a:rPr lang="en-US" altLang="de-DE" sz="2800" baseline="30000" dirty="0">
                <a:solidFill>
                  <a:srgbClr val="0000FF"/>
                </a:solidFill>
                <a:latin typeface="Arial" panose="020B0604020202020204" pitchFamily="34" charset="0"/>
                <a:cs typeface="Times New Roman" panose="02020603050405020304" pitchFamily="18" charset="0"/>
              </a:rPr>
              <a:t>th</a:t>
            </a:r>
            <a:r>
              <a:rPr lang="en-US" altLang="de-DE" sz="2800" dirty="0">
                <a:solidFill>
                  <a:srgbClr val="0000FF"/>
                </a:solidFill>
                <a:latin typeface="Arial" panose="020B0604020202020204" pitchFamily="34" charset="0"/>
                <a:cs typeface="Times New Roman" panose="02020603050405020304" pitchFamily="18" charset="0"/>
              </a:rPr>
              <a:t> column of the generated table:</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is age 0 (zero) too rare?</a:t>
            </a:r>
          </a:p>
        </p:txBody>
      </p:sp>
      <p:sp>
        <p:nvSpPr>
          <p:cNvPr id="2" name="Slide Number Placeholder 1">
            <a:extLst>
              <a:ext uri="{FF2B5EF4-FFF2-40B4-BE49-F238E27FC236}">
                <a16:creationId xmlns:a16="http://schemas.microsoft.com/office/drawing/2014/main" id="{123D8F7E-ED79-4F8F-BBBE-6E4EE9E4B0C9}"/>
              </a:ext>
            </a:extLst>
          </p:cNvPr>
          <p:cNvSpPr>
            <a:spLocks noGrp="1"/>
          </p:cNvSpPr>
          <p:nvPr>
            <p:ph type="sldNum" sz="quarter" idx="12"/>
          </p:nvPr>
        </p:nvSpPr>
        <p:spPr/>
        <p:txBody>
          <a:bodyPr/>
          <a:lstStyle/>
          <a:p>
            <a:pPr>
              <a:defRPr/>
            </a:pPr>
            <a:fld id="{AEF71903-F711-47F8-A6E6-7225CF42791A}" type="slidenum">
              <a:rPr lang="de-DE" altLang="de-DE" smtClean="0"/>
              <a:pPr>
                <a:defRPr/>
              </a:pPr>
              <a:t>36</a:t>
            </a:fld>
            <a:endParaRPr lang="de-DE" altLang="de-DE" dirty="0"/>
          </a:p>
        </p:txBody>
      </p:sp>
      <p:sp>
        <p:nvSpPr>
          <p:cNvPr id="4" name="Line 3">
            <a:extLst>
              <a:ext uri="{FF2B5EF4-FFF2-40B4-BE49-F238E27FC236}">
                <a16:creationId xmlns:a16="http://schemas.microsoft.com/office/drawing/2014/main" id="{15B17568-EA7C-4883-976B-3FA15FB7CBC6}"/>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9E15584-47DC-4910-B9BA-A77FCAC81CE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5496FC6C-47D7-4C06-A3F7-F1AB07ED9E3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403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at09">
            <a:extLst>
              <a:ext uri="{FF2B5EF4-FFF2-40B4-BE49-F238E27FC236}">
                <a16:creationId xmlns:a16="http://schemas.microsoft.com/office/drawing/2014/main" id="{5671837F-4BC5-441B-837E-331708716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856984" cy="574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709FEA9A-899E-44AC-BA3E-6555908447F7}"/>
              </a:ext>
            </a:extLst>
          </p:cNvPr>
          <p:cNvSpPr txBox="1">
            <a:spLocks noChangeArrowheads="1"/>
          </p:cNvSpPr>
          <p:nvPr/>
        </p:nvSpPr>
        <p:spPr bwMode="auto">
          <a:xfrm>
            <a:off x="899914" y="191542"/>
            <a:ext cx="662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rPr>
              <a:t>Other (more flexible) data format:</a:t>
            </a:r>
          </a:p>
          <a:p>
            <a:pPr eaLnBrk="1" hangingPunct="1">
              <a:spcBef>
                <a:spcPts val="0"/>
              </a:spcBef>
              <a:buFontTx/>
              <a:buNone/>
            </a:pPr>
            <a:r>
              <a:rPr lang="en-US" altLang="de-DE" b="1" dirty="0">
                <a:solidFill>
                  <a:srgbClr val="FF0000"/>
                </a:solidFill>
                <a:latin typeface="Arial" panose="020B0604020202020204" pitchFamily="34" charset="0"/>
              </a:rPr>
              <a:t>MTG (Multiscale Tree Graph)</a:t>
            </a:r>
            <a:endParaRPr lang="de-DE" altLang="de-DE" b="1" dirty="0">
              <a:solidFill>
                <a:srgbClr val="FF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D9BFD51-A3F3-4F57-90EE-E0AE25562475}"/>
              </a:ext>
            </a:extLst>
          </p:cNvPr>
          <p:cNvSpPr>
            <a:spLocks noGrp="1"/>
          </p:cNvSpPr>
          <p:nvPr>
            <p:ph type="sldNum" sz="quarter" idx="12"/>
          </p:nvPr>
        </p:nvSpPr>
        <p:spPr/>
        <p:txBody>
          <a:bodyPr/>
          <a:lstStyle/>
          <a:p>
            <a:pPr>
              <a:defRPr/>
            </a:pPr>
            <a:fld id="{AEF71903-F711-47F8-A6E6-7225CF42791A}" type="slidenum">
              <a:rPr lang="de-DE" altLang="de-DE" smtClean="0"/>
              <a:pPr>
                <a:defRPr/>
              </a:pPr>
              <a:t>37</a:t>
            </a:fld>
            <a:endParaRPr lang="de-DE" altLang="de-DE"/>
          </a:p>
        </p:txBody>
      </p:sp>
      <p:sp>
        <p:nvSpPr>
          <p:cNvPr id="5" name="Line 3">
            <a:extLst>
              <a:ext uri="{FF2B5EF4-FFF2-40B4-BE49-F238E27FC236}">
                <a16:creationId xmlns:a16="http://schemas.microsoft.com/office/drawing/2014/main" id="{0CDE0E81-DA5C-4EFB-A773-4EBACCEF73F2}"/>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DAEC011E-158D-4E09-8166-2D582AE6470A}"/>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760FFF9D-0DFB-48B1-A13D-1C616C937AB9}"/>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18FFC7DA-A9D5-4A82-BAB3-129E5F98E5CD}"/>
              </a:ext>
            </a:extLst>
          </p:cNvPr>
          <p:cNvSpPr txBox="1">
            <a:spLocks noChangeArrowheads="1"/>
          </p:cNvSpPr>
          <p:nvPr/>
        </p:nvSpPr>
        <p:spPr bwMode="auto">
          <a:xfrm>
            <a:off x="683574" y="476672"/>
            <a:ext cx="720079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The transition to the 2nd level of structural description</a:t>
            </a:r>
          </a:p>
          <a:p>
            <a:pPr eaLnBrk="1" hangingPunct="1">
              <a:spcBef>
                <a:spcPct val="50000"/>
              </a:spcBef>
              <a:buFontTx/>
              <a:buNone/>
            </a:pPr>
            <a:endParaRPr lang="en-US" altLang="de-DE" sz="1200" b="1" dirty="0">
              <a:solidFill>
                <a:srgbClr val="FF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Dynamic description of plant structures</a:t>
            </a: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How do plants change in the course of ontogenesis?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41987" name="Picture 5" descr="sm10_02">
            <a:extLst>
              <a:ext uri="{FF2B5EF4-FFF2-40B4-BE49-F238E27FC236}">
                <a16:creationId xmlns:a16="http://schemas.microsoft.com/office/drawing/2014/main" id="{DA63B650-A7E5-4C12-9858-54210F28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03" y="3689648"/>
            <a:ext cx="3619393" cy="28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6C3228-769C-4B27-9A90-79708B59B58B}"/>
              </a:ext>
            </a:extLst>
          </p:cNvPr>
          <p:cNvSpPr>
            <a:spLocks noGrp="1"/>
          </p:cNvSpPr>
          <p:nvPr>
            <p:ph type="sldNum" sz="quarter" idx="12"/>
          </p:nvPr>
        </p:nvSpPr>
        <p:spPr/>
        <p:txBody>
          <a:bodyPr/>
          <a:lstStyle/>
          <a:p>
            <a:pPr>
              <a:defRPr/>
            </a:pPr>
            <a:fld id="{AEF71903-F711-47F8-A6E6-7225CF42791A}" type="slidenum">
              <a:rPr lang="de-DE" altLang="de-DE" smtClean="0"/>
              <a:pPr>
                <a:defRPr/>
              </a:pPr>
              <a:t>38</a:t>
            </a:fld>
            <a:endParaRPr lang="de-DE" altLang="de-DE"/>
          </a:p>
        </p:txBody>
      </p:sp>
      <p:sp>
        <p:nvSpPr>
          <p:cNvPr id="5" name="Line 3">
            <a:extLst>
              <a:ext uri="{FF2B5EF4-FFF2-40B4-BE49-F238E27FC236}">
                <a16:creationId xmlns:a16="http://schemas.microsoft.com/office/drawing/2014/main" id="{44C90DC3-1360-4C5A-8D38-B46B7B3D88A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72BAC8DF-78C2-4CD0-AF88-718FBD2EC1E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207FFA95-EBCB-4937-9ED6-79C1AC5E000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A482CDE0-2559-4EAE-8C9C-459E73829228}"/>
              </a:ext>
            </a:extLst>
          </p:cNvPr>
          <p:cNvSpPr txBox="1">
            <a:spLocks noChangeArrowheads="1"/>
          </p:cNvSpPr>
          <p:nvPr/>
        </p:nvSpPr>
        <p:spPr bwMode="auto">
          <a:xfrm>
            <a:off x="611633" y="347635"/>
            <a:ext cx="8424863"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0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buFontTx/>
              <a:buNone/>
            </a:pPr>
            <a:endParaRPr lang="de-DE" altLang="de-DE" sz="2400" dirty="0">
              <a:solidFill>
                <a:srgbClr val="008000"/>
              </a:solidFill>
              <a:latin typeface="Arial" panose="020B0604020202020204" pitchFamily="34" charset="0"/>
              <a:cs typeface="Times New Roman" panose="02020603050405020304" pitchFamily="18" charset="0"/>
            </a:endParaRPr>
          </a:p>
        </p:txBody>
      </p:sp>
      <p:pic>
        <p:nvPicPr>
          <p:cNvPr id="43011" name="Picture 6" descr="kat05">
            <a:extLst>
              <a:ext uri="{FF2B5EF4-FFF2-40B4-BE49-F238E27FC236}">
                <a16:creationId xmlns:a16="http://schemas.microsoft.com/office/drawing/2014/main" id="{274DC7E5-8D5F-41BF-ADB7-2B5ED259F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70" y="2549926"/>
            <a:ext cx="4594109" cy="3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1F19FE-73DF-4653-96AD-60FE9751D610}"/>
              </a:ext>
            </a:extLst>
          </p:cNvPr>
          <p:cNvSpPr>
            <a:spLocks noGrp="1"/>
          </p:cNvSpPr>
          <p:nvPr>
            <p:ph type="sldNum" sz="quarter" idx="12"/>
          </p:nvPr>
        </p:nvSpPr>
        <p:spPr/>
        <p:txBody>
          <a:bodyPr/>
          <a:lstStyle/>
          <a:p>
            <a:pPr>
              <a:defRPr/>
            </a:pPr>
            <a:fld id="{AEF71903-F711-47F8-A6E6-7225CF42791A}" type="slidenum">
              <a:rPr lang="de-DE" altLang="de-DE" smtClean="0"/>
              <a:pPr>
                <a:defRPr/>
              </a:pPr>
              <a:t>39</a:t>
            </a:fld>
            <a:endParaRPr lang="de-DE" altLang="de-DE"/>
          </a:p>
        </p:txBody>
      </p:sp>
      <p:sp>
        <p:nvSpPr>
          <p:cNvPr id="5" name="Line 3">
            <a:extLst>
              <a:ext uri="{FF2B5EF4-FFF2-40B4-BE49-F238E27FC236}">
                <a16:creationId xmlns:a16="http://schemas.microsoft.com/office/drawing/2014/main" id="{A06694E4-3301-4BB9-8EBC-DC5CACDF141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E8D3B58C-FFC2-43A6-8067-59E658D984C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8E9B23FF-0045-4597-BEFE-7F5917DFDBC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1EF347D-BAB4-4CBA-A2F8-24774540DF4D}"/>
              </a:ext>
            </a:extLst>
          </p:cNvPr>
          <p:cNvSpPr txBox="1">
            <a:spLocks noChangeArrowheads="1"/>
          </p:cNvSpPr>
          <p:nvPr/>
        </p:nvSpPr>
        <p:spPr bwMode="auto">
          <a:xfrm>
            <a:off x="539750" y="476250"/>
            <a:ext cx="7758113"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Today:</a:t>
            </a:r>
          </a:p>
          <a:p>
            <a:pPr eaLnBrk="1" hangingPunct="1">
              <a:spcBef>
                <a:spcPct val="50000"/>
              </a:spcBef>
              <a:buFontTx/>
              <a:buNone/>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Model </a:t>
            </a:r>
            <a:r>
              <a:rPr lang="de-DE" altLang="de-DE" sz="2400" dirty="0" err="1">
                <a:latin typeface="Arial" panose="020B0604020202020204" pitchFamily="34" charset="0"/>
                <a:cs typeface="Times New Roman" panose="02020603050405020304" pitchFamily="18" charset="0"/>
              </a:rPr>
              <a:t>triangle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plant </a:t>
            </a:r>
            <a:r>
              <a:rPr lang="de-DE" altLang="de-DE" sz="2400" dirty="0" err="1">
                <a:latin typeface="Arial" panose="020B0604020202020204" pitchFamily="34" charset="0"/>
                <a:cs typeface="Times New Roman" panose="02020603050405020304" pitchFamily="18" charset="0"/>
              </a:rPr>
              <a:t>models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pure </a:t>
            </a:r>
            <a:r>
              <a:rPr lang="de-DE" altLang="de-DE" sz="2400" dirty="0" err="1">
                <a:latin typeface="Arial" panose="020B0604020202020204" pitchFamily="34" charset="0"/>
                <a:cs typeface="Times New Roman" panose="02020603050405020304" pitchFamily="18" charset="0"/>
              </a:rPr>
              <a:t>structural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models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motivation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3 </a:t>
            </a:r>
            <a:r>
              <a:rPr lang="de-DE" altLang="de-DE" sz="2400" dirty="0" err="1">
                <a:latin typeface="Arial" panose="020B0604020202020204" pitchFamily="34" charset="0"/>
                <a:cs typeface="Times New Roman" panose="02020603050405020304" pitchFamily="18" charset="0"/>
              </a:rPr>
              <a:t>levels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structure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2 </a:t>
            </a:r>
            <a:r>
              <a:rPr lang="de-DE" altLang="de-DE" sz="2400" dirty="0" err="1">
                <a:latin typeface="Arial" panose="020B0604020202020204" pitchFamily="34" charset="0"/>
                <a:cs typeface="Times New Roman" panose="02020603050405020304" pitchFamily="18" charset="0"/>
              </a:rPr>
              <a:t>types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statistical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de-DE" altLang="de-DE" sz="2400" dirty="0" err="1">
                <a:latin typeface="Arial" panose="020B0604020202020204" pitchFamily="34" charset="0"/>
                <a:cs typeface="Times New Roman" panose="02020603050405020304" pitchFamily="18" charset="0"/>
              </a:rPr>
              <a:t>tabular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dtd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format</a:t>
            </a:r>
            <a:r>
              <a:rPr lang="de-DE" altLang="de-DE" sz="2400" dirty="0">
                <a:latin typeface="Arial" panose="020B0604020202020204" pitchFamily="34" charset="0"/>
                <a:cs typeface="Times New Roman" panose="02020603050405020304" pitchFamily="18" charset="0"/>
              </a:rPr>
              <a:t>)</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imperative (turtle </a:t>
            </a:r>
            <a:r>
              <a:rPr lang="de-DE" altLang="de-DE" sz="2400" dirty="0" err="1">
                <a:latin typeface="Arial" panose="020B0604020202020204" pitchFamily="34" charset="0"/>
                <a:cs typeface="Times New Roman" panose="02020603050405020304" pitchFamily="18" charset="0"/>
              </a:rPr>
              <a:t>geometry</a:t>
            </a:r>
            <a:r>
              <a:rPr lang="de-DE" altLang="de-DE" sz="2400" dirty="0">
                <a:latin typeface="Arial" panose="020B0604020202020204" pitchFamily="34" charset="0"/>
                <a:cs typeface="Times New Roman" panose="02020603050405020304" pitchFamily="18" charset="0"/>
              </a:rPr>
              <a:t>)</a:t>
            </a:r>
          </a:p>
          <a:p>
            <a:pPr eaLnBrk="1" hangingPunct="1">
              <a:spcBef>
                <a:spcPct val="50000"/>
              </a:spcBef>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Getting</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started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the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GroIMP</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software</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BBD969-00E4-4D21-B2C9-CC270140D4D6}"/>
              </a:ext>
            </a:extLst>
          </p:cNvPr>
          <p:cNvSpPr>
            <a:spLocks noGrp="1"/>
          </p:cNvSpPr>
          <p:nvPr>
            <p:ph type="sldNum" sz="quarter" idx="12"/>
          </p:nvPr>
        </p:nvSpPr>
        <p:spPr/>
        <p:txBody>
          <a:bodyPr/>
          <a:lstStyle/>
          <a:p>
            <a:pPr>
              <a:defRPr/>
            </a:pPr>
            <a:fld id="{AEF71903-F711-47F8-A6E6-7225CF42791A}" type="slidenum">
              <a:rPr lang="de-DE" altLang="de-DE" smtClean="0"/>
              <a:pPr>
                <a:defRPr/>
              </a:pPr>
              <a:t>4</a:t>
            </a:fld>
            <a:endParaRPr lang="de-DE" altLang="de-DE"/>
          </a:p>
        </p:txBody>
      </p:sp>
      <p:sp>
        <p:nvSpPr>
          <p:cNvPr id="4" name="Line 3">
            <a:extLst>
              <a:ext uri="{FF2B5EF4-FFF2-40B4-BE49-F238E27FC236}">
                <a16:creationId xmlns:a16="http://schemas.microsoft.com/office/drawing/2014/main" id="{03CBA098-02EB-4B0E-A805-A3EC86427A7B}"/>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9D88068-01CA-44FB-9441-8154B1A04954}"/>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F4B6EDE5-DC09-40D7-A0E9-D7975623915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3C677C6-9374-4658-BE05-7D0DF6CAB63B}"/>
              </a:ext>
            </a:extLst>
          </p:cNvPr>
          <p:cNvSpPr txBox="1">
            <a:spLocks noChangeArrowheads="1"/>
          </p:cNvSpPr>
          <p:nvPr/>
        </p:nvSpPr>
        <p:spPr bwMode="auto">
          <a:xfrm>
            <a:off x="442664" y="503493"/>
            <a:ext cx="8593832"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ts val="0"/>
              </a:spcBef>
              <a:buFontTx/>
              <a:buNone/>
            </a:pPr>
            <a:endParaRPr lang="de-DE" altLang="de-DE" sz="800" dirty="0">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spcBef>
                <a:spcPts val="0"/>
              </a:spcBef>
              <a:buFontTx/>
              <a:buNone/>
            </a:pPr>
            <a:endParaRPr lang="de-DE" altLang="de-DE" sz="2400" dirty="0">
              <a:solidFill>
                <a:srgbClr val="008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Ph</a:t>
            </a:r>
            <a:r>
              <a:rPr lang="de-DE" altLang="de-DE" sz="2400" dirty="0">
                <a:solidFill>
                  <a:schemeClr val="accent2"/>
                </a:solidFill>
                <a:latin typeface="Arial" panose="020B0604020202020204" pitchFamily="34" charset="0"/>
                <a:cs typeface="Times New Roman" panose="02020603050405020304" pitchFamily="18" charset="0"/>
              </a:rPr>
              <a:t>. de </a:t>
            </a:r>
            <a:r>
              <a:rPr lang="de-DE" altLang="de-DE" sz="2400" dirty="0" err="1">
                <a:solidFill>
                  <a:schemeClr val="accent2"/>
                </a:solidFill>
                <a:latin typeface="Arial" panose="020B0604020202020204" pitchFamily="34" charset="0"/>
                <a:cs typeface="Times New Roman" panose="02020603050405020304" pitchFamily="18" charset="0"/>
              </a:rPr>
              <a:t>Reffye</a:t>
            </a:r>
            <a:r>
              <a:rPr lang="de-DE" altLang="de-DE" sz="2400" dirty="0">
                <a:solidFill>
                  <a:schemeClr val="accent2"/>
                </a:solidFill>
                <a:latin typeface="Arial" panose="020B0604020202020204" pitchFamily="34" charset="0"/>
                <a:cs typeface="Times New Roman" panose="02020603050405020304" pitchFamily="18" charset="0"/>
              </a:rPr>
              <a:t>, R. </a:t>
            </a:r>
            <a:r>
              <a:rPr lang="de-DE" altLang="de-DE" sz="2400" dirty="0" err="1">
                <a:solidFill>
                  <a:schemeClr val="accent2"/>
                </a:solidFill>
                <a:latin typeface="Arial" panose="020B0604020202020204" pitchFamily="34" charset="0"/>
                <a:cs typeface="Times New Roman" panose="02020603050405020304" pitchFamily="18" charset="0"/>
              </a:rPr>
              <a:t>Lecoustre</a:t>
            </a:r>
            <a:r>
              <a:rPr lang="de-DE" altLang="de-DE" sz="2400" dirty="0">
                <a:solidFill>
                  <a:schemeClr val="accent2"/>
                </a:solidFill>
                <a:latin typeface="Arial" panose="020B0604020202020204" pitchFamily="34" charset="0"/>
                <a:cs typeface="Times New Roman" panose="02020603050405020304" pitchFamily="18" charset="0"/>
              </a:rPr>
              <a:t>, M. Jaeger, E. </a:t>
            </a:r>
            <a:r>
              <a:rPr lang="de-DE" altLang="de-DE" sz="2400" dirty="0" err="1">
                <a:solidFill>
                  <a:schemeClr val="accent2"/>
                </a:solidFill>
                <a:latin typeface="Arial" panose="020B0604020202020204" pitchFamily="34" charset="0"/>
                <a:cs typeface="Times New Roman" panose="02020603050405020304" pitchFamily="18" charset="0"/>
              </a:rPr>
              <a:t>Costes</a:t>
            </a:r>
            <a:r>
              <a:rPr lang="de-DE" altLang="de-DE" sz="2400" dirty="0">
                <a:solidFill>
                  <a:schemeClr val="accent2"/>
                </a:solidFill>
                <a:latin typeface="Arial" panose="020B0604020202020204" pitchFamily="34" charset="0"/>
                <a:cs typeface="Times New Roman" panose="02020603050405020304" pitchFamily="18" charset="0"/>
              </a:rPr>
              <a:t>,</a:t>
            </a:r>
          </a:p>
          <a:p>
            <a:pPr eaLnBrk="1" hangingPunct="1">
              <a:spcBef>
                <a:spcPts val="0"/>
              </a:spcBef>
              <a:buFontTx/>
              <a:buNone/>
            </a:pPr>
            <a:r>
              <a:rPr lang="de-DE" altLang="de-DE" sz="2400" dirty="0">
                <a:solidFill>
                  <a:schemeClr val="accent2"/>
                </a:solidFill>
                <a:latin typeface="Arial" panose="020B0604020202020204" pitchFamily="34" charset="0"/>
                <a:cs typeface="Times New Roman" panose="02020603050405020304" pitchFamily="18" charset="0"/>
              </a:rPr>
              <a:t>P. </a:t>
            </a:r>
            <a:r>
              <a:rPr lang="de-DE" altLang="de-DE" sz="2400" dirty="0" err="1">
                <a:solidFill>
                  <a:schemeClr val="accent2"/>
                </a:solidFill>
                <a:latin typeface="Arial" panose="020B0604020202020204" pitchFamily="34" charset="0"/>
                <a:cs typeface="Times New Roman" panose="02020603050405020304" pitchFamily="18" charset="0"/>
              </a:rPr>
              <a:t>Dinouard</a:t>
            </a:r>
            <a:r>
              <a:rPr lang="de-DE" altLang="de-DE" sz="2400" dirty="0">
                <a:solidFill>
                  <a:schemeClr val="accent2"/>
                </a:solidFill>
                <a:latin typeface="Arial" panose="020B0604020202020204" pitchFamily="34" charset="0"/>
                <a:cs typeface="Times New Roman" panose="02020603050405020304" pitchFamily="18" charset="0"/>
              </a:rPr>
              <a:t>, F. Blaise, P.-H. </a:t>
            </a:r>
            <a:r>
              <a:rPr lang="de-DE" altLang="de-DE" sz="2400" dirty="0" err="1">
                <a:solidFill>
                  <a:schemeClr val="accent2"/>
                </a:solidFill>
                <a:latin typeface="Arial" panose="020B0604020202020204" pitchFamily="34" charset="0"/>
                <a:cs typeface="Times New Roman" panose="02020603050405020304" pitchFamily="18" charset="0"/>
              </a:rPr>
              <a:t>Cournède</a:t>
            </a:r>
            <a:r>
              <a:rPr lang="de-DE" altLang="de-DE" sz="2400" dirty="0">
                <a:solidFill>
                  <a:schemeClr val="accent2"/>
                </a:solidFill>
                <a:latin typeface="Arial" panose="020B0604020202020204" pitchFamily="34" charset="0"/>
                <a:cs typeface="Times New Roman" panose="02020603050405020304" pitchFamily="18" charset="0"/>
              </a:rPr>
              <a:t> et al.</a:t>
            </a:r>
          </a:p>
          <a:p>
            <a:pPr eaLnBrk="1" hangingPunct="1">
              <a:spcBef>
                <a:spcPts val="0"/>
              </a:spcBef>
              <a:buFontTx/>
              <a:buNone/>
            </a:pPr>
            <a:r>
              <a:rPr lang="en-US" altLang="de-DE" sz="2400" dirty="0">
                <a:latin typeface="Arial" panose="020B0604020202020204" pitchFamily="34" charset="0"/>
                <a:cs typeface="Times New Roman" panose="02020603050405020304" pitchFamily="18" charset="0"/>
              </a:rPr>
              <a:t>(agronomists, computer scientists, botanists, mathematicians)</a:t>
            </a:r>
          </a:p>
          <a:p>
            <a:pPr eaLnBrk="1" hangingPunct="1">
              <a:spcBef>
                <a:spcPts val="0"/>
              </a:spcBef>
              <a:buFontTx/>
              <a:buNone/>
            </a:pPr>
            <a:endParaRPr lang="de-DE" altLang="de-DE" sz="2400" dirty="0">
              <a:latin typeface="Arial" panose="020B0604020202020204" pitchFamily="34" charset="0"/>
              <a:cs typeface="Times New Roman" panose="02020603050405020304" pitchFamily="18" charset="0"/>
            </a:endParaRPr>
          </a:p>
          <a:p>
            <a:pPr eaLnBrk="1" hangingPunct="1">
              <a:buFontTx/>
              <a:buNone/>
            </a:pPr>
            <a:r>
              <a:rPr lang="en-US" altLang="de-DE" sz="2800" dirty="0">
                <a:latin typeface="Arial" panose="020B0604020202020204" pitchFamily="34" charset="0"/>
                <a:cs typeface="Times New Roman" panose="02020603050405020304" pitchFamily="18" charset="0"/>
              </a:rPr>
              <a:t>Modelling the activity of meristems</a:t>
            </a:r>
          </a:p>
          <a:p>
            <a:pPr eaLnBrk="1" hangingPunct="1">
              <a:buFontTx/>
              <a:buNone/>
            </a:pPr>
            <a:r>
              <a:rPr lang="en-US" altLang="de-DE" sz="2800" dirty="0">
                <a:latin typeface="Arial" panose="020B0604020202020204" pitchFamily="34" charset="0"/>
                <a:cs typeface="Times New Roman" panose="02020603050405020304" pitchFamily="18" charset="0"/>
              </a:rPr>
              <a:t>Shape of the tree = trajectory of its meristems</a:t>
            </a:r>
            <a:endParaRPr lang="de-DE" altLang="de-DE" sz="1200" dirty="0">
              <a:latin typeface="Arial" panose="020B0604020202020204" pitchFamily="34" charset="0"/>
              <a:cs typeface="Times New Roman" panose="02020603050405020304" pitchFamily="18" charset="0"/>
            </a:endParaRPr>
          </a:p>
          <a:p>
            <a:pPr eaLnBrk="1" hangingPunct="1">
              <a:buFontTx/>
              <a:buNone/>
            </a:pPr>
            <a:endParaRPr lang="de-DE" altLang="de-DE" sz="2000" dirty="0">
              <a:latin typeface="Arial" panose="020B0604020202020204" pitchFamily="34" charset="0"/>
              <a:cs typeface="Times New Roman" panose="02020603050405020304" pitchFamily="18" charset="0"/>
            </a:endParaRPr>
          </a:p>
          <a:p>
            <a:pPr eaLnBrk="1" hangingPunct="1">
              <a:buFontTx/>
              <a:buNone/>
            </a:pPr>
            <a:r>
              <a:rPr lang="de-DE" altLang="de-DE" sz="2000" dirty="0">
                <a:latin typeface="Arial" panose="020B0604020202020204" pitchFamily="34" charset="0"/>
                <a:cs typeface="Times New Roman" panose="02020603050405020304" pitchFamily="18" charset="0"/>
              </a:rPr>
              <a:t>First AMAP </a:t>
            </a:r>
            <a:r>
              <a:rPr lang="de-DE" altLang="de-DE" sz="2000" dirty="0" err="1">
                <a:latin typeface="Arial" panose="020B0604020202020204" pitchFamily="34" charset="0"/>
                <a:cs typeface="Times New Roman" panose="02020603050405020304" pitchFamily="18" charset="0"/>
              </a:rPr>
              <a:t>version</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basis of today's commercial software </a:t>
            </a:r>
            <a:r>
              <a:rPr lang="de-DE" altLang="de-DE" sz="2000" dirty="0" err="1">
                <a:latin typeface="Arial" panose="020B0604020202020204" pitchFamily="34" charset="0"/>
                <a:cs typeface="Times New Roman" panose="02020603050405020304" pitchFamily="18" charset="0"/>
              </a:rPr>
              <a:t>REALnat</a:t>
            </a:r>
            <a:r>
              <a:rPr lang="de-DE" altLang="de-DE" sz="2000" dirty="0">
                <a:latin typeface="Arial" panose="020B0604020202020204" pitchFamily="34" charset="0"/>
                <a:cs typeface="Times New Roman" panose="02020603050405020304" pitchFamily="18" charset="0"/>
              </a:rPr>
              <a:t>, </a:t>
            </a:r>
            <a:r>
              <a:rPr lang="de-DE" altLang="de-DE" sz="2000" dirty="0" err="1">
                <a:latin typeface="Arial" panose="020B0604020202020204" pitchFamily="34" charset="0"/>
                <a:cs typeface="Times New Roman" panose="02020603050405020304" pitchFamily="18" charset="0"/>
              </a:rPr>
              <a:t>Bionatics</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refers to the 23 "architectural models" by </a:t>
            </a:r>
            <a:r>
              <a:rPr lang="de-DE" altLang="de-DE" sz="2000" dirty="0" err="1">
                <a:latin typeface="Arial" panose="020B0604020202020204" pitchFamily="34" charset="0"/>
                <a:cs typeface="Times New Roman" panose="02020603050405020304" pitchFamily="18" charset="0"/>
              </a:rPr>
              <a:t>Hallé</a:t>
            </a:r>
            <a:r>
              <a:rPr lang="de-DE" altLang="de-DE" sz="2000" dirty="0">
                <a:latin typeface="Arial" panose="020B0604020202020204" pitchFamily="34" charset="0"/>
                <a:cs typeface="Times New Roman" panose="02020603050405020304" pitchFamily="18" charset="0"/>
              </a:rPr>
              <a:t> et al.</a:t>
            </a:r>
            <a:endParaRPr lang="de-DE" altLang="de-DE" sz="2000" dirty="0">
              <a:solidFill>
                <a:schemeClr val="accent2"/>
              </a:solidFill>
              <a:latin typeface="Arial" panose="020B0604020202020204" pitchFamily="34" charset="0"/>
              <a:cs typeface="Times New Roman" panose="02020603050405020304" pitchFamily="18" charset="0"/>
            </a:endParaRPr>
          </a:p>
        </p:txBody>
      </p:sp>
      <p:sp>
        <p:nvSpPr>
          <p:cNvPr id="44035" name="Rectangle 5">
            <a:extLst>
              <a:ext uri="{FF2B5EF4-FFF2-40B4-BE49-F238E27FC236}">
                <a16:creationId xmlns:a16="http://schemas.microsoft.com/office/drawing/2014/main" id="{AA42BE78-3175-4E0E-9050-DEBF698ACC72}"/>
              </a:ext>
            </a:extLst>
          </p:cNvPr>
          <p:cNvSpPr>
            <a:spLocks noChangeArrowheads="1"/>
          </p:cNvSpPr>
          <p:nvPr/>
        </p:nvSpPr>
        <p:spPr bwMode="auto">
          <a:xfrm>
            <a:off x="336104" y="3789040"/>
            <a:ext cx="8353425" cy="1081088"/>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2" name="Slide Number Placeholder 1">
            <a:extLst>
              <a:ext uri="{FF2B5EF4-FFF2-40B4-BE49-F238E27FC236}">
                <a16:creationId xmlns:a16="http://schemas.microsoft.com/office/drawing/2014/main" id="{16C6741C-CC1E-43DA-8C52-DA9774F64D3D}"/>
              </a:ext>
            </a:extLst>
          </p:cNvPr>
          <p:cNvSpPr>
            <a:spLocks noGrp="1"/>
          </p:cNvSpPr>
          <p:nvPr>
            <p:ph type="sldNum" sz="quarter" idx="12"/>
          </p:nvPr>
        </p:nvSpPr>
        <p:spPr/>
        <p:txBody>
          <a:bodyPr/>
          <a:lstStyle/>
          <a:p>
            <a:pPr>
              <a:defRPr/>
            </a:pPr>
            <a:fld id="{AEF71903-F711-47F8-A6E6-7225CF42791A}" type="slidenum">
              <a:rPr lang="de-DE" altLang="de-DE" smtClean="0"/>
              <a:pPr>
                <a:defRPr/>
              </a:pPr>
              <a:t>40</a:t>
            </a:fld>
            <a:endParaRPr lang="de-DE" altLang="de-DE"/>
          </a:p>
        </p:txBody>
      </p:sp>
      <p:sp>
        <p:nvSpPr>
          <p:cNvPr id="5" name="Line 3">
            <a:extLst>
              <a:ext uri="{FF2B5EF4-FFF2-40B4-BE49-F238E27FC236}">
                <a16:creationId xmlns:a16="http://schemas.microsoft.com/office/drawing/2014/main" id="{B21EBF5D-5003-4946-9DBF-CEE8CE9B6946}"/>
              </a:ext>
            </a:extLst>
          </p:cNvPr>
          <p:cNvSpPr>
            <a:spLocks noChangeShapeType="1"/>
          </p:cNvSpPr>
          <p:nvPr/>
        </p:nvSpPr>
        <p:spPr bwMode="auto">
          <a:xfrm flipH="1">
            <a:off x="539552" y="260648"/>
            <a:ext cx="8604448"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10266FA2-18C6-4FEE-8E2B-066403D1359D}"/>
              </a:ext>
            </a:extLst>
          </p:cNvPr>
          <p:cNvSpPr>
            <a:spLocks noChangeShapeType="1"/>
          </p:cNvSpPr>
          <p:nvPr/>
        </p:nvSpPr>
        <p:spPr bwMode="auto">
          <a:xfrm>
            <a:off x="107504"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FF733CC4-B6C1-4E42-A133-E9F040D47C1F}"/>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39DD4-34E5-434C-8A56-FB4EE5E726BA}"/>
              </a:ext>
            </a:extLst>
          </p:cNvPr>
          <p:cNvSpPr>
            <a:spLocks noGrp="1"/>
          </p:cNvSpPr>
          <p:nvPr>
            <p:ph type="sldNum" sz="quarter" idx="12"/>
          </p:nvPr>
        </p:nvSpPr>
        <p:spPr/>
        <p:txBody>
          <a:bodyPr/>
          <a:lstStyle/>
          <a:p>
            <a:pPr>
              <a:defRPr/>
            </a:pPr>
            <a:fld id="{AEF71903-F711-47F8-A6E6-7225CF42791A}" type="slidenum">
              <a:rPr lang="de-DE" altLang="de-DE" smtClean="0"/>
              <a:pPr>
                <a:defRPr/>
              </a:pPr>
              <a:t>41</a:t>
            </a:fld>
            <a:endParaRPr lang="de-DE" altLang="de-DE"/>
          </a:p>
        </p:txBody>
      </p:sp>
      <p:sp>
        <p:nvSpPr>
          <p:cNvPr id="7" name="Text Box 4">
            <a:extLst>
              <a:ext uri="{FF2B5EF4-FFF2-40B4-BE49-F238E27FC236}">
                <a16:creationId xmlns:a16="http://schemas.microsoft.com/office/drawing/2014/main" id="{FE5CCD9F-6B3C-46A6-BC36-EBE59C8BD534}"/>
              </a:ext>
            </a:extLst>
          </p:cNvPr>
          <p:cNvSpPr txBox="1">
            <a:spLocks noChangeArrowheads="1"/>
          </p:cNvSpPr>
          <p:nvPr/>
        </p:nvSpPr>
        <p:spPr bwMode="auto">
          <a:xfrm>
            <a:off x="539501" y="257735"/>
            <a:ext cx="8208963"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Modelling approach</a:t>
            </a:r>
          </a:p>
          <a:p>
            <a:pPr eaLnBrk="1" hangingPunct="1">
              <a:spcBef>
                <a:spcPct val="50000"/>
              </a:spcBef>
              <a:buFontTx/>
              <a:buNone/>
            </a:pPr>
            <a:r>
              <a:rPr lang="en-US" altLang="de-DE" dirty="0">
                <a:solidFill>
                  <a:srgbClr val="009900"/>
                </a:solidFill>
                <a:latin typeface="Arial" panose="020B0604020202020204" pitchFamily="34" charset="0"/>
                <a:cs typeface="Times New Roman" panose="02020603050405020304" pitchFamily="18" charset="0"/>
              </a:rPr>
              <a:t>tree shape = trajectory of the meristems</a:t>
            </a:r>
          </a:p>
          <a:p>
            <a:pPr eaLnBrk="1" hangingPunct="1">
              <a:spcBef>
                <a:spcPts val="0"/>
              </a:spcBef>
              <a:buFontTx/>
              <a:buNone/>
            </a:pPr>
            <a:r>
              <a:rPr lang="en-US" altLang="de-DE" dirty="0">
                <a:solidFill>
                  <a:srgbClr val="CC0000"/>
                </a:solidFill>
                <a:latin typeface="Arial" panose="020B0604020202020204" pitchFamily="34" charset="0"/>
                <a:cs typeface="Times New Roman" panose="02020603050405020304" pitchFamily="18" charset="0"/>
              </a:rPr>
              <a:t>   </a:t>
            </a: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primary meristem</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branching</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secondary meristem</a:t>
            </a:r>
          </a:p>
          <a:p>
            <a:pPr eaLnBrk="1" hangingPunct="1">
              <a:spcBef>
                <a:spcPts val="0"/>
              </a:spcBef>
              <a:buFontTx/>
              <a:buNone/>
            </a:pPr>
            <a:endParaRPr lang="en-US" altLang="de-DE" sz="1100" dirty="0">
              <a:solidFill>
                <a:srgbClr val="0000FF"/>
              </a:solidFill>
              <a:latin typeface="Arial" panose="020B0604020202020204" pitchFamily="34" charset="0"/>
              <a:cs typeface="Times New Roman" panose="02020603050405020304" pitchFamily="18" charset="0"/>
            </a:endParaRP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(to be added:</a:t>
            </a: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mechanical deformations, deformations with physiological causes, injuries, death processes)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8" name="Picture 5" descr="sm10_03">
            <a:extLst>
              <a:ext uri="{FF2B5EF4-FFF2-40B4-BE49-F238E27FC236}">
                <a16:creationId xmlns:a16="http://schemas.microsoft.com/office/drawing/2014/main" id="{764148D1-E241-4247-ADD6-BBBD537D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01" y="1558603"/>
            <a:ext cx="29527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10_04">
            <a:extLst>
              <a:ext uri="{FF2B5EF4-FFF2-40B4-BE49-F238E27FC236}">
                <a16:creationId xmlns:a16="http://schemas.microsoft.com/office/drawing/2014/main" id="{54809F1A-7111-46F2-8C20-72A14F60D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001" y="2714125"/>
            <a:ext cx="3600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m10_05">
            <a:extLst>
              <a:ext uri="{FF2B5EF4-FFF2-40B4-BE49-F238E27FC236}">
                <a16:creationId xmlns:a16="http://schemas.microsoft.com/office/drawing/2014/main" id="{94E5100E-0586-473B-8D8B-A284A7F3D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991" y="4286596"/>
            <a:ext cx="32400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
            <a:extLst>
              <a:ext uri="{FF2B5EF4-FFF2-40B4-BE49-F238E27FC236}">
                <a16:creationId xmlns:a16="http://schemas.microsoft.com/office/drawing/2014/main" id="{DA8907D1-A1A0-4C3C-A596-7355CA7B3D50}"/>
              </a:ext>
            </a:extLst>
          </p:cNvPr>
          <p:cNvSpPr>
            <a:spLocks noChangeShapeType="1"/>
          </p:cNvSpPr>
          <p:nvPr/>
        </p:nvSpPr>
        <p:spPr bwMode="auto">
          <a:xfrm flipH="1">
            <a:off x="780728" y="257735"/>
            <a:ext cx="8363271" cy="2913"/>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
            <a:extLst>
              <a:ext uri="{FF2B5EF4-FFF2-40B4-BE49-F238E27FC236}">
                <a16:creationId xmlns:a16="http://schemas.microsoft.com/office/drawing/2014/main" id="{4A9D3639-46BC-47AA-B658-79D22C064C22}"/>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 name="AutoShape 5">
            <a:extLst>
              <a:ext uri="{FF2B5EF4-FFF2-40B4-BE49-F238E27FC236}">
                <a16:creationId xmlns:a16="http://schemas.microsoft.com/office/drawing/2014/main" id="{B8F56BBE-E9BB-432D-AB07-3A8F67427A1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430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5A9E512B-22FC-43E5-90EC-53E14BFD1D97}"/>
              </a:ext>
            </a:extLst>
          </p:cNvPr>
          <p:cNvSpPr txBox="1">
            <a:spLocks noChangeArrowheads="1"/>
          </p:cNvSpPr>
          <p:nvPr/>
        </p:nvSpPr>
        <p:spPr bwMode="auto">
          <a:xfrm>
            <a:off x="621244" y="319291"/>
            <a:ext cx="733513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Meristem-</a:t>
            </a:r>
            <a:r>
              <a:rPr lang="de-DE" altLang="de-DE" b="1" dirty="0" err="1">
                <a:solidFill>
                  <a:srgbClr val="FF0000"/>
                </a:solidFill>
                <a:latin typeface="Arial" panose="020B0604020202020204" pitchFamily="34" charset="0"/>
                <a:cs typeface="Times New Roman" panose="02020603050405020304" pitchFamily="18" charset="0"/>
              </a:rPr>
              <a:t>based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modeling</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approach</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solidFill>
                  <a:srgbClr val="FF0000"/>
                </a:solidFill>
                <a:latin typeface="Arial" panose="020B0604020202020204" pitchFamily="34" charset="0"/>
                <a:cs typeface="Times New Roman" panose="02020603050405020304" pitchFamily="18" charset="0"/>
              </a:rPr>
              <a:t>Adrian D. Bell 1979</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basic</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processes</a:t>
            </a:r>
            <a:endParaRPr lang="de-DE"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Formation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 </a:t>
            </a:r>
            <a:r>
              <a:rPr lang="de-DE" altLang="de-DE" sz="2000" dirty="0" err="1">
                <a:solidFill>
                  <a:srgbClr val="0000FF"/>
                </a:solidFill>
                <a:latin typeface="Arial" panose="020B0604020202020204" pitchFamily="34" charset="0"/>
                <a:cs typeface="Times New Roman" panose="02020603050405020304" pitchFamily="18" charset="0"/>
              </a:rPr>
              <a:t>shoot</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Transition </a:t>
            </a:r>
            <a:r>
              <a:rPr lang="de-DE" altLang="de-DE" sz="2000" dirty="0" err="1">
                <a:solidFill>
                  <a:srgbClr val="0000FF"/>
                </a:solidFill>
                <a:latin typeface="Arial" panose="020B0604020202020204" pitchFamily="34" charset="0"/>
                <a:cs typeface="Times New Roman" panose="02020603050405020304" pitchFamily="18" charset="0"/>
              </a:rPr>
              <a:t>to</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idle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state</a:t>
            </a:r>
            <a:r>
              <a:rPr lang="de-DE" altLang="de-DE" sz="2000" dirty="0">
                <a:solidFill>
                  <a:srgbClr val="0000FF"/>
                </a:solidFill>
                <a:latin typeface="Arial" panose="020B0604020202020204" pitchFamily="34" charset="0"/>
                <a:cs typeface="Times New Roman" panose="02020603050405020304" pitchFamily="18" charset="0"/>
              </a:rPr>
              <a:t> (and </a:t>
            </a:r>
            <a:r>
              <a:rPr lang="de-DE" altLang="de-DE" sz="2000" dirty="0" err="1">
                <a:solidFill>
                  <a:srgbClr val="0000FF"/>
                </a:solidFill>
                <a:latin typeface="Arial" panose="020B0604020202020204" pitchFamily="34" charset="0"/>
                <a:cs typeface="Times New Roman" panose="02020603050405020304" pitchFamily="18" charset="0"/>
              </a:rPr>
              <a:t>reactivation</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Dying</a:t>
            </a:r>
            <a:endParaRPr lang="de-DE" altLang="de-DE" sz="2000" dirty="0">
              <a:solidFill>
                <a:srgbClr val="0000FF"/>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latin typeface="Arial" panose="020B0604020202020204" pitchFamily="34" charset="0"/>
                <a:cs typeface="Times New Roman" panose="02020603050405020304" pitchFamily="18" charset="0"/>
              </a:rPr>
              <a:t>similar</a:t>
            </a:r>
            <a:r>
              <a:rPr lang="de-DE" altLang="de-DE" sz="2400" dirty="0">
                <a:latin typeface="Arial" panose="020B0604020202020204" pitchFamily="34" charset="0"/>
                <a:cs typeface="Times New Roman" panose="02020603050405020304" pitchFamily="18" charset="0"/>
              </a:rPr>
              <a:t>: </a:t>
            </a:r>
            <a:r>
              <a:rPr lang="de-DE" altLang="de-DE" sz="2400" dirty="0">
                <a:solidFill>
                  <a:srgbClr val="FF0000"/>
                </a:solidFill>
                <a:latin typeface="Arial" panose="020B0604020202020204" pitchFamily="34" charset="0"/>
                <a:cs typeface="Times New Roman" panose="02020603050405020304" pitchFamily="18" charset="0"/>
              </a:rPr>
              <a:t>de </a:t>
            </a:r>
            <a:r>
              <a:rPr lang="de-DE" altLang="de-DE" sz="2400" dirty="0" err="1">
                <a:solidFill>
                  <a:srgbClr val="FF0000"/>
                </a:solidFill>
                <a:latin typeface="Arial" panose="020B0604020202020204" pitchFamily="34" charset="0"/>
                <a:cs typeface="Times New Roman" panose="02020603050405020304" pitchFamily="18" charset="0"/>
              </a:rPr>
              <a:t>Reffye</a:t>
            </a:r>
            <a:r>
              <a:rPr lang="de-DE" altLang="de-DE" sz="2400" dirty="0">
                <a:solidFill>
                  <a:srgbClr val="FF0000"/>
                </a:solidFill>
                <a:latin typeface="Arial" panose="020B0604020202020204" pitchFamily="34" charset="0"/>
                <a:cs typeface="Times New Roman" panose="02020603050405020304" pitchFamily="18" charset="0"/>
              </a:rPr>
              <a:t> 1981</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meristem</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dormance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dormancy</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croissance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mortalité</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death</a:t>
            </a:r>
            <a:r>
              <a:rPr lang="de-DE" altLang="de-DE" sz="2000" dirty="0">
                <a:solidFill>
                  <a:srgbClr val="0000FF"/>
                </a:solidFill>
                <a:latin typeface="Arial" panose="020B0604020202020204" pitchFamily="34" charset="0"/>
                <a:cs typeface="Times New Roman" panose="02020603050405020304" pitchFamily="18" charset="0"/>
              </a:rPr>
              <a:t>)</a:t>
            </a:r>
          </a:p>
          <a:p>
            <a:pPr eaLnBrk="1" hangingPunct="1">
              <a:spcBef>
                <a:spcPct val="50000"/>
              </a:spcBef>
              <a:buNone/>
            </a:pPr>
            <a:r>
              <a:rPr lang="de-DE" altLang="de-DE" sz="2400" dirty="0">
                <a:latin typeface="Arial" panose="020B0604020202020204" pitchFamily="34" charset="0"/>
                <a:cs typeface="Times New Roman" panose="02020603050405020304" pitchFamily="18" charset="0"/>
              </a:rPr>
              <a:t>State </a:t>
            </a:r>
            <a:r>
              <a:rPr lang="de-DE" altLang="de-DE" sz="2400" dirty="0" err="1">
                <a:latin typeface="Arial" panose="020B0604020202020204" pitchFamily="34" charset="0"/>
                <a:cs typeface="Times New Roman" panose="02020603050405020304" pitchFamily="18" charset="0"/>
              </a:rPr>
              <a:t>transitions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probabilities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Binomial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distribution</a:t>
            </a:r>
            <a:r>
              <a:rPr lang="de-DE" altLang="de-DE" sz="2000" dirty="0">
                <a:solidFill>
                  <a:srgbClr val="0000FF"/>
                </a:solidFill>
                <a:latin typeface="Arial" panose="020B0604020202020204" pitchFamily="34" charset="0"/>
                <a:cs typeface="Times New Roman" panose="02020603050405020304" pitchFamily="18" charset="0"/>
              </a:rPr>
              <a:t>, Markov </a:t>
            </a:r>
            <a:r>
              <a:rPr lang="de-DE" altLang="de-DE" sz="2000" dirty="0" err="1">
                <a:solidFill>
                  <a:srgbClr val="0000FF"/>
                </a:solidFill>
                <a:latin typeface="Arial" panose="020B0604020202020204" pitchFamily="34" charset="0"/>
                <a:cs typeface="Times New Roman" panose="02020603050405020304" pitchFamily="18" charset="0"/>
              </a:rPr>
              <a:t>chains</a:t>
            </a:r>
            <a:endParaRPr lang="de-DE" altLang="de-DE" sz="2000" dirty="0">
              <a:solidFill>
                <a:srgbClr val="0000FF"/>
              </a:solidFill>
              <a:latin typeface="Arial" panose="020B0604020202020204" pitchFamily="34" charset="0"/>
              <a:cs typeface="Times New Roman" panose="02020603050405020304" pitchFamily="18" charset="0"/>
              <a:sym typeface="Symbol" panose="05050102010706020507" pitchFamily="18" charset="2"/>
            </a:endParaRPr>
          </a:p>
        </p:txBody>
      </p:sp>
      <p:sp>
        <p:nvSpPr>
          <p:cNvPr id="2" name="Slide Number Placeholder 1">
            <a:extLst>
              <a:ext uri="{FF2B5EF4-FFF2-40B4-BE49-F238E27FC236}">
                <a16:creationId xmlns:a16="http://schemas.microsoft.com/office/drawing/2014/main" id="{C1A3F50D-169E-4A06-9CB6-F608BC4D7EEA}"/>
              </a:ext>
            </a:extLst>
          </p:cNvPr>
          <p:cNvSpPr>
            <a:spLocks noGrp="1"/>
          </p:cNvSpPr>
          <p:nvPr>
            <p:ph type="sldNum" sz="quarter" idx="12"/>
          </p:nvPr>
        </p:nvSpPr>
        <p:spPr/>
        <p:txBody>
          <a:bodyPr/>
          <a:lstStyle/>
          <a:p>
            <a:pPr>
              <a:defRPr/>
            </a:pPr>
            <a:fld id="{AEF71903-F711-47F8-A6E6-7225CF42791A}" type="slidenum">
              <a:rPr lang="de-DE" altLang="de-DE" smtClean="0"/>
              <a:pPr>
                <a:defRPr/>
              </a:pPr>
              <a:t>42</a:t>
            </a:fld>
            <a:endParaRPr lang="de-DE" altLang="de-DE"/>
          </a:p>
        </p:txBody>
      </p:sp>
      <p:sp>
        <p:nvSpPr>
          <p:cNvPr id="4" name="Line 3">
            <a:extLst>
              <a:ext uri="{FF2B5EF4-FFF2-40B4-BE49-F238E27FC236}">
                <a16:creationId xmlns:a16="http://schemas.microsoft.com/office/drawing/2014/main" id="{B54EC937-285F-4774-A425-A01655BC27F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B4EB0EA-4DB6-49CD-A0BB-667BEA81259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9E5091D-901B-4258-BED1-CB860121D2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25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a16="http://schemas.microsoft.com/office/drawing/2014/main" id="{E358811F-2329-441B-9D95-2323749FDF96}"/>
              </a:ext>
            </a:extLst>
          </p:cNvPr>
          <p:cNvSpPr txBox="1">
            <a:spLocks noChangeArrowheads="1"/>
          </p:cNvSpPr>
          <p:nvPr/>
        </p:nvSpPr>
        <p:spPr bwMode="auto">
          <a:xfrm>
            <a:off x="540767" y="981075"/>
            <a:ext cx="8567737" cy="48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Description</a:t>
            </a:r>
            <a:r>
              <a:rPr lang="de-DE" altLang="de-DE" dirty="0">
                <a:solidFill>
                  <a:srgbClr val="FF0000"/>
                </a:solidFill>
                <a:latin typeface="Arial" panose="020B0604020202020204" pitchFamily="34" charset="0"/>
                <a:cs typeface="Times New Roman" panose="02020603050405020304" pitchFamily="18" charset="0"/>
              </a:rPr>
              <a:t>                      </a:t>
            </a:r>
            <a:r>
              <a:rPr lang="de-DE" altLang="de-DE" b="1" dirty="0">
                <a:solidFill>
                  <a:srgbClr val="FF0000"/>
                </a:solidFill>
                <a:latin typeface="Arial" panose="020B0604020202020204" pitchFamily="34" charset="0"/>
                <a:cs typeface="Times New Roman" panose="02020603050405020304" pitchFamily="18" charset="0"/>
              </a:rPr>
              <a:t>Synthesis</a:t>
            </a: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Multiscale</a:t>
            </a: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err="1">
                <a:solidFill>
                  <a:schemeClr val="accent2"/>
                </a:solidFill>
                <a:latin typeface="Arial" panose="020B0604020202020204" pitchFamily="34" charset="0"/>
                <a:cs typeface="Times New Roman" panose="02020603050405020304" pitchFamily="18" charset="0"/>
              </a:rPr>
              <a:t>graph</a:t>
            </a:r>
            <a:r>
              <a:rPr lang="de-DE" altLang="de-DE" sz="2400" dirty="0">
                <a:solidFill>
                  <a:schemeClr val="accent2"/>
                </a:solidFill>
                <a:latin typeface="Arial" panose="020B0604020202020204" pitchFamily="34" charset="0"/>
                <a:cs typeface="Times New Roman" panose="02020603050405020304" pitchFamily="18" charset="0"/>
              </a:rPr>
              <a:t>                               Axis </a:t>
            </a:r>
            <a:r>
              <a:rPr lang="de-DE" altLang="de-DE" sz="2400" dirty="0" err="1">
                <a:solidFill>
                  <a:schemeClr val="accent2"/>
                </a:solidFill>
                <a:latin typeface="Arial" panose="020B0604020202020204" pitchFamily="34" charset="0"/>
                <a:cs typeface="Times New Roman" panose="02020603050405020304" pitchFamily="18" charset="0"/>
              </a:rPr>
              <a:t>of</a:t>
            </a: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err="1">
                <a:solidFill>
                  <a:schemeClr val="accent2"/>
                </a:solidFill>
                <a:latin typeface="Arial" panose="020B0604020202020204" pitchFamily="34" charset="0"/>
                <a:cs typeface="Times New Roman" panose="02020603050405020304" pitchFamily="18" charset="0"/>
              </a:rPr>
              <a:t>reference</a:t>
            </a: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a:solidFill>
                  <a:srgbClr val="A50021"/>
                </a:solidFill>
                <a:latin typeface="Arial" panose="020B0604020202020204" pitchFamily="34" charset="0"/>
                <a:cs typeface="Times New Roman" panose="02020603050405020304" pitchFamily="18" charset="0"/>
              </a:rPr>
              <a:t>(</a:t>
            </a:r>
            <a:r>
              <a:rPr lang="de-DE" altLang="de-DE" sz="2400" dirty="0" err="1">
                <a:solidFill>
                  <a:srgbClr val="A50021"/>
                </a:solidFill>
                <a:latin typeface="Arial" panose="020B0604020202020204" pitchFamily="34" charset="0"/>
                <a:cs typeface="Times New Roman" panose="02020603050405020304" pitchFamily="18" charset="0"/>
              </a:rPr>
              <a:t>AMAPsim</a:t>
            </a:r>
            <a:r>
              <a:rPr lang="de-DE" altLang="de-DE" sz="2400" dirty="0">
                <a:solidFill>
                  <a:srgbClr val="A50021"/>
                </a:solidFill>
                <a:latin typeface="Arial" panose="020B0604020202020204" pitchFamily="34" charset="0"/>
                <a:cs typeface="Times New Roman" panose="02020603050405020304" pitchFamily="18" charset="0"/>
              </a:rPr>
              <a:t>, </a:t>
            </a:r>
            <a:r>
              <a:rPr lang="de-DE" altLang="de-DE" sz="2400" dirty="0" err="1">
                <a:solidFill>
                  <a:srgbClr val="A50021"/>
                </a:solidFill>
                <a:latin typeface="Arial" panose="020B0604020202020204" pitchFamily="34" charset="0"/>
                <a:cs typeface="Times New Roman" panose="02020603050405020304" pitchFamily="18" charset="0"/>
              </a:rPr>
              <a:t>GreenLab</a:t>
            </a:r>
            <a:r>
              <a:rPr lang="de-DE" altLang="de-DE" sz="2400" dirty="0">
                <a:solidFill>
                  <a:srgbClr val="A50021"/>
                </a:solidFill>
                <a:latin typeface="Arial" panose="020B0604020202020204" pitchFamily="34" charset="0"/>
                <a:cs typeface="Times New Roman" panose="02020603050405020304" pitchFamily="18" charset="0"/>
              </a:rPr>
              <a:t>)</a:t>
            </a: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2400" dirty="0">
              <a:solidFill>
                <a:schemeClr val="accent2"/>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dtd</a:t>
            </a:r>
            <a:r>
              <a:rPr lang="de-DE" altLang="de-DE" sz="2400" dirty="0">
                <a:solidFill>
                  <a:schemeClr val="accent2"/>
                </a:solidFill>
                <a:latin typeface="Arial" panose="020B0604020202020204" pitchFamily="34" charset="0"/>
                <a:cs typeface="Times New Roman" panose="02020603050405020304" pitchFamily="18" charset="0"/>
              </a:rPr>
              <a:t>-Code                                            L-System, Relational</a:t>
            </a:r>
          </a:p>
          <a:p>
            <a:pPr eaLnBrk="1" hangingPunct="1">
              <a:spcBef>
                <a:spcPct val="1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Growth Grammar</a:t>
            </a:r>
          </a:p>
          <a:p>
            <a:pPr eaLnBrk="1" hangingPunct="1">
              <a:spcBef>
                <a:spcPct val="50000"/>
              </a:spcBef>
              <a:buFontTx/>
              <a:buNone/>
            </a:pPr>
            <a:r>
              <a:rPr lang="de-DE" altLang="de-DE" sz="2400" dirty="0">
                <a:solidFill>
                  <a:schemeClr val="accent2"/>
                </a:solidFill>
                <a:latin typeface="Arial" panose="020B0604020202020204" pitchFamily="34" charset="0"/>
                <a:cs typeface="Times New Roman" panose="02020603050405020304" pitchFamily="18" charset="0"/>
              </a:rPr>
              <a:t>                                                           </a:t>
            </a:r>
            <a:r>
              <a:rPr lang="de-DE" altLang="de-DE" sz="2400" dirty="0">
                <a:solidFill>
                  <a:srgbClr val="A50021"/>
                </a:solidFill>
                <a:latin typeface="Arial" panose="020B0604020202020204" pitchFamily="34" charset="0"/>
                <a:cs typeface="Times New Roman" panose="02020603050405020304" pitchFamily="18" charset="0"/>
              </a:rPr>
              <a:t>(</a:t>
            </a:r>
            <a:r>
              <a:rPr lang="de-DE" altLang="de-DE" sz="2400" dirty="0" err="1">
                <a:solidFill>
                  <a:srgbClr val="A50021"/>
                </a:solidFill>
                <a:latin typeface="Arial" panose="020B0604020202020204" pitchFamily="34" charset="0"/>
                <a:cs typeface="Times New Roman" panose="02020603050405020304" pitchFamily="18" charset="0"/>
              </a:rPr>
              <a:t>Grogra</a:t>
            </a:r>
            <a:r>
              <a:rPr lang="de-DE" altLang="de-DE" sz="2400" dirty="0">
                <a:solidFill>
                  <a:srgbClr val="A50021"/>
                </a:solidFill>
                <a:latin typeface="Arial" panose="020B0604020202020204" pitchFamily="34" charset="0"/>
                <a:cs typeface="Times New Roman" panose="02020603050405020304" pitchFamily="18" charset="0"/>
              </a:rPr>
              <a:t>, </a:t>
            </a:r>
            <a:r>
              <a:rPr lang="de-DE" altLang="de-DE" sz="2400" dirty="0" err="1">
                <a:solidFill>
                  <a:srgbClr val="A50021"/>
                </a:solidFill>
                <a:latin typeface="Arial" panose="020B0604020202020204" pitchFamily="34" charset="0"/>
                <a:cs typeface="Times New Roman" panose="02020603050405020304" pitchFamily="18" charset="0"/>
              </a:rPr>
              <a:t>GroIMP</a:t>
            </a:r>
            <a:r>
              <a:rPr lang="de-DE" altLang="de-DE" sz="2400" dirty="0">
                <a:solidFill>
                  <a:srgbClr val="A50021"/>
                </a:solidFill>
                <a:latin typeface="Arial" panose="020B0604020202020204" pitchFamily="34" charset="0"/>
                <a:cs typeface="Times New Roman" panose="02020603050405020304" pitchFamily="18" charset="0"/>
              </a:rPr>
              <a:t>)</a:t>
            </a:r>
          </a:p>
        </p:txBody>
      </p:sp>
      <p:sp>
        <p:nvSpPr>
          <p:cNvPr id="47107" name="Text Box 5">
            <a:extLst>
              <a:ext uri="{FF2B5EF4-FFF2-40B4-BE49-F238E27FC236}">
                <a16:creationId xmlns:a16="http://schemas.microsoft.com/office/drawing/2014/main" id="{860A5E28-6E74-47EE-987F-C6E0D03B590C}"/>
              </a:ext>
            </a:extLst>
          </p:cNvPr>
          <p:cNvSpPr txBox="1">
            <a:spLocks noChangeArrowheads="1"/>
          </p:cNvSpPr>
          <p:nvPr/>
        </p:nvSpPr>
        <p:spPr bwMode="auto">
          <a:xfrm rot="-5400000">
            <a:off x="-2286000" y="2654300"/>
            <a:ext cx="518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solidFill>
                  <a:schemeClr val="bg2"/>
                </a:solidFill>
                <a:latin typeface="Arial" panose="020B0604020202020204" pitchFamily="34" charset="0"/>
              </a:rPr>
              <a:t>Göttingen                 Montpellier</a:t>
            </a:r>
          </a:p>
        </p:txBody>
      </p:sp>
      <p:sp>
        <p:nvSpPr>
          <p:cNvPr id="47108" name="Line 6">
            <a:extLst>
              <a:ext uri="{FF2B5EF4-FFF2-40B4-BE49-F238E27FC236}">
                <a16:creationId xmlns:a16="http://schemas.microsoft.com/office/drawing/2014/main" id="{B39ED5B2-725B-48BC-963F-20D62F795DF5}"/>
              </a:ext>
            </a:extLst>
          </p:cNvPr>
          <p:cNvSpPr>
            <a:spLocks noChangeShapeType="1"/>
          </p:cNvSpPr>
          <p:nvPr/>
        </p:nvSpPr>
        <p:spPr bwMode="auto">
          <a:xfrm>
            <a:off x="3517447" y="2492896"/>
            <a:ext cx="12239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9" name="Line 7">
            <a:extLst>
              <a:ext uri="{FF2B5EF4-FFF2-40B4-BE49-F238E27FC236}">
                <a16:creationId xmlns:a16="http://schemas.microsoft.com/office/drawing/2014/main" id="{B2AEAC6D-8E43-41B5-ABC4-CAE50930FA4C}"/>
              </a:ext>
            </a:extLst>
          </p:cNvPr>
          <p:cNvSpPr>
            <a:spLocks noChangeShapeType="1"/>
          </p:cNvSpPr>
          <p:nvPr/>
        </p:nvSpPr>
        <p:spPr bwMode="auto">
          <a:xfrm>
            <a:off x="3924300" y="4652963"/>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0" name="Line 8">
            <a:extLst>
              <a:ext uri="{FF2B5EF4-FFF2-40B4-BE49-F238E27FC236}">
                <a16:creationId xmlns:a16="http://schemas.microsoft.com/office/drawing/2014/main" id="{995DB984-93A2-434B-9A5A-E025B959EE4B}"/>
              </a:ext>
            </a:extLst>
          </p:cNvPr>
          <p:cNvSpPr>
            <a:spLocks noChangeShapeType="1"/>
          </p:cNvSpPr>
          <p:nvPr/>
        </p:nvSpPr>
        <p:spPr bwMode="auto">
          <a:xfrm>
            <a:off x="1835150" y="3213100"/>
            <a:ext cx="0" cy="792163"/>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Line 9">
            <a:extLst>
              <a:ext uri="{FF2B5EF4-FFF2-40B4-BE49-F238E27FC236}">
                <a16:creationId xmlns:a16="http://schemas.microsoft.com/office/drawing/2014/main" id="{0B414FF2-6635-4CBD-B056-B06BEBBA1730}"/>
              </a:ext>
            </a:extLst>
          </p:cNvPr>
          <p:cNvSpPr>
            <a:spLocks noChangeShapeType="1"/>
          </p:cNvSpPr>
          <p:nvPr/>
        </p:nvSpPr>
        <p:spPr bwMode="auto">
          <a:xfrm>
            <a:off x="6443663" y="3284538"/>
            <a:ext cx="0" cy="792162"/>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10">
            <a:extLst>
              <a:ext uri="{FF2B5EF4-FFF2-40B4-BE49-F238E27FC236}">
                <a16:creationId xmlns:a16="http://schemas.microsoft.com/office/drawing/2014/main" id="{C94E2419-6DBC-40CD-A281-B39DCCA04891}"/>
              </a:ext>
            </a:extLst>
          </p:cNvPr>
          <p:cNvSpPr>
            <a:spLocks noChangeShapeType="1"/>
          </p:cNvSpPr>
          <p:nvPr/>
        </p:nvSpPr>
        <p:spPr bwMode="auto">
          <a:xfrm>
            <a:off x="3995738" y="2924175"/>
            <a:ext cx="1296987" cy="12255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FD7CBC35-D929-4466-8410-3E9272C3BB7D}"/>
              </a:ext>
            </a:extLst>
          </p:cNvPr>
          <p:cNvSpPr>
            <a:spLocks noGrp="1"/>
          </p:cNvSpPr>
          <p:nvPr>
            <p:ph type="sldNum" sz="quarter" idx="12"/>
          </p:nvPr>
        </p:nvSpPr>
        <p:spPr/>
        <p:txBody>
          <a:bodyPr/>
          <a:lstStyle/>
          <a:p>
            <a:pPr>
              <a:defRPr/>
            </a:pPr>
            <a:fld id="{AEF71903-F711-47F8-A6E6-7225CF42791A}" type="slidenum">
              <a:rPr lang="de-DE" altLang="de-DE" smtClean="0"/>
              <a:pPr>
                <a:defRPr/>
              </a:pPr>
              <a:t>43</a:t>
            </a:fld>
            <a:endParaRPr lang="de-DE" altLang="de-DE" dirty="0"/>
          </a:p>
        </p:txBody>
      </p:sp>
      <p:sp>
        <p:nvSpPr>
          <p:cNvPr id="10" name="Line 3">
            <a:extLst>
              <a:ext uri="{FF2B5EF4-FFF2-40B4-BE49-F238E27FC236}">
                <a16:creationId xmlns:a16="http://schemas.microsoft.com/office/drawing/2014/main" id="{0DE42BB5-BA88-44D2-9DBA-EB5F46D75EDA}"/>
              </a:ext>
            </a:extLst>
          </p:cNvPr>
          <p:cNvSpPr>
            <a:spLocks noChangeShapeType="1"/>
          </p:cNvSpPr>
          <p:nvPr/>
        </p:nvSpPr>
        <p:spPr bwMode="auto">
          <a:xfrm flipH="1">
            <a:off x="539552" y="260350"/>
            <a:ext cx="8604448" cy="29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4">
            <a:extLst>
              <a:ext uri="{FF2B5EF4-FFF2-40B4-BE49-F238E27FC236}">
                <a16:creationId xmlns:a16="http://schemas.microsoft.com/office/drawing/2014/main" id="{CAEB5FAB-F298-4FB3-968F-DF02F646568C}"/>
              </a:ext>
            </a:extLst>
          </p:cNvPr>
          <p:cNvSpPr>
            <a:spLocks noChangeShapeType="1"/>
          </p:cNvSpPr>
          <p:nvPr/>
        </p:nvSpPr>
        <p:spPr bwMode="auto">
          <a:xfrm>
            <a:off x="107504"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2" name="AutoShape 5">
            <a:extLst>
              <a:ext uri="{FF2B5EF4-FFF2-40B4-BE49-F238E27FC236}">
                <a16:creationId xmlns:a16="http://schemas.microsoft.com/office/drawing/2014/main" id="{C3FA40CF-0142-4849-A8EF-7EBD1ECFA2CC}"/>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2AEEE41A-4415-4ADC-A48B-C86099BA74F9}"/>
              </a:ext>
            </a:extLst>
          </p:cNvPr>
          <p:cNvSpPr txBox="1">
            <a:spLocks noChangeArrowheads="1"/>
          </p:cNvSpPr>
          <p:nvPr/>
        </p:nvSpPr>
        <p:spPr bwMode="auto">
          <a:xfrm>
            <a:off x="899789" y="323945"/>
            <a:ext cx="77046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cs typeface="Times New Roman" panose="02020603050405020304" pitchFamily="18" charset="0"/>
              </a:rPr>
              <a:t>Combination</a:t>
            </a:r>
            <a:r>
              <a:rPr lang="de-DE" altLang="de-DE" b="1" dirty="0">
                <a:solidFill>
                  <a:srgbClr val="FF0000"/>
                </a:solidFill>
                <a:latin typeface="Arial" panose="020B0604020202020204" pitchFamily="34" charset="0"/>
                <a:cs typeface="Times New Roman" panose="02020603050405020304" pitchFamily="18" charset="0"/>
              </a:rPr>
              <a:t> 1</a:t>
            </a:r>
            <a:r>
              <a:rPr lang="de-DE" altLang="de-DE" b="1" baseline="30000" dirty="0">
                <a:solidFill>
                  <a:srgbClr val="FF0000"/>
                </a:solidFill>
                <a:latin typeface="Arial" panose="020B0604020202020204" pitchFamily="34" charset="0"/>
                <a:cs typeface="Times New Roman" panose="02020603050405020304" pitchFamily="18" charset="0"/>
              </a:rPr>
              <a:t>st</a:t>
            </a:r>
            <a:r>
              <a:rPr lang="de-DE" altLang="de-DE" b="1" dirty="0">
                <a:solidFill>
                  <a:srgbClr val="FF0000"/>
                </a:solidFill>
                <a:latin typeface="Arial" panose="020B0604020202020204" pitchFamily="34" charset="0"/>
                <a:cs typeface="Times New Roman" panose="02020603050405020304" pitchFamily="18" charset="0"/>
              </a:rPr>
              <a:t> + 2</a:t>
            </a:r>
            <a:r>
              <a:rPr lang="de-DE" altLang="de-DE" b="1" baseline="30000" dirty="0">
                <a:solidFill>
                  <a:srgbClr val="FF0000"/>
                </a:solidFill>
                <a:latin typeface="Arial" panose="020B0604020202020204" pitchFamily="34" charset="0"/>
                <a:cs typeface="Times New Roman" panose="02020603050405020304" pitchFamily="18" charset="0"/>
              </a:rPr>
              <a:t>nd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description</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level</a:t>
            </a:r>
            <a:endParaRPr lang="de-DE" altLang="de-DE" sz="2400" b="1" dirty="0">
              <a:solidFill>
                <a:srgbClr val="FF0000"/>
              </a:solidFill>
              <a:latin typeface="Arial" panose="020B0604020202020204" pitchFamily="34" charset="0"/>
              <a:cs typeface="Times New Roman" panose="02020603050405020304" pitchFamily="18" charset="0"/>
            </a:endParaRPr>
          </a:p>
        </p:txBody>
      </p:sp>
      <p:sp>
        <p:nvSpPr>
          <p:cNvPr id="48131" name="Text Box 5">
            <a:extLst>
              <a:ext uri="{FF2B5EF4-FFF2-40B4-BE49-F238E27FC236}">
                <a16:creationId xmlns:a16="http://schemas.microsoft.com/office/drawing/2014/main" id="{490A6CFD-DC67-4DBD-929F-B81886811F5F}"/>
              </a:ext>
            </a:extLst>
          </p:cNvPr>
          <p:cNvSpPr txBox="1">
            <a:spLocks noChangeArrowheads="1"/>
          </p:cNvSpPr>
          <p:nvPr/>
        </p:nvSpPr>
        <p:spPr bwMode="auto">
          <a:xfrm>
            <a:off x="1042988" y="1125538"/>
            <a:ext cx="2087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Morphological </a:t>
            </a:r>
            <a:r>
              <a:rPr lang="de-DE" altLang="de-DE" sz="2000" dirty="0" err="1">
                <a:latin typeface="Arial" panose="020B0604020202020204" pitchFamily="34" charset="0"/>
              </a:rPr>
              <a:t>Measurements</a:t>
            </a:r>
            <a:endParaRPr lang="de-DE" altLang="de-DE" sz="2000" dirty="0">
              <a:latin typeface="Arial" panose="020B0604020202020204" pitchFamily="34" charset="0"/>
            </a:endParaRPr>
          </a:p>
        </p:txBody>
      </p:sp>
      <p:sp>
        <p:nvSpPr>
          <p:cNvPr id="48132" name="Text Box 6">
            <a:extLst>
              <a:ext uri="{FF2B5EF4-FFF2-40B4-BE49-F238E27FC236}">
                <a16:creationId xmlns:a16="http://schemas.microsoft.com/office/drawing/2014/main" id="{28761ADA-383D-45EC-92F9-69CBE3858D30}"/>
              </a:ext>
            </a:extLst>
          </p:cNvPr>
          <p:cNvSpPr txBox="1">
            <a:spLocks noChangeArrowheads="1"/>
          </p:cNvSpPr>
          <p:nvPr/>
        </p:nvSpPr>
        <p:spPr bwMode="auto">
          <a:xfrm>
            <a:off x="5076825" y="11255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Branch </a:t>
            </a:r>
            <a:r>
              <a:rPr lang="de-DE" altLang="de-DE" sz="2000" dirty="0" err="1">
                <a:latin typeface="Arial" panose="020B0604020202020204" pitchFamily="34" charset="0"/>
              </a:rPr>
              <a:t>mapping</a:t>
            </a:r>
            <a:endParaRPr lang="de-DE" altLang="de-DE" sz="2000" dirty="0">
              <a:latin typeface="Arial" panose="020B0604020202020204" pitchFamily="34" charset="0"/>
            </a:endParaRPr>
          </a:p>
        </p:txBody>
      </p:sp>
      <p:sp>
        <p:nvSpPr>
          <p:cNvPr id="48133" name="Text Box 7">
            <a:extLst>
              <a:ext uri="{FF2B5EF4-FFF2-40B4-BE49-F238E27FC236}">
                <a16:creationId xmlns:a16="http://schemas.microsoft.com/office/drawing/2014/main" id="{07A23065-2ADD-47C7-B471-8C05CA13F3AE}"/>
              </a:ext>
            </a:extLst>
          </p:cNvPr>
          <p:cNvSpPr txBox="1">
            <a:spLocks noChangeArrowheads="1"/>
          </p:cNvSpPr>
          <p:nvPr/>
        </p:nvSpPr>
        <p:spPr bwMode="auto">
          <a:xfrm>
            <a:off x="5219800" y="1773238"/>
            <a:ext cx="13684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Encoding</a:t>
            </a:r>
          </a:p>
        </p:txBody>
      </p:sp>
      <p:sp>
        <p:nvSpPr>
          <p:cNvPr id="48134" name="Text Box 8">
            <a:extLst>
              <a:ext uri="{FF2B5EF4-FFF2-40B4-BE49-F238E27FC236}">
                <a16:creationId xmlns:a16="http://schemas.microsoft.com/office/drawing/2014/main" id="{03A59A78-207E-44C4-92E6-07074EFF3BA2}"/>
              </a:ext>
            </a:extLst>
          </p:cNvPr>
          <p:cNvSpPr txBox="1">
            <a:spLocks noChangeArrowheads="1"/>
          </p:cNvSpPr>
          <p:nvPr/>
        </p:nvSpPr>
        <p:spPr bwMode="auto">
          <a:xfrm>
            <a:off x="5076825" y="2492375"/>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5" name="Rectangle 9">
            <a:extLst>
              <a:ext uri="{FF2B5EF4-FFF2-40B4-BE49-F238E27FC236}">
                <a16:creationId xmlns:a16="http://schemas.microsoft.com/office/drawing/2014/main" id="{8BA7E70D-4009-486D-AA6A-5C1FC0DB6E94}"/>
              </a:ext>
            </a:extLst>
          </p:cNvPr>
          <p:cNvSpPr>
            <a:spLocks noChangeArrowheads="1"/>
          </p:cNvSpPr>
          <p:nvPr/>
        </p:nvSpPr>
        <p:spPr bwMode="auto">
          <a:xfrm>
            <a:off x="5076825" y="2420938"/>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36" name="Text Box 10">
            <a:extLst>
              <a:ext uri="{FF2B5EF4-FFF2-40B4-BE49-F238E27FC236}">
                <a16:creationId xmlns:a16="http://schemas.microsoft.com/office/drawing/2014/main" id="{FCBD4CF9-EE48-4079-B7C4-85986DEB4B06}"/>
              </a:ext>
            </a:extLst>
          </p:cNvPr>
          <p:cNvSpPr txBox="1">
            <a:spLocks noChangeArrowheads="1"/>
          </p:cNvSpPr>
          <p:nvPr/>
        </p:nvSpPr>
        <p:spPr bwMode="auto">
          <a:xfrm>
            <a:off x="2843213" y="3357563"/>
            <a:ext cx="3024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Statistical Data Analysis</a:t>
            </a:r>
          </a:p>
        </p:txBody>
      </p:sp>
      <p:sp>
        <p:nvSpPr>
          <p:cNvPr id="48137" name="Text Box 11">
            <a:extLst>
              <a:ext uri="{FF2B5EF4-FFF2-40B4-BE49-F238E27FC236}">
                <a16:creationId xmlns:a16="http://schemas.microsoft.com/office/drawing/2014/main" id="{BC7BF45C-8590-404D-81B4-F4B66583FC79}"/>
              </a:ext>
            </a:extLst>
          </p:cNvPr>
          <p:cNvSpPr txBox="1">
            <a:spLocks noChangeArrowheads="1"/>
          </p:cNvSpPr>
          <p:nvPr/>
        </p:nvSpPr>
        <p:spPr bwMode="auto">
          <a:xfrm>
            <a:off x="2411539" y="4005263"/>
            <a:ext cx="396066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Growth </a:t>
            </a:r>
            <a:r>
              <a:rPr lang="de-DE" altLang="de-DE" sz="2000" dirty="0" err="1">
                <a:latin typeface="Arial" panose="020B0604020202020204" pitchFamily="34" charset="0"/>
              </a:rPr>
              <a:t>grammar</a:t>
            </a:r>
            <a:r>
              <a:rPr lang="de-DE" altLang="de-DE" sz="2000" dirty="0">
                <a:latin typeface="Arial" panose="020B0604020202020204" pitchFamily="34" charset="0"/>
              </a:rPr>
              <a:t> </a:t>
            </a:r>
            <a:r>
              <a:rPr lang="de-DE" altLang="de-DE" sz="2000" dirty="0" err="1">
                <a:latin typeface="Arial" panose="020B0604020202020204" pitchFamily="34" charset="0"/>
              </a:rPr>
              <a:t>with</a:t>
            </a:r>
            <a:r>
              <a:rPr lang="de-DE" altLang="de-DE" sz="2000" dirty="0">
                <a:latin typeface="Arial" panose="020B0604020202020204" pitchFamily="34" charset="0"/>
              </a:rPr>
              <a:t> </a:t>
            </a:r>
            <a:r>
              <a:rPr lang="de-DE" altLang="de-DE" sz="2000" dirty="0" err="1">
                <a:latin typeface="Arial" panose="020B0604020202020204" pitchFamily="34" charset="0"/>
              </a:rPr>
              <a:t>parameters</a:t>
            </a:r>
            <a:endParaRPr lang="de-DE" altLang="de-DE" sz="2000" dirty="0">
              <a:latin typeface="Arial" panose="020B0604020202020204" pitchFamily="34" charset="0"/>
            </a:endParaRPr>
          </a:p>
        </p:txBody>
      </p:sp>
      <p:sp>
        <p:nvSpPr>
          <p:cNvPr id="48138" name="Text Box 12">
            <a:extLst>
              <a:ext uri="{FF2B5EF4-FFF2-40B4-BE49-F238E27FC236}">
                <a16:creationId xmlns:a16="http://schemas.microsoft.com/office/drawing/2014/main" id="{18BECEA0-07B5-47CF-81BF-5497A16B3654}"/>
              </a:ext>
            </a:extLst>
          </p:cNvPr>
          <p:cNvSpPr txBox="1">
            <a:spLocks noChangeArrowheads="1"/>
          </p:cNvSpPr>
          <p:nvPr/>
        </p:nvSpPr>
        <p:spPr bwMode="auto">
          <a:xfrm>
            <a:off x="3419475" y="4724400"/>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9" name="Text Box 13">
            <a:extLst>
              <a:ext uri="{FF2B5EF4-FFF2-40B4-BE49-F238E27FC236}">
                <a16:creationId xmlns:a16="http://schemas.microsoft.com/office/drawing/2014/main" id="{FEF6434E-D3E6-4C69-819D-90258A8DB51E}"/>
              </a:ext>
            </a:extLst>
          </p:cNvPr>
          <p:cNvSpPr txBox="1">
            <a:spLocks noChangeArrowheads="1"/>
          </p:cNvSpPr>
          <p:nvPr/>
        </p:nvSpPr>
        <p:spPr bwMode="auto">
          <a:xfrm>
            <a:off x="1835696" y="5445125"/>
            <a:ext cx="5112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sz="2000" dirty="0">
                <a:solidFill>
                  <a:srgbClr val="A50021"/>
                </a:solidFill>
                <a:latin typeface="Arial" panose="020B0604020202020204" pitchFamily="34" charset="0"/>
              </a:rPr>
              <a:t>Time series of three-dimensional structures</a:t>
            </a:r>
            <a:endParaRPr lang="de-DE" altLang="de-DE" sz="2000" dirty="0">
              <a:solidFill>
                <a:srgbClr val="A50021"/>
              </a:solidFill>
              <a:latin typeface="Arial" panose="020B0604020202020204" pitchFamily="34" charset="0"/>
            </a:endParaRPr>
          </a:p>
        </p:txBody>
      </p:sp>
      <p:sp>
        <p:nvSpPr>
          <p:cNvPr id="48140" name="Rectangle 14">
            <a:extLst>
              <a:ext uri="{FF2B5EF4-FFF2-40B4-BE49-F238E27FC236}">
                <a16:creationId xmlns:a16="http://schemas.microsoft.com/office/drawing/2014/main" id="{0BEADC80-7355-4CFF-8DA2-8AB709F15C90}"/>
              </a:ext>
            </a:extLst>
          </p:cNvPr>
          <p:cNvSpPr>
            <a:spLocks noChangeArrowheads="1"/>
          </p:cNvSpPr>
          <p:nvPr/>
        </p:nvSpPr>
        <p:spPr bwMode="auto">
          <a:xfrm>
            <a:off x="3419475" y="4652963"/>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41" name="Text Box 15">
            <a:extLst>
              <a:ext uri="{FF2B5EF4-FFF2-40B4-BE49-F238E27FC236}">
                <a16:creationId xmlns:a16="http://schemas.microsoft.com/office/drawing/2014/main" id="{529F0C72-E6B4-4C39-9E26-5C4C3590BD3A}"/>
              </a:ext>
            </a:extLst>
          </p:cNvPr>
          <p:cNvSpPr txBox="1">
            <a:spLocks noChangeArrowheads="1"/>
          </p:cNvSpPr>
          <p:nvPr/>
        </p:nvSpPr>
        <p:spPr bwMode="auto">
          <a:xfrm>
            <a:off x="1476375" y="6237288"/>
            <a:ext cx="1296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Graphics</a:t>
            </a:r>
          </a:p>
        </p:txBody>
      </p:sp>
      <p:sp>
        <p:nvSpPr>
          <p:cNvPr id="48142" name="Text Box 16">
            <a:extLst>
              <a:ext uri="{FF2B5EF4-FFF2-40B4-BE49-F238E27FC236}">
                <a16:creationId xmlns:a16="http://schemas.microsoft.com/office/drawing/2014/main" id="{3B666A12-34D7-486E-9C7B-A41825FAB948}"/>
              </a:ext>
            </a:extLst>
          </p:cNvPr>
          <p:cNvSpPr txBox="1">
            <a:spLocks noChangeArrowheads="1"/>
          </p:cNvSpPr>
          <p:nvPr/>
        </p:nvSpPr>
        <p:spPr bwMode="auto">
          <a:xfrm>
            <a:off x="2843882" y="6237288"/>
            <a:ext cx="3816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Other </a:t>
            </a:r>
            <a:r>
              <a:rPr lang="de-DE" altLang="de-DE" sz="2000" dirty="0" err="1">
                <a:latin typeface="Arial" panose="020B0604020202020204" pitchFamily="34" charset="0"/>
              </a:rPr>
              <a:t>simulation</a:t>
            </a:r>
            <a:r>
              <a:rPr lang="de-DE" altLang="de-DE" sz="2000" dirty="0">
                <a:latin typeface="Arial" panose="020B0604020202020204" pitchFamily="34" charset="0"/>
              </a:rPr>
              <a:t> </a:t>
            </a:r>
            <a:r>
              <a:rPr lang="de-DE" altLang="de-DE" sz="2000" dirty="0" err="1">
                <a:latin typeface="Arial" panose="020B0604020202020204" pitchFamily="34" charset="0"/>
              </a:rPr>
              <a:t>programmes</a:t>
            </a:r>
            <a:endParaRPr lang="de-DE" altLang="de-DE" sz="2000" dirty="0">
              <a:latin typeface="Arial" panose="020B0604020202020204" pitchFamily="34" charset="0"/>
            </a:endParaRPr>
          </a:p>
        </p:txBody>
      </p:sp>
      <p:sp>
        <p:nvSpPr>
          <p:cNvPr id="48143" name="Text Box 17">
            <a:extLst>
              <a:ext uri="{FF2B5EF4-FFF2-40B4-BE49-F238E27FC236}">
                <a16:creationId xmlns:a16="http://schemas.microsoft.com/office/drawing/2014/main" id="{A20FDA1C-05CB-4DB3-871F-3DC94B86DA90}"/>
              </a:ext>
            </a:extLst>
          </p:cNvPr>
          <p:cNvSpPr txBox="1">
            <a:spLocks noChangeArrowheads="1"/>
          </p:cNvSpPr>
          <p:nvPr/>
        </p:nvSpPr>
        <p:spPr bwMode="auto">
          <a:xfrm>
            <a:off x="6483426" y="5949280"/>
            <a:ext cx="1904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000" dirty="0">
                <a:latin typeface="Arial" panose="020B0604020202020204" pitchFamily="34" charset="0"/>
              </a:rPr>
              <a:t>Statistical </a:t>
            </a:r>
            <a:r>
              <a:rPr lang="de-DE" altLang="de-DE" sz="2000" dirty="0" err="1">
                <a:latin typeface="Arial" panose="020B0604020202020204" pitchFamily="34" charset="0"/>
              </a:rPr>
              <a:t>data</a:t>
            </a:r>
            <a:r>
              <a:rPr lang="de-DE" altLang="de-DE" sz="2000" dirty="0">
                <a:latin typeface="Arial" panose="020B0604020202020204" pitchFamily="34" charset="0"/>
              </a:rPr>
              <a:t> </a:t>
            </a:r>
            <a:r>
              <a:rPr lang="de-DE" altLang="de-DE" sz="2000" dirty="0" err="1">
                <a:latin typeface="Arial" panose="020B0604020202020204" pitchFamily="34" charset="0"/>
              </a:rPr>
              <a:t>analysis</a:t>
            </a:r>
            <a:endParaRPr lang="de-DE" altLang="de-DE" sz="2000" dirty="0">
              <a:latin typeface="Arial" panose="020B0604020202020204" pitchFamily="34" charset="0"/>
            </a:endParaRPr>
          </a:p>
        </p:txBody>
      </p:sp>
      <p:sp>
        <p:nvSpPr>
          <p:cNvPr id="48144" name="Line 18">
            <a:extLst>
              <a:ext uri="{FF2B5EF4-FFF2-40B4-BE49-F238E27FC236}">
                <a16:creationId xmlns:a16="http://schemas.microsoft.com/office/drawing/2014/main" id="{CE8C1FB3-49F8-4EAC-89DA-85D63F0AD597}"/>
              </a:ext>
            </a:extLst>
          </p:cNvPr>
          <p:cNvSpPr>
            <a:spLocks noChangeShapeType="1"/>
          </p:cNvSpPr>
          <p:nvPr/>
        </p:nvSpPr>
        <p:spPr bwMode="auto">
          <a:xfrm>
            <a:off x="1908175" y="191611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19">
            <a:extLst>
              <a:ext uri="{FF2B5EF4-FFF2-40B4-BE49-F238E27FC236}">
                <a16:creationId xmlns:a16="http://schemas.microsoft.com/office/drawing/2014/main" id="{8866B48C-F15B-44AA-9AAA-03D52381E29E}"/>
              </a:ext>
            </a:extLst>
          </p:cNvPr>
          <p:cNvSpPr>
            <a:spLocks noChangeShapeType="1"/>
          </p:cNvSpPr>
          <p:nvPr/>
        </p:nvSpPr>
        <p:spPr bwMode="auto">
          <a:xfrm>
            <a:off x="1908175" y="2852738"/>
            <a:ext cx="1008063"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0">
            <a:extLst>
              <a:ext uri="{FF2B5EF4-FFF2-40B4-BE49-F238E27FC236}">
                <a16:creationId xmlns:a16="http://schemas.microsoft.com/office/drawing/2014/main" id="{AC3986CC-50E7-4C7F-BD2E-8A51E9C03DC7}"/>
              </a:ext>
            </a:extLst>
          </p:cNvPr>
          <p:cNvSpPr>
            <a:spLocks noChangeShapeType="1"/>
          </p:cNvSpPr>
          <p:nvPr/>
        </p:nvSpPr>
        <p:spPr bwMode="auto">
          <a:xfrm>
            <a:off x="5867400" y="1484313"/>
            <a:ext cx="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1">
            <a:extLst>
              <a:ext uri="{FF2B5EF4-FFF2-40B4-BE49-F238E27FC236}">
                <a16:creationId xmlns:a16="http://schemas.microsoft.com/office/drawing/2014/main" id="{52BF858D-FC62-4234-B6CF-2C078801CD89}"/>
              </a:ext>
            </a:extLst>
          </p:cNvPr>
          <p:cNvSpPr>
            <a:spLocks noChangeShapeType="1"/>
          </p:cNvSpPr>
          <p:nvPr/>
        </p:nvSpPr>
        <p:spPr bwMode="auto">
          <a:xfrm>
            <a:off x="5867400" y="2133600"/>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22">
            <a:extLst>
              <a:ext uri="{FF2B5EF4-FFF2-40B4-BE49-F238E27FC236}">
                <a16:creationId xmlns:a16="http://schemas.microsoft.com/office/drawing/2014/main" id="{531BA06A-BBCB-4286-B37F-B2074288E1DD}"/>
              </a:ext>
            </a:extLst>
          </p:cNvPr>
          <p:cNvSpPr>
            <a:spLocks noChangeShapeType="1"/>
          </p:cNvSpPr>
          <p:nvPr/>
        </p:nvSpPr>
        <p:spPr bwMode="auto">
          <a:xfrm flipH="1">
            <a:off x="5364163" y="2997200"/>
            <a:ext cx="503237"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3">
            <a:extLst>
              <a:ext uri="{FF2B5EF4-FFF2-40B4-BE49-F238E27FC236}">
                <a16:creationId xmlns:a16="http://schemas.microsoft.com/office/drawing/2014/main" id="{ABBCDE58-EDE9-4FD5-9A69-C1B5D2AD7E84}"/>
              </a:ext>
            </a:extLst>
          </p:cNvPr>
          <p:cNvSpPr>
            <a:spLocks noChangeShapeType="1"/>
          </p:cNvSpPr>
          <p:nvPr/>
        </p:nvSpPr>
        <p:spPr bwMode="auto">
          <a:xfrm>
            <a:off x="4356100" y="3716338"/>
            <a:ext cx="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4">
            <a:extLst>
              <a:ext uri="{FF2B5EF4-FFF2-40B4-BE49-F238E27FC236}">
                <a16:creationId xmlns:a16="http://schemas.microsoft.com/office/drawing/2014/main" id="{E470ED9B-3345-47C9-B8CF-D482B0DDA2DB}"/>
              </a:ext>
            </a:extLst>
          </p:cNvPr>
          <p:cNvSpPr>
            <a:spLocks noChangeShapeType="1"/>
          </p:cNvSpPr>
          <p:nvPr/>
        </p:nvSpPr>
        <p:spPr bwMode="auto">
          <a:xfrm>
            <a:off x="4356100" y="4365625"/>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5">
            <a:extLst>
              <a:ext uri="{FF2B5EF4-FFF2-40B4-BE49-F238E27FC236}">
                <a16:creationId xmlns:a16="http://schemas.microsoft.com/office/drawing/2014/main" id="{735EDB43-A308-4F11-B8F9-12F28F32EECC}"/>
              </a:ext>
            </a:extLst>
          </p:cNvPr>
          <p:cNvSpPr>
            <a:spLocks noChangeShapeType="1"/>
          </p:cNvSpPr>
          <p:nvPr/>
        </p:nvSpPr>
        <p:spPr bwMode="auto">
          <a:xfrm>
            <a:off x="4356100" y="5157788"/>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6">
            <a:extLst>
              <a:ext uri="{FF2B5EF4-FFF2-40B4-BE49-F238E27FC236}">
                <a16:creationId xmlns:a16="http://schemas.microsoft.com/office/drawing/2014/main" id="{F87FE286-AFB7-4B7F-A630-D320B105F59C}"/>
              </a:ext>
            </a:extLst>
          </p:cNvPr>
          <p:cNvSpPr>
            <a:spLocks noChangeShapeType="1"/>
          </p:cNvSpPr>
          <p:nvPr/>
        </p:nvSpPr>
        <p:spPr bwMode="auto">
          <a:xfrm>
            <a:off x="4356100" y="5876925"/>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7">
            <a:extLst>
              <a:ext uri="{FF2B5EF4-FFF2-40B4-BE49-F238E27FC236}">
                <a16:creationId xmlns:a16="http://schemas.microsoft.com/office/drawing/2014/main" id="{0A263C03-80F9-4A0F-AD62-4C539F1F7F71}"/>
              </a:ext>
            </a:extLst>
          </p:cNvPr>
          <p:cNvSpPr>
            <a:spLocks noChangeShapeType="1"/>
          </p:cNvSpPr>
          <p:nvPr/>
        </p:nvSpPr>
        <p:spPr bwMode="auto">
          <a:xfrm flipH="1">
            <a:off x="2339975" y="5876925"/>
            <a:ext cx="115252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28">
            <a:extLst>
              <a:ext uri="{FF2B5EF4-FFF2-40B4-BE49-F238E27FC236}">
                <a16:creationId xmlns:a16="http://schemas.microsoft.com/office/drawing/2014/main" id="{947DD5CB-49D1-4911-B6BC-F476A10F1C35}"/>
              </a:ext>
            </a:extLst>
          </p:cNvPr>
          <p:cNvSpPr>
            <a:spLocks noChangeShapeType="1"/>
          </p:cNvSpPr>
          <p:nvPr/>
        </p:nvSpPr>
        <p:spPr bwMode="auto">
          <a:xfrm>
            <a:off x="5219700" y="5876925"/>
            <a:ext cx="1296988"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Line 29">
            <a:extLst>
              <a:ext uri="{FF2B5EF4-FFF2-40B4-BE49-F238E27FC236}">
                <a16:creationId xmlns:a16="http://schemas.microsoft.com/office/drawing/2014/main" id="{41618001-C353-48F0-B274-CA3CCE643AA5}"/>
              </a:ext>
            </a:extLst>
          </p:cNvPr>
          <p:cNvSpPr>
            <a:spLocks noChangeShapeType="1"/>
          </p:cNvSpPr>
          <p:nvPr/>
        </p:nvSpPr>
        <p:spPr bwMode="auto">
          <a:xfrm flipV="1">
            <a:off x="6372225" y="4724400"/>
            <a:ext cx="11525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6" name="Line 30">
            <a:extLst>
              <a:ext uri="{FF2B5EF4-FFF2-40B4-BE49-F238E27FC236}">
                <a16:creationId xmlns:a16="http://schemas.microsoft.com/office/drawing/2014/main" id="{FEF2F07F-A603-4DCB-A37A-6EFB59554B7A}"/>
              </a:ext>
            </a:extLst>
          </p:cNvPr>
          <p:cNvSpPr>
            <a:spLocks noChangeShapeType="1"/>
          </p:cNvSpPr>
          <p:nvPr/>
        </p:nvSpPr>
        <p:spPr bwMode="auto">
          <a:xfrm flipV="1">
            <a:off x="7524750" y="3573463"/>
            <a:ext cx="0" cy="1150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31">
            <a:extLst>
              <a:ext uri="{FF2B5EF4-FFF2-40B4-BE49-F238E27FC236}">
                <a16:creationId xmlns:a16="http://schemas.microsoft.com/office/drawing/2014/main" id="{616D5406-EFD1-499A-A5D8-16C4CD6E4458}"/>
              </a:ext>
            </a:extLst>
          </p:cNvPr>
          <p:cNvSpPr>
            <a:spLocks noChangeShapeType="1"/>
          </p:cNvSpPr>
          <p:nvPr/>
        </p:nvSpPr>
        <p:spPr bwMode="auto">
          <a:xfrm flipH="1" flipV="1">
            <a:off x="6516688" y="2997200"/>
            <a:ext cx="1008062"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Text Box 33">
            <a:extLst>
              <a:ext uri="{FF2B5EF4-FFF2-40B4-BE49-F238E27FC236}">
                <a16:creationId xmlns:a16="http://schemas.microsoft.com/office/drawing/2014/main" id="{C2DCE390-7195-44DD-B09B-2A4B8824EC75}"/>
              </a:ext>
            </a:extLst>
          </p:cNvPr>
          <p:cNvSpPr txBox="1">
            <a:spLocks noChangeArrowheads="1"/>
          </p:cNvSpPr>
          <p:nvPr/>
        </p:nvSpPr>
        <p:spPr bwMode="auto">
          <a:xfrm>
            <a:off x="7235824" y="2024856"/>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static</a:t>
            </a:r>
            <a:endParaRPr lang="de-DE" altLang="de-DE" sz="2000" dirty="0">
              <a:solidFill>
                <a:schemeClr val="accent2"/>
              </a:solidFill>
              <a:latin typeface="Arial" panose="020B0604020202020204" pitchFamily="34" charset="0"/>
            </a:endParaRPr>
          </a:p>
        </p:txBody>
      </p:sp>
      <p:sp>
        <p:nvSpPr>
          <p:cNvPr id="48159" name="Text Box 34">
            <a:extLst>
              <a:ext uri="{FF2B5EF4-FFF2-40B4-BE49-F238E27FC236}">
                <a16:creationId xmlns:a16="http://schemas.microsoft.com/office/drawing/2014/main" id="{58B4AE7B-FAD6-4A89-8827-774737C4207B}"/>
              </a:ext>
            </a:extLst>
          </p:cNvPr>
          <p:cNvSpPr txBox="1">
            <a:spLocks noChangeArrowheads="1"/>
          </p:cNvSpPr>
          <p:nvPr/>
        </p:nvSpPr>
        <p:spPr bwMode="auto">
          <a:xfrm>
            <a:off x="2051050" y="43656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dynamic</a:t>
            </a:r>
            <a:endParaRPr lang="de-DE" altLang="de-DE" sz="20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11B459A6-3750-46E7-B9F1-F3AF522B55FB}"/>
              </a:ext>
            </a:extLst>
          </p:cNvPr>
          <p:cNvSpPr>
            <a:spLocks noGrp="1"/>
          </p:cNvSpPr>
          <p:nvPr>
            <p:ph type="sldNum" sz="quarter" idx="12"/>
          </p:nvPr>
        </p:nvSpPr>
        <p:spPr/>
        <p:txBody>
          <a:bodyPr/>
          <a:lstStyle/>
          <a:p>
            <a:pPr>
              <a:defRPr/>
            </a:pPr>
            <a:fld id="{AEF71903-F711-47F8-A6E6-7225CF42791A}" type="slidenum">
              <a:rPr lang="de-DE" altLang="de-DE" smtClean="0"/>
              <a:pPr>
                <a:defRPr/>
              </a:pPr>
              <a:t>44</a:t>
            </a:fld>
            <a:endParaRPr lang="de-DE" altLang="de-DE" dirty="0"/>
          </a:p>
        </p:txBody>
      </p:sp>
      <p:sp>
        <p:nvSpPr>
          <p:cNvPr id="33" name="Line 3">
            <a:extLst>
              <a:ext uri="{FF2B5EF4-FFF2-40B4-BE49-F238E27FC236}">
                <a16:creationId xmlns:a16="http://schemas.microsoft.com/office/drawing/2014/main" id="{70AF6D12-BDC1-48C2-862C-FE46CB70D8CA}"/>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
            <a:extLst>
              <a:ext uri="{FF2B5EF4-FFF2-40B4-BE49-F238E27FC236}">
                <a16:creationId xmlns:a16="http://schemas.microsoft.com/office/drawing/2014/main" id="{C1E54F1A-4B2C-4F5A-A071-CF916E620333}"/>
              </a:ext>
            </a:extLst>
          </p:cNvPr>
          <p:cNvSpPr>
            <a:spLocks noChangeShapeType="1"/>
          </p:cNvSpPr>
          <p:nvPr/>
        </p:nvSpPr>
        <p:spPr bwMode="auto">
          <a:xfrm flipH="1">
            <a:off x="322165" y="641648"/>
            <a:ext cx="136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5" name="AutoShape 5">
            <a:extLst>
              <a:ext uri="{FF2B5EF4-FFF2-40B4-BE49-F238E27FC236}">
                <a16:creationId xmlns:a16="http://schemas.microsoft.com/office/drawing/2014/main" id="{156B63AD-A399-414E-8615-3BAA63DA5CA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8A5FDCFD-7626-45FE-8E8C-B7786C0253FC}"/>
              </a:ext>
            </a:extLst>
          </p:cNvPr>
          <p:cNvSpPr txBox="1">
            <a:spLocks noChangeArrowheads="1"/>
          </p:cNvSpPr>
          <p:nvPr/>
        </p:nvSpPr>
        <p:spPr bwMode="auto">
          <a:xfrm>
            <a:off x="539552" y="390138"/>
            <a:ext cx="8496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The </a:t>
            </a:r>
            <a:r>
              <a:rPr lang="de-DE" altLang="de-DE" b="1" dirty="0" err="1">
                <a:solidFill>
                  <a:srgbClr val="FF0000"/>
                </a:solidFill>
                <a:latin typeface="Arial" panose="020B0604020202020204" pitchFamily="34" charset="0"/>
                <a:cs typeface="Times New Roman" panose="02020603050405020304" pitchFamily="18" charset="0"/>
              </a:rPr>
              <a:t>GroIMP</a:t>
            </a:r>
            <a:r>
              <a:rPr lang="de-DE" altLang="de-DE" b="1" dirty="0">
                <a:solidFill>
                  <a:srgbClr val="FF0000"/>
                </a:solidFill>
                <a:latin typeface="Arial" panose="020B0604020202020204" pitchFamily="34" charset="0"/>
                <a:cs typeface="Times New Roman" panose="02020603050405020304" pitchFamily="18" charset="0"/>
              </a:rPr>
              <a:t> Software             </a:t>
            </a:r>
            <a:r>
              <a:rPr lang="de-DE" altLang="de-DE" sz="2400" b="1" dirty="0">
                <a:solidFill>
                  <a:srgbClr val="7030A0"/>
                </a:solidFill>
                <a:latin typeface="Courier New" panose="02070309020205020404" pitchFamily="49" charset="0"/>
                <a:cs typeface="Courier New" panose="02070309020205020404" pitchFamily="49" charset="0"/>
              </a:rPr>
              <a:t>www.grogra.de</a:t>
            </a:r>
          </a:p>
          <a:p>
            <a:pPr eaLnBrk="1" hangingPunct="1">
              <a:spcBef>
                <a:spcPts val="0"/>
              </a:spcBef>
              <a:buFontTx/>
              <a:buNone/>
            </a:pPr>
            <a:r>
              <a:rPr lang="de-DE" altLang="de-DE" sz="2400" dirty="0">
                <a:solidFill>
                  <a:srgbClr val="009900"/>
                </a:solidFill>
                <a:latin typeface="Arial" panose="020B0604020202020204" pitchFamily="34" charset="0"/>
                <a:cs typeface="Times New Roman" panose="02020603050405020304" pitchFamily="18" charset="0"/>
              </a:rPr>
              <a:t>"Growth-</a:t>
            </a:r>
            <a:r>
              <a:rPr lang="de-DE" altLang="de-DE" sz="2400" dirty="0" err="1">
                <a:solidFill>
                  <a:srgbClr val="009900"/>
                </a:solidFill>
                <a:latin typeface="Arial" panose="020B0604020202020204" pitchFamily="34" charset="0"/>
                <a:cs typeface="Times New Roman" panose="02020603050405020304" pitchFamily="18" charset="0"/>
              </a:rPr>
              <a:t>grammar</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related</a:t>
            </a:r>
            <a:r>
              <a:rPr lang="de-DE" altLang="de-DE" sz="2400" dirty="0">
                <a:solidFill>
                  <a:srgbClr val="009900"/>
                </a:solidFill>
                <a:latin typeface="Arial" panose="020B0604020202020204" pitchFamily="34" charset="0"/>
                <a:cs typeface="Times New Roman" panose="02020603050405020304" pitchFamily="18" charset="0"/>
              </a:rPr>
              <a:t> Interactive Modelling </a:t>
            </a:r>
            <a:r>
              <a:rPr lang="de-DE" altLang="de-DE" sz="2400" dirty="0" err="1">
                <a:solidFill>
                  <a:srgbClr val="009900"/>
                </a:solidFill>
                <a:latin typeface="Arial" panose="020B0604020202020204" pitchFamily="34" charset="0"/>
                <a:cs typeface="Times New Roman" panose="02020603050405020304" pitchFamily="18" charset="0"/>
              </a:rPr>
              <a:t>Platform</a:t>
            </a:r>
            <a:r>
              <a:rPr lang="de-DE" altLang="de-DE" sz="2400" dirty="0">
                <a:solidFill>
                  <a:srgbClr val="009900"/>
                </a:solidFill>
                <a:latin typeface="Arial" panose="020B0604020202020204" pitchFamily="34" charset="0"/>
                <a:cs typeface="Times New Roman" panose="02020603050405020304" pitchFamily="18" charset="0"/>
              </a:rPr>
              <a:t>“</a:t>
            </a:r>
          </a:p>
          <a:p>
            <a:pPr eaLnBrk="1" hangingPunct="1">
              <a:spcBef>
                <a:spcPts val="0"/>
              </a:spcBef>
              <a:buFontTx/>
              <a:buNone/>
            </a:pPr>
            <a:endParaRPr lang="de-DE" altLang="de-DE" sz="2400"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written</a:t>
            </a:r>
            <a:r>
              <a:rPr lang="de-DE" altLang="de-DE" sz="2800" dirty="0">
                <a:solidFill>
                  <a:srgbClr val="0000FF"/>
                </a:solidFill>
                <a:latin typeface="Arial" panose="020B0604020202020204" pitchFamily="34" charset="0"/>
                <a:cs typeface="Times New Roman" panose="02020603050405020304" pitchFamily="18" charset="0"/>
              </a:rPr>
              <a:t> in Java</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download</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from</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Sourceforge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free</a:t>
            </a:r>
            <a:r>
              <a:rPr lang="de-DE" altLang="de-DE" sz="2800" dirty="0">
                <a:solidFill>
                  <a:srgbClr val="0000FF"/>
                </a:solidFill>
                <a:latin typeface="Arial" panose="020B0604020202020204" pitchFamily="34" charset="0"/>
                <a:cs typeface="Times New Roman" panose="02020603050405020304" pitchFamily="18" charset="0"/>
              </a:rPr>
              <a:t> &amp; open source)</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rgg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projects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gsz</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editor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development</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environment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window</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2D (</a:t>
            </a:r>
            <a:r>
              <a:rPr lang="de-DE" altLang="de-DE" sz="2800" dirty="0" err="1">
                <a:solidFill>
                  <a:srgbClr val="0000FF"/>
                </a:solidFill>
                <a:latin typeface="Arial" panose="020B0604020202020204" pitchFamily="34" charset="0"/>
                <a:cs typeface="Times New Roman" panose="02020603050405020304" pitchFamily="18" charset="0"/>
              </a:rPr>
              <a:t>graph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window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hidden</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attribute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view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each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object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camera</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position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navigation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interactive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modeling</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compiler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the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programming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language</a:t>
            </a:r>
            <a:r>
              <a:rPr lang="de-DE" altLang="de-DE" sz="2800" dirty="0">
                <a:solidFill>
                  <a:srgbClr val="0000FF"/>
                </a:solidFill>
                <a:latin typeface="Arial" panose="020B0604020202020204" pitchFamily="34" charset="0"/>
                <a:cs typeface="Times New Roman" panose="02020603050405020304" pitchFamily="18" charset="0"/>
              </a:rPr>
              <a:t> XL</a:t>
            </a:r>
          </a:p>
        </p:txBody>
      </p:sp>
      <p:sp>
        <p:nvSpPr>
          <p:cNvPr id="2" name="Slide Number Placeholder 1">
            <a:extLst>
              <a:ext uri="{FF2B5EF4-FFF2-40B4-BE49-F238E27FC236}">
                <a16:creationId xmlns:a16="http://schemas.microsoft.com/office/drawing/2014/main" id="{87439635-A5FA-4F18-AC02-6961B0F93EE5}"/>
              </a:ext>
            </a:extLst>
          </p:cNvPr>
          <p:cNvSpPr>
            <a:spLocks noGrp="1"/>
          </p:cNvSpPr>
          <p:nvPr>
            <p:ph type="sldNum" sz="quarter" idx="12"/>
          </p:nvPr>
        </p:nvSpPr>
        <p:spPr/>
        <p:txBody>
          <a:bodyPr/>
          <a:lstStyle/>
          <a:p>
            <a:pPr>
              <a:defRPr/>
            </a:pPr>
            <a:fld id="{AEF71903-F711-47F8-A6E6-7225CF42791A}" type="slidenum">
              <a:rPr lang="de-DE" altLang="de-DE" smtClean="0"/>
              <a:pPr>
                <a:defRPr/>
              </a:pPr>
              <a:t>45</a:t>
            </a:fld>
            <a:endParaRPr lang="de-DE" altLang="de-DE" dirty="0"/>
          </a:p>
        </p:txBody>
      </p:sp>
      <p:sp>
        <p:nvSpPr>
          <p:cNvPr id="4" name="Line 3">
            <a:extLst>
              <a:ext uri="{FF2B5EF4-FFF2-40B4-BE49-F238E27FC236}">
                <a16:creationId xmlns:a16="http://schemas.microsoft.com/office/drawing/2014/main" id="{D621DA53-C58A-4199-9951-965DCE325C1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E053527-97F1-4981-9E6D-2CCCBE96EE30}"/>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4128791F-70FE-47CB-83D7-B612C320484A}"/>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2429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6ADB5A-B70B-4591-85FC-AC2A8F936141}"/>
              </a:ext>
            </a:extLst>
          </p:cNvPr>
          <p:cNvSpPr>
            <a:spLocks noGrp="1"/>
          </p:cNvSpPr>
          <p:nvPr>
            <p:ph type="sldNum" sz="quarter" idx="12"/>
          </p:nvPr>
        </p:nvSpPr>
        <p:spPr/>
        <p:txBody>
          <a:bodyPr/>
          <a:lstStyle/>
          <a:p>
            <a:pPr>
              <a:defRPr/>
            </a:pPr>
            <a:fld id="{AEF71903-F711-47F8-A6E6-7225CF42791A}" type="slidenum">
              <a:rPr lang="de-DE" altLang="de-DE" smtClean="0"/>
              <a:pPr>
                <a:defRPr/>
              </a:pPr>
              <a:t>46</a:t>
            </a:fld>
            <a:endParaRPr lang="de-DE" altLang="de-DE"/>
          </a:p>
        </p:txBody>
      </p:sp>
      <p:sp>
        <p:nvSpPr>
          <p:cNvPr id="3" name="Text Box 4">
            <a:extLst>
              <a:ext uri="{FF2B5EF4-FFF2-40B4-BE49-F238E27FC236}">
                <a16:creationId xmlns:a16="http://schemas.microsoft.com/office/drawing/2014/main" id="{98B35F56-100D-4087-9DB7-F0424CFDFB55}"/>
              </a:ext>
            </a:extLst>
          </p:cNvPr>
          <p:cNvSpPr txBox="1">
            <a:spLocks noChangeArrowheads="1"/>
          </p:cNvSpPr>
          <p:nvPr/>
        </p:nvSpPr>
        <p:spPr bwMode="auto">
          <a:xfrm>
            <a:off x="581704" y="2060848"/>
            <a:ext cx="8496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err="1">
                <a:solidFill>
                  <a:schemeClr val="bg1">
                    <a:lumMod val="50000"/>
                  </a:schemeClr>
                </a:solidFill>
                <a:latin typeface="Arial" panose="020B0604020202020204" pitchFamily="34" charset="0"/>
                <a:cs typeface="Times New Roman" panose="02020603050405020304" pitchFamily="18" charset="0"/>
              </a:rPr>
              <a:t>Homework</a:t>
            </a:r>
            <a:endParaRPr lang="de-DE" altLang="de-DE" b="1"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FontTx/>
              <a:buNone/>
            </a:pPr>
            <a:endParaRPr lang="de-DE" altLang="de-DE" sz="24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r>
              <a:rPr lang="de-DE" altLang="de-DE" sz="2400" dirty="0" err="1">
                <a:solidFill>
                  <a:schemeClr val="bg1">
                    <a:lumMod val="50000"/>
                  </a:schemeClr>
                </a:solidFill>
                <a:latin typeface="Arial" panose="020B0604020202020204" pitchFamily="34" charset="0"/>
                <a:cs typeface="Times New Roman" panose="02020603050405020304" pitchFamily="18" charset="0"/>
              </a:rPr>
              <a:t>Install</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GroIMP</a:t>
            </a:r>
            <a:r>
              <a:rPr lang="de-DE" altLang="de-DE" sz="2400" dirty="0">
                <a:solidFill>
                  <a:schemeClr val="bg1">
                    <a:lumMod val="50000"/>
                  </a:schemeClr>
                </a:solidFill>
                <a:latin typeface="Arial" panose="020B0604020202020204" pitchFamily="34" charset="0"/>
                <a:cs typeface="Times New Roman" panose="02020603050405020304" pitchFamily="18" charset="0"/>
              </a:rPr>
              <a:t> on </a:t>
            </a:r>
            <a:r>
              <a:rPr lang="de-DE" altLang="de-DE" sz="2400" dirty="0" err="1">
                <a:solidFill>
                  <a:schemeClr val="bg1">
                    <a:lumMod val="50000"/>
                  </a:schemeClr>
                </a:solidFill>
                <a:latin typeface="Arial" panose="020B0604020202020204" pitchFamily="34" charset="0"/>
                <a:cs typeface="Times New Roman" panose="02020603050405020304" pitchFamily="18" charset="0"/>
              </a:rPr>
              <a:t>your</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computer</a:t>
            </a:r>
            <a:r>
              <a:rPr lang="de-DE" altLang="de-DE" sz="2400" dirty="0">
                <a:solidFill>
                  <a:schemeClr val="bg1">
                    <a:lumMod val="50000"/>
                  </a:schemeClr>
                </a:solidFill>
                <a:latin typeface="Arial" panose="020B0604020202020204" pitchFamily="34" charset="0"/>
                <a:cs typeface="Times New Roman" panose="02020603050405020304" pitchFamily="18" charset="0"/>
              </a:rPr>
              <a:t> and </a:t>
            </a:r>
            <a:r>
              <a:rPr lang="de-DE" altLang="de-DE" sz="2400" dirty="0" err="1">
                <a:solidFill>
                  <a:schemeClr val="bg1">
                    <a:lumMod val="50000"/>
                  </a:schemeClr>
                </a:solidFill>
                <a:latin typeface="Arial" panose="020B0604020202020204" pitchFamily="34" charset="0"/>
                <a:cs typeface="Times New Roman" panose="02020603050405020304" pitchFamily="18" charset="0"/>
              </a:rPr>
              <a:t>run</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some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from</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the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menu</a:t>
            </a:r>
            <a:r>
              <a:rPr lang="de-DE" altLang="de-DE" sz="2400" dirty="0">
                <a:solidFill>
                  <a:schemeClr val="bg1">
                    <a:lumMod val="50000"/>
                  </a:schemeClr>
                </a:solidFill>
                <a:latin typeface="Arial" panose="020B0604020202020204" pitchFamily="34" charset="0"/>
                <a:cs typeface="Times New Roman" panose="02020603050405020304" pitchFamily="18" charset="0"/>
              </a:rPr>
              <a:t> item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a:t>
            </a:r>
            <a:endParaRPr lang="de-DE" altLang="de-DE" sz="28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74CD8B09-B955-46B1-BDE9-2EF9119DD875}"/>
              </a:ext>
            </a:extLst>
          </p:cNvPr>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AEF71903-F711-47F8-A6E6-7225CF42791A}" type="slidenum">
              <a:rPr lang="de-DE" altLang="de-DE" smtClean="0"/>
              <a:pPr>
                <a:defRPr/>
              </a:pPr>
              <a:t>46</a:t>
            </a:fld>
            <a:endParaRPr lang="de-DE" altLang="de-DE"/>
          </a:p>
        </p:txBody>
      </p:sp>
      <p:sp>
        <p:nvSpPr>
          <p:cNvPr id="5" name="Line 3">
            <a:extLst>
              <a:ext uri="{FF2B5EF4-FFF2-40B4-BE49-F238E27FC236}">
                <a16:creationId xmlns:a16="http://schemas.microsoft.com/office/drawing/2014/main" id="{0CD4060A-3444-486D-AA40-207A9184BC3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B76D64E-553B-47E0-A837-C484837B194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03CF4A04-3156-4436-A626-21C704289DE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675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2DF68CC-5023-416B-A748-A84E2E26836E}"/>
              </a:ext>
            </a:extLst>
          </p:cNvPr>
          <p:cNvSpPr txBox="1">
            <a:spLocks noChangeArrowheads="1"/>
          </p:cNvSpPr>
          <p:nvPr/>
        </p:nvSpPr>
        <p:spPr bwMode="auto">
          <a:xfrm>
            <a:off x="467549" y="1772816"/>
            <a:ext cx="8618973" cy="15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800" b="1" dirty="0" err="1">
                <a:solidFill>
                  <a:srgbClr val="CC0000"/>
                </a:solidFill>
                <a:latin typeface="Arial" panose="020B0604020202020204" pitchFamily="34" charset="0"/>
                <a:cs typeface="Times New Roman" panose="02020603050405020304" pitchFamily="18" charset="0"/>
              </a:rPr>
              <a:t>What</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are</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Functional</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Structural</a:t>
            </a:r>
            <a:r>
              <a:rPr lang="de-DE" altLang="de-DE" sz="2800" b="1" dirty="0">
                <a:solidFill>
                  <a:srgbClr val="CC0000"/>
                </a:solidFill>
                <a:latin typeface="Arial" panose="020B0604020202020204" pitchFamily="34" charset="0"/>
                <a:cs typeface="Times New Roman" panose="02020603050405020304" pitchFamily="18" charset="0"/>
              </a:rPr>
              <a:t> Plant Models?</a:t>
            </a:r>
          </a:p>
          <a:p>
            <a:pPr algn="ctr" eaLnBrk="1" hangingPunct="1">
              <a:buFontTx/>
              <a:buNone/>
            </a:pPr>
            <a:r>
              <a:rPr lang="de-DE" altLang="de-DE" sz="2800" b="1" dirty="0">
                <a:solidFill>
                  <a:srgbClr val="CC0000"/>
                </a:solidFill>
                <a:latin typeface="Arial" panose="020B0604020202020204" pitchFamily="34" charset="0"/>
                <a:cs typeface="Times New Roman" panose="02020603050405020304" pitchFamily="18" charset="0"/>
              </a:rPr>
              <a:t>(FSPM)</a:t>
            </a:r>
          </a:p>
          <a:p>
            <a:pPr algn="ctr" eaLnBrk="1" hangingPunct="1">
              <a:spcBef>
                <a:spcPct val="50000"/>
              </a:spcBef>
              <a:buFontTx/>
              <a:buNone/>
            </a:pPr>
            <a:r>
              <a:rPr lang="de-DE" altLang="de-DE" sz="2400" b="1" dirty="0">
                <a:latin typeface="Arial" panose="020B0604020202020204" pitchFamily="34" charset="0"/>
                <a:cs typeface="Times New Roman" panose="02020603050405020304" pitchFamily="18" charset="0"/>
              </a:rPr>
              <a:t>  </a:t>
            </a:r>
            <a:endParaRPr lang="de-DE" altLang="de-DE" sz="2400" b="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3334D20-CCA6-4ABC-B2FE-0825972ADC4C}"/>
              </a:ext>
            </a:extLst>
          </p:cNvPr>
          <p:cNvSpPr>
            <a:spLocks noGrp="1"/>
          </p:cNvSpPr>
          <p:nvPr>
            <p:ph type="sldNum" sz="quarter" idx="12"/>
          </p:nvPr>
        </p:nvSpPr>
        <p:spPr/>
        <p:txBody>
          <a:bodyPr/>
          <a:lstStyle/>
          <a:p>
            <a:pPr>
              <a:defRPr/>
            </a:pPr>
            <a:fld id="{AEF71903-F711-47F8-A6E6-7225CF42791A}" type="slidenum">
              <a:rPr lang="de-DE" altLang="de-DE" smtClean="0"/>
              <a:pPr>
                <a:defRPr/>
              </a:pPr>
              <a:t>5</a:t>
            </a:fld>
            <a:endParaRPr lang="de-DE" altLang="de-DE"/>
          </a:p>
        </p:txBody>
      </p:sp>
      <p:sp>
        <p:nvSpPr>
          <p:cNvPr id="4" name="Line 3">
            <a:extLst>
              <a:ext uri="{FF2B5EF4-FFF2-40B4-BE49-F238E27FC236}">
                <a16:creationId xmlns:a16="http://schemas.microsoft.com/office/drawing/2014/main" id="{2328B0BE-8C49-44B0-B5B8-DBDCC53B888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C5DF7BA3-7A8E-4B88-8A69-934954DBF59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D3212654-E0A9-4ADF-A91D-B2C6019C902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reenshot of a cell phone&#10;&#10;Description automatically generated">
            <a:extLst>
              <a:ext uri="{FF2B5EF4-FFF2-40B4-BE49-F238E27FC236}">
                <a16:creationId xmlns:a16="http://schemas.microsoft.com/office/drawing/2014/main" id="{000BFE3B-AFFB-40F2-BAEA-A9E4A3BA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836613"/>
            <a:ext cx="8331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8309DD-5DF5-4A13-BC6D-E199E00BEC93}"/>
              </a:ext>
            </a:extLst>
          </p:cNvPr>
          <p:cNvSpPr>
            <a:spLocks noGrp="1"/>
          </p:cNvSpPr>
          <p:nvPr>
            <p:ph type="sldNum" sz="quarter" idx="12"/>
          </p:nvPr>
        </p:nvSpPr>
        <p:spPr/>
        <p:txBody>
          <a:bodyPr/>
          <a:lstStyle/>
          <a:p>
            <a:pPr>
              <a:defRPr/>
            </a:pPr>
            <a:fld id="{AEF71903-F711-47F8-A6E6-7225CF42791A}" type="slidenum">
              <a:rPr lang="de-DE" altLang="de-DE" smtClean="0"/>
              <a:pPr>
                <a:defRPr/>
              </a:pPr>
              <a:t>6</a:t>
            </a:fld>
            <a:endParaRPr lang="de-DE" altLang="de-DE"/>
          </a:p>
        </p:txBody>
      </p:sp>
      <p:sp>
        <p:nvSpPr>
          <p:cNvPr id="4" name="Line 3">
            <a:extLst>
              <a:ext uri="{FF2B5EF4-FFF2-40B4-BE49-F238E27FC236}">
                <a16:creationId xmlns:a16="http://schemas.microsoft.com/office/drawing/2014/main" id="{001ED438-9393-4471-9914-90D8A28C0F0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0FFB695-2D1E-4027-823D-92AC99F1C24D}"/>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EC5801D-18EE-4EB7-AAEA-C740F49135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reenshot of a cell phone&#10;&#10;Description automatically generated">
            <a:extLst>
              <a:ext uri="{FF2B5EF4-FFF2-40B4-BE49-F238E27FC236}">
                <a16:creationId xmlns:a16="http://schemas.microsoft.com/office/drawing/2014/main" id="{D7522213-F1C7-478B-82C1-FCCCCE7C2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613"/>
            <a:ext cx="833278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A close up of a logo&#10;&#10;Description automatically generated">
            <a:extLst>
              <a:ext uri="{FF2B5EF4-FFF2-40B4-BE49-F238E27FC236}">
                <a16:creationId xmlns:a16="http://schemas.microsoft.com/office/drawing/2014/main" id="{B72178F7-7800-42A7-9A4C-3F3146D7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775"/>
            <a:ext cx="3475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FC5A03-9283-4961-A7EE-368FD85EC448}"/>
              </a:ext>
            </a:extLst>
          </p:cNvPr>
          <p:cNvSpPr>
            <a:spLocks noGrp="1"/>
          </p:cNvSpPr>
          <p:nvPr>
            <p:ph type="sldNum" sz="quarter" idx="12"/>
          </p:nvPr>
        </p:nvSpPr>
        <p:spPr/>
        <p:txBody>
          <a:bodyPr/>
          <a:lstStyle/>
          <a:p>
            <a:pPr>
              <a:defRPr/>
            </a:pPr>
            <a:fld id="{AEF71903-F711-47F8-A6E6-7225CF42791A}" type="slidenum">
              <a:rPr lang="de-DE" altLang="de-DE" smtClean="0"/>
              <a:pPr>
                <a:defRPr/>
              </a:pPr>
              <a:t>7</a:t>
            </a:fld>
            <a:endParaRPr lang="de-DE" altLang="de-DE"/>
          </a:p>
        </p:txBody>
      </p:sp>
      <p:sp>
        <p:nvSpPr>
          <p:cNvPr id="5" name="Line 3">
            <a:extLst>
              <a:ext uri="{FF2B5EF4-FFF2-40B4-BE49-F238E27FC236}">
                <a16:creationId xmlns:a16="http://schemas.microsoft.com/office/drawing/2014/main" id="{4CA23AA6-5474-432E-9AE9-0BB06CF9C4DC}"/>
              </a:ext>
            </a:extLst>
          </p:cNvPr>
          <p:cNvSpPr>
            <a:spLocks noChangeShapeType="1"/>
          </p:cNvSpPr>
          <p:nvPr/>
        </p:nvSpPr>
        <p:spPr bwMode="auto">
          <a:xfrm flipH="1">
            <a:off x="683568" y="260648"/>
            <a:ext cx="8460432"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C05703C6-8A20-4A4B-BE84-BB16D36F5C56}"/>
              </a:ext>
            </a:extLst>
          </p:cNvPr>
          <p:cNvSpPr>
            <a:spLocks noChangeShapeType="1"/>
          </p:cNvSpPr>
          <p:nvPr/>
        </p:nvSpPr>
        <p:spPr bwMode="auto">
          <a:xfrm>
            <a:off x="251520"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8BD9F4A-9883-404C-9FC4-0CCB03CF4F0C}"/>
              </a:ext>
            </a:extLst>
          </p:cNvPr>
          <p:cNvCxnSpPr>
            <a:cxnSpLocks noChangeShapeType="1"/>
          </p:cNvCxnSpPr>
          <p:nvPr/>
        </p:nvCxnSpPr>
        <p:spPr bwMode="auto">
          <a:xfrm rot="-5400000">
            <a:off x="265808"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screenshot of a cell phone&#10;&#10;Description automatically generated">
            <a:extLst>
              <a:ext uri="{FF2B5EF4-FFF2-40B4-BE49-F238E27FC236}">
                <a16:creationId xmlns:a16="http://schemas.microsoft.com/office/drawing/2014/main" id="{F22AAE5A-8091-417F-BBEA-EF5B033B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 close up of a logo&#10;&#10;Description automatically generated">
            <a:extLst>
              <a:ext uri="{FF2B5EF4-FFF2-40B4-BE49-F238E27FC236}">
                <a16:creationId xmlns:a16="http://schemas.microsoft.com/office/drawing/2014/main" id="{66A29C04-AAC6-4B78-8BD6-5059D521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E41574B7-DB1B-4520-9DD1-74FFDE76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7B1F8C-03C0-4795-93D1-4A7F382AD6E6}"/>
              </a:ext>
            </a:extLst>
          </p:cNvPr>
          <p:cNvSpPr>
            <a:spLocks noGrp="1"/>
          </p:cNvSpPr>
          <p:nvPr>
            <p:ph type="sldNum" sz="quarter" idx="12"/>
          </p:nvPr>
        </p:nvSpPr>
        <p:spPr/>
        <p:txBody>
          <a:bodyPr/>
          <a:lstStyle/>
          <a:p>
            <a:pPr>
              <a:defRPr/>
            </a:pPr>
            <a:fld id="{AEF71903-F711-47F8-A6E6-7225CF42791A}" type="slidenum">
              <a:rPr lang="de-DE" altLang="de-DE" smtClean="0"/>
              <a:pPr>
                <a:defRPr/>
              </a:pPr>
              <a:t>8</a:t>
            </a:fld>
            <a:endParaRPr lang="de-DE" altLang="de-DE"/>
          </a:p>
        </p:txBody>
      </p:sp>
      <p:sp>
        <p:nvSpPr>
          <p:cNvPr id="6" name="Line 3">
            <a:extLst>
              <a:ext uri="{FF2B5EF4-FFF2-40B4-BE49-F238E27FC236}">
                <a16:creationId xmlns:a16="http://schemas.microsoft.com/office/drawing/2014/main" id="{130945B0-39F7-4688-A50A-739CBB77F27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B2F738F9-D897-4E51-BFC8-8A5F4825B99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C7A5F0FD-AF68-4A10-A6B5-F7B9DE81E55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screenshot of a cell phone&#10;&#10;Description automatically generated">
            <a:extLst>
              <a:ext uri="{FF2B5EF4-FFF2-40B4-BE49-F238E27FC236}">
                <a16:creationId xmlns:a16="http://schemas.microsoft.com/office/drawing/2014/main" id="{30AB9FF7-B76D-4548-B855-12869B27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A close up of a logo&#10;&#10;Description automatically generated">
            <a:extLst>
              <a:ext uri="{FF2B5EF4-FFF2-40B4-BE49-F238E27FC236}">
                <a16:creationId xmlns:a16="http://schemas.microsoft.com/office/drawing/2014/main" id="{F4AD58EC-AF54-4C92-87A4-7D1D1C6C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F5A339B3-AB05-48B5-BF05-D27737DA6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A screenshot of a cell phone&#10;&#10;Description automatically generated">
            <a:extLst>
              <a:ext uri="{FF2B5EF4-FFF2-40B4-BE49-F238E27FC236}">
                <a16:creationId xmlns:a16="http://schemas.microsoft.com/office/drawing/2014/main" id="{E0B85749-5FCA-45C5-8A01-1FEF91993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4581525"/>
            <a:ext cx="41624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9B454E-0460-499A-ACF2-CA530F44EB71}"/>
              </a:ext>
            </a:extLst>
          </p:cNvPr>
          <p:cNvSpPr>
            <a:spLocks noGrp="1"/>
          </p:cNvSpPr>
          <p:nvPr>
            <p:ph type="sldNum" sz="quarter" idx="12"/>
          </p:nvPr>
        </p:nvSpPr>
        <p:spPr/>
        <p:txBody>
          <a:bodyPr/>
          <a:lstStyle/>
          <a:p>
            <a:pPr>
              <a:defRPr/>
            </a:pPr>
            <a:fld id="{AEF71903-F711-47F8-A6E6-7225CF42791A}" type="slidenum">
              <a:rPr lang="de-DE" altLang="de-DE" smtClean="0"/>
              <a:pPr>
                <a:defRPr/>
              </a:pPr>
              <a:t>9</a:t>
            </a:fld>
            <a:endParaRPr lang="de-DE" altLang="de-DE"/>
          </a:p>
        </p:txBody>
      </p:sp>
      <p:sp>
        <p:nvSpPr>
          <p:cNvPr id="7" name="Line 3">
            <a:extLst>
              <a:ext uri="{FF2B5EF4-FFF2-40B4-BE49-F238E27FC236}">
                <a16:creationId xmlns:a16="http://schemas.microsoft.com/office/drawing/2014/main" id="{49F8A503-B99A-40AC-BC0E-14D8462DECC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9B14B4A3-6E29-4C73-99E4-03FC05B7EE33}"/>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4731404F-403D-4A12-B2AD-DE3F95534AB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Bildschirmpräsentation (4:3)</PresentationFormat>
  <Paragraphs>378</Paragraphs>
  <Slides>46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46</vt:i4>
      </vt:variant>
    </vt:vector>
  </HeadingPairs>
  <TitlesOfParts>
    <vt:vector size="53" baseType="lpstr">
      <vt:lpstr>Arial</vt:lpstr>
      <vt:lpstr>Calibri</vt:lpstr>
      <vt:lpstr>Courier New</vt:lpstr>
      <vt:lpstr>Symbol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BTU Cottbus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Winfried Kurth</dc:creator>
  <cp:lastModifiedBy>Kurth, Winfried</cp:lastModifiedBy>
  <cp:revision>255</cp:revision>
  <dcterms:created xsi:type="dcterms:W3CDTF">2006-10-23T15:58:10Z</dcterms:created>
  <dcterms:modified xsi:type="dcterms:W3CDTF">2022-04-26T11:53:20Z</dcterms:modified>
</cp:coreProperties>
</file>