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489" r:id="rId2"/>
    <p:sldId id="490" r:id="rId3"/>
    <p:sldId id="613" r:id="rId4"/>
    <p:sldId id="621" r:id="rId5"/>
    <p:sldId id="622" r:id="rId6"/>
    <p:sldId id="626" r:id="rId7"/>
    <p:sldId id="627" r:id="rId8"/>
    <p:sldId id="623" r:id="rId9"/>
    <p:sldId id="624" r:id="rId10"/>
    <p:sldId id="628" r:id="rId11"/>
    <p:sldId id="629" r:id="rId12"/>
    <p:sldId id="630" r:id="rId13"/>
    <p:sldId id="631" r:id="rId14"/>
    <p:sldId id="632" r:id="rId15"/>
    <p:sldId id="633" r:id="rId16"/>
    <p:sldId id="634" r:id="rId17"/>
    <p:sldId id="579" r:id="rId18"/>
    <p:sldId id="580" r:id="rId19"/>
    <p:sldId id="581" r:id="rId20"/>
    <p:sldId id="582" r:id="rId21"/>
    <p:sldId id="583" r:id="rId22"/>
    <p:sldId id="584" r:id="rId23"/>
    <p:sldId id="585" r:id="rId24"/>
    <p:sldId id="586" r:id="rId25"/>
    <p:sldId id="587" r:id="rId26"/>
    <p:sldId id="593" r:id="rId27"/>
    <p:sldId id="566" r:id="rId28"/>
    <p:sldId id="567" r:id="rId29"/>
    <p:sldId id="568" r:id="rId30"/>
    <p:sldId id="569" r:id="rId31"/>
    <p:sldId id="570" r:id="rId32"/>
    <p:sldId id="571" r:id="rId33"/>
    <p:sldId id="594" r:id="rId34"/>
  </p:sldIdLst>
  <p:sldSz cx="9144000" cy="6858000" type="screen4x3"/>
  <p:notesSz cx="6781800" cy="98806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FF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55" autoAdjust="0"/>
    <p:restoredTop sz="95842" autoAdjust="0"/>
  </p:normalViewPr>
  <p:slideViewPr>
    <p:cSldViewPr>
      <p:cViewPr varScale="1">
        <p:scale>
          <a:sx n="107" d="100"/>
          <a:sy n="107" d="100"/>
        </p:scale>
        <p:origin x="3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5FB3FC5-0546-41FF-8FEA-BFA09882D2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96D900-693A-4C02-8ED5-D91D662247B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12CC6B-1951-4BFD-944E-AA40CD0059B9}" type="datetimeFigureOut">
              <a:rPr lang="de-DE"/>
              <a:pPr>
                <a:defRPr/>
              </a:pPr>
              <a:t>02.07.2021</a:t>
            </a:fld>
            <a:endParaRPr 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C4E834C0-762C-4763-9944-23E3C380A62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5075"/>
            <a:ext cx="4448175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5C55B5F5-9385-4777-A51C-F37D6717C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7863" y="4754563"/>
            <a:ext cx="5426075" cy="38909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024ABF-25F4-4516-AF02-7163652B379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7ED3821-4643-46F9-B1A2-6D94C1B379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1750" y="938530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1814B17-03EE-48E8-8BF7-45B89052D77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19A55F-F261-4AC3-9AA9-35D2266818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C187521-8847-441E-A804-8E4CCE66FA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F43BB7-AD8A-4272-A3EE-0E7C6F59EE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3DDAB-86F7-4208-8567-A7E0283602B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1261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9345A4-25B5-4007-A64E-66A9C70EDE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785982-E15D-48B5-8842-2C2175F017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7AC21D-CEA9-4518-8FCA-93AB6321C9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6EBDD-B59A-4EBA-83D7-641C7D7964D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3345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676DDB-9344-4DE3-987C-573636262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7FBD687-2372-4C5D-AAB1-0D5CA3E7A0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AC02B18-3C3B-4E59-8D74-D9EC47D987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F537A-912B-4CF7-8469-D4A3B4A1BC3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9929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BB3645-3752-4732-AEDD-0919BFF63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B61303C-6308-47A4-91D5-FB647D1B03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8C24539-6C74-412B-9CF6-A077995570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3071A-8538-4B36-A4A5-FEBBB6F4170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1700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B739A7-F09A-48F9-8DB3-3AC96042C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86C9850-5AFA-4534-A8FE-8BD2622DD3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AB608E-BA59-40D3-9827-9D04323E89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3E4A5A-87AC-4126-961E-B550F372E9B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144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191409-BFF8-43B6-B0E7-AB127CE25E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E82A47-0660-4923-BC52-F2BC1CAC7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CF2D0E-85C7-43F8-BB94-538419B3F3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D0E7D-1F4C-497B-9199-2A0F22FB8C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5176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7A46763-DC67-4943-8E9C-A7F00AD988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67BB95-28B7-46E3-92F3-9AA1FA7EBD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F9A24C4-4F60-422E-BBAE-3B6CA5DE99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8ABCB-C2CE-47D0-B8A0-A6F5BAB2F1E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45385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FF0202C-95BE-41B0-BCAE-42F77FE873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300DB05-4D18-4796-8048-54347943E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8F003E0-1D81-4BBA-A30E-1482F15C6C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79EAF-3A64-4D23-8263-B60B2701297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88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64F4740-5AD7-40FD-A4A1-093024B649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9CF8738-A1F3-4045-8533-2F076D4BCE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EFA8420-3438-4161-AA7C-12618556EC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7FF99-3108-436A-A64A-C83CBD1296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24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43E446-9651-421A-862A-AC41EF195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611ADC-F22A-4AF6-82C6-30AA1CC6C6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0F1C80-03CE-430D-AD94-D943837C98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57C959-A375-4D04-A26B-9F332DA5DAF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644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2E0BFE-A8F5-42C0-A744-3153EE8A17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7AD53E0-2B18-455D-BA12-AB00C4BE20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D99E22-8168-41D4-A5AF-E09F9534E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37566-5741-4A81-AA43-898E99F9C6A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9476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1DF32F4-5517-40AF-9D68-55E48817E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das Titelformat zu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8BA77F6-02E6-4DBC-BF3A-B05A2FC7D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E58A828-4573-4A06-AD51-8A48EBCB70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E31BEF8-EC7B-49F3-B56E-3B260AC3BF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98D5DDD-EC62-416F-AC28-4D95CAB20B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02C3D0E-65DE-4CDD-B85E-FCA7A58AA7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826F0A4C-5442-4512-A6EF-776C55D42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2420888"/>
            <a:ext cx="807720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Functional-Structural Plant Models</a:t>
            </a:r>
          </a:p>
          <a:p>
            <a:pPr marL="342900" indent="-342900" eaLnBrk="1" hangingPunct="1">
              <a:spcBef>
                <a:spcPct val="50000"/>
              </a:spcBef>
              <a:buFontTx/>
              <a:buChar char="-"/>
              <a:defRPr/>
            </a:pP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semester 2021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Winfried </a:t>
            </a:r>
            <a:r>
              <a:rPr lang="en-US" altLang="de-DE" sz="2400" dirty="0" err="1">
                <a:solidFill>
                  <a:srgbClr val="009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Kurth</a:t>
            </a:r>
            <a:endParaRPr lang="en-US" altLang="de-DE" sz="2400" dirty="0">
              <a:solidFill>
                <a:srgbClr val="009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endParaRPr lang="en-US" alt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University of Göttingen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altLang="de-DE" sz="2400" dirty="0">
                <a:latin typeface="Arial" panose="020B0604020202020204" pitchFamily="34" charset="0"/>
                <a:cs typeface="Arial" panose="020B0604020202020204" pitchFamily="34" charset="0"/>
              </a:rPr>
              <a:t>Chair of Computer Graphics and Ecoinformatics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11</a:t>
            </a:r>
            <a:r>
              <a:rPr lang="en-US" altLang="de-DE" sz="2400" baseline="30000" dirty="0">
                <a:solidFill>
                  <a:schemeClr val="accent2"/>
                </a:solidFill>
                <a:latin typeface="Arial" panose="020B0604020202020204" pitchFamily="34" charset="0"/>
              </a:rPr>
              <a:t>th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Lecture: 15 July, 2021</a:t>
            </a:r>
          </a:p>
        </p:txBody>
      </p:sp>
      <p:pic>
        <p:nvPicPr>
          <p:cNvPr id="3075" name="Picture 3" descr="groimpstart">
            <a:extLst>
              <a:ext uri="{FF2B5EF4-FFF2-40B4-BE49-F238E27FC236}">
                <a16:creationId xmlns:a16="http://schemas.microsoft.com/office/drawing/2014/main" id="{A3492409-B915-4A22-807F-37C9151A0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57200"/>
            <a:ext cx="205263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groimp500x500">
            <a:extLst>
              <a:ext uri="{FF2B5EF4-FFF2-40B4-BE49-F238E27FC236}">
                <a16:creationId xmlns:a16="http://schemas.microsoft.com/office/drawing/2014/main" id="{88D9ADA3-34EE-4C1E-A2A6-9715657CE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625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7A4DE8-59D2-4167-AD40-6DB13E525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11C7ED83-55AA-4621-8D9B-829103EB7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80265"/>
            <a:ext cx="8618536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only new parts of the model are displayed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000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leaf collects light and gets a new shader for the radiation model: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Leaf(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float al</a:t>
            </a:r>
            <a:r>
              <a:rPr lang="en-US" altLang="de-DE" sz="1200" b="1" dirty="0">
                <a:latin typeface="Courier New" panose="02070309020205020404" pitchFamily="49" charset="0"/>
              </a:rPr>
              <a:t>) extends Parallelogram(2,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(0, 1, 0), GREEN));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further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light source: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SpotLight</a:t>
            </a: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setPower</a:t>
            </a:r>
            <a:r>
              <a:rPr lang="en-US" altLang="de-DE" sz="1200" b="1" dirty="0">
                <a:latin typeface="Courier New" panose="02070309020205020404" pitchFamily="49" charset="0"/>
              </a:rPr>
              <a:t>(200.0);                /* power in W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setAttenuationDistance</a:t>
            </a:r>
            <a:r>
              <a:rPr lang="en-US" altLang="de-DE" sz="1200" b="1" dirty="0">
                <a:latin typeface="Courier New" panose="02070309020205020404" pitchFamily="49" charset="0"/>
              </a:rPr>
              <a:t>(50.0);   /* in m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setAttenuationExponent</a:t>
            </a:r>
            <a:r>
              <a:rPr lang="en-US" altLang="de-DE" sz="1200" b="1" dirty="0">
                <a:latin typeface="Courier New" panose="02070309020205020404" pitchFamily="49" charset="0"/>
              </a:rPr>
              <a:t>(0.0);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setInnerAngle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(22.5*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setOuterAngle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(30.0*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LightNode</a:t>
            </a:r>
            <a:r>
              <a:rPr lang="en-US" altLang="de-DE" sz="1200" b="1" dirty="0">
                <a:latin typeface="Courier New" panose="02070309020205020404" pitchFamily="49" charset="0"/>
              </a:rPr>
              <a:t>(1.0, 1.0, 1.0)  /* R, G, B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setLight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());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radiation model is defined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</a:t>
            </a:r>
            <a:r>
              <a:rPr lang="en-US" altLang="de-DE" sz="1200" b="1" dirty="0"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(100000, 5);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/* 100000: number of random rays, 5: recursion depth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nb.</a:t>
            </a:r>
            <a:r>
              <a:rPr lang="en-US" altLang="de-DE" sz="1200" b="1" dirty="0">
                <a:latin typeface="Courier New" panose="02070309020205020404" pitchFamily="49" charset="0"/>
              </a:rPr>
              <a:t> of reflections) */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6B52C060-8DF8-4070-901A-3B0CA10361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3C609BD2-2B49-42CD-9F06-CF8D9AA642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C7096EC4-0F7B-4E5F-8F7F-44E4BD9050E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1E14DD-D7CD-4CA9-8725-FC4F994AA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>
            <a:extLst>
              <a:ext uri="{FF2B5EF4-FFF2-40B4-BE49-F238E27FC236}">
                <a16:creationId xmlns:a16="http://schemas.microsoft.com/office/drawing/2014/main" id="{2DF41E51-D503-4DD8-A483-7320E7207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772" y="486009"/>
            <a:ext cx="8353425" cy="615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(continuation)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4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Axiom ==&gt;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absorb();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Bud(r, p, o), (p&gt;0) ==&gt;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further rules....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absorb()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.(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[al]*2,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[al]/100.0),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			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BE128F3A-9549-45F8-B72A-3C66DFA516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49" y="260350"/>
            <a:ext cx="8353425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A92EE0B3-12E9-48E5-B63C-7CA8326B7A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6BE0E05-C44C-44F1-89A1-641B95C234A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4362BF-F57D-4069-8382-698EA562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4">
            <a:extLst>
              <a:ext uri="{FF2B5EF4-FFF2-40B4-BE49-F238E27FC236}">
                <a16:creationId xmlns:a16="http://schemas.microsoft.com/office/drawing/2014/main" id="{1046F7DF-D626-4BC6-BE78-238532C581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214" y="195027"/>
            <a:ext cx="8640636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Plotting charts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i="1" dirty="0">
                <a:solidFill>
                  <a:srgbClr val="009900"/>
                </a:solidFill>
                <a:latin typeface="Arial" panose="020B0604020202020204" pitchFamily="34" charset="0"/>
              </a:rPr>
              <a:t>(repetition, compare dispersal models – examples 23 und 24)</a:t>
            </a:r>
            <a:endParaRPr lang="en-US" altLang="de-DE" sz="2000" dirty="0">
              <a:solidFill>
                <a:srgbClr val="009900"/>
              </a:solidFill>
              <a:latin typeface="Arial" panose="020B0604020202020204" pitchFamily="34" charset="0"/>
            </a:endParaRPr>
          </a:p>
        </p:txBody>
      </p:sp>
      <p:pic>
        <p:nvPicPr>
          <p:cNvPr id="26627" name="Picture 5" descr="kat46a">
            <a:extLst>
              <a:ext uri="{FF2B5EF4-FFF2-40B4-BE49-F238E27FC236}">
                <a16:creationId xmlns:a16="http://schemas.microsoft.com/office/drawing/2014/main" id="{3E085C75-A35E-414D-997A-68F37E0E02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14" y="1130088"/>
            <a:ext cx="7818438" cy="432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6" descr="kat46">
            <a:extLst>
              <a:ext uri="{FF2B5EF4-FFF2-40B4-BE49-F238E27FC236}">
                <a16:creationId xmlns:a16="http://schemas.microsoft.com/office/drawing/2014/main" id="{33D693A5-9FCD-426B-A4AD-D918E0A80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9593" y="2560240"/>
            <a:ext cx="4052887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3">
            <a:extLst>
              <a:ext uri="{FF2B5EF4-FFF2-40B4-BE49-F238E27FC236}">
                <a16:creationId xmlns:a16="http://schemas.microsoft.com/office/drawing/2014/main" id="{7617AF5A-4C47-4883-BF27-6E5F2B57C9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D45DD4E1-0D3B-4836-8B71-94D68C490F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988FDDF1-69FA-45F8-B1AB-C500F8909466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45A467-4B1E-404D-97DE-27CB1297A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C37AD8-4E0C-4BCE-B599-9B022EC773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2458" y="4988354"/>
            <a:ext cx="4052887" cy="1753014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4">
            <a:extLst>
              <a:ext uri="{FF2B5EF4-FFF2-40B4-BE49-F238E27FC236}">
                <a16:creationId xmlns:a16="http://schemas.microsoft.com/office/drawing/2014/main" id="{3B3838CB-80E0-4F47-8C51-268BD5D11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458143"/>
            <a:ext cx="70564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</a:t>
            </a:r>
          </a:p>
        </p:txBody>
      </p:sp>
      <p:pic>
        <p:nvPicPr>
          <p:cNvPr id="27651" name="Picture 5" descr="kat49a">
            <a:extLst>
              <a:ext uri="{FF2B5EF4-FFF2-40B4-BE49-F238E27FC236}">
                <a16:creationId xmlns:a16="http://schemas.microsoft.com/office/drawing/2014/main" id="{3AECB9BA-1485-40BC-AD48-4210BFBF8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51384"/>
            <a:ext cx="82772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6" descr="kat49">
            <a:extLst>
              <a:ext uri="{FF2B5EF4-FFF2-40B4-BE49-F238E27FC236}">
                <a16:creationId xmlns:a16="http://schemas.microsoft.com/office/drawing/2014/main" id="{FE340034-54B6-497C-BBAA-9236C5525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860800"/>
            <a:ext cx="8351838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AutoShape 8">
            <a:extLst>
              <a:ext uri="{FF2B5EF4-FFF2-40B4-BE49-F238E27FC236}">
                <a16:creationId xmlns:a16="http://schemas.microsoft.com/office/drawing/2014/main" id="{69302B1E-D51F-4F0E-BE40-A71E68DAE52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675366" y="2205037"/>
            <a:ext cx="433138" cy="2528297"/>
          </a:xfrm>
          <a:prstGeom prst="curvedLeftArrow">
            <a:avLst>
              <a:gd name="adj1" fmla="val 87383"/>
              <a:gd name="adj2" fmla="val 174766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EA80BB9F-B9FC-4D33-A67C-B8F3CB8569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C38FEF66-4714-4A0D-81BD-64CE82FC89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350"/>
            <a:ext cx="32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A48CA64A-2753-4587-B423-5884045ED9C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E7A490-60A3-4FDB-9E24-9DEAE8ED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>
            <a:extLst>
              <a:ext uri="{FF2B5EF4-FFF2-40B4-BE49-F238E27FC236}">
                <a16:creationId xmlns:a16="http://schemas.microsoft.com/office/drawing/2014/main" id="{F01B58E2-F330-4C96-8D01-72877F9F2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00" y="411609"/>
            <a:ext cx="7848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 (application)</a:t>
            </a:r>
          </a:p>
        </p:txBody>
      </p:sp>
      <p:pic>
        <p:nvPicPr>
          <p:cNvPr id="28675" name="Picture 5" descr="kat50a">
            <a:extLst>
              <a:ext uri="{FF2B5EF4-FFF2-40B4-BE49-F238E27FC236}">
                <a16:creationId xmlns:a16="http://schemas.microsoft.com/office/drawing/2014/main" id="{B3B6CE90-4B49-457E-908D-203804D86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052513"/>
            <a:ext cx="8074025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6" descr="kat50">
            <a:extLst>
              <a:ext uri="{FF2B5EF4-FFF2-40B4-BE49-F238E27FC236}">
                <a16:creationId xmlns:a16="http://schemas.microsoft.com/office/drawing/2014/main" id="{61DA888D-DBA7-4631-9DAE-D78C03744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573463"/>
            <a:ext cx="4033837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EDD843EA-43A4-41ED-9CE9-7C137A5E09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242794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E9903DD0-CFC1-447E-929D-D4A78205F6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84AF0471-9443-47DC-86F1-CDFC506AB3B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376C78-A6C3-4987-9438-15A2D4293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>
            <a:extLst>
              <a:ext uri="{FF2B5EF4-FFF2-40B4-BE49-F238E27FC236}">
                <a16:creationId xmlns:a16="http://schemas.microsoft.com/office/drawing/2014/main" id="{69A43861-9F7A-4BE0-A71C-006BF3FDA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055" y="116632"/>
            <a:ext cx="8547789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Plotting of absorbed light </a:t>
            </a: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model)  </a:t>
            </a: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sfspm06.gsz</a:t>
            </a:r>
            <a:endParaRPr lang="en-US" altLang="de-DE" sz="1800" i="1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leaf is modelled as a 3-d box now and gets new parameters: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super.length</a:t>
            </a:r>
            <a:r>
              <a:rPr lang="en-US" altLang="de-DE" sz="1200" b="1" dirty="0">
                <a:latin typeface="Courier New" panose="02070309020205020404" pitchFamily="49" charset="0"/>
              </a:rPr>
              <a:t>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super.width</a:t>
            </a:r>
            <a:r>
              <a:rPr lang="en-US" altLang="de-DE" sz="1200" b="1" dirty="0">
                <a:latin typeface="Courier New" panose="02070309020205020404" pitchFamily="49" charset="0"/>
              </a:rPr>
              <a:t>, float al, int age)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extends Box(length, width, 0.01)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(0, 1, 0), GREEN));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Introducing leaf growth: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derivative of logistic function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float logistic(float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maxdim</a:t>
            </a:r>
            <a:r>
              <a:rPr lang="en-US" altLang="de-DE" sz="1200" b="1" dirty="0">
                <a:latin typeface="Courier New" panose="02070309020205020404" pitchFamily="49" charset="0"/>
              </a:rPr>
              <a:t>, int time,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phylloM</a:t>
            </a:r>
            <a:r>
              <a:rPr lang="en-US" altLang="de-DE" sz="1200" b="1" dirty="0">
                <a:latin typeface="Courier New" panose="02070309020205020404" pitchFamily="49" charset="0"/>
              </a:rPr>
              <a:t>, float slope)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return (slope 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maxdim</a:t>
            </a:r>
            <a:r>
              <a:rPr lang="en-US" altLang="de-DE" sz="1200" b="1" dirty="0">
                <a:latin typeface="Courier New" panose="02070309020205020404" pitchFamily="49" charset="0"/>
              </a:rPr>
              <a:t> 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Math.exp</a:t>
            </a:r>
            <a:r>
              <a:rPr lang="en-US" altLang="de-DE" sz="1200" b="1" dirty="0">
                <a:latin typeface="Courier New" panose="02070309020205020404" pitchFamily="49" charset="0"/>
              </a:rPr>
              <a:t>(-slope*(time-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phylloM</a:t>
            </a:r>
            <a:r>
              <a:rPr lang="en-US" altLang="de-DE" sz="1200" b="1" dirty="0">
                <a:latin typeface="Courier New" panose="02070309020205020404" pitchFamily="49" charset="0"/>
              </a:rPr>
              <a:t>))) 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((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Math.exp</a:t>
            </a:r>
            <a:r>
              <a:rPr lang="en-US" altLang="de-DE" sz="1200" b="1" dirty="0">
                <a:latin typeface="Courier New" panose="02070309020205020404" pitchFamily="49" charset="0"/>
              </a:rPr>
              <a:t>(-slope*(time-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phylloM</a:t>
            </a:r>
            <a:r>
              <a:rPr lang="en-US" altLang="de-DE" sz="1200" b="1" dirty="0">
                <a:latin typeface="Courier New" panose="02070309020205020404" pitchFamily="49" charset="0"/>
              </a:rPr>
              <a:t>))+1)**2);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Table for absorbed light values: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DatasetRef</a:t>
            </a:r>
            <a:r>
              <a:rPr lang="en-US" altLang="de-DE" sz="1200" b="1" dirty="0"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</a:t>
            </a:r>
            <a:r>
              <a:rPr lang="en-US" altLang="de-DE" sz="1200" b="1" dirty="0"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DatasetRef</a:t>
            </a:r>
            <a:r>
              <a:rPr lang="en-US" altLang="de-DE" sz="1200" b="1" dirty="0">
                <a:latin typeface="Courier New" panose="02070309020205020404" pitchFamily="49" charset="0"/>
              </a:rPr>
              <a:t>("Light intercepted by canopy");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lightdata.clear</a:t>
            </a:r>
            <a:r>
              <a:rPr lang="en-US" altLang="de-DE" sz="1200" b="1" dirty="0">
                <a:latin typeface="Courier New" panose="02070309020205020404" pitchFamily="49" charset="0"/>
              </a:rPr>
              <a:t>();           /* the chart is initialized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chart(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</a:t>
            </a:r>
            <a:r>
              <a:rPr lang="en-US" altLang="de-DE" sz="1200" b="1" dirty="0">
                <a:latin typeface="Courier New" panose="02070309020205020404" pitchFamily="49" charset="0"/>
              </a:rPr>
              <a:t>, XY_PLOT);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Axiom ==&gt;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E393AF7C-5391-40D7-9240-2AC871473B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2CA70A0B-937F-480A-8237-6AFBE89A02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79"/>
            <a:ext cx="1" cy="630825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FB302C84-D4A8-4B49-B52C-3013FBD4381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D5547D-C394-4130-B7E6-07A92F13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4A3BC4C9-6AF8-4F48-AA93-7F7B6AA1A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725" y="218991"/>
            <a:ext cx="8353425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Leaf growth using logistic function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Plotting of absorbed light </a:t>
            </a: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model, continued)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sfspm06.gsz:</a:t>
            </a:r>
            <a:endParaRPr lang="en-US" altLang="de-DE" sz="1800" i="1" dirty="0">
              <a:solidFill>
                <a:srgbClr val="0099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absorb_and_growleaf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lightdata.addRow</a:t>
            </a:r>
            <a:r>
              <a:rPr lang="en-US" altLang="de-DE" sz="1200" b="1" dirty="0">
                <a:latin typeface="Courier New" panose="02070309020205020404" pitchFamily="49" charset="0"/>
              </a:rPr>
              <a:t>().set(0, sum((* Leaf *)[al]));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Bud(r, p, o), (p&gt;0) ==&gt; 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further rules....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absorb_and_growleaf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.(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[al]*2,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[al]/100.0),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			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[age]++;                                    /* the leaf is ageing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 += logistic(2,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[age], 10, 0.5);  /* logistic growth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[width] =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[length]*0.7;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30723" name="Picture 3" descr="kat48">
            <a:extLst>
              <a:ext uri="{FF2B5EF4-FFF2-40B4-BE49-F238E27FC236}">
                <a16:creationId xmlns:a16="http://schemas.microsoft.com/office/drawing/2014/main" id="{0EAAD7DF-5AD8-4B0F-A015-A970A8783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052736"/>
            <a:ext cx="3522663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3">
            <a:extLst>
              <a:ext uri="{FF2B5EF4-FFF2-40B4-BE49-F238E27FC236}">
                <a16:creationId xmlns:a16="http://schemas.microsoft.com/office/drawing/2014/main" id="{F21EB5C7-5930-4A6C-8A96-62B4C949D6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4">
            <a:extLst>
              <a:ext uri="{FF2B5EF4-FFF2-40B4-BE49-F238E27FC236}">
                <a16:creationId xmlns:a16="http://schemas.microsoft.com/office/drawing/2014/main" id="{8D6565CE-A59C-4CA6-84E1-86A166DF1B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" name="AutoShape 5">
            <a:extLst>
              <a:ext uri="{FF2B5EF4-FFF2-40B4-BE49-F238E27FC236}">
                <a16:creationId xmlns:a16="http://schemas.microsoft.com/office/drawing/2014/main" id="{B970BAAB-2CC5-474B-98CB-07914A44703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DB7A16-E829-4AC5-ACD4-A03D68C92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7314EE8E-49EA-44F1-8084-C9C890B70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404" y="620713"/>
            <a:ext cx="8928100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absorb_and_growleaf</a:t>
            </a:r>
            <a:r>
              <a:rPr lang="en-US" altLang="de-DE" sz="16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6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 = 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lm.getAbsorbedPower3d(</a:t>
            </a:r>
            <a:r>
              <a:rPr lang="en-US" altLang="de-DE" sz="16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).integrate()</a:t>
            </a:r>
            <a:r>
              <a:rPr lang="en-US" altLang="de-DE" sz="1600" b="1" dirty="0">
                <a:latin typeface="Courier New" panose="020703090202050204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/* without factor 2.25;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          this factor would convert from global radiation [W/m2]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          into photosynthetically active radiation [</a:t>
            </a:r>
            <a:r>
              <a:rPr lang="en-US" altLang="de-DE" sz="1600" b="1" dirty="0" err="1">
                <a:solidFill>
                  <a:srgbClr val="009900"/>
                </a:solidFill>
                <a:latin typeface="Courier New" panose="02070309020205020404" pitchFamily="49" charset="0"/>
              </a:rPr>
              <a:t>umol</a:t>
            </a:r>
            <a:r>
              <a:rPr lang="en-US" altLang="de-DE" sz="1600" b="1" dirty="0">
                <a:solidFill>
                  <a:srgbClr val="009900"/>
                </a:solidFill>
                <a:latin typeface="Courier New" panose="02070309020205020404" pitchFamily="49" charset="0"/>
              </a:rPr>
              <a:t> phot./m2]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.(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600" b="1" dirty="0">
                <a:latin typeface="Courier New" panose="02070309020205020404" pitchFamily="49" charset="0"/>
              </a:rPr>
              <a:t>(new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6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6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[al]*2,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                 (float)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[al]/100.0),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600" b="1" dirty="0">
                <a:latin typeface="Courier New" panose="02070309020205020404" pitchFamily="49" charset="0"/>
              </a:rPr>
              <a:t>(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[age]++;                       /* the leaf is ageing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[length] += logistic(2, </a:t>
            </a:r>
            <a:r>
              <a:rPr lang="en-US" altLang="de-DE" sz="16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solidFill>
                  <a:srgbClr val="FF0000"/>
                </a:solidFill>
                <a:latin typeface="Courier New" panose="02070309020205020404" pitchFamily="49" charset="0"/>
              </a:rPr>
              <a:t>[age], 10, 0.5); </a:t>
            </a:r>
            <a:r>
              <a:rPr lang="en-US" altLang="de-DE" sz="1600" b="1" dirty="0">
                <a:latin typeface="Courier New" panose="020703090202050204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                                 /* logistic growth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[width] = </a:t>
            </a:r>
            <a:r>
              <a:rPr lang="en-US" altLang="de-DE" sz="16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600" b="1" dirty="0">
                <a:latin typeface="Courier New" panose="02070309020205020404" pitchFamily="49" charset="0"/>
              </a:rPr>
              <a:t>[length]*0.7;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9F204A7C-CF81-4192-838F-09C439557D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1560" y="260350"/>
            <a:ext cx="853244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1FC3C92-5387-4FAD-A5A4-539107E97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512" y="641350"/>
            <a:ext cx="0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12B1063-1D70-48F9-9090-112C933D94E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193800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430F9F7B-B2A8-4E33-AFC4-A54B493C8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5888"/>
            <a:ext cx="8567737" cy="664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Determination of the light arriving at the soil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600" b="1" dirty="0">
                <a:solidFill>
                  <a:srgbClr val="009900"/>
                </a:solidFill>
                <a:latin typeface="Arial" panose="020B0604020202020204" pitchFamily="34" charset="0"/>
              </a:rPr>
              <a:t>sfspm07.gsz: </a:t>
            </a:r>
            <a:r>
              <a:rPr lang="en-US" altLang="de-DE" sz="16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a single tile (will be positioned on the ground):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module Tile(float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len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, float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wid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)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Parallelogram(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len</a:t>
            </a:r>
            <a:r>
              <a:rPr lang="en-US" altLang="de-DE" sz="1200" b="1" dirty="0">
                <a:latin typeface="Courier New" panose="02070309020205020404" pitchFamily="49" charset="0"/>
              </a:rPr>
              <a:t>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wid</a:t>
            </a:r>
            <a:r>
              <a:rPr lang="en-US" altLang="de-DE" sz="1200" b="1" dirty="0">
                <a:latin typeface="Courier New" panose="02070309020205020404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 float al; 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lightdata.clear</a:t>
            </a:r>
            <a:r>
              <a:rPr lang="en-US" altLang="de-DE" sz="1200" b="1" dirty="0">
                <a:latin typeface="Courier New" panose="02070309020205020404" pitchFamily="49" charset="0"/>
              </a:rPr>
              <a:t>();           /* the chart is initialized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chart(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lightdata</a:t>
            </a:r>
            <a:r>
              <a:rPr lang="en-US" altLang="de-DE" sz="1200" b="1" dirty="0">
                <a:latin typeface="Courier New" panose="02070309020205020404" pitchFamily="49" charset="0"/>
              </a:rPr>
              <a:t>, XY_PLOT);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>
                <a:latin typeface="Courier New" panose="02070309020205020404" pitchFamily="49" charset="0"/>
              </a:rPr>
              <a:t>Axiom ==&gt; [ RL(90) M(4) RU(90) M(-4) </a:t>
            </a: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for ((1:40))   /* paving the ground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  ( for ((1:40))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		     ( Tile(0.25, 0.25).(</a:t>
            </a:r>
            <a:r>
              <a:rPr lang="en-US" altLang="de-DE" sz="12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solidFill>
                  <a:srgbClr val="C00000"/>
                </a:solidFill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(0.6, 0.3, 0.1))) 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    M(-10) RU(90) M(0.25) RU(-90)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00000"/>
                </a:solidFill>
                <a:latin typeface="Courier New" panose="02070309020205020404" pitchFamily="49" charset="0"/>
              </a:rPr>
              <a:t>                 ) </a:t>
            </a:r>
            <a:r>
              <a:rPr lang="en-US" altLang="de-DE" sz="1200" b="1" dirty="0"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p:Tile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{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p[al] = lm.getAbsorbedPower3d(p).integrate();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(p[al]);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p.(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      p[al]*300, p[al]*200, p[al]), new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(0.6, 0.3, 0.1))));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7171" name="Picture 3" descr="kat51">
            <a:extLst>
              <a:ext uri="{FF2B5EF4-FFF2-40B4-BE49-F238E27FC236}">
                <a16:creationId xmlns:a16="http://schemas.microsoft.com/office/drawing/2014/main" id="{B2D91E18-AADA-4DEB-8A5E-0B5A56BE4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765175"/>
            <a:ext cx="2406650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kat52">
            <a:extLst>
              <a:ext uri="{FF2B5EF4-FFF2-40B4-BE49-F238E27FC236}">
                <a16:creationId xmlns:a16="http://schemas.microsoft.com/office/drawing/2014/main" id="{3D9FA8CE-D574-40C0-9BC8-B69883864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437063"/>
            <a:ext cx="2592387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7F685247-60F3-4BDF-8214-3E33DE305E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5A2DADAD-6A48-4293-B0C7-6892F575FE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7B2EB3C5-B04E-4D81-8B24-923C1AD52AE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584F3F13-28BD-4E57-9D9B-7F21BD8A3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15888"/>
            <a:ext cx="8675685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CC3300"/>
                </a:solidFill>
                <a:latin typeface="Arial" panose="020B0604020202020204" pitchFamily="34" charset="0"/>
              </a:rPr>
              <a:t>Most simple model of photosynthesis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Assumption of a linear relationship between the absorbed light and the amount of assimilates produced in the leaf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conversion factor </a:t>
            </a:r>
            <a:r>
              <a:rPr lang="en-US" altLang="de-DE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CONV_FACTOR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- </a:t>
            </a:r>
            <a:r>
              <a:rPr lang="en-US" altLang="de-DE" sz="1800" b="1" dirty="0">
                <a:latin typeface="Courier New" panose="02070309020205020404" pitchFamily="49" charset="0"/>
              </a:rPr>
              <a:t>Leaf</a:t>
            </a:r>
            <a:r>
              <a:rPr lang="en-US" altLang="de-DE" sz="1800" dirty="0">
                <a:latin typeface="Arial" panose="020B0604020202020204" pitchFamily="34" charset="0"/>
              </a:rPr>
              <a:t> gets new property  “</a:t>
            </a:r>
            <a:r>
              <a:rPr lang="en-US" altLang="de-DE" sz="1800" b="1" dirty="0">
                <a:latin typeface="Courier New" panose="02070309020205020404" pitchFamily="49" charset="0"/>
              </a:rPr>
              <a:t>as</a:t>
            </a:r>
            <a:r>
              <a:rPr lang="en-US" altLang="de-DE" sz="1800" b="1" dirty="0">
                <a:latin typeface="Arial" panose="020B0604020202020204" pitchFamily="34" charset="0"/>
              </a:rPr>
              <a:t>” </a:t>
            </a:r>
            <a:r>
              <a:rPr lang="en-US" altLang="de-DE" sz="1800" dirty="0">
                <a:latin typeface="Arial" panose="020B0604020202020204" pitchFamily="34" charset="0"/>
              </a:rPr>
              <a:t> (produced amount of assimilates)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sfspm08.gsz:  use of the linear photosynthesis model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(only new parts of the model)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10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const float CONV_FACTOR = 0.2;  /* conversion factor light-&gt;assimilates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...................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[as] = </a:t>
            </a:r>
            <a:r>
              <a:rPr lang="en-US" altLang="de-DE" sz="1200" b="1" dirty="0" err="1">
                <a:solidFill>
                  <a:srgbClr val="CC3300"/>
                </a:solidFill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solidFill>
                  <a:srgbClr val="CC3300"/>
                </a:solidFill>
                <a:latin typeface="Courier New" panose="02070309020205020404" pitchFamily="49" charset="0"/>
              </a:rPr>
              <a:t>[al] * CONV_FACTOR;</a:t>
            </a:r>
            <a:r>
              <a:rPr lang="en-US" altLang="de-DE" sz="1200" b="1" dirty="0">
                <a:latin typeface="Courier New" panose="02070309020205020404" pitchFamily="49" charset="0"/>
              </a:rPr>
              <a:t>                /* amount of 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lfas</a:t>
            </a:r>
            <a:r>
              <a:rPr lang="en-US" altLang="de-DE" sz="1200" b="1" dirty="0">
                <a:latin typeface="Courier New" panose="02070309020205020404" pitchFamily="49" charset="0"/>
              </a:rPr>
              <a:t> = sum((* Leaf *)[as]);                /* ... of all leaves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if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lfas</a:t>
            </a:r>
            <a:r>
              <a:rPr lang="en-US" altLang="de-DE" sz="1200" b="1" dirty="0">
                <a:latin typeface="Courier New" panose="02070309020205020404" pitchFamily="49" charset="0"/>
              </a:rPr>
              <a:t> &gt; 0)   /* dependency of growth on availability of 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 += logistic(2,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[age], 10, 0.5);  /* logistic growth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[width] =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[length]*0.7;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itn:Internode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// 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521FB2E-C391-4B53-ACCE-68B1628307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C89731E-AC9E-4D2A-8FE0-6D9FB47E03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476671"/>
            <a:ext cx="1" cy="6379523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04405B62-F014-48DD-9965-F1B967390F1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7787F68D-1104-4C8A-B700-D65BED772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1052736"/>
            <a:ext cx="6768752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From our last lecture</a:t>
            </a:r>
            <a:r>
              <a:rPr lang="en-US" altLang="de-DE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Sequential and parallel derivation mode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Instantiation rules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Simple functional-structural plant model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 (first steps)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9DC67E2-BEC0-48C1-8752-97C83E71D1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336376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2340384-7B8C-4DA6-8428-FFC1E38C13B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717376"/>
            <a:ext cx="1" cy="614062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DE56A75-8FA7-4B23-8DCA-20B8B3C8C73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322089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0A84D4-CF53-494D-997E-866A9111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C75BB9F-ECFA-433E-AE98-2DCD488A3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67607"/>
            <a:ext cx="8567737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CC3300"/>
                </a:solidFill>
                <a:latin typeface="Arial" panose="020B0604020202020204" pitchFamily="34" charset="0"/>
              </a:rPr>
              <a:t>Inclusion of a more realistic (non-linear) model of photosynthesis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(see short script on photosynthesis modelling:  </a:t>
            </a:r>
            <a:r>
              <a:rPr lang="en-US" altLang="de-DE" sz="1800" b="1" dirty="0">
                <a:solidFill>
                  <a:srgbClr val="009900"/>
                </a:solidFill>
                <a:latin typeface="Courier New" panose="02070309020205020404" pitchFamily="49" charset="0"/>
              </a:rPr>
              <a:t>photosyn_modell.pdf</a:t>
            </a:r>
            <a:r>
              <a:rPr lang="en-US" altLang="de-DE" sz="800" b="1" dirty="0">
                <a:solidFill>
                  <a:srgbClr val="009900"/>
                </a:solidFill>
                <a:latin typeface="Courier New" panose="02070309020205020404" pitchFamily="49" charset="0"/>
              </a:rPr>
              <a:t> </a:t>
            </a:r>
            <a:r>
              <a:rPr lang="en-US" altLang="de-DE" sz="1800" dirty="0">
                <a:solidFill>
                  <a:srgbClr val="0099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CO</a:t>
            </a:r>
            <a:r>
              <a:rPr lang="en-US" altLang="de-DE" sz="1800" baseline="-25000" dirty="0">
                <a:latin typeface="Arial" panose="020B0604020202020204" pitchFamily="34" charset="0"/>
              </a:rPr>
              <a:t>2</a:t>
            </a:r>
            <a:r>
              <a:rPr lang="en-US" altLang="de-DE" sz="1800" dirty="0">
                <a:latin typeface="Arial" panose="020B0604020202020204" pitchFamily="34" charset="0"/>
              </a:rPr>
              <a:t>-exchange rate (carbon dioxide exchange rate, </a:t>
            </a:r>
            <a:r>
              <a:rPr lang="en-US" altLang="de-DE" sz="1800" i="1" dirty="0">
                <a:latin typeface="Arial" panose="020B0604020202020204" pitchFamily="34" charset="0"/>
              </a:rPr>
              <a:t>CER</a:t>
            </a:r>
            <a:r>
              <a:rPr lang="en-US" altLang="de-DE" sz="1800" dirty="0">
                <a:latin typeface="Arial" panose="020B0604020202020204" pitchFamily="34" charset="0"/>
              </a:rPr>
              <a:t>) - saturation curve in dependence of photon flux density (</a:t>
            </a:r>
            <a:r>
              <a:rPr lang="en-US" altLang="de-DE" sz="1800" i="1" dirty="0" err="1">
                <a:latin typeface="Arial" panose="020B0604020202020204" pitchFamily="34" charset="0"/>
              </a:rPr>
              <a:t>ppfd</a:t>
            </a:r>
            <a:r>
              <a:rPr lang="en-US" altLang="de-DE" sz="1800" dirty="0">
                <a:latin typeface="Arial" panose="020B0604020202020204" pitchFamily="34" charset="0"/>
              </a:rPr>
              <a:t>) according to: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 err="1">
                <a:latin typeface="Arial" panose="020B0604020202020204" pitchFamily="34" charset="0"/>
              </a:rPr>
              <a:t>mit</a:t>
            </a:r>
            <a:r>
              <a:rPr lang="en-US" altLang="de-DE" sz="1800" dirty="0">
                <a:latin typeface="Arial" panose="020B0604020202020204" pitchFamily="34" charset="0"/>
              </a:rPr>
              <a:t>  </a:t>
            </a:r>
            <a:r>
              <a:rPr lang="en-US" altLang="de-DE" sz="1800" i="1" dirty="0">
                <a:latin typeface="Arial" panose="020B0604020202020204" pitchFamily="34" charset="0"/>
              </a:rPr>
              <a:t>RD</a:t>
            </a:r>
            <a:r>
              <a:rPr lang="en-US" altLang="de-DE" sz="1800" dirty="0">
                <a:latin typeface="Arial" panose="020B0604020202020204" pitchFamily="34" charset="0"/>
              </a:rPr>
              <a:t> = dark respiration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       </a:t>
            </a:r>
            <a:r>
              <a:rPr lang="en-US" altLang="de-DE" sz="1800" i="1" dirty="0">
                <a:latin typeface="Arial" panose="020B0604020202020204" pitchFamily="34" charset="0"/>
              </a:rPr>
              <a:t>PE</a:t>
            </a:r>
            <a:r>
              <a:rPr lang="en-US" altLang="de-DE" sz="1800" dirty="0">
                <a:latin typeface="Arial" panose="020B0604020202020204" pitchFamily="34" charset="0"/>
              </a:rPr>
              <a:t> = photosynthetic efficiency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       </a:t>
            </a:r>
            <a:r>
              <a:rPr lang="en-US" altLang="de-DE" sz="1800" i="1" dirty="0" err="1">
                <a:latin typeface="Arial" panose="020B0604020202020204" pitchFamily="34" charset="0"/>
              </a:rPr>
              <a:t>F</a:t>
            </a:r>
            <a:r>
              <a:rPr lang="en-US" altLang="de-DE" sz="1800" baseline="-25000" dirty="0" err="1">
                <a:latin typeface="Arial" panose="020B0604020202020204" pitchFamily="34" charset="0"/>
              </a:rPr>
              <a:t>max</a:t>
            </a:r>
            <a:r>
              <a:rPr lang="en-US" altLang="de-DE" sz="1800" dirty="0">
                <a:latin typeface="Arial" panose="020B0604020202020204" pitchFamily="34" charset="0"/>
              </a:rPr>
              <a:t> = maximal photosynthesis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Units: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i="1" dirty="0">
                <a:latin typeface="Arial" panose="020B0604020202020204" pitchFamily="34" charset="0"/>
              </a:rPr>
              <a:t>CER</a:t>
            </a:r>
            <a:r>
              <a:rPr lang="en-US" altLang="de-DE" sz="1800" dirty="0">
                <a:latin typeface="Arial" panose="020B0604020202020204" pitchFamily="34" charset="0"/>
              </a:rPr>
              <a:t>, </a:t>
            </a:r>
            <a:r>
              <a:rPr lang="en-US" altLang="de-DE" sz="1800" i="1" dirty="0" err="1">
                <a:latin typeface="Arial" panose="020B0604020202020204" pitchFamily="34" charset="0"/>
              </a:rPr>
              <a:t>ppfd</a:t>
            </a:r>
            <a:r>
              <a:rPr lang="en-US" altLang="de-DE" sz="1800" dirty="0">
                <a:latin typeface="Arial" panose="020B0604020202020204" pitchFamily="34" charset="0"/>
              </a:rPr>
              <a:t>, </a:t>
            </a:r>
            <a:r>
              <a:rPr lang="en-US" altLang="de-DE" sz="1800" i="1" dirty="0">
                <a:latin typeface="Arial" panose="020B0604020202020204" pitchFamily="34" charset="0"/>
              </a:rPr>
              <a:t>RD</a:t>
            </a:r>
            <a:r>
              <a:rPr lang="en-US" altLang="de-DE" sz="1800" dirty="0">
                <a:latin typeface="Arial" panose="020B0604020202020204" pitchFamily="34" charset="0"/>
              </a:rPr>
              <a:t>, </a:t>
            </a:r>
            <a:r>
              <a:rPr lang="en-US" altLang="de-DE" sz="1800" i="1" dirty="0" err="1">
                <a:latin typeface="Arial" panose="020B0604020202020204" pitchFamily="34" charset="0"/>
              </a:rPr>
              <a:t>F</a:t>
            </a:r>
            <a:r>
              <a:rPr lang="en-US" altLang="de-DE" sz="1200" dirty="0" err="1">
                <a:latin typeface="Arial" panose="020B0604020202020204" pitchFamily="34" charset="0"/>
              </a:rPr>
              <a:t>max</a:t>
            </a:r>
            <a:r>
              <a:rPr lang="en-US" altLang="de-DE" sz="1800" dirty="0">
                <a:latin typeface="Arial" panose="020B0604020202020204" pitchFamily="34" charset="0"/>
              </a:rPr>
              <a:t> :  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mol  m</a:t>
            </a:r>
            <a:r>
              <a:rPr lang="en-US" altLang="de-DE" sz="1800" baseline="30000" dirty="0">
                <a:latin typeface="Arial" panose="020B0604020202020204" pitchFamily="34" charset="0"/>
                <a:sym typeface="Symbol" panose="05050102010706020507" pitchFamily="18" charset="2"/>
              </a:rPr>
              <a:t>-2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 s</a:t>
            </a:r>
            <a:r>
              <a:rPr lang="en-US" altLang="de-DE" sz="1800" baseline="30000" dirty="0">
                <a:latin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 ;  </a:t>
            </a:r>
            <a:r>
              <a:rPr lang="en-US" altLang="de-DE" sz="1800" i="1" dirty="0">
                <a:latin typeface="Arial" panose="020B0604020202020204" pitchFamily="34" charset="0"/>
                <a:sym typeface="Symbol" panose="05050102010706020507" pitchFamily="18" charset="2"/>
              </a:rPr>
              <a:t>PE</a:t>
            </a:r>
            <a:r>
              <a:rPr lang="en-US" altLang="de-DE" sz="1800" dirty="0">
                <a:latin typeface="Arial" panose="020B0604020202020204" pitchFamily="34" charset="0"/>
                <a:sym typeface="Symbol" panose="05050102010706020507" pitchFamily="18" charset="2"/>
              </a:rPr>
              <a:t> : </a:t>
            </a:r>
            <a:r>
              <a:rPr lang="en-US" altLang="de-DE" sz="1800" dirty="0" err="1">
                <a:latin typeface="Arial" panose="020B0604020202020204" pitchFamily="34" charset="0"/>
                <a:sym typeface="Symbol" panose="05050102010706020507" pitchFamily="18" charset="2"/>
              </a:rPr>
              <a:t>dimensionsless</a:t>
            </a:r>
            <a:endParaRPr lang="en-US" altLang="de-DE" sz="18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solidFill>
                  <a:srgbClr val="009900"/>
                </a:solidFill>
                <a:latin typeface="Arial" panose="020B0604020202020204" pitchFamily="34" charset="0"/>
              </a:rPr>
              <a:t>sfspm09.gsz:  Photosynthesis in the leaves with improved model </a:t>
            </a:r>
            <a:r>
              <a:rPr lang="en-US" altLang="de-DE" sz="1800" i="1" dirty="0">
                <a:solidFill>
                  <a:srgbClr val="009900"/>
                </a:solidFill>
                <a:latin typeface="Arial" panose="020B0604020202020204" pitchFamily="34" charset="0"/>
              </a:rPr>
              <a:t>(calculation of photosynthesis only)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function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calculateCER</a:t>
            </a:r>
            <a:r>
              <a:rPr lang="en-US" altLang="de-DE" sz="1200" b="1" dirty="0">
                <a:latin typeface="Courier New" panose="02070309020205020404" pitchFamily="49" charset="0"/>
              </a:rPr>
              <a:t> gives the instantaneous CO2 fixation rate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micromol</a:t>
            </a:r>
            <a:r>
              <a:rPr lang="en-US" altLang="de-DE" sz="1200" b="1" dirty="0">
                <a:latin typeface="Courier New" panose="02070309020205020404" pitchFamily="49" charset="0"/>
              </a:rPr>
              <a:t> CO2 m-2 s-1) depending on light intensity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Dependency on temperature is not included.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600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calculateCER</a:t>
            </a:r>
            <a:r>
              <a:rPr lang="en-US" altLang="de-DE" sz="1200" b="1" dirty="0">
                <a:latin typeface="Courier New" panose="02070309020205020404" pitchFamily="49" charset="0"/>
              </a:rPr>
              <a:t>(float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return (float) ( (FMAX+DARK_RESPIRATION_RATE) * PHOTO_EFFICIENCY *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 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(PHOTO_EFFICIENCY*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 + FMAX + DARK_RESPIRATION_RATE) - DARK_RESPIRATION_RATE;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</p:txBody>
      </p:sp>
      <p:graphicFrame>
        <p:nvGraphicFramePr>
          <p:cNvPr id="9219" name="Object 3">
            <a:extLst>
              <a:ext uri="{FF2B5EF4-FFF2-40B4-BE49-F238E27FC236}">
                <a16:creationId xmlns:a16="http://schemas.microsoft.com/office/drawing/2014/main" id="{CC5A9935-2F96-4F6D-816C-D7F09B2FFD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1188" y="1628775"/>
          <a:ext cx="410527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2209800" imgH="431800" progId="Equation.3">
                  <p:embed/>
                </p:oleObj>
              </mc:Choice>
              <mc:Fallback>
                <p:oleObj name="Formel" r:id="rId2" imgW="2209800" imgH="431800" progId="Equation.3">
                  <p:embed/>
                  <p:pic>
                    <p:nvPicPr>
                      <p:cNvPr id="9219" name="Object 3">
                        <a:extLst>
                          <a:ext uri="{FF2B5EF4-FFF2-40B4-BE49-F238E27FC236}">
                            <a16:creationId xmlns:a16="http://schemas.microsoft.com/office/drawing/2014/main" id="{CC5A9935-2F96-4F6D-816C-D7F09B2FFD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628775"/>
                        <a:ext cx="4105275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220" name="Picture 4" descr="lichtantw">
            <a:extLst>
              <a:ext uri="{FF2B5EF4-FFF2-40B4-BE49-F238E27FC236}">
                <a16:creationId xmlns:a16="http://schemas.microsoft.com/office/drawing/2014/main" id="{D76340FC-CDD3-4B36-925D-3AC7C176D1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1772816"/>
            <a:ext cx="29337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5">
            <a:extLst>
              <a:ext uri="{FF2B5EF4-FFF2-40B4-BE49-F238E27FC236}">
                <a16:creationId xmlns:a16="http://schemas.microsoft.com/office/drawing/2014/main" id="{7DAFB0CD-0F1F-41D7-B8C0-024A7D627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3500438"/>
            <a:ext cx="576263" cy="284162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i="1"/>
              <a:t>ppfd</a:t>
            </a:r>
          </a:p>
        </p:txBody>
      </p:sp>
      <p:sp>
        <p:nvSpPr>
          <p:cNvPr id="9222" name="Text Box 6">
            <a:extLst>
              <a:ext uri="{FF2B5EF4-FFF2-40B4-BE49-F238E27FC236}">
                <a16:creationId xmlns:a16="http://schemas.microsoft.com/office/drawing/2014/main" id="{123F21EA-FB22-45D8-B004-461D0E6ED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2492375"/>
            <a:ext cx="576262" cy="284163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200" i="1"/>
              <a:t>CER</a:t>
            </a: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6534A268-C635-4C4B-A4B4-BB2FE366C9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Line 4">
            <a:extLst>
              <a:ext uri="{FF2B5EF4-FFF2-40B4-BE49-F238E27FC236}">
                <a16:creationId xmlns:a16="http://schemas.microsoft.com/office/drawing/2014/main" id="{FA4B28D7-F30C-45D1-B93E-869BD2F131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9" name="AutoShape 5">
            <a:extLst>
              <a:ext uri="{FF2B5EF4-FFF2-40B4-BE49-F238E27FC236}">
                <a16:creationId xmlns:a16="http://schemas.microsoft.com/office/drawing/2014/main" id="{35600170-3ACD-4EFF-A11E-AFA157E86ED4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D70B7E2-32DA-411F-A3EE-053CCF1FB8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5" y="116632"/>
            <a:ext cx="8619295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CC3300"/>
                </a:solidFill>
                <a:latin typeface="Arial" panose="020B0604020202020204" pitchFamily="34" charset="0"/>
              </a:rPr>
              <a:t>Conversion of the amount of assimilates in kg for a leaf of certain area and during a given time span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function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calculatePS</a:t>
            </a:r>
            <a:r>
              <a:rPr lang="en-US" altLang="de-DE" sz="1200" b="1" dirty="0">
                <a:latin typeface="Courier New" panose="02070309020205020404" pitchFamily="49" charset="0"/>
              </a:rPr>
              <a:t> gives the assimilate production (in kg) of a leaf,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depending on leaf area a (in m**2),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 (in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</a:rPr>
              <a:t>/(m**2 s)) and duration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 (in seconds) of light interception.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Dependency on temperature is not included.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600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calculatePS</a:t>
            </a:r>
            <a:r>
              <a:rPr lang="en-US" altLang="de-DE" sz="1200" b="1" dirty="0">
                <a:latin typeface="Courier New" panose="02070309020205020404" pitchFamily="49" charset="0"/>
              </a:rPr>
              <a:t>(float a, float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, float d)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return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calculateCER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ppfd</a:t>
            </a:r>
            <a:r>
              <a:rPr lang="en-US" altLang="de-DE" sz="1200" b="1" dirty="0">
                <a:latin typeface="Courier New" panose="02070309020205020404" pitchFamily="49" charset="0"/>
              </a:rPr>
              <a:t>) * a * 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* 44.01e-6            /* mass of 1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</a:rPr>
              <a:t> CO2 in g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* (180.162/264.06)    /* conversion CO2 -&gt; Glucose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/ 1000.0;             /* conversion g -&gt; kg       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rgbClr val="0000FF"/>
                </a:solidFill>
                <a:latin typeface="Arial" panose="020B0604020202020204" pitchFamily="34" charset="0"/>
              </a:rPr>
              <a:t>Conversion of photon flux from W (power) in </a:t>
            </a:r>
            <a:r>
              <a:rPr lang="de-DE" altLang="de-DE" sz="1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</a:t>
            </a:r>
            <a:r>
              <a:rPr lang="de-DE" altLang="de-DE" sz="1800" dirty="0" err="1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mol</a:t>
            </a:r>
            <a:r>
              <a:rPr lang="de-DE" altLang="de-DE" sz="18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 s</a:t>
            </a:r>
            <a:r>
              <a:rPr lang="de-DE" altLang="de-DE" sz="1800" baseline="30000" dirty="0">
                <a:solidFill>
                  <a:srgbClr val="0000FF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-1</a:t>
            </a:r>
            <a:endParaRPr lang="de-DE" altLang="de-DE" sz="1800" dirty="0">
              <a:solidFill>
                <a:srgbClr val="0000FF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800" dirty="0">
              <a:solidFill>
                <a:srgbClr val="CC3300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const float 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PPFD_FACTOR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= 0.575;     /* conversion factor from absorbed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power (W) to photon flux 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/s);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unit: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umol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/J;   after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Kniemeyer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2008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.............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lf:Leaf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[al] = lm.getAbsorbedPower3d(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).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integrate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   ................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float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area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= LEAF_FF 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length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] 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width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] / 10000.0;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     /*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converted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from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cm**2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to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m**2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600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/*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calculation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of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photosynthetic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production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of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the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leaf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as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] +=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calculatePS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area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de-DE" altLang="de-DE" sz="1200" b="1" dirty="0">
                <a:solidFill>
                  <a:srgbClr val="0099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PPFD_FACTOR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*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[al] / </a:t>
            </a:r>
            <a:r>
              <a:rPr lang="de-DE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area</a:t>
            </a: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, DURATION);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   ................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}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EFAE02E-BC8E-4EAC-AFC3-BDA25D7D36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387ACBA8-B77D-425B-BF9C-2C65A5A3F7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45C598A-D202-4A7D-9B4D-3D2A63CBE6E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EA0E032-96BA-4FF9-8ADB-F45D14B78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980728"/>
            <a:ext cx="8568952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Required for the distribution of the assimilates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solidFill>
                  <a:srgbClr val="009900"/>
                </a:solidFill>
                <a:latin typeface="Arial" panose="020B0604020202020204" pitchFamily="34" charset="0"/>
              </a:rPr>
              <a:t>Modelling of transport processes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Model assumption: substrate flows from elements with high concentration to elements with low concentration (principle of diffusion)</a:t>
            </a:r>
            <a:r>
              <a:rPr lang="en-US" altLang="de-DE" sz="2800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Example: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sm09_e41.rgg	(concentration of a substrate is visualized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                                  by the diameter here)</a:t>
            </a:r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50C6D317-2FD7-44D3-A9F1-141F70635D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A85498D5-7315-4423-A72A-12B3EDB251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528" y="641350"/>
            <a:ext cx="322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C09F3680-1D71-4F0B-B7CB-C4CF8524159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C7CA6B65-ECE8-457B-9F00-A175DE3DF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612303"/>
            <a:ext cx="8748464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module Internode(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super.diameter</a:t>
            </a:r>
            <a:r>
              <a:rPr lang="en-US" altLang="de-DE" sz="1800" b="1" dirty="0">
                <a:latin typeface="Courier New" panose="02070309020205020404" pitchFamily="49" charset="0"/>
              </a:rPr>
              <a:t>) extends F(100, diameter);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8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Axiom ==&gt; P(14) Internode(1) P(2) Internode(1)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       P(4) Internode(1) P(15) Internode(60);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public void transport()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i_oben:Internode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&lt; &lt;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i_unten:Internode</a:t>
            </a:r>
            <a:r>
              <a:rPr lang="en-US" altLang="de-DE" sz="1800" b="1" dirty="0">
                <a:latin typeface="Courier New" panose="02070309020205020404" pitchFamily="49" charset="0"/>
              </a:rPr>
              <a:t> ::&gt;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>
                <a:solidFill>
                  <a:srgbClr val="990000"/>
                </a:solidFill>
                <a:latin typeface="Courier New" panose="02070309020205020404" pitchFamily="49" charset="0"/>
              </a:rPr>
              <a:t>float r = 0.1 * (</a:t>
            </a:r>
            <a:r>
              <a:rPr lang="en-US" altLang="de-DE" sz="1800" b="1" dirty="0" err="1">
                <a:solidFill>
                  <a:srgbClr val="990000"/>
                </a:solidFill>
                <a:latin typeface="Courier New" panose="02070309020205020404" pitchFamily="49" charset="0"/>
              </a:rPr>
              <a:t>i_below</a:t>
            </a:r>
            <a:r>
              <a:rPr lang="en-US" altLang="de-DE" sz="1800" b="1" dirty="0">
                <a:solidFill>
                  <a:srgbClr val="990000"/>
                </a:solidFill>
                <a:latin typeface="Courier New" panose="02070309020205020404" pitchFamily="49" charset="0"/>
              </a:rPr>
              <a:t>[diameter] - </a:t>
            </a:r>
            <a:r>
              <a:rPr lang="en-US" altLang="de-DE" sz="1800" b="1" dirty="0" err="1">
                <a:solidFill>
                  <a:srgbClr val="990000"/>
                </a:solidFill>
                <a:latin typeface="Courier New" panose="02070309020205020404" pitchFamily="49" charset="0"/>
              </a:rPr>
              <a:t>i_above</a:t>
            </a:r>
            <a:r>
              <a:rPr lang="en-US" altLang="de-DE" sz="1800" b="1" dirty="0">
                <a:solidFill>
                  <a:srgbClr val="990000"/>
                </a:solidFill>
                <a:latin typeface="Courier New" panose="02070309020205020404" pitchFamily="49" charset="0"/>
              </a:rPr>
              <a:t>[diameter]);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i_unten</a:t>
            </a:r>
            <a:r>
              <a:rPr lang="en-US" altLang="de-DE" sz="1800" b="1" dirty="0">
                <a:latin typeface="Courier New" panose="02070309020205020404" pitchFamily="49" charset="0"/>
              </a:rPr>
              <a:t>[diameter] :-=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</a:t>
            </a:r>
            <a:r>
              <a:rPr lang="en-US" altLang="de-DE" sz="1800" b="1" dirty="0" err="1">
                <a:latin typeface="Courier New" panose="02070309020205020404" pitchFamily="49" charset="0"/>
              </a:rPr>
              <a:t>i_oben</a:t>
            </a:r>
            <a:r>
              <a:rPr lang="en-US" altLang="de-DE" sz="1800" b="1" dirty="0">
                <a:latin typeface="Courier New" panose="02070309020205020404" pitchFamily="49" charset="0"/>
              </a:rPr>
              <a:t>[diameter]  :+=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b="1" dirty="0">
                <a:latin typeface="Courier New" panose="02070309020205020404" pitchFamily="49" charset="0"/>
              </a:rPr>
              <a:t>   ]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B445A7E1-F27B-4950-A576-573506D180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184" y="2794893"/>
            <a:ext cx="4103192" cy="33855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600" dirty="0">
                <a:solidFill>
                  <a:schemeClr val="accent2"/>
                </a:solidFill>
                <a:latin typeface="Arial" panose="020B0604020202020204" pitchFamily="34" charset="0"/>
              </a:rPr>
              <a:t>(2 reverse successor edges after the other)</a:t>
            </a:r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B92144E5-3A89-462C-9B72-8936B7D9E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19872" y="3140075"/>
            <a:ext cx="792162" cy="288925"/>
          </a:xfrm>
          <a:prstGeom prst="line">
            <a:avLst/>
          </a:prstGeom>
          <a:noFill/>
          <a:ln w="349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B8334AED-B0CB-4C4D-A4EB-D4D57AD491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D8D135AC-325D-44EB-B9CA-7DCAB2F486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1FB258F5-324E-4B18-96E9-8FF962EBDDF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089BCAF-ABE6-4103-91F6-F2F3969A8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938" y="370393"/>
            <a:ext cx="7272486" cy="6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solidFill>
                  <a:srgbClr val="CC3300"/>
                </a:solidFill>
                <a:latin typeface="Arial" panose="020B0604020202020204" pitchFamily="34" charset="0"/>
              </a:rPr>
              <a:t>Modelling of transport in  </a:t>
            </a:r>
            <a:r>
              <a:rPr lang="en-US" altLang="de-DE" sz="1800" b="1" dirty="0">
                <a:solidFill>
                  <a:srgbClr val="CC3300"/>
                </a:solidFill>
                <a:latin typeface="Courier New" panose="02070309020205020404" pitchFamily="49" charset="0"/>
              </a:rPr>
              <a:t>sfspm09.gsz</a:t>
            </a:r>
            <a:endParaRPr lang="en-US" altLang="de-DE" sz="1800" b="1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const float DIFF_CONST = 0.01;       /* diffusion constant for transport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                  of assimilates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lm.setSeed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irandom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(1,100000));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for (apply(5)) transport();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/* 5 iterations of transport per step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//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protected void transport()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/* transport of assimilates from a leaf to the supporting internode: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&lt;-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minDescendants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itn:Internode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float r = DIFF_CONST * 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itn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:-=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itn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:+= r;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/* exchange between successive internodes: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i_top:Internode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&lt;-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minDescendants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i_bottom:Internode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float r = DIFF_CONST * 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i_bottom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-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i_top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i_bottom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:-= 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i_top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[as] :+= r;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]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68672560-E695-4BC9-B37A-661CA38B92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06C6F2A0-1B4B-48A1-8DCA-F17C7454894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0DCA057-8E4F-4E24-93D8-49DFE9CCF3D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0F1B8797-23A5-42F7-A616-6E3CB6BF6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908050"/>
            <a:ext cx="8450124" cy="4693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Questions: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0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is this transport mechanism realistic?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how are the conditions in the very beginning?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what about buds which do not yet produce assimilates but need some for extension growth?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- for growth and photosynthesis, nitrogen (N) is also needed. This is delivered by the roots. How would a transport model for N differ from that of C?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43CE05CA-B042-4588-B5E8-FCA22B7E46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EFB7753-7A7A-4D74-97C6-478676C4DE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66C01656-A5BD-4C7E-87DA-F070DAA6251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>
            <a:extLst>
              <a:ext uri="{FF2B5EF4-FFF2-40B4-BE49-F238E27FC236}">
                <a16:creationId xmlns:a16="http://schemas.microsoft.com/office/drawing/2014/main" id="{29A309D9-C597-4BCE-83E1-2F9805442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115888"/>
            <a:ext cx="8496300" cy="678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Further addition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</a:rPr>
              <a:t>Time counting and integration of phenology (leaf shedding) in </a:t>
            </a:r>
            <a:r>
              <a:rPr lang="en-US" altLang="de-DE" sz="1800" b="1" dirty="0">
                <a:solidFill>
                  <a:srgbClr val="0000FF"/>
                </a:solidFill>
                <a:latin typeface="Courier New" panose="02070309020205020404" pitchFamily="49" charset="0"/>
              </a:rPr>
              <a:t>sfspm10.gsz</a:t>
            </a:r>
            <a:r>
              <a:rPr lang="en-US" altLang="de-DE" sz="1800" b="1" dirty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int time;  /* global time counter */  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/* initialized to 1 in </a:t>
            </a:r>
            <a:r>
              <a:rPr lang="en-US" altLang="de-DE" sz="1200" b="1" i="1" dirty="0" err="1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init</a:t>
            </a:r>
            <a:r>
              <a:rPr lang="en-US" altLang="de-DE" sz="1200" b="1" i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()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solidFill>
                <a:srgbClr val="990000"/>
              </a:solidFill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const int STEPS_OF_YEAR = 100;  /* number of time steps of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veget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. period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/****************/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lm.setSeed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irandom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(1,100000));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absorb_and_grow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for (apply(5)) transport();     /* 5 iterations of transport per step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lightdata.addRow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().set(0, sum((* Leaf *)[al]));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if (time == STEPS_OF_YEAR) time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time++;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Bud(r, p, o), (p&gt;0) ==&gt; Bud(r, p-1,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Bud(r, p, o), (r==10 &amp;&amp; probability(0.5)) ==&gt;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RV(-0.1) Internode(0.05, 1) Internode(0.05, 1)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(1,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irandom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(10, 15));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Bud(r, p, o), (p==0 &amp;&amp; o&lt;=2) ==&gt; RV(-0.1) Internode(0.1, 1)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NiceNode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	            [ RL(50) Bud(r, PHYLLO, o+1) ] [ RL(70) Leaf(0.1, 0.07, 0, 1, 0) ]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                   RH(G_ANGLE) RV(-0.1) Internode(1, 1) Bud(r+1, PHYLLO, o);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(t, m), (t &lt; m) ==&gt;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(t+1, m);  /* ageing of flower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(t, m), (t &gt;= m) ==&gt;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Leaf, (time == STEPS_OF_YEAR) ==&gt;&gt;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   </a:t>
            </a:r>
            <a:r>
              <a:rPr lang="en-US" altLang="de-DE" sz="1200" b="1" dirty="0" err="1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NiceFlower</a:t>
            </a:r>
            <a:r>
              <a:rPr lang="en-US" altLang="de-DE" sz="1200" b="1" dirty="0">
                <a:solidFill>
                  <a:srgbClr val="990000"/>
                </a:solidFill>
                <a:latin typeface="Courier New" panose="02070309020205020404" pitchFamily="49" charset="0"/>
                <a:sym typeface="Symbol" panose="05050102010706020507" pitchFamily="18" charset="2"/>
              </a:rPr>
              <a:t>, (time == STEPS_OF_YEAR) ==&gt;&gt; 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  <a:sym typeface="Symbol" panose="05050102010706020507" pitchFamily="18" charset="2"/>
              </a:rPr>
              <a:t>   ]</a:t>
            </a:r>
            <a:endParaRPr lang="de-DE" altLang="de-DE" sz="1200" b="1" dirty="0">
              <a:latin typeface="Courier New" panose="02070309020205020404" pitchFamily="49" charset="0"/>
              <a:sym typeface="Symbol" panose="05050102010706020507" pitchFamily="18" charset="2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F9792567-9BA2-4348-A391-72D342E9F1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96A171A-9299-4F4B-9B89-5707529F6F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7C63EAEA-8C86-4853-BBB4-CB0D3C152B65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372F77F0-0E93-4ED0-A4AA-5076151E5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1" y="548680"/>
            <a:ext cx="8305799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Tasks for the assignment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solidFill>
                  <a:srgbClr val="0000FF"/>
                </a:solidFill>
                <a:latin typeface="Arial" panose="020B0604020202020204" pitchFamily="34" charset="0"/>
              </a:rPr>
              <a:t>Functional-structural plant model 2021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(I)	 Thorough critical analysis of the present model </a:t>
            </a:r>
            <a:r>
              <a:rPr lang="en-US" altLang="de-DE" sz="2000" b="1" dirty="0">
                <a:latin typeface="Courier New" panose="02070309020205020404" pitchFamily="49" charset="0"/>
              </a:rPr>
              <a:t>sfspm10.gsz</a:t>
            </a: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please analyze the underlying concept and model structure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include a description of the modelling of light interception and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               photosynthesis</a:t>
            </a:r>
          </a:p>
          <a:p>
            <a:pPr marL="514350" indent="-514350" eaLnBrk="1" hangingPunct="1">
              <a:spcBef>
                <a:spcPct val="50000"/>
              </a:spcBef>
              <a:buFontTx/>
              <a:buAutoNum type="romanUcParenBoth" startAt="2"/>
            </a:pPr>
            <a:r>
              <a:rPr lang="en-US" altLang="de-DE" sz="2000" dirty="0">
                <a:latin typeface="Arial" panose="020B0604020202020204" pitchFamily="34" charset="0"/>
              </a:rPr>
              <a:t>proposals for further conceptual development of an improvement of the model: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to this end - evaluation of your	measured data, statistical      	  analysis, and adaptation of the model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also, formulate theoretical considerations for improving the 	  modelling, especially for the growth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	- you do not need a detailed presentation of the methods for 	  statistical data analysis of the measured data; a 		  presentation of the results is all that is required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F36D822-C29E-4280-849C-27618BAFD1C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1050" y="260648"/>
            <a:ext cx="8362950" cy="342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931D5F0-B6F7-4E61-9CBE-50481C7BD5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5368"/>
            <a:ext cx="1" cy="621263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A0A9D44F-93BE-4A4F-94D4-B858B77AE7A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978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62B861C3-36A5-42CB-AE6A-F95D00131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7" y="693851"/>
            <a:ext cx="8424614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Tx/>
              <a:buAutoNum type="romanUcParenBoth" startAt="3"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Improvement and extension of the model. </a:t>
            </a:r>
            <a:r>
              <a:rPr lang="en-US" altLang="de-DE" sz="2000" dirty="0">
                <a:latin typeface="Arial" panose="020B0604020202020204" pitchFamily="34" charset="0"/>
              </a:rPr>
              <a:t>The following list shows possible subject areas, where you can start. You can also create and develop your own topics (please contact W. </a:t>
            </a:r>
            <a:r>
              <a:rPr lang="en-US" altLang="de-DE" sz="2000" dirty="0" err="1">
                <a:latin typeface="Arial" panose="020B0604020202020204" pitchFamily="34" charset="0"/>
              </a:rPr>
              <a:t>Kurth</a:t>
            </a:r>
            <a:r>
              <a:rPr lang="en-US" altLang="de-DE" sz="20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990000"/>
                </a:solidFill>
                <a:latin typeface="Arial" panose="020B0604020202020204" pitchFamily="34" charset="0"/>
              </a:rPr>
              <a:t>       </a:t>
            </a: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Mandatory for all is a parameterization of the model with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       measured data (including photosynthesis data, even if the latter has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       been determined on other plants)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800" dirty="0">
              <a:solidFill>
                <a:srgbClr val="99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000" dirty="0">
                <a:solidFill>
                  <a:srgbClr val="990000"/>
                </a:solidFill>
                <a:latin typeface="Arial" panose="020B0604020202020204" pitchFamily="34" charset="0"/>
              </a:rPr>
              <a:t>       </a:t>
            </a:r>
            <a:r>
              <a:rPr lang="en-US" altLang="de-DE" sz="2000" dirty="0">
                <a:latin typeface="Arial" panose="020B0604020202020204" pitchFamily="34" charset="0"/>
              </a:rPr>
              <a:t>You can set priorities for further improvements.</a:t>
            </a:r>
          </a:p>
          <a:p>
            <a:pPr eaLnBrk="1" hangingPunct="1">
              <a:spcBef>
                <a:spcPct val="50000"/>
              </a:spcBef>
              <a:buNone/>
            </a:pPr>
            <a:endParaRPr lang="en-US" altLang="de-DE" sz="20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(IV) Sensitivity analysis of your model version: </a:t>
            </a: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How strongly do changes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FF0000"/>
                </a:solidFill>
                <a:latin typeface="Arial" panose="020B0604020202020204" pitchFamily="34" charset="0"/>
              </a:rPr>
              <a:t>       in parameters / rules, affect the result? 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       Are the results biologically plausible?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       What could be improved further?</a:t>
            </a:r>
            <a:endParaRPr lang="en-US" altLang="de-DE" sz="1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089386F6-E493-4C96-A9CA-F4641C5136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7CF2C9EE-F9A6-4326-87C8-EC221D1920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E082C3E9-C188-43E5-AE31-848CFB7BE9E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72064D0F-8033-412C-B161-1559F37A09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551289"/>
            <a:ext cx="8280400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Please note: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The model “SFSPM" in its present form is not a complete, fully tested and calibrated version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It may still contain errors!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So far it is designed for plants with terminal flowers. The adaptation of morphology and phenology (e.g. incorporation of dormancy, phases of growth) to woody species would be useful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de-DE" sz="2800" dirty="0">
                <a:latin typeface="Arial" panose="020B0604020202020204" pitchFamily="34" charset="0"/>
              </a:rPr>
              <a:t>Finding possible deficiencies and errors is part of this assignment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289F4164-2646-4EA2-9C5D-D8F5A211F6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F025DE0-7851-40DE-80F6-4155A8CAE2F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F58F8915-6751-491B-B70D-AC9BA94EED3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>
            <a:extLst>
              <a:ext uri="{FF2B5EF4-FFF2-40B4-BE49-F238E27FC236}">
                <a16:creationId xmlns:a16="http://schemas.microsoft.com/office/drawing/2014/main" id="{337F150C-F63E-4AB7-B6D3-C11E1AE7C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497" y="777584"/>
            <a:ext cx="8208963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On our next slides</a:t>
            </a:r>
            <a:r>
              <a:rPr lang="en-US" altLang="de-DE" dirty="0">
                <a:solidFill>
                  <a:srgbClr val="CC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Simple functional-structural plant model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(further, more refined versions)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33EF2E4A-BC8D-4BD5-8A72-71DE2DD6A5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6FCBEA93-FD44-444A-AAFB-FA2D563C90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9B649F7-118D-42D9-9FFB-DFC15F2CC68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0D31D0-903C-4809-8073-BF163BDF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DFCE0D11-FC97-4DE4-B60C-DEDE7F10EF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2882050"/>
            <a:ext cx="8208963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de-DE" sz="2400" dirty="0">
                <a:latin typeface="Arial" panose="020B0604020202020204" pitchFamily="34" charset="0"/>
              </a:rPr>
              <a:t> </a:t>
            </a:r>
            <a:r>
              <a:rPr lang="en-US" altLang="de-DE" sz="2800" dirty="0">
                <a:latin typeface="Arial" panose="020B0604020202020204" pitchFamily="34" charset="0"/>
              </a:rPr>
              <a:t>measurement and visualization of shadow </a:t>
            </a:r>
          </a:p>
          <a:p>
            <a:pPr eaLnBrk="1" hangingPunct="1">
              <a:spcBef>
                <a:spcPts val="0"/>
              </a:spcBef>
              <a:buNone/>
            </a:pPr>
            <a:r>
              <a:rPr lang="en-US" altLang="de-DE" sz="2800" dirty="0">
                <a:latin typeface="Arial" panose="020B0604020202020204" pitchFamily="34" charset="0"/>
              </a:rPr>
              <a:t>  on the ground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photosynthesis model</a:t>
            </a:r>
          </a:p>
          <a:p>
            <a:pPr eaLnBrk="1" hangingPunct="1">
              <a:spcBef>
                <a:spcPts val="120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modelling of transport processes</a:t>
            </a:r>
          </a:p>
          <a:p>
            <a:pPr eaLnBrk="1" hangingPunct="1">
              <a:spcBef>
                <a:spcPts val="0"/>
              </a:spcBef>
              <a:buNone/>
            </a:pPr>
            <a:endParaRPr lang="en-US" altLang="de-DE" sz="2800" dirty="0">
              <a:latin typeface="Arial" panose="020B060402020202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en-US" altLang="de-DE" sz="2800" dirty="0">
                <a:latin typeface="Arial" panose="020B0604020202020204" pitchFamily="34" charset="0"/>
              </a:rPr>
              <a:t> task of the term paper, evaluation criteria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Text Box 2">
            <a:extLst>
              <a:ext uri="{FF2B5EF4-FFF2-40B4-BE49-F238E27FC236}">
                <a16:creationId xmlns:a16="http://schemas.microsoft.com/office/drawing/2014/main" id="{04C6196C-E15D-4687-8986-B1CEDF55B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673" y="358780"/>
            <a:ext cx="8572169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Possible improvements to the model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Further model adaptation to the measured data photosynthetic parameters, (maximum) organ sizes, angles, growth rates, growth rules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Adaptation of the leaves (flowers/fruits) to the species you have investigated (beech, ash, maple)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Equilibrating the mass balance of the plant including assimilate sinks, especially the assimilate requirement for organ growth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Managing growth - light dependence; dependence on existing amount of assimilate; possible density sensitivity...</a:t>
            </a:r>
          </a:p>
          <a:p>
            <a:pPr marL="457200" indent="-457200" eaLnBrk="1" hangingPunct="1">
              <a:spcBef>
                <a:spcPct val="50000"/>
              </a:spcBef>
              <a:buAutoNum type="arabicParenBoth"/>
              <a:defRPr/>
            </a:pPr>
            <a:r>
              <a:rPr lang="en-US" altLang="de-DE" dirty="0">
                <a:latin typeface="Arial" panose="020B0604020202020204" pitchFamily="34" charset="0"/>
              </a:rPr>
              <a:t>Control of the formation of new metamers, analogous to the control of growth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5D93F79E-C892-4413-AD4C-506F2F6DD5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50C4F8B9-8D93-4DA1-A43E-59FFEE83FD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8DB6CE41-0F8A-4A31-A4CA-E6F673F9EBB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29A24660-8317-4F9E-B902-786AE1EEF6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791" y="444435"/>
            <a:ext cx="8748713" cy="5539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de-DE" b="1" dirty="0">
                <a:solidFill>
                  <a:srgbClr val="FF0000"/>
                </a:solidFill>
                <a:latin typeface="Arial" panose="020B0604020202020204" pitchFamily="34" charset="0"/>
              </a:rPr>
              <a:t>Possible improvements to the model (continued)</a:t>
            </a:r>
          </a:p>
          <a:p>
            <a:pPr eaLnBrk="1" hangingPunct="1">
              <a:spcBef>
                <a:spcPct val="25000"/>
              </a:spcBef>
            </a:pPr>
            <a:endParaRPr lang="en-US" altLang="de-DE" dirty="0">
              <a:solidFill>
                <a:srgbClr val="99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de-DE" dirty="0">
                <a:latin typeface="Arial" panose="020B0604020202020204" pitchFamily="34" charset="0"/>
              </a:rPr>
              <a:t>(6) Consideration of plant dormancy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dirty="0">
                <a:latin typeface="Arial" panose="020B0604020202020204" pitchFamily="34" charset="0"/>
              </a:rPr>
              <a:t>(7) Inclusion of </a:t>
            </a:r>
            <a:r>
              <a:rPr lang="en-US" altLang="de-DE" dirty="0" err="1">
                <a:latin typeface="Arial" panose="020B0604020202020204" pitchFamily="34" charset="0"/>
              </a:rPr>
              <a:t>sylleptic</a:t>
            </a:r>
            <a:r>
              <a:rPr lang="en-US" altLang="de-DE" dirty="0">
                <a:latin typeface="Arial" panose="020B0604020202020204" pitchFamily="34" charset="0"/>
              </a:rPr>
              <a:t> shoot formation / free growth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de-DE" dirty="0">
                <a:latin typeface="Arial" panose="020B0604020202020204" pitchFamily="34" charset="0"/>
              </a:rPr>
              <a:t>(8) Branching control (according to assimilate quantity or light)</a:t>
            </a:r>
          </a:p>
          <a:p>
            <a:pPr eaLnBrk="1" hangingPunct="1">
              <a:spcBef>
                <a:spcPct val="50000"/>
              </a:spcBef>
              <a:buAutoNum type="arabicParenBoth" startAt="9"/>
            </a:pPr>
            <a:r>
              <a:rPr lang="en-US" altLang="de-DE" dirty="0">
                <a:latin typeface="Arial" panose="020B0604020202020204" pitchFamily="34" charset="0"/>
              </a:rPr>
              <a:t>Improvement of the modeling of growth thickness (e.g. using the pipe model; see also the example "Tree based on pipe model of branch width" in </a:t>
            </a:r>
            <a:r>
              <a:rPr lang="en-US" altLang="de-DE" dirty="0" err="1">
                <a:latin typeface="Arial" panose="020B0604020202020204" pitchFamily="34" charset="0"/>
              </a:rPr>
              <a:t>GroIMP</a:t>
            </a:r>
            <a:r>
              <a:rPr lang="en-US" altLang="de-DE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50000"/>
              </a:spcBef>
              <a:buAutoNum type="arabicParenBoth" startAt="9"/>
            </a:pPr>
            <a:r>
              <a:rPr lang="en-US" altLang="de-DE" dirty="0">
                <a:latin typeface="Arial" panose="020B0604020202020204" pitchFamily="34" charset="0"/>
              </a:rPr>
              <a:t> Improvement of the assimilate allocation model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de-DE" dirty="0">
                <a:latin typeface="Arial" panose="020B0604020202020204" pitchFamily="34" charset="0"/>
              </a:rPr>
              <a:t>       e.g., change in transport rates for young leaves; inclusion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de-DE" dirty="0">
                <a:latin typeface="Arial" panose="020B0604020202020204" pitchFamily="34" charset="0"/>
              </a:rPr>
              <a:t>       of a central C stock (starch pool) and a reserve from the</a:t>
            </a:r>
          </a:p>
          <a:p>
            <a:pPr marL="0" indent="0" eaLnBrk="1" hangingPunct="1">
              <a:spcBef>
                <a:spcPts val="0"/>
              </a:spcBef>
            </a:pPr>
            <a:r>
              <a:rPr lang="en-US" altLang="de-DE" dirty="0">
                <a:latin typeface="Arial" panose="020B0604020202020204" pitchFamily="34" charset="0"/>
              </a:rPr>
              <a:t>       seed at the beginning; inclusion of the root</a:t>
            </a:r>
            <a:endParaRPr lang="en-US" altLang="de-DE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884085E8-E434-4FC8-BAA9-A8D023F242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6632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D7496F18-4C68-4B49-831B-12DF45A60C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476672"/>
            <a:ext cx="1" cy="6381328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26684E20-5F77-4771-B58A-74300F4F5D8C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838019E3-51BE-431C-9B8F-31AB4C31C5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83" y="339615"/>
            <a:ext cx="8305797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Evaluation criteria for the assignment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						</a:t>
            </a:r>
            <a:r>
              <a:rPr lang="en-US" altLang="de-DE" sz="1600" dirty="0">
                <a:latin typeface="Arial" panose="020B0604020202020204" pitchFamily="34" charset="0"/>
              </a:rPr>
              <a:t>points (giving 7 in total)</a:t>
            </a:r>
            <a:endParaRPr lang="en-US" altLang="de-DE" sz="1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Outline, introduction and theory    		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Contents							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Analysis of the model		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Data analysis, incorporation of the data   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Conceptual improvement (ideas)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Concrete improvement of the model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dirty="0">
                <a:solidFill>
                  <a:srgbClr val="336600"/>
                </a:solidFill>
                <a:latin typeface="Arial" panose="020B0604020202020204" pitchFamily="34" charset="0"/>
              </a:rPr>
              <a:t>	Sensitivity analysis				0,6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Literature							0,5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Accuracy							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Language							0,5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6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Originality							1     </a:t>
            </a:r>
            <a:endParaRPr lang="en-US" altLang="de-DE" sz="1800" dirty="0"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EB5650F1-9FCB-46FD-89D5-9E821FEBAD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C8B92B5-6107-431B-876D-90EAC307DF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D4448CD9-8CFB-49DF-B324-D32BC798524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>
            <a:extLst>
              <a:ext uri="{FF2B5EF4-FFF2-40B4-BE49-F238E27FC236}">
                <a16:creationId xmlns:a16="http://schemas.microsoft.com/office/drawing/2014/main" id="{49C84D9D-9308-4425-B578-B4B1C520B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40" y="836712"/>
            <a:ext cx="8640954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Deadline for submission of assignment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15 September, 2021, at 12:00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(the date of the digital delivery is noted; please also submit a printed copy)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Note: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Use the consultation opportunities provided by W. Kurth and A. </a:t>
            </a:r>
            <a:r>
              <a:rPr lang="en-US" altLang="de-DE" sz="2400" dirty="0" err="1">
                <a:solidFill>
                  <a:schemeClr val="accent2"/>
                </a:solidFill>
                <a:latin typeface="Arial" panose="020B0604020202020204" pitchFamily="34" charset="0"/>
              </a:rPr>
              <a:t>Tavkhelidze</a:t>
            </a:r>
            <a:r>
              <a:rPr lang="en-US" altLang="de-DE" sz="2400" dirty="0">
                <a:solidFill>
                  <a:schemeClr val="accent2"/>
                </a:solidFill>
                <a:latin typeface="Arial" panose="020B0604020202020204" pitchFamily="34" charset="0"/>
              </a:rPr>
              <a:t>), in particular when re-programming the model!</a:t>
            </a:r>
            <a:endParaRPr lang="en-US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79FBBA38-E256-43F3-B73C-033B8F2D8E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C73E755C-3665-4F6D-A0C8-81CDA77FEF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D29B102-BAEC-4334-B06D-AD26F747479D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raytracing">
            <a:extLst>
              <a:ext uri="{FF2B5EF4-FFF2-40B4-BE49-F238E27FC236}">
                <a16:creationId xmlns:a16="http://schemas.microsoft.com/office/drawing/2014/main" id="{1F62C790-9DEF-4AA4-9970-A4C394E3A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953022"/>
            <a:ext cx="6789738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3">
            <a:extLst>
              <a:ext uri="{FF2B5EF4-FFF2-40B4-BE49-F238E27FC236}">
                <a16:creationId xmlns:a16="http://schemas.microsoft.com/office/drawing/2014/main" id="{65128991-4AD0-47CA-9D85-AF21134B8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115888"/>
            <a:ext cx="8640763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Model approach for light calculation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(physically more accurate than the "shadow cone" approach from last time)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Raytracing - a method from computer graphics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 dirty="0">
                <a:latin typeface="Arial" panose="020B0604020202020204" pitchFamily="34" charset="0"/>
              </a:rPr>
              <a:t>Basic principle:</a:t>
            </a:r>
            <a:endParaRPr lang="en-US" altLang="de-DE" sz="2000" i="1" dirty="0">
              <a:latin typeface="Arial" panose="020B0604020202020204" pitchFamily="34" charset="0"/>
            </a:endParaRP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65351D0C-E31E-401B-AE62-B2A3742EA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3032522"/>
            <a:ext cx="215900" cy="152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4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8443" name="Text Box 11">
            <a:extLst>
              <a:ext uri="{FF2B5EF4-FFF2-40B4-BE49-F238E27FC236}">
                <a16:creationId xmlns:a16="http://schemas.microsoft.com/office/drawing/2014/main" id="{F634AF81-ED4B-49DC-8545-91EC6A521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5373216"/>
            <a:ext cx="2931664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dirty="0">
                <a:latin typeface="Arial" panose="020B0604020202020204" pitchFamily="34" charset="0"/>
              </a:rPr>
              <a:t>Additionally the ray can be traced along one or several reflections</a:t>
            </a:r>
          </a:p>
        </p:txBody>
      </p:sp>
      <p:sp>
        <p:nvSpPr>
          <p:cNvPr id="12" name="Line 3">
            <a:extLst>
              <a:ext uri="{FF2B5EF4-FFF2-40B4-BE49-F238E27FC236}">
                <a16:creationId xmlns:a16="http://schemas.microsoft.com/office/drawing/2014/main" id="{5F8ED30F-37AE-4C76-9E44-5E63392240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15888"/>
            <a:ext cx="8362950" cy="74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4">
            <a:extLst>
              <a:ext uri="{FF2B5EF4-FFF2-40B4-BE49-F238E27FC236}">
                <a16:creationId xmlns:a16="http://schemas.microsoft.com/office/drawing/2014/main" id="{E3DE065C-96DA-42F8-9887-A08FC5B381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548680"/>
            <a:ext cx="1" cy="630932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4" name="AutoShape 5">
            <a:extLst>
              <a:ext uri="{FF2B5EF4-FFF2-40B4-BE49-F238E27FC236}">
                <a16:creationId xmlns:a16="http://schemas.microsoft.com/office/drawing/2014/main" id="{E4BBC4F5-66D2-41E5-B4AD-2E60C71925F7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02345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3C1606A-679D-4347-B8B5-B210D0504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28184"/>
            <a:ext cx="1905000" cy="457200"/>
          </a:xfrm>
        </p:spPr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2C0EE3FD-D370-466F-801F-47FB4552A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716" y="333375"/>
            <a:ext cx="8713788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</a:rPr>
              <a:t>we don't want to generate an image, but calculate for all leaves of the virtual plant the amount of intercepted light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 reversal of the direction of the rays: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the rays run from the light sources to the objects ("</a:t>
            </a:r>
            <a:r>
              <a:rPr lang="en-US" altLang="de-DE" sz="2400" dirty="0" err="1">
                <a:latin typeface="Arial" panose="020B0604020202020204" pitchFamily="34" charset="0"/>
                <a:sym typeface="Symbol" panose="05050102010706020507" pitchFamily="18" charset="2"/>
              </a:rPr>
              <a:t>photontracing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"). An extra shadow test is not necessary.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 large number of rays with random directions is generated: "</a:t>
            </a:r>
            <a:r>
              <a:rPr lang="en-US" altLang="de-DE" sz="2400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Monte-Carlo-Raytracing</a:t>
            </a: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".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accumulation of the intercepted power of radiation (in the unit W = Watt) is possible for each object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dirty="0">
                <a:latin typeface="Arial" panose="020B0604020202020204" pitchFamily="34" charset="0"/>
                <a:sym typeface="Symbol" panose="05050102010706020507" pitchFamily="18" charset="2"/>
              </a:rPr>
              <a:t>Requirement: there has to be a light source in the scene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2400" dirty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DirectionalLight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en-US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PointLight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, </a:t>
            </a:r>
            <a:r>
              <a:rPr lang="en-US" altLang="de-DE" sz="2400" b="1" dirty="0" err="1">
                <a:latin typeface="Courier New" panose="02070309020205020404" pitchFamily="49" charset="0"/>
                <a:sym typeface="Symbol" panose="05050102010706020507" pitchFamily="18" charset="2"/>
              </a:rPr>
              <a:t>SpotLight</a:t>
            </a:r>
            <a:r>
              <a:rPr lang="en-US" altLang="de-DE" sz="2400" b="1" dirty="0">
                <a:latin typeface="Courier New" panose="02070309020205020404" pitchFamily="49" charset="0"/>
                <a:sym typeface="Symbol" panose="05050102010706020507" pitchFamily="18" charset="2"/>
              </a:rPr>
              <a:t>, Sky</a:t>
            </a:r>
          </a:p>
        </p:txBody>
      </p:sp>
      <p:sp>
        <p:nvSpPr>
          <p:cNvPr id="3" name="Line 3">
            <a:extLst>
              <a:ext uri="{FF2B5EF4-FFF2-40B4-BE49-F238E27FC236}">
                <a16:creationId xmlns:a16="http://schemas.microsoft.com/office/drawing/2014/main" id="{A2660946-CDB2-4256-A7F8-9C581E6F6E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F132A277-031E-490E-9E38-C4B3FF3F93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99461F3B-AC27-4D1D-952F-D02BC4007C63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193C2D-7C1E-4F25-BB11-872B054BE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kat42">
            <a:extLst>
              <a:ext uri="{FF2B5EF4-FFF2-40B4-BE49-F238E27FC236}">
                <a16:creationId xmlns:a16="http://schemas.microsoft.com/office/drawing/2014/main" id="{439393B2-652B-4939-B798-C922724BE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412776"/>
            <a:ext cx="86677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ine 3">
            <a:extLst>
              <a:ext uri="{FF2B5EF4-FFF2-40B4-BE49-F238E27FC236}">
                <a16:creationId xmlns:a16="http://schemas.microsoft.com/office/drawing/2014/main" id="{5DB72B4D-C0E1-474C-8B0A-95118DE7E6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Line 4">
            <a:extLst>
              <a:ext uri="{FF2B5EF4-FFF2-40B4-BE49-F238E27FC236}">
                <a16:creationId xmlns:a16="http://schemas.microsoft.com/office/drawing/2014/main" id="{11BF5845-ECBD-4531-8C05-3D3BAE1402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5" name="AutoShape 5">
            <a:extLst>
              <a:ext uri="{FF2B5EF4-FFF2-40B4-BE49-F238E27FC236}">
                <a16:creationId xmlns:a16="http://schemas.microsoft.com/office/drawing/2014/main" id="{364922B9-D99B-430C-A37F-58937A988F4B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1222475-52E4-45C8-AB3D-425C96B21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F204FB-9136-43E6-A18E-953750EFED12}"/>
              </a:ext>
            </a:extLst>
          </p:cNvPr>
          <p:cNvSpPr/>
          <p:nvPr/>
        </p:nvSpPr>
        <p:spPr>
          <a:xfrm>
            <a:off x="1495388" y="574953"/>
            <a:ext cx="61532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Types of light sources in the scene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>
            <a:extLst>
              <a:ext uri="{FF2B5EF4-FFF2-40B4-BE49-F238E27FC236}">
                <a16:creationId xmlns:a16="http://schemas.microsoft.com/office/drawing/2014/main" id="{0A344B01-5005-4E91-A187-537F090C12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21" y="421343"/>
            <a:ext cx="61452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The radiation model of </a:t>
            </a:r>
            <a:r>
              <a:rPr lang="en-US" altLang="de-DE" sz="2800" b="1" dirty="0" err="1">
                <a:solidFill>
                  <a:srgbClr val="FF0000"/>
                </a:solidFill>
                <a:latin typeface="Arial" panose="020B0604020202020204" pitchFamily="34" charset="0"/>
              </a:rPr>
              <a:t>GroIMP</a:t>
            </a:r>
            <a:endParaRPr lang="en-US" altLang="de-DE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1507" name="Picture 5" descr="kat44a">
            <a:extLst>
              <a:ext uri="{FF2B5EF4-FFF2-40B4-BE49-F238E27FC236}">
                <a16:creationId xmlns:a16="http://schemas.microsoft.com/office/drawing/2014/main" id="{5270ED52-950E-4B51-B4AE-DE22B129E4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981075"/>
            <a:ext cx="6210300" cy="461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6" descr="kat44">
            <a:extLst>
              <a:ext uri="{FF2B5EF4-FFF2-40B4-BE49-F238E27FC236}">
                <a16:creationId xmlns:a16="http://schemas.microsoft.com/office/drawing/2014/main" id="{A31FF2FA-11BA-45FE-9FCD-773EC0295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125538"/>
            <a:ext cx="2224088" cy="309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>
            <a:extLst>
              <a:ext uri="{FF2B5EF4-FFF2-40B4-BE49-F238E27FC236}">
                <a16:creationId xmlns:a16="http://schemas.microsoft.com/office/drawing/2014/main" id="{A5F2DD9D-1A98-4161-B860-EC6EA55CE4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564BC42A-A4E1-473F-8DD6-0A17DA9A73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41350"/>
            <a:ext cx="1" cy="621665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97EFAF39-A1C9-4565-99A5-C62B35147DE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579E333-D3EA-4204-8E4B-5FB4C6E19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C8911BED-9E2A-49C5-8228-104D6FECA9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6" y="260648"/>
            <a:ext cx="8619295" cy="6494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400" b="1" i="1" dirty="0">
                <a:solidFill>
                  <a:srgbClr val="FF0000"/>
                </a:solidFill>
                <a:latin typeface="Arial" panose="020B0604020202020204" pitchFamily="34" charset="0"/>
              </a:rPr>
              <a:t>(only new parts of the model are displayed)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600" dirty="0">
              <a:solidFill>
                <a:srgbClr val="CC33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solidFill>
                  <a:schemeClr val="accent2"/>
                </a:solidFill>
                <a:latin typeface="Arial" panose="020B0604020202020204" pitchFamily="34" charset="0"/>
              </a:rPr>
              <a:t>Light source inserted into the scene; special feature: </a:t>
            </a:r>
            <a:r>
              <a:rPr lang="en-US" altLang="de-DE" sz="1800" dirty="0" err="1">
                <a:solidFill>
                  <a:schemeClr val="accent2"/>
                </a:solidFill>
                <a:latin typeface="Arial" panose="020B0604020202020204" pitchFamily="34" charset="0"/>
              </a:rPr>
              <a:t>AlgorithmSwitchShader</a:t>
            </a:r>
            <a:endParaRPr lang="en-US" altLang="de-DE" sz="1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8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leaf collects light and gets a new shader for the radiation model: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Leaf(</a:t>
            </a:r>
            <a:r>
              <a:rPr lang="en-US" altLang="de-DE" sz="1200" b="1" dirty="0">
                <a:solidFill>
                  <a:srgbClr val="009900"/>
                </a:solidFill>
                <a:latin typeface="Courier New" panose="02070309020205020404" pitchFamily="49" charset="0"/>
              </a:rPr>
              <a:t>float al</a:t>
            </a:r>
            <a:r>
              <a:rPr lang="en-US" altLang="de-DE" sz="1200" b="1" dirty="0">
                <a:latin typeface="Courier New" panose="02070309020205020404" pitchFamily="49" charset="0"/>
              </a:rPr>
              <a:t>) extends Parallelogram(2, 1)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(0, 1, 0), GREEN));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..... further module definitions 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light source: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SpotLight</a:t>
            </a: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setPower</a:t>
            </a:r>
            <a:r>
              <a:rPr lang="en-US" altLang="de-DE" sz="1200" b="1" dirty="0">
                <a:latin typeface="Courier New" panose="02070309020205020404" pitchFamily="49" charset="0"/>
              </a:rPr>
              <a:t>(200.0);                /* power in W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setAttenuationDistance</a:t>
            </a:r>
            <a:r>
              <a:rPr lang="en-US" altLang="de-DE" sz="1200" b="1" dirty="0">
                <a:latin typeface="Courier New" panose="02070309020205020404" pitchFamily="49" charset="0"/>
              </a:rPr>
              <a:t>(50.0);   /* in m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setAttenuationExponent</a:t>
            </a:r>
            <a:r>
              <a:rPr lang="en-US" altLang="de-DE" sz="1200" b="1" dirty="0">
                <a:latin typeface="Courier New" panose="02070309020205020404" pitchFamily="49" charset="0"/>
              </a:rPr>
              <a:t>(0.0);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setInnerAngle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(22.5*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setOuterAngle</a:t>
            </a:r>
            <a:r>
              <a:rPr lang="en-US" altLang="de-DE" sz="1200" b="1" dirty="0">
                <a:latin typeface="Courier New" panose="02070309020205020404" pitchFamily="49" charset="0"/>
              </a:rPr>
              <a:t>(30.0*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Math.PI</a:t>
            </a:r>
            <a:r>
              <a:rPr lang="en-US" altLang="de-DE" sz="1200" b="1" dirty="0">
                <a:latin typeface="Courier New" panose="02070309020205020404" pitchFamily="49" charset="0"/>
              </a:rPr>
              <a:t>/180.0);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module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 extends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LightNode</a:t>
            </a:r>
            <a:r>
              <a:rPr lang="en-US" altLang="de-DE" sz="1200" b="1" dirty="0">
                <a:latin typeface="Courier New" panose="02070309020205020404" pitchFamily="49" charset="0"/>
              </a:rPr>
              <a:t>(1.0, 1.0, 1.0)  /* R, G, B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{{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setLight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MyLamp</a:t>
            </a:r>
            <a:r>
              <a:rPr lang="en-US" altLang="de-DE" sz="1200" b="1" dirty="0">
                <a:latin typeface="Courier New" panose="02070309020205020404" pitchFamily="49" charset="0"/>
              </a:rPr>
              <a:t>()); }};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/* the radiation model is defined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</a:t>
            </a:r>
            <a:r>
              <a:rPr lang="en-US" altLang="de-DE" sz="1200" b="1" dirty="0">
                <a:latin typeface="Courier New" panose="02070309020205020404" pitchFamily="49" charset="0"/>
              </a:rPr>
              <a:t> =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LightModel</a:t>
            </a:r>
            <a:r>
              <a:rPr lang="en-US" altLang="de-DE" sz="1200" b="1" dirty="0">
                <a:latin typeface="Courier New" panose="02070309020205020404" pitchFamily="49" charset="0"/>
              </a:rPr>
              <a:t>(100000, 5);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/* 100000: number of random rays, 5: recursion depth 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nb.</a:t>
            </a:r>
            <a:r>
              <a:rPr lang="en-US" altLang="de-DE" sz="1200" b="1" dirty="0">
                <a:latin typeface="Courier New" panose="02070309020205020404" pitchFamily="49" charset="0"/>
              </a:rPr>
              <a:t> of reflections) */</a:t>
            </a: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6951CBF6-B05F-4715-BAC6-9678865358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2660402"/>
            <a:ext cx="39592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1600" b="1" dirty="0">
                <a:solidFill>
                  <a:srgbClr val="009900"/>
                </a:solidFill>
                <a:latin typeface="Arial" panose="020B0604020202020204" pitchFamily="34" charset="0"/>
              </a:rPr>
              <a:t>GUI-Shader        Radiation-Shader</a:t>
            </a:r>
          </a:p>
        </p:txBody>
      </p:sp>
      <p:sp>
        <p:nvSpPr>
          <p:cNvPr id="22532" name="Line 4">
            <a:extLst>
              <a:ext uri="{FF2B5EF4-FFF2-40B4-BE49-F238E27FC236}">
                <a16:creationId xmlns:a16="http://schemas.microsoft.com/office/drawing/2014/main" id="{9E9CD79A-DF98-40E6-8D20-7CAD59EB88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48263" y="2300039"/>
            <a:ext cx="0" cy="3603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id="{94743C30-6761-4556-B140-77F5DAC277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48488" y="2300039"/>
            <a:ext cx="0" cy="360363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3">
            <a:extLst>
              <a:ext uri="{FF2B5EF4-FFF2-40B4-BE49-F238E27FC236}">
                <a16:creationId xmlns:a16="http://schemas.microsoft.com/office/drawing/2014/main" id="{9770C397-BBE4-4969-9353-BA37750901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188640"/>
            <a:ext cx="836295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Line 4">
            <a:extLst>
              <a:ext uri="{FF2B5EF4-FFF2-40B4-BE49-F238E27FC236}">
                <a16:creationId xmlns:a16="http://schemas.microsoft.com/office/drawing/2014/main" id="{05AC432D-1BF6-41CB-866E-5A57A992AB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3849" y="620688"/>
            <a:ext cx="1" cy="623731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8" name="AutoShape 5">
            <a:extLst>
              <a:ext uri="{FF2B5EF4-FFF2-40B4-BE49-F238E27FC236}">
                <a16:creationId xmlns:a16="http://schemas.microsoft.com/office/drawing/2014/main" id="{02C36E4D-C18E-4C1F-98DC-AA833FA54542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17435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B346DB8-7951-4B32-8817-C48473A7E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33BC75A4-909C-4267-9BA8-B22F8A56D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67" y="420960"/>
            <a:ext cx="8618537" cy="634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000" b="1" dirty="0">
                <a:solidFill>
                  <a:srgbClr val="FF0000"/>
                </a:solidFill>
                <a:latin typeface="Arial" panose="020B0604020202020204" pitchFamily="34" charset="0"/>
              </a:rPr>
              <a:t>sfspm05.gsz  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de-DE" sz="2000" b="1" i="1" dirty="0">
                <a:solidFill>
                  <a:srgbClr val="FF0000"/>
                </a:solidFill>
                <a:latin typeface="Arial" panose="020B0604020202020204" pitchFamily="34" charset="0"/>
              </a:rPr>
              <a:t>only new parts of the model are displayed</a:t>
            </a:r>
            <a:r>
              <a:rPr lang="en-US" altLang="de-DE" sz="2000" i="1" dirty="0">
                <a:solidFill>
                  <a:srgbClr val="FF0000"/>
                </a:solidFill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000" i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init</a:t>
            </a:r>
            <a:r>
              <a:rPr lang="en-US" altLang="de-DE" sz="1200" b="1" dirty="0">
                <a:latin typeface="Courier New" panose="02070309020205020404" pitchFamily="49" charset="0"/>
              </a:rPr>
              <a:t>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Axiom ==&gt; Bud(1, PHYLLO, 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==&gt; ^ M(50) RU(180)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MyLight</a:t>
            </a:r>
            <a:r>
              <a:rPr lang="en-US" altLang="de-DE" sz="1200" b="1" dirty="0">
                <a:latin typeface="Courier New" panose="02070309020205020404" pitchFamily="49" charset="0"/>
              </a:rPr>
              <a:t>;    /* Light source is placed above the scene */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public void grow()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run();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lm.compute</a:t>
            </a:r>
            <a:r>
              <a:rPr lang="en-US" altLang="de-DE" sz="1200" b="1" dirty="0"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absorb();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run()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Bud(r, p, o), (p&gt;0) ==&gt; ..........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// further rules....	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2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protected void absorb()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[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lf:Leaf</a:t>
            </a:r>
            <a:r>
              <a:rPr lang="en-US" altLang="de-DE" sz="1200" b="1" dirty="0">
                <a:latin typeface="Courier New" panose="02070309020205020404" pitchFamily="49" charset="0"/>
              </a:rPr>
              <a:t> ::&gt;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 = lm.getAbsorbedPower3d(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).integrate();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.(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setShader</a:t>
            </a:r>
            <a:r>
              <a:rPr lang="en-US" altLang="de-DE" sz="1200" b="1" dirty="0">
                <a:latin typeface="Courier New" panose="02070309020205020404" pitchFamily="49" charset="0"/>
              </a:rPr>
              <a:t>(new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AlgorithmSwitchShader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    new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RGBAShader</a:t>
            </a:r>
            <a:r>
              <a:rPr lang="en-US" altLang="de-DE" sz="1200" b="1" dirty="0">
                <a:latin typeface="Courier New" panose="02070309020205020404" pitchFamily="49" charset="0"/>
              </a:rPr>
              <a:t>((float)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[al]/5.0,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[al]*2, (float)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[al]/100.0),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			 GREEN)));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println</a:t>
            </a:r>
            <a:r>
              <a:rPr lang="en-US" altLang="de-DE" sz="1200" b="1" dirty="0">
                <a:latin typeface="Courier New" panose="02070309020205020404" pitchFamily="49" charset="0"/>
              </a:rPr>
              <a:t>(</a:t>
            </a:r>
            <a:r>
              <a:rPr lang="en-US" altLang="de-DE" sz="1200" b="1" dirty="0" err="1">
                <a:latin typeface="Courier New" panose="02070309020205020404" pitchFamily="49" charset="0"/>
              </a:rPr>
              <a:t>lf</a:t>
            </a:r>
            <a:r>
              <a:rPr lang="en-US" altLang="de-DE" sz="1200" b="1" dirty="0">
                <a:latin typeface="Courier New" panose="02070309020205020404" pitchFamily="49" charset="0"/>
              </a:rPr>
              <a:t>[al]);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1200" b="1" dirty="0">
                <a:latin typeface="Courier New" panose="02070309020205020404" pitchFamily="49" charset="0"/>
              </a:rPr>
              <a:t>   ]</a:t>
            </a:r>
          </a:p>
        </p:txBody>
      </p:sp>
      <p:pic>
        <p:nvPicPr>
          <p:cNvPr id="23555" name="Picture 3" descr="kat43">
            <a:extLst>
              <a:ext uri="{FF2B5EF4-FFF2-40B4-BE49-F238E27FC236}">
                <a16:creationId xmlns:a16="http://schemas.microsoft.com/office/drawing/2014/main" id="{47CC7C72-5ECF-454C-A2E0-1B5E267AC4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205136"/>
            <a:ext cx="3171825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AutoShape 4">
            <a:extLst>
              <a:ext uri="{FF2B5EF4-FFF2-40B4-BE49-F238E27FC236}">
                <a16:creationId xmlns:a16="http://schemas.microsoft.com/office/drawing/2014/main" id="{A17D9679-42C4-4907-8F3E-604770DC7E9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372200" y="1916832"/>
            <a:ext cx="865187" cy="576064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F584E9D6-E18D-429C-817D-D6D678E795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81050" y="260350"/>
            <a:ext cx="83058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4">
            <a:extLst>
              <a:ext uri="{FF2B5EF4-FFF2-40B4-BE49-F238E27FC236}">
                <a16:creationId xmlns:a16="http://schemas.microsoft.com/office/drawing/2014/main" id="{8AAE1685-7818-4F29-8EEE-20A5A6674B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850" y="641350"/>
            <a:ext cx="0" cy="6096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7" name="AutoShape 5">
            <a:extLst>
              <a:ext uri="{FF2B5EF4-FFF2-40B4-BE49-F238E27FC236}">
                <a16:creationId xmlns:a16="http://schemas.microsoft.com/office/drawing/2014/main" id="{1C2AC7A7-4A8B-449F-866C-4D3D941C0ADE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>
            <a:off x="338137" y="246063"/>
            <a:ext cx="428625" cy="457200"/>
          </a:xfrm>
          <a:prstGeom prst="curvedConnector2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A28F79A-C102-479F-A231-8EF6DD63A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FF99-3108-436A-A64A-C83CBD129666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4218</Words>
  <Application>Microsoft Office PowerPoint</Application>
  <PresentationFormat>Bildschirmpräsentation (4:3)</PresentationFormat>
  <Paragraphs>579</Paragraphs>
  <Slides>33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9" baseType="lpstr">
      <vt:lpstr>Arial</vt:lpstr>
      <vt:lpstr>Calibri</vt:lpstr>
      <vt:lpstr>Courier New</vt:lpstr>
      <vt:lpstr>Times New Roman</vt:lpstr>
      <vt:lpstr>Standarddesign</vt:lpstr>
      <vt:lpstr>Formel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BTU Cottbus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Winfried Kurth</dc:creator>
  <cp:lastModifiedBy>Kurth</cp:lastModifiedBy>
  <cp:revision>198</cp:revision>
  <dcterms:created xsi:type="dcterms:W3CDTF">2006-10-23T15:58:10Z</dcterms:created>
  <dcterms:modified xsi:type="dcterms:W3CDTF">2021-07-02T13:59:27Z</dcterms:modified>
</cp:coreProperties>
</file>