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89" r:id="rId2"/>
    <p:sldId id="490" r:id="rId3"/>
    <p:sldId id="613" r:id="rId4"/>
    <p:sldId id="719" r:id="rId5"/>
    <p:sldId id="628" r:id="rId6"/>
    <p:sldId id="629" r:id="rId7"/>
    <p:sldId id="630" r:id="rId8"/>
    <p:sldId id="631" r:id="rId9"/>
    <p:sldId id="632" r:id="rId10"/>
    <p:sldId id="633" r:id="rId11"/>
    <p:sldId id="634" r:id="rId12"/>
    <p:sldId id="635" r:id="rId13"/>
    <p:sldId id="636" r:id="rId14"/>
    <p:sldId id="604" r:id="rId15"/>
    <p:sldId id="605" r:id="rId16"/>
    <p:sldId id="614" r:id="rId17"/>
    <p:sldId id="606" r:id="rId18"/>
    <p:sldId id="619" r:id="rId19"/>
    <p:sldId id="615" r:id="rId20"/>
    <p:sldId id="616" r:id="rId21"/>
    <p:sldId id="617" r:id="rId22"/>
    <p:sldId id="618" r:id="rId23"/>
    <p:sldId id="620" r:id="rId24"/>
    <p:sldId id="625" r:id="rId25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 autoAdjust="0"/>
    <p:restoredTop sz="90929"/>
  </p:normalViewPr>
  <p:slideViewPr>
    <p:cSldViewPr>
      <p:cViewPr varScale="1">
        <p:scale>
          <a:sx n="97" d="100"/>
          <a:sy n="97" d="100"/>
        </p:scale>
        <p:origin x="6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ECB572-BD6C-41E3-BF36-F3D015AF6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922C2-BF70-486A-8EBF-68637F0D21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51002B-E469-4C73-9CCB-A2B1932A8E99}" type="datetimeFigureOut">
              <a:rPr lang="en-US"/>
              <a:pPr>
                <a:defRPr/>
              </a:pPr>
              <a:t>7/2/2021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C7FB723-1E01-488F-94CC-C023473A51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AB877E-3A51-4153-A7B1-5F75A33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BB9BE-2AB9-40EC-807D-BF5BA2BBE5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0D7A-CA47-4402-B094-7E8A52926B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211E91-4170-4EF1-BB3F-7713DCDD5E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9900B40C-4A9D-412F-BAE9-84379C8CAF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64459E0A-3E5C-475C-8CBE-487B643687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93F44BCA-E895-4075-815D-344B30235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E050A1-93A8-406A-B06D-99AEB807103C}" type="slidenum">
              <a:rPr lang="de-DE" altLang="de-DE" sz="1200" smtClean="0"/>
              <a:pPr/>
              <a:t>19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BE49AD-055D-4062-825F-9F990CFD1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12B719-03F6-4537-8EC6-145C0E5EA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F4FD1-BFF3-4F86-B90B-E34437553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0DDCA-B285-45B3-BC4E-6FA321F5DB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86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5498-BBEF-4525-B18C-49A99FF25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62A0B-30B2-41B4-B84E-50DF8FC44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9744F7-17F9-470B-B820-D82C2EE89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BC12-060A-4FFF-90BA-499E6A9F5C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6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EE5CE6-54F2-48F2-8C5F-431D057CD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CF76D2-0547-4E80-AB26-E89249E93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034ED-6493-4E77-AC87-5B7C848D7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3B10A-E58B-4705-BEDB-6ADCB0F25F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00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DC856-8765-4FBA-85D6-2AEC53F6D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1C9C0-816C-4FAD-B9E9-70DFBDA08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FA255-6C47-49F5-A3A5-26F8D4F1C7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6D63-7618-4376-8C05-F114D0D4C0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065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8FD5A-BA08-48BE-985B-1A862029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4CFCB-EA73-4744-9D90-D20561635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EEC1E-CF91-4626-BB6B-BFDD2CB4B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3353-B2D3-49A4-94DD-F0AA25A152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54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A06FA-A101-4A7F-804A-75B6C8749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2C402E-655D-455D-9639-C80702099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139E55-04CB-4F5E-90E0-638E90C7C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CDAB6-1703-4772-926A-081D8671628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33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F747CE-0E2F-4BB6-A710-FE9DE8D5D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22FEAE-69A6-4949-B907-5890E1C03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519483-F956-41BB-A887-3B84E535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757-9A54-4CB7-9E69-DCA90522DF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01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96AF03-1568-4632-9039-FE5D9D678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333586-A16E-41F9-BBA4-43B9BF6DC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171811-5B73-4037-BCAC-DA09CA23C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F1985-550B-4D75-A966-470C5C5579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02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87B7F4A-4363-4288-B5E0-0DF910800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FB011-4EF9-4A46-B8CB-5DA50E0CA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4B435D-A28E-4A90-8B01-97689C769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07004-A9C8-4012-8FE0-83A5356900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463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937895-6E8A-4262-99FF-549524E06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2E2004-EE32-4F5D-9D73-9063CB5D8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38F3C5-5436-4B11-AAB1-4AB36DB79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1A3AD-1652-4142-8419-22FD7E384B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45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37E50-E037-4BE0-8F84-AE87923153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5762A-5DD2-4038-B4CA-FA81D2B0A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98CE0-018C-416D-A9B3-974655654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40AE-49AA-4A63-96D1-AF9A22D6B0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30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A4B670-3EDF-4AA2-960F-F54C9DAB7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3A94725-89AF-48C5-A696-988952AB6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A39E99-F79A-451F-9EEF-CDFD810150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23F0F7-E771-41E4-974A-515530CE7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21C4FB1-FDEE-472A-BA01-423140C4E2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1AF9C1-9B22-4646-8B70-22CD0D9775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FF52294-54A8-46AA-A454-75E9915E4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10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8 July, 2021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23024B90-FD91-448A-B6ED-722A8E6A8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ACBE187A-ACE4-4752-8F87-5923348BA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3F7DE9B8-4908-4082-AD64-1C40288A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616A30-813C-47E3-8912-3E9DE4DB3A1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02A9613-E0BF-4D9F-BB99-212C5CDC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736600"/>
            <a:ext cx="849788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Yet another rule type in XL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Instantiation rules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Purpose: replacement of individual modules with more complicated structures, for display only (as with interpretive rules)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But, less is saved (saving storage space)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unlike interpretive rules, no turtle commands are used with effect on other nodes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Further possibility: </a:t>
            </a:r>
            <a:r>
              <a:rPr lang="en-US" altLang="de-DE" sz="2400" dirty="0">
                <a:solidFill>
                  <a:schemeClr val="accent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"replicator node" 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for copying and repositioning of entire structures</a:t>
            </a:r>
            <a:endParaRPr lang="en-US" altLang="de-DE" sz="2000" dirty="0">
              <a:latin typeface="Arial" panose="020B0604020202020204" pitchFamily="34" charset="0"/>
            </a:endParaRPr>
          </a:p>
        </p:txBody>
      </p:sp>
      <p:sp>
        <p:nvSpPr>
          <p:cNvPr id="11267" name="Line 2">
            <a:extLst>
              <a:ext uri="{FF2B5EF4-FFF2-40B4-BE49-F238E27FC236}">
                <a16:creationId xmlns:a16="http://schemas.microsoft.com/office/drawing/2014/main" id="{B3EA2137-3292-41CD-BC9C-655D047FCC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AA74FDCB-90C2-4978-BA10-A2040C08D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4">
            <a:extLst>
              <a:ext uri="{FF2B5EF4-FFF2-40B4-BE49-F238E27FC236}">
                <a16:creationId xmlns:a16="http://schemas.microsoft.com/office/drawing/2014/main" id="{E2B7F26E-E4CB-4A92-8F07-C9C48494A1B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1">
            <a:extLst>
              <a:ext uri="{FF2B5EF4-FFF2-40B4-BE49-F238E27FC236}">
                <a16:creationId xmlns:a16="http://schemas.microsoft.com/office/drawing/2014/main" id="{4C919B86-BA8E-4FE9-83DA-EBD4D82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11B7F-AB62-4D57-84A1-5194B69B5619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B26BCC-B1E6-47BF-967C-8ADC0BB3D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14363"/>
            <a:ext cx="80645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Instantiation rules - syntax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no new rule arrow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specifying the instantiation rule directly in the module declaration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rgbClr val="336600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module A ==&gt; B C D;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replaces (instantiates) everywhere 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  by  </a:t>
            </a:r>
            <a:r>
              <a:rPr lang="en-US" altLang="de-DE" sz="2400" b="1" dirty="0">
                <a:latin typeface="Courier New" panose="02070309020205020404" pitchFamily="49" charset="0"/>
              </a:rPr>
              <a:t>B C D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sm09_e43.rgg</a:t>
            </a:r>
          </a:p>
        </p:txBody>
      </p:sp>
      <p:sp>
        <p:nvSpPr>
          <p:cNvPr id="12291" name="Line 2">
            <a:extLst>
              <a:ext uri="{FF2B5EF4-FFF2-40B4-BE49-F238E27FC236}">
                <a16:creationId xmlns:a16="http://schemas.microsoft.com/office/drawing/2014/main" id="{26F2D240-0127-4F2F-ABCD-C087DC091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5166CD7D-1151-4B02-BA1C-9498B204B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4">
            <a:extLst>
              <a:ext uri="{FF2B5EF4-FFF2-40B4-BE49-F238E27FC236}">
                <a16:creationId xmlns:a16="http://schemas.microsoft.com/office/drawing/2014/main" id="{1F6B4851-A7A4-42C0-92A9-9841596760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1">
            <a:extLst>
              <a:ext uri="{FF2B5EF4-FFF2-40B4-BE49-F238E27FC236}">
                <a16:creationId xmlns:a16="http://schemas.microsoft.com/office/drawing/2014/main" id="{4BF0EC03-C926-4984-BCCC-8DBC1A44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4ED475-BE39-4575-AA86-E845F6913036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12AB4F8-F670-4FBB-9CF1-03299AA33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08050"/>
            <a:ext cx="8424862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const int multiply = EDGE_0;    </a:t>
            </a:r>
            <a:r>
              <a:rPr lang="en-US" altLang="de-DE" sz="1600" b="1">
                <a:latin typeface="Courier New" panose="02070309020205020404" pitchFamily="49" charset="0"/>
              </a:rPr>
              <a:t>/* </a:t>
            </a:r>
            <a:r>
              <a:rPr lang="en-US" altLang="de-DE" sz="1600">
                <a:latin typeface="Arial" panose="020B0604020202020204" pitchFamily="34" charset="0"/>
              </a:rPr>
              <a:t>self-defined edge type</a:t>
            </a:r>
            <a:r>
              <a:rPr lang="en-US" altLang="de-DE" sz="16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Tree ==&gt;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F(20,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M(-8) RU(45) F(6, 0.8) Sphere(1)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M(-5) RU(-45) F(4, 0.6) Sphere(1) ] Sphere(2);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99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Replicator ==&gt;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[ getFirst(multiply) ] Translate(10, 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                      [ getFirst(multiply)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run2()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Replicator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 -multiply-&gt;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6B8D7A0-B9C9-4A65-93E3-9371C6AF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141663"/>
            <a:ext cx="34559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it will be inserted what is hanging at the "multiply" edge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25655CA7-7FEC-41DD-8140-21E68B5F8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32845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81CB7042-1157-413B-B615-A2BB39B976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29241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268B2159-A5B8-4DB1-882C-C32D4586C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1484313"/>
            <a:ext cx="15113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200" b="1">
                <a:latin typeface="Courier New" panose="02070309020205020404" pitchFamily="49" charset="0"/>
              </a:rPr>
              <a:t>Tree</a:t>
            </a:r>
            <a:r>
              <a:rPr lang="en-US" altLang="de-DE" sz="1200">
                <a:latin typeface="Arial" panose="020B0604020202020204" pitchFamily="34" charset="0"/>
              </a:rPr>
              <a:t> is instantiated with the red structure</a:t>
            </a:r>
          </a:p>
        </p:txBody>
      </p:sp>
      <p:pic>
        <p:nvPicPr>
          <p:cNvPr id="13319" name="Picture 7" descr="johnny2">
            <a:extLst>
              <a:ext uri="{FF2B5EF4-FFF2-40B4-BE49-F238E27FC236}">
                <a16:creationId xmlns:a16="http://schemas.microsoft.com/office/drawing/2014/main" id="{F21FF7D3-F2AE-45F9-90A0-4493494D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81525"/>
            <a:ext cx="1879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Line 2">
            <a:extLst>
              <a:ext uri="{FF2B5EF4-FFF2-40B4-BE49-F238E27FC236}">
                <a16:creationId xmlns:a16="http://schemas.microsoft.com/office/drawing/2014/main" id="{1A315D6E-901A-43CA-8372-5B73D8D32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3">
            <a:extLst>
              <a:ext uri="{FF2B5EF4-FFF2-40B4-BE49-F238E27FC236}">
                <a16:creationId xmlns:a16="http://schemas.microsoft.com/office/drawing/2014/main" id="{8278A6AF-BB41-400A-B999-CE434CC31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2" name="AutoShape 4">
            <a:extLst>
              <a:ext uri="{FF2B5EF4-FFF2-40B4-BE49-F238E27FC236}">
                <a16:creationId xmlns:a16="http://schemas.microsoft.com/office/drawing/2014/main" id="{2C2C4013-6C12-43C9-BBE0-76CA2071AB9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Slide Number Placeholder 1">
            <a:extLst>
              <a:ext uri="{FF2B5EF4-FFF2-40B4-BE49-F238E27FC236}">
                <a16:creationId xmlns:a16="http://schemas.microsoft.com/office/drawing/2014/main" id="{74F253FB-E95E-4013-94EC-D42BC67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60032" y="6248400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921AF-67DB-470C-8BB3-A031E4D47A7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enke_gerbera">
            <a:extLst>
              <a:ext uri="{FF2B5EF4-FFF2-40B4-BE49-F238E27FC236}">
                <a16:creationId xmlns:a16="http://schemas.microsoft.com/office/drawing/2014/main" id="{7AD1A52D-6176-4783-BA9B-0C7D16F5F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44650"/>
            <a:ext cx="5761037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B84CD1C3-A965-46F6-9526-3531B666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192" y="595313"/>
            <a:ext cx="6202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 of an application of a multiplier node with instantiation rule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28FA49B0-BEAA-4470-AB13-5D1D7B10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6508750"/>
            <a:ext cx="142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(Henke 2006)</a:t>
            </a:r>
          </a:p>
        </p:txBody>
      </p:sp>
      <p:sp>
        <p:nvSpPr>
          <p:cNvPr id="14341" name="Line 2">
            <a:extLst>
              <a:ext uri="{FF2B5EF4-FFF2-40B4-BE49-F238E27FC236}">
                <a16:creationId xmlns:a16="http://schemas.microsoft.com/office/drawing/2014/main" id="{11D4EFE4-A894-4BC8-A641-CD95B5A65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3">
            <a:extLst>
              <a:ext uri="{FF2B5EF4-FFF2-40B4-BE49-F238E27FC236}">
                <a16:creationId xmlns:a16="http://schemas.microsoft.com/office/drawing/2014/main" id="{D89F642A-6953-4F81-A222-2BE9B29A6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3" name="AutoShape 4">
            <a:extLst>
              <a:ext uri="{FF2B5EF4-FFF2-40B4-BE49-F238E27FC236}">
                <a16:creationId xmlns:a16="http://schemas.microsoft.com/office/drawing/2014/main" id="{AF697F66-46FC-42A9-938E-CAE2AF473A8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Slide Number Placeholder 1">
            <a:extLst>
              <a:ext uri="{FF2B5EF4-FFF2-40B4-BE49-F238E27FC236}">
                <a16:creationId xmlns:a16="http://schemas.microsoft.com/office/drawing/2014/main" id="{9D3B9787-363F-416C-B48B-81619867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7D5F36-807F-4DDF-ABA5-A9994018EF7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60579029-A07A-450E-BE25-28D31F72A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8351837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Simple functional-structural plant model (FSPM) in 10 steps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no real plant species, rather a general basic shape and development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(cf. Goethe: “</a:t>
            </a:r>
            <a:r>
              <a:rPr lang="en-US" altLang="de-DE" sz="2400" dirty="0" err="1">
                <a:latin typeface="Arial" panose="020B0604020202020204" pitchFamily="34" charset="0"/>
              </a:rPr>
              <a:t>Urpflanze</a:t>
            </a:r>
            <a:r>
              <a:rPr lang="en-US" altLang="de-DE" sz="2400" dirty="0">
                <a:latin typeface="Arial" panose="020B0604020202020204" pitchFamily="34" charset="0"/>
              </a:rPr>
              <a:t>")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mimics an annual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modification / adaptation of the model will be part of the assignment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functional part will be: light interception, photosynthesis, transport of assimilates in the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 first versions, purely structural model of a plant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220216-63BD-435D-B96B-056A760BBE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C6A60B8-1FB8-4478-81FB-EF14DD95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90DAD3B-85A0-4777-B67D-93791E3460C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B006C7-B44F-4A06-8FB8-1099831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90E7572-3C5C-4209-B516-2784A74E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5" y="476250"/>
            <a:ext cx="861820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First version  (</a:t>
            </a: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sfspm01.rgg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Steps towards a simple FSPM. sfspm01.rgg: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simple plant with leaves and branching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is generated.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Original version by G. Buck-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Sorlin</a:t>
            </a:r>
            <a:r>
              <a:rPr lang="en-US" altLang="de-DE" sz="2000" b="1" dirty="0">
                <a:latin typeface="Courier New" panose="02070309020205020404" pitchFamily="49" charset="0"/>
              </a:rPr>
              <a:t>; modified.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leaves are rectangles: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const float G_ANGLE = 137.5;  /* golden angle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CEAAE12-C716-4738-836D-B9B01C604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85AA4E3-C0EB-4C81-B48A-49E48A901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0900D2-6384-45DD-A882-3610FA9C335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990A5A-04D4-47DE-B526-B8811A40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487E544-BB3E-494D-A3CA-9696A8861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83518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==&gt;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8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] [ RL(70) </a:t>
            </a:r>
            <a:r>
              <a:rPr lang="en-US" altLang="de-DE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800" b="1" dirty="0">
                <a:latin typeface="Courier New" panose="02070309020205020404" pitchFamily="49" charset="0"/>
              </a:rPr>
              <a:t>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 RH(G_ANGLE)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8195" name="Picture 5" descr="kat37">
            <a:extLst>
              <a:ext uri="{FF2B5EF4-FFF2-40B4-BE49-F238E27FC236}">
                <a16:creationId xmlns:a16="http://schemas.microsoft.com/office/drawing/2014/main" id="{A3FCD711-F772-4FE0-8C40-4F4FD9CC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933825"/>
            <a:ext cx="27178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feld 1">
            <a:extLst>
              <a:ext uri="{FF2B5EF4-FFF2-40B4-BE49-F238E27FC236}">
                <a16:creationId xmlns:a16="http://schemas.microsoft.com/office/drawing/2014/main" id="{8C511B8D-E298-4890-8C96-964F3E81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5" y="4508500"/>
            <a:ext cx="3312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(an “Internode” is here basically half of an internode)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F5118B2-A176-4F28-814C-267D1DF934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7BBEBA8A-C591-40C9-85EB-EE3EADF245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55717A28-FB51-48ED-ABB1-3A71B8BCE84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31A029-906A-4A61-98F8-6B770E16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EDB60216-D967-49D9-A38B-9771ED9A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643" y="332656"/>
            <a:ext cx="835183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Second version  (</a:t>
            </a: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sfspm02.rgg</a:t>
            </a: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Restriction of the branching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int order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Sphere(0.0001)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setRadius</a:t>
            </a:r>
            <a:r>
              <a:rPr lang="en-US" altLang="de-DE" sz="1400" b="1" dirty="0">
                <a:latin typeface="Courier New" panose="02070309020205020404" pitchFamily="49" charset="0"/>
              </a:rPr>
              <a:t>(0.2);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F;</a:t>
            </a: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0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(o), 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(o &lt; 3)</a:t>
            </a:r>
            <a:r>
              <a:rPr lang="en-US" altLang="de-DE" sz="1400" b="1" dirty="0">
                <a:latin typeface="Courier New" panose="02070309020205020404" pitchFamily="49" charset="0"/>
              </a:rPr>
              <a:t> ==&gt;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u="sng" dirty="0">
                <a:latin typeface="Courier New" panose="02070309020205020404" pitchFamily="49" charset="0"/>
              </a:rPr>
              <a:t>o+1</a:t>
            </a:r>
            <a:r>
              <a:rPr lang="en-US" altLang="de-DE" sz="1400" b="1" dirty="0">
                <a:latin typeface="Courier New" panose="02070309020205020404" pitchFamily="49" charset="0"/>
              </a:rPr>
              <a:t>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         [ RL(70)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] RH(G_ANGLE)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67D16BE-1A30-4F84-90EE-55E5EEFE50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CE095CC-52B6-451C-A16C-093F6CB2A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71470EB-6B1E-4A4A-B52E-FF1B024A46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ACFCCA-0809-4A8E-B1DF-34367C2E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38">
            <a:extLst>
              <a:ext uri="{FF2B5EF4-FFF2-40B4-BE49-F238E27FC236}">
                <a16:creationId xmlns:a16="http://schemas.microsoft.com/office/drawing/2014/main" id="{5BE83927-9031-430A-AD5C-0C97B91DE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6250"/>
            <a:ext cx="6494463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61DC04E3-5507-41A2-AC8F-141FD9B520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39DC517-6F10-4BA8-B91E-9CB288DA0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5" y="688976"/>
            <a:ext cx="3" cy="61690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1F4CD2-B0B5-4328-A336-4C808A32C3F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713AA-18D2-4E13-8D36-772ED77F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C1812F-EF50-44FE-B2E1-0141AF7B4A0C}"/>
              </a:ext>
            </a:extLst>
          </p:cNvPr>
          <p:cNvSpPr/>
          <p:nvPr/>
        </p:nvSpPr>
        <p:spPr>
          <a:xfrm>
            <a:off x="558900" y="427367"/>
            <a:ext cx="452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restricted branching order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6390B0-8524-4AA3-9440-37F1DC55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80" y="332656"/>
            <a:ext cx="82804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Third version: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more precise timing for appearance of new metamers (internode, node, leaf)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latin typeface="Arial" panose="020B0604020202020204" pitchFamily="34" charset="0"/>
              </a:rPr>
              <a:t> = time span between the appearances of new metamers in apical position at the same shoot axis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(often used as synonym: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plastochron</a:t>
            </a:r>
            <a:r>
              <a:rPr lang="en-US" altLang="de-DE" sz="2400" dirty="0">
                <a:latin typeface="Arial" panose="020B0604020202020204" pitchFamily="34" charset="0"/>
              </a:rPr>
              <a:t>, but this means in its proper sense the time span between two initiations of new metamers)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: notion does not depend on growth being preformed or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neoformed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Time count in the model in discrete steps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(1 step = 1 parallel application of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finer time steps!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3F24632-BC12-4314-BBC8-883166FEF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152833E-F894-4363-AFB5-67BE9BD63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03B1154-50A5-4C91-BE1D-353D9B1EC4A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D1DFD2-918A-4C7A-BADD-8F864F8A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A14F19D-5871-47B8-BB87-9025AB15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908050"/>
            <a:ext cx="6913512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Notations for derived relations in graphs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Overview of XL and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Graph queries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</a:t>
            </a:r>
          </a:p>
        </p:txBody>
      </p:sp>
      <p:sp>
        <p:nvSpPr>
          <p:cNvPr id="4099" name="Line 2">
            <a:extLst>
              <a:ext uri="{FF2B5EF4-FFF2-40B4-BE49-F238E27FC236}">
                <a16:creationId xmlns:a16="http://schemas.microsoft.com/office/drawing/2014/main" id="{4F0FDEA4-723B-4E62-8FFF-31E3158CD4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4B934B4-CACD-49A8-B35E-F7A2DAB51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4">
            <a:extLst>
              <a:ext uri="{FF2B5EF4-FFF2-40B4-BE49-F238E27FC236}">
                <a16:creationId xmlns:a16="http://schemas.microsoft.com/office/drawing/2014/main" id="{1331C507-736B-4959-804A-A1C5D886357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1">
            <a:extLst>
              <a:ext uri="{FF2B5EF4-FFF2-40B4-BE49-F238E27FC236}">
                <a16:creationId xmlns:a16="http://schemas.microsoft.com/office/drawing/2014/main" id="{CE3D1538-E4E0-4EDD-ADA2-C5CBF808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FC17C-EBC9-4927-86C5-8F04C3F87E3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D6E0F7A-D180-4AD7-BA5F-0E77A64EE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63" y="116632"/>
            <a:ext cx="83534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sfspm03.rgg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Bud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</a:t>
            </a:r>
            <a:r>
              <a:rPr lang="en-US" altLang="de-DE" sz="14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Internode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Leaf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/* introducing a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phyllochron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Bud(p, o), (p &gt; 0) ==&gt; Bud(p-1, o);  /* first parameter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            counted down until...*/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Bud(p, o),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 == 0</a:t>
            </a:r>
            <a:r>
              <a:rPr lang="en-US" altLang="de-DE" sz="1400" b="1" dirty="0">
                <a:latin typeface="Courier New" panose="02070309020205020404" pitchFamily="49" charset="0"/>
              </a:rPr>
              <a:t> &amp;&amp; o &lt;= 1) ==&gt; Internode Node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[ RL(50)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o+1) ] [RL(70) Leaf]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RH(G_ANGLE) Internode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/* (order restricted to 1 ... for efficiency)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DBF0D41-073C-4A39-B8A6-BEDDCF1A52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3ABE50-693E-431A-AF96-DB0A55221C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C2A1680-9B0D-4800-9943-D364170795C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3539E-0D40-43F0-BF3F-EC26A5F4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FCA2B1-6117-4320-AB8C-5F85FA1C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7638"/>
            <a:ext cx="8353425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sfspm04.gsz: with flowers and textured organs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Bud(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time</a:t>
            </a:r>
            <a:r>
              <a:rPr lang="en-US" altLang="de-DE" sz="1200" b="1" dirty="0">
                <a:latin typeface="Courier New" panose="02070309020205020404" pitchFamily="49" charset="0"/>
              </a:rPr>
              <a:t>, int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</a:t>
            </a:r>
            <a:r>
              <a:rPr lang="en-US" altLang="de-DE" sz="12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 }};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Internode extends F(1, 0.1, 7);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Cylinder(1, 0.08)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latin typeface="Courier New" panose="02070309020205020404" pitchFamily="49" charset="0"/>
              </a:rPr>
              <a:t>(0x82B417);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Parallelogram(2,2)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Flower ==&gt;                   </a:t>
            </a:r>
            <a:r>
              <a:rPr lang="en-US" altLang="de-DE" sz="1200" b="1" dirty="0">
                <a:latin typeface="Courier New" panose="02070309020205020404" pitchFamily="49" charset="0"/>
              </a:rPr>
              <a:t>/*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Instanzierungsregel</a:t>
            </a:r>
            <a:r>
              <a:rPr lang="en-US" altLang="de-DE" sz="1200" b="1" dirty="0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(0x82B417))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(0xFF00FF))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&lt;=2;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*360/3)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];</a:t>
            </a:r>
            <a:endParaRPr lang="en-US" altLang="de-DE" sz="1200" b="1" dirty="0">
              <a:latin typeface="Courier New" panose="02070309020205020404" pitchFamily="49" charset="0"/>
            </a:endParaRPr>
          </a:p>
        </p:txBody>
      </p:sp>
      <p:pic>
        <p:nvPicPr>
          <p:cNvPr id="14339" name="Picture 3" descr="kat39">
            <a:extLst>
              <a:ext uri="{FF2B5EF4-FFF2-40B4-BE49-F238E27FC236}">
                <a16:creationId xmlns:a16="http://schemas.microsoft.com/office/drawing/2014/main" id="{454D5401-DCA5-4A59-8F42-B7385C03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267075"/>
            <a:ext cx="273526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B25B7757-61CD-4DAC-BBD9-DFC004339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0DDC14E-DB3F-456D-B91D-F811DAF14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2262" y="548679"/>
            <a:ext cx="1588" cy="630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4DB0956D-1E85-44BD-ABD0-90EAFD779B0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4F3B97-CDC6-4B29-9916-E8AF42F9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E97DAC8-1094-4267-81C5-5E8323A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3" y="509667"/>
            <a:ext cx="8762997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//  sfspm04.gsz, continuation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Bud(1, PHYLLO, 0);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(p &gt; 0) 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(r&lt;10 &amp;&amp; p==0 &amp;&amp; o&lt;=2) ==&gt; RV(-0.1)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[ RL(50) Bud(r, PHYLLO, o+1) ] [ RL(70)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400" b="1" dirty="0">
                <a:latin typeface="Courier New" panose="02070309020205020404" pitchFamily="49" charset="0"/>
              </a:rPr>
              <a:t> ] RH(G_ANGLE)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Bud(r, p, o), (r == 10) ==&gt; RV(-0.1)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de-DE" sz="1400" b="1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Additionally there are image files for the used textures, which are connected manually in 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 with the shader names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Leafmat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",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Petalmat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 etc. (see Lecture on textures)</a:t>
            </a:r>
            <a:endParaRPr lang="en-US" altLang="de-DE" sz="1800" b="1" dirty="0">
              <a:latin typeface="Courier New" panose="02070309020205020404" pitchFamily="49" charset="0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59136D-9602-4C73-A39E-B0A1F14338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474C6F2-8420-4946-BD1C-BE97F8A5F5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27F5BB9-F096-40D5-A7FC-FEC4169FCF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A7D6CC-B9A7-402B-8AD5-6ECA75069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3198C3AA-C3AF-4028-A68D-3BEE5442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78" y="534373"/>
            <a:ext cx="86915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simpler “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 instead of the texturized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</a:p>
        </p:txBody>
      </p:sp>
      <p:pic>
        <p:nvPicPr>
          <p:cNvPr id="16387" name="Picture 5" descr="kat40">
            <a:extLst>
              <a:ext uri="{FF2B5EF4-FFF2-40B4-BE49-F238E27FC236}">
                <a16:creationId xmlns:a16="http://schemas.microsoft.com/office/drawing/2014/main" id="{5DD6EA5D-3687-44A2-822B-EF8E5974D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65370"/>
            <a:ext cx="7786687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24AA9C68-D6CB-4345-82A8-13161ED9E9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233D79E-19AA-4650-A6EA-BC431EFB9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4D25955-3B44-4287-A7BB-ACA6CDA538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AC352F-D959-47AE-BCC4-6FFB15B4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14200CD2-A920-4658-889F-C2B9673A4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517781"/>
            <a:ext cx="53287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 and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NiceLeaf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11" name="Picture 5" descr="kat41">
            <a:extLst>
              <a:ext uri="{FF2B5EF4-FFF2-40B4-BE49-F238E27FC236}">
                <a16:creationId xmlns:a16="http://schemas.microsoft.com/office/drawing/2014/main" id="{B54DBD42-84F8-4F8E-85B1-581355323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7323138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11C1CEF9-7F28-49B7-AAFB-39953D516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D1111F6-E8DC-4482-84E5-DDEFEEF64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FD5E0A7A-C4DD-43AB-A49D-73B0CF6AB1E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7B8149-0A10-4097-B690-0C5CC980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4EE8B4FE-6F59-4532-8A43-13C9E4588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436688"/>
            <a:ext cx="5976937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the following slides: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 (again)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Sequential and parallel derivation modes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Instantiation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First steps towards a simple FSPM</a:t>
            </a:r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id="{0C953859-4B8F-49B1-A104-3EB416D284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8AAA4F62-0F06-4CFE-A7BB-F446D286F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4">
            <a:extLst>
              <a:ext uri="{FF2B5EF4-FFF2-40B4-BE49-F238E27FC236}">
                <a16:creationId xmlns:a16="http://schemas.microsoft.com/office/drawing/2014/main" id="{CB1B8760-6B9C-4C73-BD7D-5245F66D479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1">
            <a:extLst>
              <a:ext uri="{FF2B5EF4-FFF2-40B4-BE49-F238E27FC236}">
                <a16:creationId xmlns:a16="http://schemas.microsoft.com/office/drawing/2014/main" id="{CDA605DA-51CE-4661-ACE6-6AB7E54C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4BD740-CFD9-4A5A-A33F-9B9E03D9C9F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E5F8C56B-8D76-4695-BE65-E3B4C834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476672"/>
            <a:ext cx="86407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Cone-based shadow model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sm09_e42.rgg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50179" name="Line 2">
            <a:extLst>
              <a:ext uri="{FF2B5EF4-FFF2-40B4-BE49-F238E27FC236}">
                <a16:creationId xmlns:a16="http://schemas.microsoft.com/office/drawing/2014/main" id="{B9FF2ECD-0D1A-4F24-AF73-C4AAAAB1A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0" name="Line 3">
            <a:extLst>
              <a:ext uri="{FF2B5EF4-FFF2-40B4-BE49-F238E27FC236}">
                <a16:creationId xmlns:a16="http://schemas.microsoft.com/office/drawing/2014/main" id="{04A78D5F-2C80-4220-8F01-71B62EAF6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0181" name="AutoShape 4">
            <a:extLst>
              <a:ext uri="{FF2B5EF4-FFF2-40B4-BE49-F238E27FC236}">
                <a16:creationId xmlns:a16="http://schemas.microsoft.com/office/drawing/2014/main" id="{DE22CDFA-FCBF-4B72-8CBD-37EA3C027A1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2" name="Slide Number Placeholder 1">
            <a:extLst>
              <a:ext uri="{FF2B5EF4-FFF2-40B4-BE49-F238E27FC236}">
                <a16:creationId xmlns:a16="http://schemas.microsoft.com/office/drawing/2014/main" id="{444F5CCD-0F8F-4D0D-8E5D-80CE0CDC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3D53BE-76E5-4E8D-9B47-942D8C51F992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7DFDED1-C030-408E-ABB2-3C03860F8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4" y="1363493"/>
            <a:ext cx="8640762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Segment(int t, int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ord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(int t) extends F(1, 1,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F(0.5, 0.5,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Vector3d z = new Vector3d(0, 0,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P(2) D(5) V(-0.15)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(-4) ] RU(90) M(600) RU(-90)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        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(0) ] RU(-90) M(1200) RU(90)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                 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(-8)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(t), (t &lt; 0) ==&gt;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x:TBud(t), (t &gt;= 0 &amp;&amp; </a:t>
            </a:r>
            <a:r>
              <a:rPr lang="en-US" altLang="de-DE" sz="1400" b="1" dirty="0">
                <a:solidFill>
                  <a:srgbClr val="990000"/>
                </a:solidFill>
                <a:latin typeface="Courier New" panose="02070309020205020404" pitchFamily="49" charset="0"/>
              </a:rPr>
              <a:t>empty( (* s:Segment, (s in cone(x, z, 45)) *) )</a:t>
            </a:r>
            <a:r>
              <a:rPr lang="en-US" altLang="de-DE" sz="1400" b="1" dirty="0">
                <a:latin typeface="Courier New" panose="02070309020205020404" pitchFamily="49" charset="0"/>
              </a:rPr>
              <a:t> ) ==&gt;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L(random(80, 120)) Segment(0,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(random(0.5, 0.9)) RU(60)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[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latin typeface="Courier New" panose="02070309020205020404" pitchFamily="49" charset="0"/>
              </a:rPr>
              <a:t>(random(0.5, 0.9)) RU(-60)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 ]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TBud</a:t>
            </a:r>
            <a:r>
              <a:rPr lang="en-US" altLang="de-DE" sz="1400" b="1" dirty="0">
                <a:latin typeface="Courier New" panose="02070309020205020404" pitchFamily="49" charset="0"/>
              </a:rPr>
              <a:t>(t+1);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y:LBud,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(</a:t>
            </a:r>
            <a:r>
              <a:rPr lang="en-US" altLang="de-DE" sz="1400" b="1" dirty="0">
                <a:solidFill>
                  <a:srgbClr val="990000"/>
                </a:solidFill>
                <a:latin typeface="Courier New" panose="02070309020205020404" pitchFamily="49" charset="0"/>
              </a:rPr>
              <a:t>empty( (* s:Segment, (s in cone(y, z, 45)) *) )</a:t>
            </a:r>
            <a:r>
              <a:rPr lang="en-US" altLang="de-DE" sz="1400" b="1" dirty="0">
                <a:latin typeface="Courier New" panose="02070309020205020404" pitchFamily="49" charset="0"/>
              </a:rPr>
              <a:t> ) ==&gt;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L(random(60, 90) Segment(0, 1) RV0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LBud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Segment(t, o), (t &lt; 8) ==&gt; Segment(t+1,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336600"/>
                </a:solidFill>
                <a:latin typeface="Courier New" panose="02070309020205020404" pitchFamily="49" charset="0"/>
              </a:rPr>
              <a:t>Segment(t, o), (t &gt;= 8 &amp;&amp; o == 1) ==&gt;&gt; ;   /* Deletion of branches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76A1AB6-7F6C-4EAF-843E-1E20F44A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42" y="595313"/>
            <a:ext cx="8532812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Derivation modes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Default: parallel application of rules (like in L-systems)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into sequential mode (then in each step at most one rule is applied to one match):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(SEQUENTIAL_MODE)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back to parallel mode use: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(PARALLEL_MODE)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sm09_e32.rgg</a:t>
            </a:r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AE7E5D00-92E9-4E0F-BA9C-1D40A26D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7AEF792-288E-4D6D-AFB1-4B8EC7268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9" name="AutoShape 4">
            <a:extLst>
              <a:ext uri="{FF2B5EF4-FFF2-40B4-BE49-F238E27FC236}">
                <a16:creationId xmlns:a16="http://schemas.microsoft.com/office/drawing/2014/main" id="{6C8DB1A9-C250-407D-BBAE-7C838E191C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0" name="Slide Number Placeholder 1">
            <a:extLst>
              <a:ext uri="{FF2B5EF4-FFF2-40B4-BE49-F238E27FC236}">
                <a16:creationId xmlns:a16="http://schemas.microsoft.com/office/drawing/2014/main" id="{B22D4D96-BA86-477F-B191-F7B8B0D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9F58CE-CA0B-4CDF-B795-89593D94659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BCA125B-F0B6-4962-8575-73E836B9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474663"/>
            <a:ext cx="856932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Modelling diameter growth in plants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Frequently used approaches: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Regression diameter ~ length for new growth units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Diameter increment dependent from age, branch order,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e.g., use rule with fixed annual growth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Shoot(l,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d+delta_d</a:t>
            </a:r>
            <a:r>
              <a:rPr lang="en-US" altLang="de-DE" sz="2400" b="1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00" dirty="0">
                <a:latin typeface="Arial" panose="020B060402020202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Interpretive rule for shoot: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F(l, 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or: “</a:t>
            </a:r>
            <a:r>
              <a:rPr lang="en-US" altLang="de-DE" sz="2400" i="1" dirty="0">
                <a:latin typeface="Arial" panose="020B0604020202020204" pitchFamily="34" charset="0"/>
              </a:rPr>
              <a:t>pipe-model” assumption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1" name="Line 2">
            <a:extLst>
              <a:ext uri="{FF2B5EF4-FFF2-40B4-BE49-F238E27FC236}">
                <a16:creationId xmlns:a16="http://schemas.microsoft.com/office/drawing/2014/main" id="{97E3BEF5-D32C-41DA-A8AF-81B5C55D69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70A733CA-FD43-4C8B-BFFD-0612B40B7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4">
            <a:extLst>
              <a:ext uri="{FF2B5EF4-FFF2-40B4-BE49-F238E27FC236}">
                <a16:creationId xmlns:a16="http://schemas.microsoft.com/office/drawing/2014/main" id="{C7FD4F9E-6EBE-40DA-BB43-77A1F91092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4" name="Slide Number Placeholder 1">
            <a:extLst>
              <a:ext uri="{FF2B5EF4-FFF2-40B4-BE49-F238E27FC236}">
                <a16:creationId xmlns:a16="http://schemas.microsoft.com/office/drawing/2014/main" id="{476EC9FF-C9DD-4BAB-815E-0CBBE49D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65D409-4A26-4804-9FD1-BB919C5A9DC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21D7006-422F-4202-8D55-9B5389B04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77838"/>
            <a:ext cx="4968875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“pipe model”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(Shinozaki et al. 1964) 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F36BF474-EF4F-40D0-9CB7-CF73D4951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8B073A0F-A4B7-4F51-8747-6E15109E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0ED2F99E-E893-42EE-9D9B-0500EF863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1185652A-F82F-4B3B-ACB4-99F9AB59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2849563"/>
            <a:ext cx="0" cy="1728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396B3455-F59A-4603-9536-AC5724982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36900"/>
            <a:ext cx="0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C2B0D402-B1F6-4E1A-9DF8-A2A9BE88B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2562225"/>
            <a:ext cx="28733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81244CA0-D61B-406B-9D87-6D5DBC5D2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48920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0DADD79C-C774-4D4D-994A-AE441BAF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248920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660ECD71-DAD7-44FE-BE51-AAA88831E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B2C85F5F-A8E9-417B-8E95-214E1EC385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3925" y="4578350"/>
            <a:ext cx="217488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59C45D36-194F-4FD2-8B8B-B78E1DDB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20186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6795E6D2-6041-46F0-86DD-36315A93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2346325"/>
            <a:ext cx="215900" cy="730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D8751914-926E-4900-9841-86A5DC2CD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346325"/>
            <a:ext cx="730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C59C236A-ABE7-4096-A731-F0B8BB6660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346325"/>
            <a:ext cx="576263" cy="430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8704D601-5CCA-4421-BAA0-8AE3CF3899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417763"/>
            <a:ext cx="431800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13B2A36C-3383-48D5-8A65-0C67871D8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778125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60F6380-B9BD-46C5-9AFD-9046288B3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2849563"/>
            <a:ext cx="576262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Oval 20">
            <a:extLst>
              <a:ext uri="{FF2B5EF4-FFF2-40B4-BE49-F238E27FC236}">
                <a16:creationId xmlns:a16="http://schemas.microsoft.com/office/drawing/2014/main" id="{75E2879A-3C53-4B8A-817E-C33DDD692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5864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A1C84872-0900-45D2-99AE-E75A2EB55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2778125"/>
            <a:ext cx="215900" cy="1444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4" name="Oval 22">
            <a:extLst>
              <a:ext uri="{FF2B5EF4-FFF2-40B4-BE49-F238E27FC236}">
                <a16:creationId xmlns:a16="http://schemas.microsoft.com/office/drawing/2014/main" id="{79ED5B8F-CBE8-41E7-BE1F-2CAFDE48B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3705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5" name="Oval 23">
            <a:extLst>
              <a:ext uri="{FF2B5EF4-FFF2-40B4-BE49-F238E27FC236}">
                <a16:creationId xmlns:a16="http://schemas.microsoft.com/office/drawing/2014/main" id="{C967DEAB-4251-41EB-90F3-42A28665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081588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6" name="Oval 24">
            <a:extLst>
              <a:ext uri="{FF2B5EF4-FFF2-40B4-BE49-F238E27FC236}">
                <a16:creationId xmlns:a16="http://schemas.microsoft.com/office/drawing/2014/main" id="{587013E9-AE95-4D30-AD48-1C28121D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501015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7" name="Line 25">
            <a:extLst>
              <a:ext uri="{FF2B5EF4-FFF2-40B4-BE49-F238E27FC236}">
                <a16:creationId xmlns:a16="http://schemas.microsoft.com/office/drawing/2014/main" id="{8CD53671-E6F7-4684-95B9-D463DD012F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62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DFB4072F-D4B3-482F-B4B6-4632218ED4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03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>
            <a:extLst>
              <a:ext uri="{FF2B5EF4-FFF2-40B4-BE49-F238E27FC236}">
                <a16:creationId xmlns:a16="http://schemas.microsoft.com/office/drawing/2014/main" id="{F3B095AB-8D8F-4779-BA25-748B5418E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4578350"/>
            <a:ext cx="217488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>
            <a:extLst>
              <a:ext uri="{FF2B5EF4-FFF2-40B4-BE49-F238E27FC236}">
                <a16:creationId xmlns:a16="http://schemas.microsoft.com/office/drawing/2014/main" id="{2C96AF41-2645-4B13-AF23-7BD40EAE6A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125" y="4505325"/>
            <a:ext cx="217488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>
            <a:extLst>
              <a:ext uri="{FF2B5EF4-FFF2-40B4-BE49-F238E27FC236}">
                <a16:creationId xmlns:a16="http://schemas.microsoft.com/office/drawing/2014/main" id="{783DD087-45C7-42AE-B0CF-D62BF3071E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2159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>
            <a:extLst>
              <a:ext uri="{FF2B5EF4-FFF2-40B4-BE49-F238E27FC236}">
                <a16:creationId xmlns:a16="http://schemas.microsoft.com/office/drawing/2014/main" id="{8D615FC4-F8AE-4455-A247-B28C00D86A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>
            <a:extLst>
              <a:ext uri="{FF2B5EF4-FFF2-40B4-BE49-F238E27FC236}">
                <a16:creationId xmlns:a16="http://schemas.microsoft.com/office/drawing/2014/main" id="{E9AE1C3A-AA3D-43B6-84D0-FE77C0A4C5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4578350"/>
            <a:ext cx="35877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>
            <a:extLst>
              <a:ext uri="{FF2B5EF4-FFF2-40B4-BE49-F238E27FC236}">
                <a16:creationId xmlns:a16="http://schemas.microsoft.com/office/drawing/2014/main" id="{5BFF6BEE-8805-4258-99CA-CBA018253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12648E05-DF3A-4FDF-B738-E961E6ECE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276475"/>
            <a:ext cx="3455987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Parallel “unit pipes”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Cross section area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leaf mass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fine root mass</a:t>
            </a:r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17319A5A-8866-4414-A427-FDACDE85C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5154613"/>
            <a:ext cx="14287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>
            <a:extLst>
              <a:ext uri="{FF2B5EF4-FFF2-40B4-BE49-F238E27FC236}">
                <a16:creationId xmlns:a16="http://schemas.microsoft.com/office/drawing/2014/main" id="{8C33F8F5-4C6D-483C-A54B-D248CE3ED7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1763" y="5154613"/>
            <a:ext cx="7302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C8E3FE37-5FBB-46A0-A773-6D1647BB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51546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>
            <a:extLst>
              <a:ext uri="{FF2B5EF4-FFF2-40B4-BE49-F238E27FC236}">
                <a16:creationId xmlns:a16="http://schemas.microsoft.com/office/drawing/2014/main" id="{34A17E95-53CA-400A-A59A-B791023397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5154613"/>
            <a:ext cx="2873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>
            <a:extLst>
              <a:ext uri="{FF2B5EF4-FFF2-40B4-BE49-F238E27FC236}">
                <a16:creationId xmlns:a16="http://schemas.microsoft.com/office/drawing/2014/main" id="{9DFCB850-313D-4C8E-98B3-382AE79FD4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4788" y="5154613"/>
            <a:ext cx="714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39">
            <a:extLst>
              <a:ext uri="{FF2B5EF4-FFF2-40B4-BE49-F238E27FC236}">
                <a16:creationId xmlns:a16="http://schemas.microsoft.com/office/drawing/2014/main" id="{EAA5172D-DD58-4FBC-B6C2-69D18D5557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4788" y="2273300"/>
            <a:ext cx="71437" cy="288925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Oval 40">
            <a:extLst>
              <a:ext uri="{FF2B5EF4-FFF2-40B4-BE49-F238E27FC236}">
                <a16:creationId xmlns:a16="http://schemas.microsoft.com/office/drawing/2014/main" id="{5C85A3D2-4130-480E-90FF-39876060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2128838"/>
            <a:ext cx="144462" cy="21590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3292C1F7-B7A7-483F-B445-0B79DC472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688" y="2201863"/>
            <a:ext cx="71437" cy="360362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Oval 42">
            <a:extLst>
              <a:ext uri="{FF2B5EF4-FFF2-40B4-BE49-F238E27FC236}">
                <a16:creationId xmlns:a16="http://schemas.microsoft.com/office/drawing/2014/main" id="{D227F043-84E0-41B3-833D-4A7910AB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985963"/>
            <a:ext cx="144462" cy="360362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9339A59A-E825-4679-81B8-872B7621C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2417763"/>
            <a:ext cx="3587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Oval 44">
            <a:extLst>
              <a:ext uri="{FF2B5EF4-FFF2-40B4-BE49-F238E27FC236}">
                <a16:creationId xmlns:a16="http://schemas.microsoft.com/office/drawing/2014/main" id="{289E7C13-1E53-41C6-AF1C-4DB1065A3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2346325"/>
            <a:ext cx="215900" cy="142875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7" name="Line 2">
            <a:extLst>
              <a:ext uri="{FF2B5EF4-FFF2-40B4-BE49-F238E27FC236}">
                <a16:creationId xmlns:a16="http://schemas.microsoft.com/office/drawing/2014/main" id="{C4BA383D-842D-4EE5-BDBD-84C7A9C41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3">
            <a:extLst>
              <a:ext uri="{FF2B5EF4-FFF2-40B4-BE49-F238E27FC236}">
                <a16:creationId xmlns:a16="http://schemas.microsoft.com/office/drawing/2014/main" id="{280E2F0D-7A42-45DC-A3C8-5F9164650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39" name="AutoShape 4">
            <a:extLst>
              <a:ext uri="{FF2B5EF4-FFF2-40B4-BE49-F238E27FC236}">
                <a16:creationId xmlns:a16="http://schemas.microsoft.com/office/drawing/2014/main" id="{AD4B3C3E-E131-489E-9047-CF06FA32E7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0" name="Slide Number Placeholder 1">
            <a:extLst>
              <a:ext uri="{FF2B5EF4-FFF2-40B4-BE49-F238E27FC236}">
                <a16:creationId xmlns:a16="http://schemas.microsoft.com/office/drawing/2014/main" id="{6A7A5DA9-50D5-42FF-870C-6E9F79AD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14E139-6690-48E0-B40E-5536882090B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404CC3-8DE7-45C6-B97A-C7C7F1887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61988"/>
            <a:ext cx="64801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“Leonardo rule”  (da Vinci, about 1500)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A69305D7-29BD-490E-9AD6-13FF34A85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044CA192-3B61-484C-B002-4727021ED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269E9C3F-3D9D-4472-BF77-8F26E3F1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565650"/>
            <a:ext cx="936625" cy="5032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7B2A66AD-D448-4CC6-AC04-672292E6D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5363" y="3413125"/>
            <a:ext cx="433387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28498257-9C88-452B-8F03-1F3BB66AC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052763"/>
            <a:ext cx="576262" cy="358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3CD1B3F1-A33C-4496-B697-4E0CD1ED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052763"/>
            <a:ext cx="287337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BF1D1FD0-388A-4C2B-A97C-ECA3695325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41400" y="3413125"/>
            <a:ext cx="288925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12B310E1-7644-4AB0-BEED-C79C1E6E7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425" y="3052763"/>
            <a:ext cx="431800" cy="3619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38BDCAC-75C4-4FAA-B557-163A333A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3052763"/>
            <a:ext cx="215900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81A2741A-7B3E-4509-B918-6693472C26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6225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>
            <a:extLst>
              <a:ext uri="{FF2B5EF4-FFF2-40B4-BE49-F238E27FC236}">
                <a16:creationId xmlns:a16="http://schemas.microsoft.com/office/drawing/2014/main" id="{48FE56E0-AC49-4782-A5E1-87ABFED8C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4C9A4F1D-5314-4909-B400-E1A01252B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620963"/>
            <a:ext cx="576263" cy="29051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18C2F565-623C-4C8F-AC1D-E23F7075D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3578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E5EC2C82-CD67-456D-BA18-A3F143FDBBBC}"/>
              </a:ext>
            </a:extLst>
          </p:cNvPr>
          <p:cNvSpPr txBox="1">
            <a:spLocks noChangeArrowheads="1"/>
          </p:cNvSpPr>
          <p:nvPr/>
        </p:nvSpPr>
        <p:spPr bwMode="auto">
          <a:xfrm rot="3038504">
            <a:off x="2697956" y="2837657"/>
            <a:ext cx="720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01F63C28-EBBB-49EE-A9A7-A9F18FE0F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88" y="2620963"/>
            <a:ext cx="865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  <a:r>
              <a:rPr lang="de-DE" altLang="de-DE" sz="2800" i="1" baseline="-25000">
                <a:solidFill>
                  <a:srgbClr val="990099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DAF432F5-87E8-418F-9DA6-CB0006A0EA28}"/>
              </a:ext>
            </a:extLst>
          </p:cNvPr>
          <p:cNvSpPr txBox="1">
            <a:spLocks noChangeArrowheads="1"/>
          </p:cNvSpPr>
          <p:nvPr/>
        </p:nvSpPr>
        <p:spPr bwMode="auto">
          <a:xfrm rot="-2634778">
            <a:off x="609600" y="27654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842D2D20-D44C-4009-8CDA-DF134B15F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636838"/>
            <a:ext cx="403225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In each branching node we have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 = </a:t>
            </a:r>
            <a:r>
              <a:rPr lang="en-US" altLang="de-DE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en-US" altLang="de-DE" sz="2800" i="1" baseline="-25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(invariance of cross section area)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202AAF5F-0C49-4E6F-AEBC-78A137D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844925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397072E1-8317-4B7A-93B6-680D4EBD9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488" y="4133850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D233BC2A-4ACB-4F89-B650-3CE028BFE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484563"/>
            <a:ext cx="360362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D28FF1BD-D9C3-4069-8453-21DAA8BC0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30527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>
            <a:extLst>
              <a:ext uri="{FF2B5EF4-FFF2-40B4-BE49-F238E27FC236}">
                <a16:creationId xmlns:a16="http://schemas.microsoft.com/office/drawing/2014/main" id="{5C303A08-3EBA-40D5-A8EE-300D8022F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9463" y="2981325"/>
            <a:ext cx="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1C5502A0-0AB8-45D1-933D-AEA4BB4A0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5284788"/>
            <a:ext cx="1008063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B787D618-DA38-433C-A6ED-4B9D42F2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6225" y="2476500"/>
            <a:ext cx="576263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">
            <a:extLst>
              <a:ext uri="{FF2B5EF4-FFF2-40B4-BE49-F238E27FC236}">
                <a16:creationId xmlns:a16="http://schemas.microsoft.com/office/drawing/2014/main" id="{5C32A177-C432-4581-9AE0-974A7C3E2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">
            <a:extLst>
              <a:ext uri="{FF2B5EF4-FFF2-40B4-BE49-F238E27FC236}">
                <a16:creationId xmlns:a16="http://schemas.microsoft.com/office/drawing/2014/main" id="{01916792-E2D4-458B-9C77-B880683A2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45" name="AutoShape 4">
            <a:extLst>
              <a:ext uri="{FF2B5EF4-FFF2-40B4-BE49-F238E27FC236}">
                <a16:creationId xmlns:a16="http://schemas.microsoft.com/office/drawing/2014/main" id="{A0AF2207-9A57-4676-9937-11DA44B2786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46" name="Slide Number Placeholder 1">
            <a:extLst>
              <a:ext uri="{FF2B5EF4-FFF2-40B4-BE49-F238E27FC236}">
                <a16:creationId xmlns:a16="http://schemas.microsoft.com/office/drawing/2014/main" id="{E243098E-9A12-4554-B23C-20394A57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1424B8-E50E-47E2-8554-FB9D48C0EF0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CC495F3F-AD1E-4998-8A7C-E1E7BEBCD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7813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7A30AA48-7876-4CDF-AD59-E1CF26A29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3495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9E2CBBD0-0083-4DCE-9BB1-3AC050C77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49500"/>
            <a:ext cx="215900" cy="4302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78DC8C0F-D352-4396-84CA-58B3F31D3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2713" y="1701800"/>
            <a:ext cx="720725" cy="6477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C2631432-48D9-4243-8EFB-BE607F2A2A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990725"/>
            <a:ext cx="576263" cy="503238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8D2779FB-BBB6-41EE-BB42-73C07CE5D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2781300"/>
            <a:ext cx="792162" cy="576263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4ACBFD86-4A0A-4F00-A7EC-1C4A7135C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493963"/>
            <a:ext cx="792163" cy="576262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ACD87B6B-6798-4BE9-A60A-83959387D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998788"/>
            <a:ext cx="144463" cy="3587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53E03B36-8EF3-44E8-89D6-C7909BEB7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1800"/>
            <a:ext cx="142875" cy="2873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0620D57F-E5F1-4771-8FA6-E1575E6C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1701800"/>
            <a:ext cx="2160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-25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 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706B65B5-211F-46E0-A0F7-008D8C67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4225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9A1C330E-E3AC-4254-A021-0C61694F2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5EB7B86D-485A-4026-8251-BEB43340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30D4E4F1-B6CB-4F6C-9E1A-37B615D67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137525" cy="575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Realization in an XL-Model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See examples: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sm09_e33.rgg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sm09_e34.rgg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those examples, first the structural and length growth is simulated, then in separate steps the diameter growth, calculated top-down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(also, a more realistic combination is possible)</a:t>
            </a:r>
          </a:p>
        </p:txBody>
      </p:sp>
      <p:sp>
        <p:nvSpPr>
          <p:cNvPr id="10256" name="Line 2">
            <a:extLst>
              <a:ext uri="{FF2B5EF4-FFF2-40B4-BE49-F238E27FC236}">
                <a16:creationId xmlns:a16="http://schemas.microsoft.com/office/drawing/2014/main" id="{50ECAAAE-F399-46A5-AA77-C020E096F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3">
            <a:extLst>
              <a:ext uri="{FF2B5EF4-FFF2-40B4-BE49-F238E27FC236}">
                <a16:creationId xmlns:a16="http://schemas.microsoft.com/office/drawing/2014/main" id="{C0B816A8-A618-41BE-9CAB-645255C95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58" name="AutoShape 4">
            <a:extLst>
              <a:ext uri="{FF2B5EF4-FFF2-40B4-BE49-F238E27FC236}">
                <a16:creationId xmlns:a16="http://schemas.microsoft.com/office/drawing/2014/main" id="{5CF56BE2-C53D-45E4-8C53-6BF438CBA5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9" name="Slide Number Placeholder 1">
            <a:extLst>
              <a:ext uri="{FF2B5EF4-FFF2-40B4-BE49-F238E27FC236}">
                <a16:creationId xmlns:a16="http://schemas.microsoft.com/office/drawing/2014/main" id="{6EF973FD-84C1-483F-8D89-A2A521F7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699094-1B80-4DDE-8809-3A8EC46BF60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2445</Words>
  <Application>Microsoft Office PowerPoint</Application>
  <PresentationFormat>Bildschirmpräsentation (4:3)</PresentationFormat>
  <Paragraphs>338</Paragraphs>
  <Slides>24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</cp:lastModifiedBy>
  <cp:revision>186</cp:revision>
  <dcterms:created xsi:type="dcterms:W3CDTF">2006-10-23T15:58:10Z</dcterms:created>
  <dcterms:modified xsi:type="dcterms:W3CDTF">2021-07-02T13:23:34Z</dcterms:modified>
</cp:coreProperties>
</file>