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645" r:id="rId2"/>
    <p:sldId id="619" r:id="rId3"/>
    <p:sldId id="620" r:id="rId4"/>
    <p:sldId id="669" r:id="rId5"/>
    <p:sldId id="670" r:id="rId6"/>
    <p:sldId id="671" r:id="rId7"/>
    <p:sldId id="672" r:id="rId8"/>
    <p:sldId id="530" r:id="rId9"/>
    <p:sldId id="641" r:id="rId10"/>
    <p:sldId id="559" r:id="rId11"/>
    <p:sldId id="560" r:id="rId12"/>
    <p:sldId id="568" r:id="rId13"/>
    <p:sldId id="644" r:id="rId14"/>
    <p:sldId id="642" r:id="rId15"/>
    <p:sldId id="643" r:id="rId16"/>
    <p:sldId id="658" r:id="rId17"/>
    <p:sldId id="659" r:id="rId18"/>
    <p:sldId id="660" r:id="rId19"/>
    <p:sldId id="673" r:id="rId20"/>
    <p:sldId id="646" r:id="rId21"/>
    <p:sldId id="647" r:id="rId22"/>
    <p:sldId id="648" r:id="rId23"/>
    <p:sldId id="649" r:id="rId24"/>
    <p:sldId id="650" r:id="rId25"/>
    <p:sldId id="651" r:id="rId26"/>
    <p:sldId id="652" r:id="rId27"/>
    <p:sldId id="653" r:id="rId28"/>
    <p:sldId id="654" r:id="rId29"/>
    <p:sldId id="655" r:id="rId30"/>
    <p:sldId id="656" r:id="rId31"/>
    <p:sldId id="657" r:id="rId32"/>
    <p:sldId id="674" r:id="rId33"/>
    <p:sldId id="675" r:id="rId34"/>
  </p:sldIdLst>
  <p:sldSz cx="9144000" cy="6858000" type="screen4x3"/>
  <p:notesSz cx="6781800" cy="9880600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55" autoAdjust="0"/>
    <p:restoredTop sz="95842" autoAdjust="0"/>
  </p:normalViewPr>
  <p:slideViewPr>
    <p:cSldViewPr>
      <p:cViewPr varScale="1">
        <p:scale>
          <a:sx n="72" d="100"/>
          <a:sy n="72" d="100"/>
        </p:scale>
        <p:origin x="648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CEA2581-DBF6-43FE-B032-AC4D40D3011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46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CF549A-27BD-401C-BDE0-533266A9987D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41750" y="0"/>
            <a:ext cx="293846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179A2363-1BE4-42F1-964B-C86E744463FE}" type="datetimeFigureOut">
              <a:rPr lang="en-US"/>
              <a:pPr>
                <a:defRPr/>
              </a:pPr>
              <a:t>6/16/2021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9C2C5F54-EBF3-41A9-8E68-C1D33586B35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35075"/>
            <a:ext cx="4448175" cy="33353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15642194-4EDC-4D32-ABB1-07FF1204CB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7863" y="4754563"/>
            <a:ext cx="5426075" cy="38909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1BB6B0-FF36-4E3B-8D52-5B4543BFF0F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385300"/>
            <a:ext cx="293846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ADB39A-0DC5-4AEA-8D42-B25CCB78A5C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41750" y="9385300"/>
            <a:ext cx="293846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28FBE7B3-3AF7-4EB5-9B1E-0A434F36722A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Folienbildplatzhalter 1">
            <a:extLst>
              <a:ext uri="{FF2B5EF4-FFF2-40B4-BE49-F238E27FC236}">
                <a16:creationId xmlns:a16="http://schemas.microsoft.com/office/drawing/2014/main" id="{BAE9EBC0-7FA6-4CFA-966E-6DB06E61B30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Notizenplatzhalter 2">
            <a:extLst>
              <a:ext uri="{FF2B5EF4-FFF2-40B4-BE49-F238E27FC236}">
                <a16:creationId xmlns:a16="http://schemas.microsoft.com/office/drawing/2014/main" id="{1AB4B075-D261-4CCC-BF7F-418A0910402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de-DE" altLang="de-DE"/>
          </a:p>
        </p:txBody>
      </p:sp>
      <p:sp>
        <p:nvSpPr>
          <p:cNvPr id="36868" name="Foliennummernplatzhalter 3">
            <a:extLst>
              <a:ext uri="{FF2B5EF4-FFF2-40B4-BE49-F238E27FC236}">
                <a16:creationId xmlns:a16="http://schemas.microsoft.com/office/drawing/2014/main" id="{44B65040-FA4E-4504-A57C-8447C6F50F7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D04773C-2F3F-4382-963F-7E174CCC4260}" type="slidenum">
              <a:rPr lang="de-DE" altLang="de-DE" sz="1200"/>
              <a:pPr/>
              <a:t>30</a:t>
            </a:fld>
            <a:endParaRPr lang="de-DE" altLang="de-DE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94F1849-8619-4583-8591-4FFFCB8F291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E71B87C-4D58-46A8-9788-7F5A53C5644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0678911-61D5-47AE-BB66-B8A8FBFF435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AB6C9B-4841-46C3-9BC3-7D484055FCE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932236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0CAAB62-7655-44AD-950A-89FE25A3EED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DD9A99C-E254-483A-BF93-31D510BDDA8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CC11E6E-B0D0-43A9-9DC8-B2686D4B72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55284C-3BA7-43BB-AAB8-C2C54E3FA8CD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795293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A8F87CA-AAA7-4E42-9F3E-0F899F062FB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5A04CA4-1F75-4F44-93EA-34F3F141EE8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E66E9E4-5BAA-42AC-A83E-8E47A971440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C2532E-E7ED-4786-964F-9086A25392F8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478744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E244837-4CC9-40F9-90C7-887932EAE32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A5100D7-A405-4F93-96E4-2AF28FFD6E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9BD1D13-63BF-46BB-94E2-CD63811AEE3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4D5DBA-C4BC-4E7B-BE27-8E9F88209E2E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849793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35140F5-BC38-4A0B-817E-E740CD75F45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2906E4C-DA2A-45D7-BFB2-79AEAB16C9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CF0BB74-6327-4FF6-8135-7C7DB2C5EBC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51D38F-736D-497E-89AD-BE99D642D2B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283321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7D25763-46D5-4A02-9D54-2E59ACCB252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9443A39-7281-4034-9CDD-368CE918371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99E20A0-F9B8-488F-9B0C-4B42E59E00D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3B9A5E-9A38-4772-A85F-7BBBB51A5515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059741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DB5D9F3-49E6-4413-8A76-54FEC95AA23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F021D4D-9A89-469E-BB01-DA3D0AF7468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5498508-ED75-4AA4-96F2-6FD5E6BC574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2EDD31-67A8-44EA-BA3E-F2DDE4E3F64D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286086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81E05161-B6AB-4D1E-B069-8DA5B6E8244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ACD4F78-A031-49E2-85E4-86C7395D872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7F9F3D9-5C65-4E1B-936A-2135FEA7D46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1EE537-E660-4368-B9D8-7FE9B00D064E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829953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11F04D89-4CA7-4F80-8F77-C0D17F3DEC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388E1B4F-6D78-4C3B-8F60-2A7F120705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0657D52-44AC-4646-BD83-51661DDDCD2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EF4501-8FD1-4049-93FC-6A212174C077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551431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E78796F-A1A0-4889-8E6A-00F0EDE7F23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49562BA-AE6F-4A98-8788-8CE193567E7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5222B42-F22E-4040-937B-E7C796DCE97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645182-25A4-457B-A827-82587C055105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930955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0A53D00-743C-44B9-B84F-DDBCF1965F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F0B13BF-E6C8-4112-B4E3-DFCDC4DB6D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723661E-2725-45A2-8124-E30E6560242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995A60-D840-436D-A9ED-4F5D9038577E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837227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D77E43B-222F-4764-931A-EDD4A058D4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Klicken Sie, um das Titelformat zu bearbeiten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1D3F5033-8C99-4D27-B938-8F29624A49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Klicken Sie, um die Formate des Vorlagentextes zu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82B1905-215F-4E92-B54C-0C3F441911C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5EC9AFB-A5C7-452F-B335-073A85F0394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C32E7B5E-80F9-4C6B-9D22-F663EAAE6CD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4D8008B1-6B15-4086-9A25-21C6E1A6D61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3">
            <a:extLst>
              <a:ext uri="{FF2B5EF4-FFF2-40B4-BE49-F238E27FC236}">
                <a16:creationId xmlns:a16="http://schemas.microsoft.com/office/drawing/2014/main" id="{3C601125-EF08-4783-9959-CA6F7FDD7F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2276475"/>
            <a:ext cx="8077200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Functional-Structural Plant Models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  <a:defRPr/>
            </a:pPr>
            <a:r>
              <a:rPr lang="en-US" altLang="de-DE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Summer semester 2021</a:t>
            </a: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endParaRPr lang="en-US" alt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r>
              <a:rPr lang="en-US" altLang="de-DE" sz="2800" dirty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Winfried </a:t>
            </a:r>
            <a:r>
              <a:rPr lang="en-US" altLang="de-DE" sz="2800" dirty="0" err="1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Kurth</a:t>
            </a:r>
            <a:endParaRPr lang="en-US" altLang="de-DE" sz="2800" dirty="0">
              <a:solidFill>
                <a:srgbClr val="009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endParaRPr lang="en-US" altLang="de-DE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r>
              <a:rPr lang="en-US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University of Göttingen</a:t>
            </a: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r>
              <a:rPr lang="en-US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Chair of Computer Graphics and Ecoinformatics</a:t>
            </a: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endParaRPr lang="en-US" altLang="de-DE" sz="2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8. Lecture: 17</a:t>
            </a:r>
            <a:r>
              <a:rPr lang="en-US" altLang="de-DE" sz="2400" baseline="30000" dirty="0">
                <a:solidFill>
                  <a:schemeClr val="accent2"/>
                </a:solidFill>
                <a:latin typeface="Arial" panose="020B0604020202020204" pitchFamily="34" charset="0"/>
              </a:rPr>
              <a:t>th</a:t>
            </a: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 June, 2021</a:t>
            </a:r>
          </a:p>
        </p:txBody>
      </p:sp>
      <p:pic>
        <p:nvPicPr>
          <p:cNvPr id="3075" name="Picture 6" descr="groimpstart">
            <a:extLst>
              <a:ext uri="{FF2B5EF4-FFF2-40B4-BE49-F238E27FC236}">
                <a16:creationId xmlns:a16="http://schemas.microsoft.com/office/drawing/2014/main" id="{B9F2651D-EF61-4C03-B275-A563A46F59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457200"/>
            <a:ext cx="2052638" cy="157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7" descr="groimp500x500">
            <a:extLst>
              <a:ext uri="{FF2B5EF4-FFF2-40B4-BE49-F238E27FC236}">
                <a16:creationId xmlns:a16="http://schemas.microsoft.com/office/drawing/2014/main" id="{C25D6E34-08C8-46B2-A0D8-97773E2AAB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476250"/>
            <a:ext cx="792163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Slide Number Placeholder 2">
            <a:extLst>
              <a:ext uri="{FF2B5EF4-FFF2-40B4-BE49-F238E27FC236}">
                <a16:creationId xmlns:a16="http://schemas.microsoft.com/office/drawing/2014/main" id="{850DD204-890E-478E-A6E4-D69AC2276B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F36D3AE-7D28-48FC-98D1-3CEF41F9AD7D}" type="slidenum">
              <a:rPr lang="de-DE" altLang="de-DE" sz="140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de-DE" altLang="de-DE" sz="14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7">
            <a:extLst>
              <a:ext uri="{FF2B5EF4-FFF2-40B4-BE49-F238E27FC236}">
                <a16:creationId xmlns:a16="http://schemas.microsoft.com/office/drawing/2014/main" id="{63D3A332-849A-4BBA-89FC-8B98AAA77B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88913"/>
            <a:ext cx="8569325" cy="6340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800" b="1" dirty="0">
                <a:solidFill>
                  <a:srgbClr val="FF0000"/>
                </a:solidFill>
                <a:latin typeface="Arial" panose="020B0604020202020204" pitchFamily="34" charset="0"/>
              </a:rPr>
              <a:t>  Display of graphs in the XL programming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800" b="1" dirty="0">
                <a:solidFill>
                  <a:srgbClr val="FF0000"/>
                </a:solidFill>
                <a:latin typeface="Arial" panose="020B0604020202020204" pitchFamily="34" charset="0"/>
              </a:rPr>
              <a:t>  language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</a:rPr>
              <a:t>● node types must be declared with "module”</a:t>
            </a: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</a:rPr>
              <a:t>● nodes can be all Java objects. In user-made module declarations, methods (functions) and additional variables can be introduced, as in Java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</a:rPr>
              <a:t>● Notation for nodes in a graph: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</a:rPr>
              <a:t>	</a:t>
            </a:r>
            <a:r>
              <a:rPr lang="en-US" altLang="de-DE" sz="2000" b="1" dirty="0">
                <a:latin typeface="Arial" panose="020B0604020202020204" pitchFamily="34" charset="0"/>
              </a:rPr>
              <a:t>Node type</a:t>
            </a:r>
            <a:r>
              <a:rPr lang="en-US" altLang="de-DE" sz="2000" dirty="0">
                <a:latin typeface="Arial" panose="020B0604020202020204" pitchFamily="34" charset="0"/>
              </a:rPr>
              <a:t>, optionally preceded by: </a:t>
            </a:r>
            <a:r>
              <a:rPr lang="en-US" altLang="de-DE" sz="2000" b="1" dirty="0">
                <a:latin typeface="Arial" panose="020B0604020202020204" pitchFamily="34" charset="0"/>
              </a:rPr>
              <a:t>label:</a:t>
            </a: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en-US" altLang="de-DE" sz="2000" b="1" dirty="0">
                <a:latin typeface="Arial" panose="020B0604020202020204" pitchFamily="34" charset="0"/>
              </a:rPr>
              <a:t>	</a:t>
            </a:r>
            <a:r>
              <a:rPr lang="en-US" altLang="de-DE" sz="2000" dirty="0">
                <a:latin typeface="Arial" panose="020B0604020202020204" pitchFamily="34" charset="0"/>
              </a:rPr>
              <a:t>Examples: </a:t>
            </a:r>
            <a:r>
              <a:rPr lang="en-US" altLang="de-D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altLang="de-DE" sz="2000" dirty="0">
                <a:latin typeface="Arial" panose="020B0604020202020204" pitchFamily="34" charset="0"/>
              </a:rPr>
              <a:t>,  </a:t>
            </a:r>
            <a:r>
              <a:rPr lang="en-US" altLang="de-D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Meristem(t)</a:t>
            </a:r>
            <a:r>
              <a:rPr lang="en-US" altLang="de-DE" sz="2000" dirty="0">
                <a:latin typeface="Arial" panose="020B0604020202020204" pitchFamily="34" charset="0"/>
              </a:rPr>
              <a:t>,</a:t>
            </a:r>
            <a:r>
              <a:rPr lang="en-US" altLang="de-DE" sz="2000" b="1" dirty="0">
                <a:latin typeface="Arial" panose="020B0604020202020204" pitchFamily="34" charset="0"/>
              </a:rPr>
              <a:t>  </a:t>
            </a:r>
            <a:r>
              <a:rPr lang="en-US" altLang="de-D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b:Bud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</a:rPr>
              <a:t>● Notation for edges in a graph: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</a:rPr>
              <a:t>	</a:t>
            </a:r>
            <a:r>
              <a:rPr lang="en-US" altLang="de-D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altLang="de-DE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edgetype</a:t>
            </a:r>
            <a:r>
              <a:rPr lang="en-US" altLang="de-D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</a:rPr>
              <a:t>	</a:t>
            </a:r>
            <a:r>
              <a:rPr lang="en-US" altLang="de-D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&lt;-</a:t>
            </a:r>
            <a:r>
              <a:rPr lang="en-US" altLang="de-DE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edgetype</a:t>
            </a:r>
            <a:r>
              <a:rPr lang="en-US" altLang="de-D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</a:rPr>
              <a:t>● Special edge types: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</a:rPr>
              <a:t>	successor edge: </a:t>
            </a:r>
            <a:r>
              <a:rPr lang="en-US" altLang="de-D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-successor-&gt;</a:t>
            </a:r>
            <a:r>
              <a:rPr lang="en-US" altLang="de-DE" sz="2000" dirty="0">
                <a:latin typeface="Arial" panose="020B0604020202020204" pitchFamily="34" charset="0"/>
              </a:rPr>
              <a:t>, </a:t>
            </a:r>
            <a:r>
              <a:rPr lang="en-US" altLang="de-D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US" altLang="de-DE" sz="2000" dirty="0">
                <a:latin typeface="Arial" panose="020B0604020202020204" pitchFamily="34" charset="0"/>
              </a:rPr>
              <a:t> or (blank)</a:t>
            </a: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</a:rPr>
              <a:t>	branch edge: </a:t>
            </a:r>
            <a:r>
              <a:rPr lang="en-US" altLang="de-D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-branch-&gt;</a:t>
            </a:r>
            <a:r>
              <a:rPr lang="en-US" altLang="de-DE" sz="2000" dirty="0">
                <a:latin typeface="Arial" panose="020B0604020202020204" pitchFamily="34" charset="0"/>
              </a:rPr>
              <a:t>, </a:t>
            </a:r>
            <a:r>
              <a:rPr lang="en-US" altLang="de-D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+&gt;</a:t>
            </a:r>
            <a:r>
              <a:rPr lang="en-US" altLang="de-DE" sz="2000" dirty="0">
                <a:latin typeface="Arial" panose="020B0604020202020204" pitchFamily="34" charset="0"/>
              </a:rPr>
              <a:t> or  </a:t>
            </a:r>
            <a:r>
              <a:rPr lang="en-US" altLang="de-D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</a:rPr>
              <a:t>	refinement or decomposition edge: </a:t>
            </a:r>
            <a:r>
              <a:rPr lang="en-US" altLang="de-D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/&gt;</a:t>
            </a:r>
          </a:p>
        </p:txBody>
      </p:sp>
      <p:sp>
        <p:nvSpPr>
          <p:cNvPr id="12291" name="Line 3">
            <a:extLst>
              <a:ext uri="{FF2B5EF4-FFF2-40B4-BE49-F238E27FC236}">
                <a16:creationId xmlns:a16="http://schemas.microsoft.com/office/drawing/2014/main" id="{908D208F-23BD-4C73-9116-DC98684CFBB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185740"/>
            <a:ext cx="8362950" cy="3173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2" name="Line 4">
            <a:extLst>
              <a:ext uri="{FF2B5EF4-FFF2-40B4-BE49-F238E27FC236}">
                <a16:creationId xmlns:a16="http://schemas.microsoft.com/office/drawing/2014/main" id="{CD184D81-0910-4A75-B2A1-8BE6E94B896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620712"/>
            <a:ext cx="1" cy="6237287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2293" name="AutoShape 5">
            <a:extLst>
              <a:ext uri="{FF2B5EF4-FFF2-40B4-BE49-F238E27FC236}">
                <a16:creationId xmlns:a16="http://schemas.microsoft.com/office/drawing/2014/main" id="{FDD35FA1-1F75-4468-A99B-F1CAF522F726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8137" y="174626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294" name="Slide Number Placeholder 2">
            <a:extLst>
              <a:ext uri="{FF2B5EF4-FFF2-40B4-BE49-F238E27FC236}">
                <a16:creationId xmlns:a16="http://schemas.microsoft.com/office/drawing/2014/main" id="{F6CA710D-B32D-4BE7-A891-B50505855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B8655E1-9ABD-4103-B0E0-A316CEFE99A5}" type="slidenum">
              <a:rPr lang="de-DE" altLang="de-DE" sz="140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de-DE" altLang="de-DE" sz="14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8">
            <a:extLst>
              <a:ext uri="{FF2B5EF4-FFF2-40B4-BE49-F238E27FC236}">
                <a16:creationId xmlns:a16="http://schemas.microsoft.com/office/drawing/2014/main" id="{61D15F4B-13EB-4963-A38B-0C0E07DAE2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469900"/>
            <a:ext cx="8763000" cy="5539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</a:rPr>
              <a:t>Representation of graphs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Notation for edges in a graph: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latin typeface="Arial" panose="020B0604020202020204" pitchFamily="34" charset="0"/>
                <a:cs typeface="Courier New" panose="02070309020205020404" pitchFamily="49" charset="0"/>
              </a:rPr>
              <a:t>  </a:t>
            </a:r>
            <a:r>
              <a:rPr lang="en-US" altLang="de-D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-r-&gt; </a:t>
            </a:r>
            <a:r>
              <a:rPr lang="en-US" altLang="de-DE" sz="2800" dirty="0">
                <a:latin typeface="Arial" panose="020B0604020202020204" pitchFamily="34" charset="0"/>
              </a:rPr>
              <a:t>	forward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latin typeface="Arial" panose="020B0604020202020204" pitchFamily="34" charset="0"/>
                <a:cs typeface="Courier New" panose="02070309020205020404" pitchFamily="49" charset="0"/>
              </a:rPr>
              <a:t>  </a:t>
            </a:r>
            <a:r>
              <a:rPr lang="en-US" altLang="de-D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&lt;-r-</a:t>
            </a:r>
            <a:r>
              <a:rPr lang="en-US" altLang="de-DE" sz="2800" dirty="0">
                <a:latin typeface="Arial" panose="020B0604020202020204" pitchFamily="34" charset="0"/>
              </a:rPr>
              <a:t>	backward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latin typeface="Arial" panose="020B0604020202020204" pitchFamily="34" charset="0"/>
                <a:cs typeface="Courier New" panose="02070309020205020404" pitchFamily="49" charset="0"/>
              </a:rPr>
              <a:t>  </a:t>
            </a:r>
            <a:r>
              <a:rPr lang="en-US" altLang="de-D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-r-</a:t>
            </a:r>
            <a:r>
              <a:rPr lang="en-US" altLang="de-DE" sz="2800" dirty="0">
                <a:latin typeface="Arial" panose="020B0604020202020204" pitchFamily="34" charset="0"/>
              </a:rPr>
              <a:t>		forward or backward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latin typeface="Arial" panose="020B0604020202020204" pitchFamily="34" charset="0"/>
                <a:cs typeface="Courier New" panose="02070309020205020404" pitchFamily="49" charset="0"/>
              </a:rPr>
              <a:t>  </a:t>
            </a:r>
            <a:r>
              <a:rPr lang="en-US" altLang="de-D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&lt;-r-&gt;</a:t>
            </a:r>
            <a:r>
              <a:rPr lang="en-US" altLang="de-DE" sz="2800" dirty="0">
                <a:latin typeface="Arial" panose="020B0604020202020204" pitchFamily="34" charset="0"/>
              </a:rPr>
              <a:t>	forward and backward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latin typeface="Arial" panose="020B0604020202020204" pitchFamily="34" charset="0"/>
                <a:cs typeface="Courier New" panose="02070309020205020404" pitchFamily="49" charset="0"/>
              </a:rPr>
              <a:t>  </a:t>
            </a:r>
            <a:r>
              <a:rPr lang="en-US" altLang="de-D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US" altLang="de-DE" sz="2800" dirty="0">
                <a:latin typeface="Arial" panose="020B0604020202020204" pitchFamily="34" charset="0"/>
              </a:rPr>
              <a:t> (edge identifier) = successor, branch, ancestor,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         </a:t>
            </a:r>
            <a:r>
              <a:rPr lang="en-US" altLang="de-DE" sz="2800" dirty="0" err="1">
                <a:latin typeface="Arial" panose="020B0604020202020204" pitchFamily="34" charset="0"/>
              </a:rPr>
              <a:t>minDescendants</a:t>
            </a:r>
            <a:r>
              <a:rPr lang="en-US" altLang="de-DE" sz="2800" dirty="0">
                <a:latin typeface="Arial" panose="020B0604020202020204" pitchFamily="34" charset="0"/>
              </a:rPr>
              <a:t>, descendants, ... (more later)</a:t>
            </a:r>
          </a:p>
        </p:txBody>
      </p:sp>
      <p:sp>
        <p:nvSpPr>
          <p:cNvPr id="13315" name="Line 3">
            <a:extLst>
              <a:ext uri="{FF2B5EF4-FFF2-40B4-BE49-F238E27FC236}">
                <a16:creationId xmlns:a16="http://schemas.microsoft.com/office/drawing/2014/main" id="{8E11D168-C832-4959-BF3F-3C6FB82D536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260350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6" name="Line 4">
            <a:extLst>
              <a:ext uri="{FF2B5EF4-FFF2-40B4-BE49-F238E27FC236}">
                <a16:creationId xmlns:a16="http://schemas.microsoft.com/office/drawing/2014/main" id="{7B309F96-3F14-412F-ACE0-16C282406E7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8" y="641350"/>
            <a:ext cx="2" cy="62166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3317" name="AutoShape 5">
            <a:extLst>
              <a:ext uri="{FF2B5EF4-FFF2-40B4-BE49-F238E27FC236}">
                <a16:creationId xmlns:a16="http://schemas.microsoft.com/office/drawing/2014/main" id="{253DBCCE-B8F3-4764-B3BE-0EA9BF85E6DE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8137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318" name="Slide Number Placeholder 2">
            <a:extLst>
              <a:ext uri="{FF2B5EF4-FFF2-40B4-BE49-F238E27FC236}">
                <a16:creationId xmlns:a16="http://schemas.microsoft.com/office/drawing/2014/main" id="{0B20E668-857F-4115-8463-D220066E4B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4520E91-0DDC-4A83-8A8A-87BCB837AEAB}" type="slidenum">
              <a:rPr lang="de-DE" altLang="de-DE" sz="140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de-DE" altLang="de-DE" sz="14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7">
            <a:extLst>
              <a:ext uri="{FF2B5EF4-FFF2-40B4-BE49-F238E27FC236}">
                <a16:creationId xmlns:a16="http://schemas.microsoft.com/office/drawing/2014/main" id="{278EBB57-6D62-4494-B0C8-956CDF65F9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7840" y="1052736"/>
            <a:ext cx="8496301" cy="284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</a:rPr>
              <a:t>User-defined edge types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  const int xxx = EDGE_0;  // </a:t>
            </a:r>
            <a:r>
              <a:rPr lang="en-US" altLang="de-DE" sz="2000" dirty="0">
                <a:latin typeface="Arial" panose="020B0604020202020204" pitchFamily="34" charset="0"/>
              </a:rPr>
              <a:t>or  </a:t>
            </a:r>
            <a:r>
              <a:rPr lang="en-US" altLang="de-DE" sz="2000" b="1" dirty="0">
                <a:latin typeface="Courier New" panose="02070309020205020404" pitchFamily="49" charset="0"/>
              </a:rPr>
              <a:t>EDGE_1</a:t>
            </a:r>
            <a:r>
              <a:rPr lang="en-US" altLang="de-DE" sz="2000" dirty="0">
                <a:latin typeface="Arial" panose="020B0604020202020204" pitchFamily="34" charset="0"/>
              </a:rPr>
              <a:t>, ..., </a:t>
            </a:r>
            <a:r>
              <a:rPr lang="en-US" altLang="de-DE" sz="2000" b="1" dirty="0">
                <a:latin typeface="Courier New" panose="02070309020205020404" pitchFamily="49" charset="0"/>
              </a:rPr>
              <a:t>EDGE_14</a:t>
            </a:r>
            <a:endParaRPr lang="en-US" altLang="de-DE" sz="20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Usage in the graph:  </a:t>
            </a:r>
            <a:r>
              <a:rPr lang="en-US" altLang="de-DE" sz="2800" b="1" dirty="0">
                <a:latin typeface="Courier New" panose="02070309020205020404" pitchFamily="49" charset="0"/>
              </a:rPr>
              <a:t>-xxx-&gt;</a:t>
            </a:r>
            <a:r>
              <a:rPr lang="en-US" altLang="de-DE" sz="2800" dirty="0">
                <a:latin typeface="Arial" panose="020B0604020202020204" pitchFamily="34" charset="0"/>
              </a:rPr>
              <a:t>, </a:t>
            </a:r>
            <a:r>
              <a:rPr lang="en-US" altLang="de-DE" sz="2800" b="1" dirty="0">
                <a:latin typeface="Courier New" panose="02070309020205020404" pitchFamily="49" charset="0"/>
              </a:rPr>
              <a:t>&lt;-xxx-</a:t>
            </a:r>
            <a:r>
              <a:rPr lang="en-US" altLang="de-DE" sz="2800" dirty="0">
                <a:latin typeface="Arial" panose="020B0604020202020204" pitchFamily="34" charset="0"/>
              </a:rPr>
              <a:t>, </a:t>
            </a:r>
            <a:r>
              <a:rPr lang="en-US" altLang="de-DE" sz="2800" b="1" dirty="0">
                <a:latin typeface="Courier New" panose="02070309020205020404" pitchFamily="49" charset="0"/>
              </a:rPr>
              <a:t>-xxx-</a:t>
            </a:r>
          </a:p>
        </p:txBody>
      </p:sp>
      <p:sp>
        <p:nvSpPr>
          <p:cNvPr id="14339" name="Line 3">
            <a:extLst>
              <a:ext uri="{FF2B5EF4-FFF2-40B4-BE49-F238E27FC236}">
                <a16:creationId xmlns:a16="http://schemas.microsoft.com/office/drawing/2014/main" id="{78144E14-7683-4EE5-9C15-5F605D2467A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260350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0" name="Line 4">
            <a:extLst>
              <a:ext uri="{FF2B5EF4-FFF2-40B4-BE49-F238E27FC236}">
                <a16:creationId xmlns:a16="http://schemas.microsoft.com/office/drawing/2014/main" id="{551E70DB-0E8D-4341-BD27-C63C4526E00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641350"/>
            <a:ext cx="1" cy="62166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4341" name="AutoShape 5">
            <a:extLst>
              <a:ext uri="{FF2B5EF4-FFF2-40B4-BE49-F238E27FC236}">
                <a16:creationId xmlns:a16="http://schemas.microsoft.com/office/drawing/2014/main" id="{9FFA2980-BF5F-44DC-96D5-47E292A67233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8137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42" name="Slide Number Placeholder 2">
            <a:extLst>
              <a:ext uri="{FF2B5EF4-FFF2-40B4-BE49-F238E27FC236}">
                <a16:creationId xmlns:a16="http://schemas.microsoft.com/office/drawing/2014/main" id="{1CEEEA36-90A5-4431-8A67-1544FD57A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AA07976-E24A-443B-AB6F-3EE917B08841}" type="slidenum">
              <a:rPr lang="de-DE" altLang="de-DE" sz="140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de-DE" altLang="de-DE" sz="14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Line 3">
            <a:extLst>
              <a:ext uri="{FF2B5EF4-FFF2-40B4-BE49-F238E27FC236}">
                <a16:creationId xmlns:a16="http://schemas.microsoft.com/office/drawing/2014/main" id="{93FA060E-FCAE-4FB9-8BCA-89A9059EDFA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11186" y="260350"/>
            <a:ext cx="8532813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3" name="Line 4">
            <a:extLst>
              <a:ext uri="{FF2B5EF4-FFF2-40B4-BE49-F238E27FC236}">
                <a16:creationId xmlns:a16="http://schemas.microsoft.com/office/drawing/2014/main" id="{1B7E4537-3CE2-47D2-B5F9-AE046A4E9FA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79387" y="641350"/>
            <a:ext cx="1" cy="62166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5364" name="AutoShape 5">
            <a:extLst>
              <a:ext uri="{FF2B5EF4-FFF2-40B4-BE49-F238E27FC236}">
                <a16:creationId xmlns:a16="http://schemas.microsoft.com/office/drawing/2014/main" id="{29047215-B1F9-4E71-BA2C-223283D407E9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193675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365" name="Text Box 4">
            <a:extLst>
              <a:ext uri="{FF2B5EF4-FFF2-40B4-BE49-F238E27FC236}">
                <a16:creationId xmlns:a16="http://schemas.microsoft.com/office/drawing/2014/main" id="{72599D8E-39BF-4ECC-B533-539879270B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6725" y="828675"/>
            <a:ext cx="856932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>
                <a:solidFill>
                  <a:srgbClr val="FF0000"/>
                </a:solidFill>
                <a:latin typeface="Arial" panose="020B0604020202020204" pitchFamily="34" charset="0"/>
              </a:rPr>
              <a:t>Notations for special edge types (overview)</a:t>
            </a:r>
          </a:p>
        </p:txBody>
      </p:sp>
      <p:pic>
        <p:nvPicPr>
          <p:cNvPr id="15366" name="Picture 5" descr="kat28">
            <a:extLst>
              <a:ext uri="{FF2B5EF4-FFF2-40B4-BE49-F238E27FC236}">
                <a16:creationId xmlns:a16="http://schemas.microsoft.com/office/drawing/2014/main" id="{A44A6357-6E41-4CED-93B4-871672BA4E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2765425"/>
            <a:ext cx="7032625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7" name="Text Box 6">
            <a:extLst>
              <a:ext uri="{FF2B5EF4-FFF2-40B4-BE49-F238E27FC236}">
                <a16:creationId xmlns:a16="http://schemas.microsoft.com/office/drawing/2014/main" id="{E8005278-25B2-4256-B3FD-2AB2D1B4B3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7813" y="2189163"/>
            <a:ext cx="75612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000"/>
              <a:t>forward          backward     forward or backward   forward and backward</a:t>
            </a:r>
          </a:p>
        </p:txBody>
      </p:sp>
      <p:sp>
        <p:nvSpPr>
          <p:cNvPr id="15368" name="Text Box 7">
            <a:extLst>
              <a:ext uri="{FF2B5EF4-FFF2-40B4-BE49-F238E27FC236}">
                <a16:creationId xmlns:a16="http://schemas.microsoft.com/office/drawing/2014/main" id="{6A54D8B3-2BEC-4686-9E42-D347243890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2836863"/>
            <a:ext cx="1296988" cy="1876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60000"/>
              </a:spcBef>
              <a:buFontTx/>
              <a:buNone/>
            </a:pPr>
            <a:r>
              <a:rPr lang="en-US" altLang="de-DE" sz="2000"/>
              <a:t>successor</a:t>
            </a:r>
          </a:p>
          <a:p>
            <a:pPr eaLnBrk="1" hangingPunct="1">
              <a:spcBef>
                <a:spcPct val="60000"/>
              </a:spcBef>
              <a:buFontTx/>
              <a:buNone/>
            </a:pPr>
            <a:r>
              <a:rPr lang="en-US" altLang="de-DE" sz="2000"/>
              <a:t>branch</a:t>
            </a:r>
          </a:p>
          <a:p>
            <a:pPr eaLnBrk="1" hangingPunct="1">
              <a:spcBef>
                <a:spcPct val="60000"/>
              </a:spcBef>
              <a:buFontTx/>
              <a:buNone/>
            </a:pPr>
            <a:r>
              <a:rPr lang="en-US" altLang="de-DE" sz="2000"/>
              <a:t>refinement</a:t>
            </a:r>
          </a:p>
          <a:p>
            <a:pPr eaLnBrk="1" hangingPunct="1">
              <a:spcBef>
                <a:spcPct val="60000"/>
              </a:spcBef>
              <a:buFontTx/>
              <a:buNone/>
            </a:pPr>
            <a:r>
              <a:rPr lang="en-US" altLang="de-DE" sz="2000"/>
              <a:t>arbitrary</a:t>
            </a:r>
          </a:p>
        </p:txBody>
      </p:sp>
      <p:sp>
        <p:nvSpPr>
          <p:cNvPr id="15369" name="Slide Number Placeholder 2">
            <a:extLst>
              <a:ext uri="{FF2B5EF4-FFF2-40B4-BE49-F238E27FC236}">
                <a16:creationId xmlns:a16="http://schemas.microsoft.com/office/drawing/2014/main" id="{D4098D41-0C68-4E0B-AC4E-E17846E2F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2149AEF-9509-449D-96AE-1388C8210A55}" type="slidenum">
              <a:rPr lang="de-DE" altLang="de-DE" sz="1400" smtClean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de-DE" altLang="de-DE" sz="14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Line 2">
            <a:extLst>
              <a:ext uri="{FF2B5EF4-FFF2-40B4-BE49-F238E27FC236}">
                <a16:creationId xmlns:a16="http://schemas.microsoft.com/office/drawing/2014/main" id="{73F81CDB-9DD3-47DE-A4C0-DEECDD04981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7" name="Line 3">
            <a:extLst>
              <a:ext uri="{FF2B5EF4-FFF2-40B4-BE49-F238E27FC236}">
                <a16:creationId xmlns:a16="http://schemas.microsoft.com/office/drawing/2014/main" id="{25559918-4046-4222-807C-609E0B5A359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6388" name="AutoShape 4">
            <a:extLst>
              <a:ext uri="{FF2B5EF4-FFF2-40B4-BE49-F238E27FC236}">
                <a16:creationId xmlns:a16="http://schemas.microsoft.com/office/drawing/2014/main" id="{4A3EE7DA-D46C-43F2-A2FD-BEEE50F0A92A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389" name="Text Box 5">
            <a:extLst>
              <a:ext uri="{FF2B5EF4-FFF2-40B4-BE49-F238E27FC236}">
                <a16:creationId xmlns:a16="http://schemas.microsoft.com/office/drawing/2014/main" id="{360FD996-3467-4A83-A423-DD3DD8A167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981075"/>
            <a:ext cx="5184775" cy="1138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>
                <a:solidFill>
                  <a:srgbClr val="FF0000"/>
                </a:solidFill>
                <a:latin typeface="Arial" panose="020B0604020202020204" pitchFamily="34" charset="0"/>
              </a:rPr>
              <a:t>Notation of graphs in XL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>
                <a:latin typeface="Arial" panose="020B0604020202020204" pitchFamily="34" charset="0"/>
              </a:rPr>
              <a:t>Example:</a:t>
            </a:r>
          </a:p>
        </p:txBody>
      </p:sp>
      <p:pic>
        <p:nvPicPr>
          <p:cNvPr id="16390" name="Picture 6" descr="xlgraph1">
            <a:extLst>
              <a:ext uri="{FF2B5EF4-FFF2-40B4-BE49-F238E27FC236}">
                <a16:creationId xmlns:a16="http://schemas.microsoft.com/office/drawing/2014/main" id="{DF3506AC-72A9-4C76-8D84-77F6AE260B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2565400"/>
            <a:ext cx="2808287" cy="177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1" name="Picture 7" descr="xlgraph2">
            <a:extLst>
              <a:ext uri="{FF2B5EF4-FFF2-40B4-BE49-F238E27FC236}">
                <a16:creationId xmlns:a16="http://schemas.microsoft.com/office/drawing/2014/main" id="{17B79DB1-A5D0-4BFE-8B13-966984440B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3573463"/>
            <a:ext cx="5327650" cy="37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2" name="Text Box 8">
            <a:extLst>
              <a:ext uri="{FF2B5EF4-FFF2-40B4-BE49-F238E27FC236}">
                <a16:creationId xmlns:a16="http://schemas.microsoft.com/office/drawing/2014/main" id="{DFD7B376-24D1-4F08-AD7E-FEFD9CA926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5375" y="3070225"/>
            <a:ext cx="5473700" cy="43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200" b="1" dirty="0">
                <a:latin typeface="Arial" panose="020B0604020202020204" pitchFamily="34" charset="0"/>
              </a:rPr>
              <a:t>is represented in program code as</a:t>
            </a:r>
          </a:p>
        </p:txBody>
      </p:sp>
      <p:sp>
        <p:nvSpPr>
          <p:cNvPr id="16393" name="Text Box 9">
            <a:extLst>
              <a:ext uri="{FF2B5EF4-FFF2-40B4-BE49-F238E27FC236}">
                <a16:creationId xmlns:a16="http://schemas.microsoft.com/office/drawing/2014/main" id="{75220D37-3422-4336-B5EC-6362F18089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3800" y="4149725"/>
            <a:ext cx="3960813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1800">
                <a:latin typeface="Arial" panose="020B0604020202020204" pitchFamily="34" charset="0"/>
              </a:rPr>
              <a:t>(the representation is not unique!)</a:t>
            </a:r>
          </a:p>
        </p:txBody>
      </p:sp>
      <p:sp>
        <p:nvSpPr>
          <p:cNvPr id="16394" name="Text Box 10">
            <a:extLst>
              <a:ext uri="{FF2B5EF4-FFF2-40B4-BE49-F238E27FC236}">
                <a16:creationId xmlns:a16="http://schemas.microsoft.com/office/drawing/2014/main" id="{E5D2AF9D-FAE6-49E3-863D-C5F7A39604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4510088"/>
            <a:ext cx="396081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1800">
                <a:solidFill>
                  <a:srgbClr val="009900"/>
                </a:solidFill>
                <a:latin typeface="Arial" panose="020B0604020202020204" pitchFamily="34" charset="0"/>
              </a:rPr>
              <a:t>( &gt;: successor edge, +: branch edge)</a:t>
            </a:r>
          </a:p>
        </p:txBody>
      </p:sp>
      <p:sp>
        <p:nvSpPr>
          <p:cNvPr id="16395" name="Line 11">
            <a:extLst>
              <a:ext uri="{FF2B5EF4-FFF2-40B4-BE49-F238E27FC236}">
                <a16:creationId xmlns:a16="http://schemas.microsoft.com/office/drawing/2014/main" id="{5375BAC8-AF61-49EF-878F-08B4F6DB00EC}"/>
              </a:ext>
            </a:extLst>
          </p:cNvPr>
          <p:cNvSpPr>
            <a:spLocks noChangeShapeType="1"/>
          </p:cNvSpPr>
          <p:nvPr/>
        </p:nvSpPr>
        <p:spPr bwMode="auto">
          <a:xfrm>
            <a:off x="2700338" y="4294188"/>
            <a:ext cx="71437" cy="287337"/>
          </a:xfrm>
          <a:prstGeom prst="line">
            <a:avLst/>
          </a:prstGeom>
          <a:noFill/>
          <a:ln w="9525">
            <a:solidFill>
              <a:srgbClr val="0099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6" name="Slide Number Placeholder 2">
            <a:extLst>
              <a:ext uri="{FF2B5EF4-FFF2-40B4-BE49-F238E27FC236}">
                <a16:creationId xmlns:a16="http://schemas.microsoft.com/office/drawing/2014/main" id="{D61C622B-0527-4083-9D2C-14D8E5907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0F26ED2-0121-4001-B66E-B853A80327AE}" type="slidenum">
              <a:rPr lang="de-DE" altLang="de-DE" sz="1400" smtClean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de-DE" altLang="de-DE" sz="14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>
            <a:extLst>
              <a:ext uri="{FF2B5EF4-FFF2-40B4-BE49-F238E27FC236}">
                <a16:creationId xmlns:a16="http://schemas.microsoft.com/office/drawing/2014/main" id="{65E181A2-D6E9-4F9F-885A-DC92E5B752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692150"/>
            <a:ext cx="8424862" cy="1077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>
                <a:solidFill>
                  <a:srgbClr val="CC3300"/>
                </a:solidFill>
                <a:latin typeface="Arial" panose="020B0604020202020204" pitchFamily="34" charset="0"/>
              </a:rPr>
              <a:t>How can the following graph be described in XL code?</a:t>
            </a:r>
          </a:p>
        </p:txBody>
      </p:sp>
      <p:sp>
        <p:nvSpPr>
          <p:cNvPr id="17411" name="Oval 3">
            <a:extLst>
              <a:ext uri="{FF2B5EF4-FFF2-40B4-BE49-F238E27FC236}">
                <a16:creationId xmlns:a16="http://schemas.microsoft.com/office/drawing/2014/main" id="{A22E04DE-4F96-4DE2-A0F7-5D5756092C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4288" y="3716338"/>
            <a:ext cx="792162" cy="719137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17412" name="Text Box 4">
            <a:extLst>
              <a:ext uri="{FF2B5EF4-FFF2-40B4-BE49-F238E27FC236}">
                <a16:creationId xmlns:a16="http://schemas.microsoft.com/office/drawing/2014/main" id="{F259F296-BE99-49E5-90C2-8062CA0B62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1775" y="3859213"/>
            <a:ext cx="504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2400">
                <a:latin typeface="Arial" panose="020B0604020202020204" pitchFamily="34" charset="0"/>
              </a:rPr>
              <a:t>X</a:t>
            </a:r>
          </a:p>
        </p:txBody>
      </p:sp>
      <p:sp>
        <p:nvSpPr>
          <p:cNvPr id="17413" name="Oval 5">
            <a:extLst>
              <a:ext uri="{FF2B5EF4-FFF2-40B4-BE49-F238E27FC236}">
                <a16:creationId xmlns:a16="http://schemas.microsoft.com/office/drawing/2014/main" id="{31E37B87-0D37-43CF-9EA7-80FA9AABAF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1488" y="2781300"/>
            <a:ext cx="1370012" cy="719138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17414" name="Text Box 6">
            <a:extLst>
              <a:ext uri="{FF2B5EF4-FFF2-40B4-BE49-F238E27FC236}">
                <a16:creationId xmlns:a16="http://schemas.microsoft.com/office/drawing/2014/main" id="{6FE0D9E3-C358-49B8-AC2B-1F55BFE1E7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8975" y="2924175"/>
            <a:ext cx="10080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2400">
                <a:latin typeface="Arial" panose="020B0604020202020204" pitchFamily="34" charset="0"/>
              </a:rPr>
              <a:t>Bud</a:t>
            </a:r>
          </a:p>
        </p:txBody>
      </p:sp>
      <p:sp>
        <p:nvSpPr>
          <p:cNvPr id="17415" name="Oval 7">
            <a:extLst>
              <a:ext uri="{FF2B5EF4-FFF2-40B4-BE49-F238E27FC236}">
                <a16:creationId xmlns:a16="http://schemas.microsoft.com/office/drawing/2014/main" id="{5146AF7C-057E-4F2B-BBD3-6743785A40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1488" y="4508500"/>
            <a:ext cx="1370012" cy="719138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17416" name="Text Box 8">
            <a:extLst>
              <a:ext uri="{FF2B5EF4-FFF2-40B4-BE49-F238E27FC236}">
                <a16:creationId xmlns:a16="http://schemas.microsoft.com/office/drawing/2014/main" id="{A8961E33-65D0-4CCF-9A2E-5E1F146167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8975" y="4651375"/>
            <a:ext cx="10080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2400">
                <a:latin typeface="Arial" panose="020B0604020202020204" pitchFamily="34" charset="0"/>
              </a:rPr>
              <a:t>Leaf</a:t>
            </a:r>
          </a:p>
        </p:txBody>
      </p:sp>
      <p:sp>
        <p:nvSpPr>
          <p:cNvPr id="17417" name="Line 9">
            <a:extLst>
              <a:ext uri="{FF2B5EF4-FFF2-40B4-BE49-F238E27FC236}">
                <a16:creationId xmlns:a16="http://schemas.microsoft.com/office/drawing/2014/main" id="{C567F3BA-EA9A-4597-A2D3-36E9B3004814}"/>
              </a:ext>
            </a:extLst>
          </p:cNvPr>
          <p:cNvSpPr>
            <a:spLocks noChangeShapeType="1"/>
          </p:cNvSpPr>
          <p:nvPr/>
        </p:nvSpPr>
        <p:spPr bwMode="auto">
          <a:xfrm>
            <a:off x="3346450" y="4219575"/>
            <a:ext cx="936625" cy="504825"/>
          </a:xfrm>
          <a:prstGeom prst="line">
            <a:avLst/>
          </a:prstGeom>
          <a:noFill/>
          <a:ln w="28575">
            <a:solidFill>
              <a:srgbClr val="CC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8" name="Line 10">
            <a:extLst>
              <a:ext uri="{FF2B5EF4-FFF2-40B4-BE49-F238E27FC236}">
                <a16:creationId xmlns:a16="http://schemas.microsoft.com/office/drawing/2014/main" id="{FEDD2E55-4C1C-43B6-9AD3-848526D406CE}"/>
              </a:ext>
            </a:extLst>
          </p:cNvPr>
          <p:cNvSpPr>
            <a:spLocks noChangeShapeType="1"/>
          </p:cNvSpPr>
          <p:nvPr/>
        </p:nvSpPr>
        <p:spPr bwMode="auto">
          <a:xfrm>
            <a:off x="4787900" y="3500438"/>
            <a:ext cx="0" cy="1008062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9" name="Line 11">
            <a:extLst>
              <a:ext uri="{FF2B5EF4-FFF2-40B4-BE49-F238E27FC236}">
                <a16:creationId xmlns:a16="http://schemas.microsoft.com/office/drawing/2014/main" id="{E407A034-C4DF-4E4A-97E7-68D1981F54F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46675" y="3500438"/>
            <a:ext cx="0" cy="1008062"/>
          </a:xfrm>
          <a:prstGeom prst="line">
            <a:avLst/>
          </a:prstGeom>
          <a:noFill/>
          <a:ln w="28575">
            <a:solidFill>
              <a:srgbClr val="0099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0" name="Line 12">
            <a:extLst>
              <a:ext uri="{FF2B5EF4-FFF2-40B4-BE49-F238E27FC236}">
                <a16:creationId xmlns:a16="http://schemas.microsoft.com/office/drawing/2014/main" id="{4685CEB2-DE1C-4883-A776-CDFFBA6ECC3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75013" y="3284538"/>
            <a:ext cx="1008062" cy="5746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1" name="Text Box 13">
            <a:extLst>
              <a:ext uri="{FF2B5EF4-FFF2-40B4-BE49-F238E27FC236}">
                <a16:creationId xmlns:a16="http://schemas.microsoft.com/office/drawing/2014/main" id="{416DB046-7EFA-4E63-B8A9-033734CC66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9475" y="4435475"/>
            <a:ext cx="43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2400" b="1">
                <a:solidFill>
                  <a:srgbClr val="CC3300"/>
                </a:solidFill>
                <a:latin typeface="Arial" panose="020B0604020202020204" pitchFamily="34" charset="0"/>
              </a:rPr>
              <a:t>+</a:t>
            </a:r>
          </a:p>
        </p:txBody>
      </p:sp>
      <p:sp>
        <p:nvSpPr>
          <p:cNvPr id="17422" name="Text Box 14">
            <a:extLst>
              <a:ext uri="{FF2B5EF4-FFF2-40B4-BE49-F238E27FC236}">
                <a16:creationId xmlns:a16="http://schemas.microsoft.com/office/drawing/2014/main" id="{36009864-4D91-4659-A836-5A0FFCA18D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9475" y="3140075"/>
            <a:ext cx="3603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2400" b="1">
                <a:latin typeface="Arial" panose="020B0604020202020204" pitchFamily="34" charset="0"/>
              </a:rPr>
              <a:t>&gt;</a:t>
            </a:r>
          </a:p>
        </p:txBody>
      </p:sp>
      <p:sp>
        <p:nvSpPr>
          <p:cNvPr id="17423" name="Text Box 15">
            <a:extLst>
              <a:ext uri="{FF2B5EF4-FFF2-40B4-BE49-F238E27FC236}">
                <a16:creationId xmlns:a16="http://schemas.microsoft.com/office/drawing/2014/main" id="{37BA1457-95BA-4058-866D-C1AF2E3646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7538" y="3716338"/>
            <a:ext cx="3603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2400" b="1">
                <a:solidFill>
                  <a:schemeClr val="bg2"/>
                </a:solidFill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17424" name="Text Box 16">
            <a:extLst>
              <a:ext uri="{FF2B5EF4-FFF2-40B4-BE49-F238E27FC236}">
                <a16:creationId xmlns:a16="http://schemas.microsoft.com/office/drawing/2014/main" id="{20A85D90-F361-434A-90C6-589334CB99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6675" y="3716338"/>
            <a:ext cx="3603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2400" b="1">
                <a:solidFill>
                  <a:srgbClr val="009900"/>
                </a:solidFill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17425" name="Line 3">
            <a:extLst>
              <a:ext uri="{FF2B5EF4-FFF2-40B4-BE49-F238E27FC236}">
                <a16:creationId xmlns:a16="http://schemas.microsoft.com/office/drawing/2014/main" id="{ADC19A93-6A2F-41B1-B45E-9B39F45EEA2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257176"/>
            <a:ext cx="8362950" cy="3174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6" name="Line 4">
            <a:extLst>
              <a:ext uri="{FF2B5EF4-FFF2-40B4-BE49-F238E27FC236}">
                <a16:creationId xmlns:a16="http://schemas.microsoft.com/office/drawing/2014/main" id="{D6002267-DE59-4FEE-A97A-038F02B5A3E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8" y="641350"/>
            <a:ext cx="2" cy="62166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7427" name="AutoShape 5">
            <a:extLst>
              <a:ext uri="{FF2B5EF4-FFF2-40B4-BE49-F238E27FC236}">
                <a16:creationId xmlns:a16="http://schemas.microsoft.com/office/drawing/2014/main" id="{022E5451-5857-479A-81BF-9A46E9A185BD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8137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428" name="Slide Number Placeholder 2">
            <a:extLst>
              <a:ext uri="{FF2B5EF4-FFF2-40B4-BE49-F238E27FC236}">
                <a16:creationId xmlns:a16="http://schemas.microsoft.com/office/drawing/2014/main" id="{06B5FBCD-B26B-4D7F-A645-18843E947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2DF2C94-C73C-450F-8FFC-8DB532C889F3}" type="slidenum">
              <a:rPr lang="de-DE" altLang="de-DE" sz="1400" smtClean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de-DE" altLang="de-DE" sz="14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Line 4">
            <a:extLst>
              <a:ext uri="{FF2B5EF4-FFF2-40B4-BE49-F238E27FC236}">
                <a16:creationId xmlns:a16="http://schemas.microsoft.com/office/drawing/2014/main" id="{6EF425B8-206A-431C-B6F7-B96A99BD549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5" name="Line 5">
            <a:extLst>
              <a:ext uri="{FF2B5EF4-FFF2-40B4-BE49-F238E27FC236}">
                <a16:creationId xmlns:a16="http://schemas.microsoft.com/office/drawing/2014/main" id="{8E71DCFD-9031-4F83-8E31-14D6819FE6D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8436" name="AutoShape 6">
            <a:extLst>
              <a:ext uri="{FF2B5EF4-FFF2-40B4-BE49-F238E27FC236}">
                <a16:creationId xmlns:a16="http://schemas.microsoft.com/office/drawing/2014/main" id="{8F05AA82-732F-470A-9DAB-92D61C6AE48C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437" name="Text Box 7">
            <a:extLst>
              <a:ext uri="{FF2B5EF4-FFF2-40B4-BE49-F238E27FC236}">
                <a16:creationId xmlns:a16="http://schemas.microsoft.com/office/drawing/2014/main" id="{CB318749-949C-490A-A882-FD9B6248FD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476250"/>
            <a:ext cx="8532813" cy="571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b="1" dirty="0">
                <a:solidFill>
                  <a:srgbClr val="FF0000"/>
                </a:solidFill>
                <a:latin typeface="Arial" panose="020B0604020202020204" pitchFamily="34" charset="0"/>
              </a:rPr>
              <a:t>The current graph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dirty="0" err="1">
                <a:latin typeface="Arial" panose="020B0604020202020204" pitchFamily="34" charset="0"/>
              </a:rPr>
              <a:t>GroIMP</a:t>
            </a:r>
            <a:r>
              <a:rPr lang="en-US" altLang="en-US" sz="2400" dirty="0">
                <a:latin typeface="Arial" panose="020B0604020202020204" pitchFamily="34" charset="0"/>
              </a:rPr>
              <a:t> maintains always a graph which contains the complete current structural information. This graph is transformed by application of the rules.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Arial" panose="020B0604020202020204" pitchFamily="34" charset="0"/>
              </a:rPr>
              <a:t>Attention: Not all nodes are visible objects in the 3-D view of the structure!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 </a:t>
            </a:r>
            <a:r>
              <a:rPr lang="en-US" altLang="de-DE" sz="2400" b="1" dirty="0">
                <a:latin typeface="Courier New" panose="02070309020205020404" pitchFamily="49" charset="0"/>
              </a:rPr>
              <a:t>F0</a:t>
            </a:r>
            <a:r>
              <a:rPr lang="en-US" altLang="de-DE" sz="2400" dirty="0">
                <a:latin typeface="Arial" panose="020B0604020202020204" pitchFamily="34" charset="0"/>
              </a:rPr>
              <a:t>, </a:t>
            </a:r>
            <a:r>
              <a:rPr lang="en-US" altLang="de-DE" sz="2400" b="1" dirty="0">
                <a:latin typeface="Courier New" panose="02070309020205020404" pitchFamily="49" charset="0"/>
              </a:rPr>
              <a:t>F(x)</a:t>
            </a:r>
            <a:r>
              <a:rPr lang="en-US" altLang="de-DE" sz="2400" dirty="0">
                <a:latin typeface="Arial" panose="020B0604020202020204" pitchFamily="34" charset="0"/>
              </a:rPr>
              <a:t>, </a:t>
            </a:r>
            <a:r>
              <a:rPr lang="en-US" altLang="de-DE" sz="2400" b="1" dirty="0">
                <a:latin typeface="Courier New" panose="02070309020205020404" pitchFamily="49" charset="0"/>
              </a:rPr>
              <a:t>Box</a:t>
            </a:r>
            <a:r>
              <a:rPr lang="en-US" altLang="de-DE" sz="2400" dirty="0">
                <a:latin typeface="Arial" panose="020B0604020202020204" pitchFamily="34" charset="0"/>
              </a:rPr>
              <a:t>, </a:t>
            </a:r>
            <a:r>
              <a:rPr lang="en-US" altLang="de-DE" sz="2400" b="1" dirty="0">
                <a:latin typeface="Courier New" panose="02070309020205020404" pitchFamily="49" charset="0"/>
              </a:rPr>
              <a:t>Sphere</a:t>
            </a:r>
            <a:r>
              <a:rPr lang="en-US" altLang="de-DE" sz="2400" dirty="0">
                <a:latin typeface="Arial" panose="020B0604020202020204" pitchFamily="34" charset="0"/>
              </a:rPr>
              <a:t>:  Yes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 </a:t>
            </a:r>
            <a:r>
              <a:rPr lang="en-US" altLang="de-DE" sz="2400" b="1" dirty="0">
                <a:latin typeface="Courier New" panose="02070309020205020404" pitchFamily="49" charset="0"/>
              </a:rPr>
              <a:t>RU(30)</a:t>
            </a:r>
            <a:r>
              <a:rPr lang="en-US" altLang="de-DE" sz="2400" dirty="0">
                <a:latin typeface="Arial" panose="020B0604020202020204" pitchFamily="34" charset="0"/>
              </a:rPr>
              <a:t>, </a:t>
            </a:r>
            <a:r>
              <a:rPr lang="en-US" altLang="de-DE" sz="2400" b="1" dirty="0">
                <a:latin typeface="Courier New" panose="02070309020205020404" pitchFamily="49" charset="0"/>
              </a:rPr>
              <a:t>A</a:t>
            </a:r>
            <a:r>
              <a:rPr lang="en-US" altLang="de-DE" sz="2400" dirty="0">
                <a:latin typeface="Arial" panose="020B0604020202020204" pitchFamily="34" charset="0"/>
              </a:rPr>
              <a:t>, </a:t>
            </a:r>
            <a:r>
              <a:rPr lang="en-US" altLang="de-DE" sz="2400" b="1" dirty="0">
                <a:latin typeface="Courier New" panose="02070309020205020404" pitchFamily="49" charset="0"/>
              </a:rPr>
              <a:t>B</a:t>
            </a:r>
            <a:r>
              <a:rPr lang="en-US" altLang="de-DE" sz="2400" dirty="0">
                <a:latin typeface="Arial" panose="020B0604020202020204" pitchFamily="34" charset="0"/>
              </a:rPr>
              <a:t>: </a:t>
            </a:r>
            <a:r>
              <a:rPr lang="en-US" altLang="en-US" sz="2400" dirty="0">
                <a:latin typeface="Arial" panose="020B0604020202020204" pitchFamily="34" charset="0"/>
              </a:rPr>
              <a:t>normally</a:t>
            </a:r>
            <a:r>
              <a:rPr lang="de-DE" altLang="en-US" sz="2400" dirty="0">
                <a:latin typeface="Arial" panose="020B0604020202020204" pitchFamily="34" charset="0"/>
              </a:rPr>
              <a:t> not (</a:t>
            </a:r>
            <a:r>
              <a:rPr lang="en-US" altLang="en-US" sz="2400" dirty="0">
                <a:latin typeface="Arial" panose="020B0604020202020204" pitchFamily="34" charset="0"/>
              </a:rPr>
              <a:t>if</a:t>
            </a:r>
            <a:r>
              <a:rPr lang="de-DE" altLang="en-US" sz="2400" dirty="0">
                <a:latin typeface="Arial" panose="020B0604020202020204" pitchFamily="34" charset="0"/>
              </a:rPr>
              <a:t> not </a:t>
            </a:r>
            <a:r>
              <a:rPr lang="en-US" altLang="en-US" sz="2400" dirty="0">
                <a:latin typeface="Arial" panose="020B0604020202020204" pitchFamily="34" charset="0"/>
              </a:rPr>
              <a:t>derived</a:t>
            </a:r>
            <a:r>
              <a:rPr lang="de-DE" altLang="en-US" sz="2400" dirty="0">
                <a:latin typeface="Arial" panose="020B0604020202020204" pitchFamily="34" charset="0"/>
              </a:rPr>
              <a:t> </a:t>
            </a:r>
            <a:r>
              <a:rPr lang="en-US" altLang="en-US" sz="2400" dirty="0">
                <a:latin typeface="Arial" panose="020B0604020202020204" pitchFamily="34" charset="0"/>
              </a:rPr>
              <a:t>by</a:t>
            </a:r>
            <a:r>
              <a:rPr lang="de-DE" altLang="en-US" sz="2400" dirty="0">
                <a:latin typeface="Arial" panose="020B0604020202020204" pitchFamily="34" charset="0"/>
              </a:rPr>
              <a:t> </a:t>
            </a:r>
            <a:r>
              <a:rPr lang="en-US" altLang="en-US" sz="2400" dirty="0">
                <a:latin typeface="Arial" panose="020B0604020202020204" pitchFamily="34" charset="0"/>
              </a:rPr>
              <a:t>“</a:t>
            </a:r>
            <a:r>
              <a:rPr lang="en-US" altLang="en-US" sz="2400" b="1" dirty="0">
                <a:latin typeface="Courier New" panose="02070309020205020404" pitchFamily="49" charset="0"/>
              </a:rPr>
              <a:t>extends</a:t>
            </a:r>
            <a:r>
              <a:rPr lang="de-DE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endParaRPr lang="de-DE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buFontTx/>
              <a:buNone/>
            </a:pPr>
            <a:r>
              <a:rPr lang="en-US" altLang="en-US" sz="2400" dirty="0">
                <a:latin typeface="Arial" panose="020B0604020202020204" pitchFamily="34" charset="0"/>
              </a:rPr>
              <a:t>from</a:t>
            </a:r>
            <a:r>
              <a:rPr lang="de-DE" altLang="en-US" sz="2400" dirty="0">
                <a:latin typeface="Arial" panose="020B0604020202020204" pitchFamily="34" charset="0"/>
              </a:rPr>
              <a:t> </a:t>
            </a:r>
            <a:r>
              <a:rPr lang="en-US" altLang="en-US" sz="2400" dirty="0">
                <a:latin typeface="Arial" panose="020B0604020202020204" pitchFamily="34" charset="0"/>
              </a:rPr>
              <a:t>visible</a:t>
            </a:r>
            <a:r>
              <a:rPr lang="de-DE" altLang="en-US" sz="2400" dirty="0">
                <a:latin typeface="Arial" panose="020B0604020202020204" pitchFamily="34" charset="0"/>
              </a:rPr>
              <a:t> </a:t>
            </a:r>
            <a:r>
              <a:rPr lang="en-US" altLang="en-US" sz="2400" dirty="0">
                <a:latin typeface="Arial" panose="020B0604020202020204" pitchFamily="34" charset="0"/>
              </a:rPr>
              <a:t>objects</a:t>
            </a:r>
            <a:r>
              <a:rPr lang="de-DE" altLang="en-US" sz="2400" dirty="0">
                <a:latin typeface="Arial" panose="020B0604020202020204" pitchFamily="34" charset="0"/>
              </a:rPr>
              <a:t>)</a:t>
            </a:r>
          </a:p>
          <a:p>
            <a:pPr>
              <a:buFontTx/>
              <a:buNone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The graph can be completely visualized in the 2-D graph view (in </a:t>
            </a:r>
            <a:r>
              <a:rPr lang="en-US" altLang="de-DE" sz="2400" dirty="0" err="1">
                <a:latin typeface="Arial" panose="020B0604020202020204" pitchFamily="34" charset="0"/>
              </a:rPr>
              <a:t>GroIMP</a:t>
            </a:r>
            <a:r>
              <a:rPr lang="en-US" altLang="de-DE" sz="2400" dirty="0">
                <a:latin typeface="Arial" panose="020B0604020202020204" pitchFamily="34" charset="0"/>
              </a:rPr>
              <a:t>: Panels  -  2D  -  Graph).</a:t>
            </a:r>
          </a:p>
        </p:txBody>
      </p:sp>
      <p:sp>
        <p:nvSpPr>
          <p:cNvPr id="18438" name="Slide Number Placeholder 2">
            <a:extLst>
              <a:ext uri="{FF2B5EF4-FFF2-40B4-BE49-F238E27FC236}">
                <a16:creationId xmlns:a16="http://schemas.microsoft.com/office/drawing/2014/main" id="{C0541D20-CD96-4839-B378-4E6658636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F7C09F8-4047-4C86-8B31-FDE9257D6FA0}" type="slidenum">
              <a:rPr lang="de-DE" altLang="de-DE" sz="1400" smtClean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de-DE" altLang="de-DE" sz="14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4">
            <a:extLst>
              <a:ext uri="{FF2B5EF4-FFF2-40B4-BE49-F238E27FC236}">
                <a16:creationId xmlns:a16="http://schemas.microsoft.com/office/drawing/2014/main" id="{F23C75CD-9E47-485B-A85F-79FD56C79A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333375"/>
            <a:ext cx="8618537" cy="6432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Load an example RGG file in </a:t>
            </a:r>
            <a:r>
              <a:rPr lang="en-US" altLang="de-DE" sz="2800" dirty="0" err="1">
                <a:latin typeface="Arial" panose="020B0604020202020204" pitchFamily="34" charset="0"/>
              </a:rPr>
              <a:t>GroIMP</a:t>
            </a:r>
            <a:endParaRPr lang="en-US" altLang="de-DE" sz="2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and execute some steps (do not work with a too complex structure).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Open the 2-D graph view, fix the window with the mouse in the </a:t>
            </a:r>
            <a:r>
              <a:rPr lang="en-US" altLang="de-DE" sz="2400" dirty="0" err="1">
                <a:latin typeface="Arial" panose="020B0604020202020204" pitchFamily="34" charset="0"/>
              </a:rPr>
              <a:t>GroIMP</a:t>
            </a:r>
            <a:r>
              <a:rPr lang="en-US" altLang="de-DE" sz="2400" dirty="0">
                <a:latin typeface="Arial" panose="020B0604020202020204" pitchFamily="34" charset="0"/>
              </a:rPr>
              <a:t> user interface and test different layouts (Layout - Edit):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000" dirty="0">
              <a:solidFill>
                <a:srgbClr val="CC33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dirty="0">
                <a:solidFill>
                  <a:schemeClr val="accent2"/>
                </a:solidFill>
                <a:latin typeface="Arial" panose="020B0604020202020204" pitchFamily="34" charset="0"/>
              </a:rPr>
              <a:t>Tree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dirty="0">
                <a:solidFill>
                  <a:schemeClr val="accent2"/>
                </a:solidFill>
                <a:latin typeface="Arial" panose="020B0604020202020204" pitchFamily="34" charset="0"/>
              </a:rPr>
              <a:t>Sugiyama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dirty="0">
                <a:solidFill>
                  <a:schemeClr val="accent2"/>
                </a:solidFill>
                <a:latin typeface="Arial" panose="020B0604020202020204" pitchFamily="34" charset="0"/>
              </a:rPr>
              <a:t>Square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dirty="0">
                <a:solidFill>
                  <a:schemeClr val="accent2"/>
                </a:solidFill>
                <a:latin typeface="Arial" panose="020B0604020202020204" pitchFamily="34" charset="0"/>
              </a:rPr>
              <a:t>Circle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dirty="0">
                <a:solidFill>
                  <a:schemeClr val="accent2"/>
                </a:solidFill>
                <a:latin typeface="Arial" panose="020B0604020202020204" pitchFamily="34" charset="0"/>
              </a:rPr>
              <a:t>Random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dirty="0" err="1">
                <a:solidFill>
                  <a:schemeClr val="accent2"/>
                </a:solidFill>
                <a:latin typeface="Arial" panose="020B0604020202020204" pitchFamily="34" charset="0"/>
              </a:rPr>
              <a:t>SimpleEdgeBased</a:t>
            </a:r>
            <a:endParaRPr lang="en-US" altLang="de-DE" sz="2000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dirty="0" err="1">
                <a:solidFill>
                  <a:schemeClr val="accent2"/>
                </a:solidFill>
                <a:latin typeface="Arial" panose="020B0604020202020204" pitchFamily="34" charset="0"/>
              </a:rPr>
              <a:t>Fruchterman</a:t>
            </a:r>
            <a:endParaRPr lang="en-US" altLang="de-DE" sz="2000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000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</a:rPr>
              <a:t>Keep track of the changes of the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</a:rPr>
              <a:t>graph when you apply the rules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</a:rPr>
              <a:t>(click on “</a:t>
            </a:r>
            <a:r>
              <a:rPr lang="en-US" altLang="de-DE" sz="2000" b="1" dirty="0">
                <a:latin typeface="Arial" panose="020B0604020202020204" pitchFamily="34" charset="0"/>
              </a:rPr>
              <a:t>redraw</a:t>
            </a:r>
            <a:r>
              <a:rPr lang="en-US" altLang="de-DE" sz="2000" dirty="0">
                <a:latin typeface="Arial" panose="020B0604020202020204" pitchFamily="34" charset="0"/>
              </a:rPr>
              <a:t>”)</a:t>
            </a:r>
            <a:endParaRPr lang="en-US" altLang="de-DE" sz="2400" dirty="0">
              <a:latin typeface="Arial" panose="020B0604020202020204" pitchFamily="34" charset="0"/>
            </a:endParaRPr>
          </a:p>
        </p:txBody>
      </p:sp>
      <p:pic>
        <p:nvPicPr>
          <p:cNvPr id="19459" name="Picture 5" descr="graph_rgg">
            <a:extLst>
              <a:ext uri="{FF2B5EF4-FFF2-40B4-BE49-F238E27FC236}">
                <a16:creationId xmlns:a16="http://schemas.microsoft.com/office/drawing/2014/main" id="{51B9A29C-3C38-4DF8-871D-38BAC997A2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9288" y="2708275"/>
            <a:ext cx="3036887" cy="413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0" name="Line 3">
            <a:extLst>
              <a:ext uri="{FF2B5EF4-FFF2-40B4-BE49-F238E27FC236}">
                <a16:creationId xmlns:a16="http://schemas.microsoft.com/office/drawing/2014/main" id="{98CAF97F-844F-4B6F-8950-1CF9E5A20AC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254000"/>
            <a:ext cx="8362950" cy="63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1" name="Line 4">
            <a:extLst>
              <a:ext uri="{FF2B5EF4-FFF2-40B4-BE49-F238E27FC236}">
                <a16:creationId xmlns:a16="http://schemas.microsoft.com/office/drawing/2014/main" id="{CCB6B6CE-2442-47B7-92BD-5415E12B373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641350"/>
            <a:ext cx="1" cy="62039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9462" name="AutoShape 5">
            <a:extLst>
              <a:ext uri="{FF2B5EF4-FFF2-40B4-BE49-F238E27FC236}">
                <a16:creationId xmlns:a16="http://schemas.microsoft.com/office/drawing/2014/main" id="{6D2831A3-2FC7-430C-BF2C-E097B99E624F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8137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463" name="Slide Number Placeholder 2">
            <a:extLst>
              <a:ext uri="{FF2B5EF4-FFF2-40B4-BE49-F238E27FC236}">
                <a16:creationId xmlns:a16="http://schemas.microsoft.com/office/drawing/2014/main" id="{A6A61AC6-145B-4426-A9CA-AAFFCC1498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AEEB3E4-0F44-4744-8331-20ECDA0EE243}" type="slidenum">
              <a:rPr lang="de-DE" altLang="de-DE" sz="1400" smtClean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de-DE" altLang="de-DE" sz="14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Line 2">
            <a:extLst>
              <a:ext uri="{FF2B5EF4-FFF2-40B4-BE49-F238E27FC236}">
                <a16:creationId xmlns:a16="http://schemas.microsoft.com/office/drawing/2014/main" id="{F851BBED-AE53-4C6D-97F5-EB196EF9049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3" name="Line 3">
            <a:extLst>
              <a:ext uri="{FF2B5EF4-FFF2-40B4-BE49-F238E27FC236}">
                <a16:creationId xmlns:a16="http://schemas.microsoft.com/office/drawing/2014/main" id="{9D81C584-C307-47EA-9E9D-93EC46FB065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20484" name="AutoShape 4">
            <a:extLst>
              <a:ext uri="{FF2B5EF4-FFF2-40B4-BE49-F238E27FC236}">
                <a16:creationId xmlns:a16="http://schemas.microsoft.com/office/drawing/2014/main" id="{9E222F7B-C7E1-460E-937D-82761F312AE5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485" name="Text Box 5">
            <a:extLst>
              <a:ext uri="{FF2B5EF4-FFF2-40B4-BE49-F238E27FC236}">
                <a16:creationId xmlns:a16="http://schemas.microsoft.com/office/drawing/2014/main" id="{67C36086-DD7C-4BB5-875B-435BBC1F13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981075"/>
            <a:ext cx="8532812" cy="4738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solidFill>
                  <a:srgbClr val="FF0000"/>
                </a:solidFill>
                <a:latin typeface="Arial" panose="020B0604020202020204" pitchFamily="34" charset="0"/>
              </a:rPr>
              <a:t>Which parts of the current graph of </a:t>
            </a:r>
            <a:r>
              <a:rPr lang="en-US" altLang="de-DE" sz="2800" b="1" dirty="0" err="1">
                <a:solidFill>
                  <a:srgbClr val="FF0000"/>
                </a:solidFill>
                <a:latin typeface="Arial" panose="020B0604020202020204" pitchFamily="34" charset="0"/>
              </a:rPr>
              <a:t>GroIMP</a:t>
            </a:r>
            <a:r>
              <a:rPr lang="en-US" altLang="de-DE" sz="2800" b="1" dirty="0">
                <a:solidFill>
                  <a:srgbClr val="FF0000"/>
                </a:solidFill>
                <a:latin typeface="Arial" panose="020B0604020202020204" pitchFamily="34" charset="0"/>
              </a:rPr>
              <a:t> are visible (in the 3-D view)?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all geometry nodes which can be accessed from the root (denoted ^) of the graph by exactly one path which consists only of "</a:t>
            </a:r>
            <a:r>
              <a:rPr lang="en-US" altLang="de-DE" sz="2800" b="1" dirty="0">
                <a:latin typeface="Arial" panose="020B0604020202020204" pitchFamily="34" charset="0"/>
              </a:rPr>
              <a:t>successor</a:t>
            </a:r>
            <a:r>
              <a:rPr lang="en-US" altLang="de-DE" sz="2800" dirty="0">
                <a:latin typeface="Arial" panose="020B0604020202020204" pitchFamily="34" charset="0"/>
              </a:rPr>
              <a:t>" and "</a:t>
            </a:r>
            <a:r>
              <a:rPr lang="en-US" altLang="de-DE" sz="2800" b="1" dirty="0">
                <a:latin typeface="Arial" panose="020B0604020202020204" pitchFamily="34" charset="0"/>
              </a:rPr>
              <a:t>branch</a:t>
            </a:r>
            <a:r>
              <a:rPr lang="en-US" altLang="de-DE" sz="2800" dirty="0">
                <a:latin typeface="Arial" panose="020B0604020202020204" pitchFamily="34" charset="0"/>
              </a:rPr>
              <a:t>" edges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i="1" dirty="0">
                <a:latin typeface="Arial" panose="020B0604020202020204" pitchFamily="34" charset="0"/>
              </a:rPr>
              <a:t>How to enforce that an object is visible in any case: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solidFill>
                  <a:schemeClr val="accent6"/>
                </a:solidFill>
                <a:latin typeface="Courier New" panose="02070309020205020404" pitchFamily="49" charset="0"/>
                <a:sym typeface="Wingdings" panose="05000000000000000000" pitchFamily="2" charset="2"/>
              </a:rPr>
              <a:t>==&gt;&gt; ^ Object</a:t>
            </a:r>
            <a:endParaRPr lang="en-US" altLang="de-DE" sz="2800" b="1" dirty="0">
              <a:solidFill>
                <a:schemeClr val="accent6"/>
              </a:solidFill>
              <a:latin typeface="Courier New" panose="02070309020205020404" pitchFamily="49" charset="0"/>
            </a:endParaRPr>
          </a:p>
        </p:txBody>
      </p:sp>
      <p:sp>
        <p:nvSpPr>
          <p:cNvPr id="20486" name="Slide Number Placeholder 2">
            <a:extLst>
              <a:ext uri="{FF2B5EF4-FFF2-40B4-BE49-F238E27FC236}">
                <a16:creationId xmlns:a16="http://schemas.microsoft.com/office/drawing/2014/main" id="{64C224FC-CA56-4F51-902D-F0498C51B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EB9F0E3-0F35-472D-B5D4-0BF3993CF28B}" type="slidenum">
              <a:rPr lang="de-DE" altLang="de-DE" sz="1400" smtClean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de-DE" altLang="de-DE" sz="14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>
            <a:extLst>
              <a:ext uri="{FF2B5EF4-FFF2-40B4-BE49-F238E27FC236}">
                <a16:creationId xmlns:a16="http://schemas.microsoft.com/office/drawing/2014/main" id="{B3BC593A-8FC7-4412-8EBA-FC8F24D71F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6154" y="464790"/>
            <a:ext cx="8642350" cy="5940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solidFill>
                  <a:srgbClr val="FF0000"/>
                </a:solidFill>
                <a:latin typeface="Arial" panose="020B0604020202020204" pitchFamily="34" charset="0"/>
              </a:rPr>
              <a:t>Morphological measurements, 18 and 25 June, 2021</a:t>
            </a:r>
            <a:endParaRPr lang="en-US" altLang="de-DE" sz="2400" dirty="0">
              <a:solidFill>
                <a:srgbClr val="CC33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rgbClr val="0000FF"/>
                </a:solidFill>
                <a:latin typeface="Arial" panose="020B0604020202020204" pitchFamily="34" charset="0"/>
              </a:rPr>
              <a:t>Please bring the following: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de-DE" sz="2400" dirty="0">
                <a:latin typeface="Arial" panose="020B0604020202020204" pitchFamily="34" charset="0"/>
              </a:rPr>
              <a:t> Smartphone or camera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de-DE" sz="2400" dirty="0">
                <a:latin typeface="Arial" panose="020B0604020202020204" pitchFamily="34" charset="0"/>
              </a:rPr>
              <a:t> </a:t>
            </a:r>
            <a:r>
              <a:rPr lang="en-US" altLang="de-DE" sz="2400" dirty="0" err="1">
                <a:latin typeface="Arial" panose="020B0604020202020204" pitchFamily="34" charset="0"/>
              </a:rPr>
              <a:t>Coloured</a:t>
            </a:r>
            <a:r>
              <a:rPr lang="en-US" altLang="de-DE" sz="2400" dirty="0">
                <a:latin typeface="Arial" panose="020B0604020202020204" pitchFamily="34" charset="0"/>
              </a:rPr>
              <a:t> pencils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de-DE" sz="2400" dirty="0">
                <a:latin typeface="Arial" panose="020B0604020202020204" pitchFamily="34" charset="0"/>
              </a:rPr>
              <a:t> Ruler, protractor (if available)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de-DE" sz="2400" dirty="0">
                <a:latin typeface="Arial" panose="020B0604020202020204" pitchFamily="34" charset="0"/>
              </a:rPr>
              <a:t> Small adhesive labels (if available), alternatively “</a:t>
            </a:r>
            <a:r>
              <a:rPr lang="en-US" altLang="de-DE" sz="2400" dirty="0" err="1">
                <a:latin typeface="Arial" panose="020B0604020202020204" pitchFamily="34" charset="0"/>
              </a:rPr>
              <a:t>Tesafilm</a:t>
            </a:r>
            <a:r>
              <a:rPr lang="en-US" altLang="de-DE" sz="2400" dirty="0">
                <a:latin typeface="Arial" panose="020B0604020202020204" pitchFamily="34" charset="0"/>
              </a:rPr>
              <a:t>”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de-DE" sz="2400" dirty="0">
                <a:latin typeface="Arial" panose="020B0604020202020204" pitchFamily="34" charset="0"/>
              </a:rPr>
              <a:t> Notebook / Tablet to enter data in </a:t>
            </a:r>
            <a:r>
              <a:rPr lang="en-US" altLang="de-DE" sz="2400" dirty="0" err="1">
                <a:latin typeface="Arial" panose="020B0604020202020204" pitchFamily="34" charset="0"/>
              </a:rPr>
              <a:t>dtd</a:t>
            </a:r>
            <a:r>
              <a:rPr lang="en-US" altLang="de-DE" sz="2400" dirty="0">
                <a:latin typeface="Arial" panose="020B0604020202020204" pitchFamily="34" charset="0"/>
              </a:rPr>
              <a:t> format</a:t>
            </a:r>
          </a:p>
          <a:p>
            <a:pPr eaLnBrk="1" hangingPunct="1">
              <a:spcBef>
                <a:spcPct val="50000"/>
              </a:spcBef>
              <a:buNone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3 Groups will work simultaneously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gas exchange / manual morphology / FASTRAK digitizer</a:t>
            </a: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151035F4-CD90-4D22-AEA7-0B83E6B262E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0727" y="260648"/>
            <a:ext cx="8327776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7A881705-4C0D-44B8-8A56-58E5B6115CC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528" y="641648"/>
            <a:ext cx="1" cy="621635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4C136448-5E4A-4B5C-B032-C806384489F0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7816" y="246361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E316B05-3931-49DE-AB59-6B5D0C366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BF801-061B-4EFA-A533-B5BBE8465385}" type="slidenum">
              <a:rPr lang="de-DE" altLang="de-DE" smtClean="0"/>
              <a:pPr>
                <a:defRPr/>
              </a:pPr>
              <a:t>19</a:t>
            </a:fld>
            <a:endParaRPr lang="de-DE" altLang="de-DE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>
            <a:extLst>
              <a:ext uri="{FF2B5EF4-FFF2-40B4-BE49-F238E27FC236}">
                <a16:creationId xmlns:a16="http://schemas.microsoft.com/office/drawing/2014/main" id="{65CA3F14-8FE6-409A-BAC0-B2A848C9D2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476250"/>
            <a:ext cx="8208963" cy="372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From our last lecture</a:t>
            </a:r>
            <a:r>
              <a:rPr lang="en-US" altLang="de-DE" dirty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de-DE" sz="2400" dirty="0">
                <a:latin typeface="Arial" panose="020B0604020202020204" pitchFamily="34" charset="0"/>
              </a:rPr>
              <a:t> </a:t>
            </a:r>
            <a:r>
              <a:rPr lang="en-US" altLang="de-DE" sz="2800" dirty="0">
                <a:latin typeface="Arial" panose="020B0604020202020204" pitchFamily="34" charset="0"/>
              </a:rPr>
              <a:t>Graph as mathematical basic structure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de-DE" sz="2800" dirty="0">
                <a:latin typeface="Arial" panose="020B0604020202020204" pitchFamily="34" charset="0"/>
              </a:rPr>
              <a:t> Graph replacement rules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de-DE" sz="2800" dirty="0">
                <a:latin typeface="Arial" panose="020B0604020202020204" pitchFamily="34" charset="0"/>
              </a:rPr>
              <a:t> Two rule types: L-system and SPO rules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de-DE" sz="2800" dirty="0">
                <a:latin typeface="Arial" panose="020B0604020202020204" pitchFamily="34" charset="0"/>
              </a:rPr>
              <a:t> Simple spruce model</a:t>
            </a:r>
          </a:p>
        </p:txBody>
      </p:sp>
      <p:sp>
        <p:nvSpPr>
          <p:cNvPr id="4099" name="Line 3">
            <a:extLst>
              <a:ext uri="{FF2B5EF4-FFF2-40B4-BE49-F238E27FC236}">
                <a16:creationId xmlns:a16="http://schemas.microsoft.com/office/drawing/2014/main" id="{EFCEEB33-A3D0-4F8B-9B5B-623BF4772E1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260350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0" name="Line 4">
            <a:extLst>
              <a:ext uri="{FF2B5EF4-FFF2-40B4-BE49-F238E27FC236}">
                <a16:creationId xmlns:a16="http://schemas.microsoft.com/office/drawing/2014/main" id="{33EB3D68-CB22-42AA-8AA3-4931C8B4322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641350"/>
            <a:ext cx="1" cy="62166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4101" name="AutoShape 5">
            <a:extLst>
              <a:ext uri="{FF2B5EF4-FFF2-40B4-BE49-F238E27FC236}">
                <a16:creationId xmlns:a16="http://schemas.microsoft.com/office/drawing/2014/main" id="{4EB6DCAF-2181-4AB3-AC18-FDEA12C9F2F6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8137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02" name="Slide Number Placeholder 2">
            <a:extLst>
              <a:ext uri="{FF2B5EF4-FFF2-40B4-BE49-F238E27FC236}">
                <a16:creationId xmlns:a16="http://schemas.microsoft.com/office/drawing/2014/main" id="{67B3A006-0A2A-43C9-A206-CFCC706976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EF363B0-FDBC-4C3D-B1EE-2475FD12B4DD}" type="slidenum">
              <a:rPr lang="de-DE" altLang="de-DE" sz="140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de-DE" altLang="de-DE" sz="14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>
            <a:extLst>
              <a:ext uri="{FF2B5EF4-FFF2-40B4-BE49-F238E27FC236}">
                <a16:creationId xmlns:a16="http://schemas.microsoft.com/office/drawing/2014/main" id="{91E6913D-15C9-4DA5-B114-F12C5FAD64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583" y="333375"/>
            <a:ext cx="8258935" cy="6340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Objects of investigation: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cs typeface="Times New Roman" panose="02020603050405020304" pitchFamily="18" charset="0"/>
              </a:rPr>
              <a:t>Young plants Hornbeam / Maple / Sweet Cherry / Beech, the same as for the photosynthesis measurements</a:t>
            </a: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dirty="0">
                <a:solidFill>
                  <a:srgbClr val="0000FF"/>
                </a:solidFill>
                <a:latin typeface="Arial" panose="020B0604020202020204" pitchFamily="34" charset="0"/>
              </a:rPr>
              <a:t>Before the detailed measurements:</a:t>
            </a:r>
          </a:p>
          <a:p>
            <a:pPr marL="457200" indent="-4572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800" dirty="0">
                <a:latin typeface="Arial" panose="020B0604020202020204" pitchFamily="34" charset="0"/>
              </a:rPr>
              <a:t>Give the tree a ID name (name tag!)</a:t>
            </a:r>
          </a:p>
          <a:p>
            <a:pPr marL="457200" indent="-4572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800" dirty="0">
                <a:latin typeface="Arial" panose="020B0604020202020204" pitchFamily="34" charset="0"/>
              </a:rPr>
              <a:t>Check for special features</a:t>
            </a:r>
          </a:p>
          <a:p>
            <a:pPr marL="457200" indent="-4572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800" dirty="0">
                <a:latin typeface="Arial" panose="020B0604020202020204" pitchFamily="34" charset="0"/>
              </a:rPr>
              <a:t>Define reference direction (in pot)</a:t>
            </a:r>
          </a:p>
          <a:p>
            <a:pPr marL="457200" indent="-4572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800" dirty="0">
                <a:latin typeface="Arial" panose="020B0604020202020204" pitchFamily="34" charset="0"/>
              </a:rPr>
              <a:t>Photograph the tree from several sides (with reference direction and name tag)</a:t>
            </a:r>
          </a:p>
          <a:p>
            <a:pPr marL="457200" indent="-4572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800" dirty="0">
                <a:latin typeface="Arial" panose="020B0604020202020204" pitchFamily="34" charset="0"/>
              </a:rPr>
              <a:t>record measured variables related to the entire tree</a:t>
            </a: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1B5F5245-D71A-48CA-82F6-1D05BC24104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0728" y="260648"/>
            <a:ext cx="8363271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8D3CD2D4-D03F-4E7C-B389-BFDEB45D8C9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528" y="641648"/>
            <a:ext cx="1" cy="621635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6B127BD7-D81A-4F75-8E72-3D06F01CE0C6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7816" y="246361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E6F91B4-0B2D-4AFD-9992-D5248BB2AE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BF801-061B-4EFA-A533-B5BBE8465385}" type="slidenum">
              <a:rPr lang="de-DE" altLang="de-DE" smtClean="0"/>
              <a:pPr>
                <a:defRPr/>
              </a:pPr>
              <a:t>20</a:t>
            </a:fld>
            <a:endParaRPr lang="de-DE" altLang="de-DE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>
            <a:extLst>
              <a:ext uri="{FF2B5EF4-FFF2-40B4-BE49-F238E27FC236}">
                <a16:creationId xmlns:a16="http://schemas.microsoft.com/office/drawing/2014/main" id="{0BD07FAD-F427-44D2-BE33-357C9EB8B7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476250"/>
            <a:ext cx="8546776" cy="52876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Measurement quantities related to the entire tree:</a:t>
            </a:r>
            <a:endParaRPr lang="en-US" altLang="de-DE" sz="28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marL="342900" indent="-342900" eaLnBrk="1" hangingPunct="1"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Height</a:t>
            </a:r>
          </a:p>
          <a:p>
            <a:pPr marL="342900" indent="-342900" eaLnBrk="1" hangingPunct="1"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Diameter at the base</a:t>
            </a:r>
          </a:p>
          <a:p>
            <a:pPr marL="342900" indent="-342900" eaLnBrk="1" hangingPunct="1"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Number of leaves</a:t>
            </a:r>
          </a:p>
          <a:p>
            <a:pPr marL="342900" indent="-342900" eaLnBrk="1" hangingPunct="1"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Number of side branches 1st order</a:t>
            </a:r>
          </a:p>
          <a:p>
            <a:pPr marL="342900" indent="-342900" eaLnBrk="1" hangingPunct="1"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Date of measurement</a:t>
            </a:r>
          </a:p>
          <a:p>
            <a:pPr marL="342900" indent="-342900" eaLnBrk="1" hangingPunct="1">
              <a:buFontTx/>
              <a:buChar char="-"/>
            </a:pPr>
            <a:endParaRPr lang="en-US" altLang="de-DE" sz="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dirty="0">
                <a:solidFill>
                  <a:srgbClr val="FF0000"/>
                </a:solidFill>
                <a:latin typeface="Arial" panose="020B0604020202020204" pitchFamily="34" charset="0"/>
              </a:rPr>
              <a:t>Units of measurement: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for lengths and diameters: mm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for angle: degrees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for masses: g (but in </a:t>
            </a:r>
            <a:r>
              <a:rPr lang="en-US" altLang="de-DE" sz="2400" dirty="0" err="1">
                <a:latin typeface="Arial" panose="020B0604020202020204" pitchFamily="34" charset="0"/>
              </a:rPr>
              <a:t>GroIMP</a:t>
            </a:r>
            <a:r>
              <a:rPr lang="en-US" altLang="de-DE" sz="2400" dirty="0">
                <a:latin typeface="Arial" panose="020B0604020202020204" pitchFamily="34" charset="0"/>
              </a:rPr>
              <a:t>, as a rule, SI unit: kg)</a:t>
            </a:r>
            <a:endParaRPr lang="en-US" altLang="de-DE" sz="2400" i="1" dirty="0">
              <a:latin typeface="Arial" panose="020B0604020202020204" pitchFamily="34" charset="0"/>
            </a:endParaRP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DDA7E2AA-8369-4F6E-9B5A-B2E07B43861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0728" y="260648"/>
            <a:ext cx="8363271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E372FBA0-5552-40E8-938B-F030159F1D7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528" y="641648"/>
            <a:ext cx="1" cy="621635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7AE70CF7-7D99-434E-B425-887A5A029610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7816" y="246361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C7FA199-62F5-4842-918C-C0749D608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BF801-061B-4EFA-A533-B5BBE8465385}" type="slidenum">
              <a:rPr lang="de-DE" altLang="de-DE" smtClean="0"/>
              <a:pPr>
                <a:defRPr/>
              </a:pPr>
              <a:t>21</a:t>
            </a:fld>
            <a:endParaRPr lang="de-DE" altLang="de-DE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2">
            <a:extLst>
              <a:ext uri="{FF2B5EF4-FFF2-40B4-BE49-F238E27FC236}">
                <a16:creationId xmlns:a16="http://schemas.microsoft.com/office/drawing/2014/main" id="{1EBBFB4D-1104-40A9-BEC3-41C749DA7D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6154" y="333375"/>
            <a:ext cx="8642350" cy="60631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</a:rPr>
              <a:t>Preparation of the topological and geometrical detail survey of the tree: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Finding the annual shoot limits (shoot base scars), as far as possible!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Numbering of the internodes of the main axis (trunk) from bottom to top (with consideration of the annual shoot arrangement); correspondingly also for the side branches;  if necessary short shoots and leaves.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For side branches: number further within each side branch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Topological sketch of the entire tree with all leaves on a large drawing sheet (use several sheets if necessary - provide enough space for length and angle information!)</a:t>
            </a: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9F53024B-0F8B-4BD2-98B2-A2130B29CE6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0727" y="260648"/>
            <a:ext cx="8363272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709B6A49-FD15-4266-8828-DC26A979EF0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528" y="641648"/>
            <a:ext cx="1" cy="621635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2FE87D5A-9158-4F92-919C-ED38FFA7CC35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7816" y="246361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FED0733-71AF-4C7C-9B92-E0BDF7414C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BF801-061B-4EFA-A533-B5BBE8465385}" type="slidenum">
              <a:rPr lang="de-DE" altLang="de-DE" smtClean="0"/>
              <a:pPr>
                <a:defRPr/>
              </a:pPr>
              <a:t>22</a:t>
            </a:fld>
            <a:endParaRPr lang="de-DE" altLang="de-DE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ztest">
            <a:extLst>
              <a:ext uri="{FF2B5EF4-FFF2-40B4-BE49-F238E27FC236}">
                <a16:creationId xmlns:a16="http://schemas.microsoft.com/office/drawing/2014/main" id="{EA2E3105-C235-4448-84CF-8B81F0100C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15888"/>
            <a:ext cx="4787900" cy="66246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675" name="Text Box 3">
            <a:extLst>
              <a:ext uri="{FF2B5EF4-FFF2-40B4-BE49-F238E27FC236}">
                <a16:creationId xmlns:a16="http://schemas.microsoft.com/office/drawing/2014/main" id="{360871D4-3DA8-4268-8590-7EAC8B5AA8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8263" y="404813"/>
            <a:ext cx="3744912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000" dirty="0">
                <a:solidFill>
                  <a:srgbClr val="CC0000"/>
                </a:solidFill>
                <a:latin typeface="Arial" panose="020B0604020202020204" pitchFamily="34" charset="0"/>
              </a:rPr>
              <a:t>Red: Names of internodes, petioles and leaf blades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</a:rPr>
              <a:t>Black: Length (L), Diameter (D), Width (of leaf blade; B)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000" dirty="0">
                <a:solidFill>
                  <a:srgbClr val="009900"/>
                </a:solidFill>
                <a:latin typeface="Arial" panose="020B0604020202020204" pitchFamily="34" charset="0"/>
              </a:rPr>
              <a:t>Green: Angle specifications. Angle of divergence (deviation from the growth direction of the main axis): W (in degrees), azimuth angle (relative to the reference direction on the ground): S (in degrees); note: no negative angles possible.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000" dirty="0">
              <a:solidFill>
                <a:srgbClr val="0099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000" dirty="0">
                <a:solidFill>
                  <a:srgbClr val="009900"/>
                </a:solidFill>
                <a:latin typeface="Arial" panose="020B0604020202020204" pitchFamily="34" charset="0"/>
              </a:rPr>
              <a:t>optional: angle between two consecutive internodes (W-indicator)</a:t>
            </a:r>
          </a:p>
        </p:txBody>
      </p:sp>
      <p:sp>
        <p:nvSpPr>
          <p:cNvPr id="28676" name="Rectangle 4">
            <a:extLst>
              <a:ext uri="{FF2B5EF4-FFF2-40B4-BE49-F238E27FC236}">
                <a16:creationId xmlns:a16="http://schemas.microsoft.com/office/drawing/2014/main" id="{1C3AAC34-21FC-46F5-B5EC-903659891C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4221163"/>
            <a:ext cx="431800" cy="1444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28677" name="Rectangle 5">
            <a:extLst>
              <a:ext uri="{FF2B5EF4-FFF2-40B4-BE49-F238E27FC236}">
                <a16:creationId xmlns:a16="http://schemas.microsoft.com/office/drawing/2014/main" id="{7193D762-B27B-47BE-9695-04D38F6A02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9838" y="2781300"/>
            <a:ext cx="431800" cy="1444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28678" name="Rectangle 6">
            <a:extLst>
              <a:ext uri="{FF2B5EF4-FFF2-40B4-BE49-F238E27FC236}">
                <a16:creationId xmlns:a16="http://schemas.microsoft.com/office/drawing/2014/main" id="{22ABAA05-4C12-4A19-A5AD-83868328C0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8888" y="1412875"/>
            <a:ext cx="431800" cy="1444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001C18B-A4F3-4846-8052-471D26D39B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BF801-061B-4EFA-A533-B5BBE8465385}" type="slidenum">
              <a:rPr lang="de-DE" altLang="de-DE" smtClean="0"/>
              <a:pPr>
                <a:defRPr/>
              </a:pPr>
              <a:t>23</a:t>
            </a:fld>
            <a:endParaRPr lang="de-DE" altLang="de-DE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ztest">
            <a:extLst>
              <a:ext uri="{FF2B5EF4-FFF2-40B4-BE49-F238E27FC236}">
                <a16:creationId xmlns:a16="http://schemas.microsoft.com/office/drawing/2014/main" id="{818F94E6-998F-4EFB-997D-8148EE51A9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15888"/>
            <a:ext cx="4787900" cy="66246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699" name="Text Box 3">
            <a:extLst>
              <a:ext uri="{FF2B5EF4-FFF2-40B4-BE49-F238E27FC236}">
                <a16:creationId xmlns:a16="http://schemas.microsoft.com/office/drawing/2014/main" id="{DF1CF45C-3A70-4EFC-8E5A-341030AC87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3800" y="332656"/>
            <a:ext cx="4140200" cy="60862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Corresponding </a:t>
            </a:r>
            <a:r>
              <a:rPr lang="en-US" altLang="de-DE" sz="2000" b="1" dirty="0" err="1">
                <a:solidFill>
                  <a:srgbClr val="FF0000"/>
                </a:solidFill>
                <a:latin typeface="Arial" panose="020B0604020202020204" pitchFamily="34" charset="0"/>
              </a:rPr>
              <a:t>dtd</a:t>
            </a:r>
            <a:r>
              <a:rPr lang="en-US" altLang="de-DE" sz="2000" b="1" dirty="0">
                <a:solidFill>
                  <a:srgbClr val="FF0000"/>
                </a:solidFill>
                <a:latin typeface="Arial" panose="020B0604020202020204" pitchFamily="34" charset="0"/>
              </a:rPr>
              <a:t> file:</a:t>
            </a:r>
            <a:endParaRPr lang="de-DE" altLang="de-DE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de-DE" sz="1100" b="1" dirty="0">
                <a:latin typeface="Courier New" panose="02070309020205020404" pitchFamily="49" charset="0"/>
              </a:rPr>
              <a:t>T1  L75  ##   O0           D2.3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de-DE" sz="1100" b="1" dirty="0">
                <a:latin typeface="Courier New" panose="02070309020205020404" pitchFamily="49" charset="0"/>
              </a:rPr>
              <a:t>T2  L50  #T1  V            D1.9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de-DE" sz="1100" b="1" dirty="0">
                <a:latin typeface="Courier New" panose="02070309020205020404" pitchFamily="49" charset="0"/>
              </a:rPr>
              <a:t>T3  L67  #T2  V            D1.5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de-DE" sz="1100" b="1" dirty="0">
                <a:latin typeface="Courier New" panose="02070309020205020404" pitchFamily="49" charset="0"/>
              </a:rPr>
              <a:t>T4  L31  #T3  V            D1.1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de-DE" sz="1100" b="1" dirty="0">
                <a:latin typeface="Courier New" panose="02070309020205020404" pitchFamily="49" charset="0"/>
              </a:rPr>
              <a:t>S1  L40  #T1     -    W65  D1.1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de-DE" sz="1100" b="1" dirty="0">
                <a:latin typeface="Courier New" panose="02070309020205020404" pitchFamily="49" charset="0"/>
              </a:rPr>
              <a:t>S2  L36  #T2     +    W60  D0.9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de-DE" sz="1100" b="1" dirty="0">
                <a:latin typeface="Courier New" panose="02070309020205020404" pitchFamily="49" charset="0"/>
              </a:rPr>
              <a:t>S3  L20  #T3     S315 W50  D0.8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de-DE" sz="1100" b="1" dirty="0">
                <a:latin typeface="Courier New" panose="02070309020205020404" pitchFamily="49" charset="0"/>
              </a:rPr>
              <a:t>B1  L45  #S1  V  R5   W30        C4 &lt; B30 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de-DE" sz="1100" b="1" dirty="0">
                <a:latin typeface="Courier New" panose="02070309020205020404" pitchFamily="49" charset="0"/>
              </a:rPr>
              <a:t>B2  L57  #S2  V  R5   W10        C4 &lt; B35 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de-DE" sz="1100" b="1" dirty="0">
                <a:latin typeface="Courier New" panose="02070309020205020404" pitchFamily="49" charset="0"/>
              </a:rPr>
              <a:t>B3  L28  #S3  V  R5   W45        C4 &lt; B19 &gt;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de-DE" altLang="de-DE" sz="11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1800" dirty="0">
                <a:latin typeface="Arial" panose="020B0604020202020204" pitchFamily="34" charset="0"/>
              </a:rPr>
              <a:t>#  Name of the parent segment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V</a:t>
            </a:r>
            <a:r>
              <a:rPr lang="en-US" altLang="de-DE" sz="1800" dirty="0">
                <a:latin typeface="Arial" panose="020B0604020202020204" pitchFamily="34" charset="0"/>
              </a:rPr>
              <a:t> stands for "extension" (of the axis)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1800" dirty="0">
                <a:latin typeface="Arial" panose="020B0604020202020204" pitchFamily="34" charset="0"/>
              </a:rPr>
              <a:t>+ for S90 (growth direction right)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1800" dirty="0">
                <a:latin typeface="Arial" panose="020B0604020202020204" pitchFamily="34" charset="0"/>
              </a:rPr>
              <a:t>– for S270 (growth direction left)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R5</a:t>
            </a:r>
            <a:r>
              <a:rPr lang="en-US" altLang="de-DE" sz="1800" dirty="0">
                <a:latin typeface="Arial" panose="020B0604020202020204" pitchFamily="34" charset="0"/>
              </a:rPr>
              <a:t> for downward direction (= S180)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C4</a:t>
            </a:r>
            <a:r>
              <a:rPr lang="en-US" altLang="de-DE" sz="1800" dirty="0">
                <a:latin typeface="Arial" panose="020B0604020202020204" pitchFamily="34" charset="0"/>
              </a:rPr>
              <a:t> for red </a:t>
            </a:r>
            <a:r>
              <a:rPr lang="en-US" altLang="de-DE" sz="1800" dirty="0" err="1">
                <a:latin typeface="Arial" panose="020B0604020202020204" pitchFamily="34" charset="0"/>
              </a:rPr>
              <a:t>colour</a:t>
            </a:r>
            <a:r>
              <a:rPr lang="en-US" altLang="de-DE" sz="1800" dirty="0">
                <a:latin typeface="Arial" panose="020B0604020202020204" pitchFamily="34" charset="0"/>
              </a:rPr>
              <a:t> marking (arbitrary)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1800" dirty="0">
                <a:latin typeface="Arial" panose="020B0604020202020204" pitchFamily="34" charset="0"/>
              </a:rPr>
              <a:t>The B-specifications for the leaf blades are written in comment brackets (currently no automatic processing by </a:t>
            </a:r>
            <a:r>
              <a:rPr lang="en-US" altLang="de-DE" sz="1800" dirty="0" err="1">
                <a:latin typeface="Arial" panose="020B0604020202020204" pitchFamily="34" charset="0"/>
              </a:rPr>
              <a:t>GroIMP</a:t>
            </a:r>
            <a:r>
              <a:rPr lang="en-US" altLang="de-DE" sz="1800" dirty="0">
                <a:latin typeface="Arial" panose="020B0604020202020204" pitchFamily="34" charset="0"/>
              </a:rPr>
              <a:t>)</a:t>
            </a:r>
          </a:p>
        </p:txBody>
      </p:sp>
      <p:sp>
        <p:nvSpPr>
          <p:cNvPr id="29700" name="Rectangle 4">
            <a:extLst>
              <a:ext uri="{FF2B5EF4-FFF2-40B4-BE49-F238E27FC236}">
                <a16:creationId xmlns:a16="http://schemas.microsoft.com/office/drawing/2014/main" id="{1B96AEAA-2F48-46B6-AC4A-1051C4A862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4221163"/>
            <a:ext cx="431800" cy="1444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29701" name="Rectangle 5">
            <a:extLst>
              <a:ext uri="{FF2B5EF4-FFF2-40B4-BE49-F238E27FC236}">
                <a16:creationId xmlns:a16="http://schemas.microsoft.com/office/drawing/2014/main" id="{88493124-08F1-4EE9-94DB-7C7DC23E8F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9838" y="2781300"/>
            <a:ext cx="431800" cy="1444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29702" name="Rectangle 6">
            <a:extLst>
              <a:ext uri="{FF2B5EF4-FFF2-40B4-BE49-F238E27FC236}">
                <a16:creationId xmlns:a16="http://schemas.microsoft.com/office/drawing/2014/main" id="{1613E91A-EA75-4CB4-AD0E-5F24D12F43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8888" y="1412875"/>
            <a:ext cx="431800" cy="1444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2BDB973-E95D-448C-94E6-7D9AE00C9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BF801-061B-4EFA-A533-B5BBE8465385}" type="slidenum">
              <a:rPr lang="de-DE" altLang="de-DE" smtClean="0"/>
              <a:pPr>
                <a:defRPr/>
              </a:pPr>
              <a:t>24</a:t>
            </a:fld>
            <a:endParaRPr lang="de-DE" altLang="de-DE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>
            <a:extLst>
              <a:ext uri="{FF2B5EF4-FFF2-40B4-BE49-F238E27FC236}">
                <a16:creationId xmlns:a16="http://schemas.microsoft.com/office/drawing/2014/main" id="{5C400176-08F6-4763-9695-B4DD2BC66C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887" y="731599"/>
            <a:ext cx="6841449" cy="29854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</a:rPr>
              <a:t>Short shoot chains: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summary information possible through </a:t>
            </a:r>
            <a:r>
              <a:rPr lang="en-US" altLang="de-DE" sz="2400" dirty="0" err="1">
                <a:solidFill>
                  <a:srgbClr val="0000FF"/>
                </a:solidFill>
                <a:latin typeface="Arial" panose="020B0604020202020204" pitchFamily="34" charset="0"/>
              </a:rPr>
              <a:t>Qn</a:t>
            </a:r>
            <a:r>
              <a:rPr lang="en-US" altLang="de-DE" sz="2400" dirty="0">
                <a:latin typeface="Arial" panose="020B0604020202020204" pitchFamily="34" charset="0"/>
              </a:rPr>
              <a:t> instead of the length </a:t>
            </a:r>
            <a:r>
              <a:rPr lang="en-US" altLang="de-DE" sz="2400" dirty="0">
                <a:solidFill>
                  <a:srgbClr val="0000FF"/>
                </a:solidFill>
                <a:latin typeface="Arial" panose="020B0604020202020204" pitchFamily="34" charset="0"/>
              </a:rPr>
              <a:t>Lx</a:t>
            </a:r>
          </a:p>
          <a:p>
            <a:pPr eaLnBrk="1" hangingPunct="1">
              <a:spcBef>
                <a:spcPct val="50000"/>
              </a:spcBef>
              <a:buNone/>
            </a:pPr>
            <a:endParaRPr lang="en-US" altLang="de-DE" sz="2400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stands for short shoot chain consisting of </a:t>
            </a:r>
            <a:r>
              <a:rPr lang="en-US" altLang="de-DE" sz="2400" dirty="0">
                <a:solidFill>
                  <a:srgbClr val="0000FF"/>
                </a:solidFill>
                <a:latin typeface="Arial" panose="020B0604020202020204" pitchFamily="34" charset="0"/>
              </a:rPr>
              <a:t>n</a:t>
            </a:r>
            <a:r>
              <a:rPr lang="en-US" altLang="de-DE" sz="2400" dirty="0">
                <a:latin typeface="Arial" panose="020B0604020202020204" pitchFamily="34" charset="0"/>
              </a:rPr>
              <a:t> short shoots (no length specification provided)</a:t>
            </a: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7B9707DC-C871-4B2E-8FB5-9A1CBE8D138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0728" y="260648"/>
            <a:ext cx="8363271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601FD1AB-D8AA-4785-BDAF-2E6166D589D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528" y="641648"/>
            <a:ext cx="1" cy="621635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2AF8274F-3F6C-4A66-9BFE-114CD286AD31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7816" y="246361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2168E44-E871-4867-AFBC-876A53E17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BF801-061B-4EFA-A533-B5BBE8465385}" type="slidenum">
              <a:rPr lang="de-DE" altLang="de-DE" smtClean="0"/>
              <a:pPr>
                <a:defRPr/>
              </a:pPr>
              <a:t>25</a:t>
            </a:fld>
            <a:endParaRPr lang="de-DE" altLang="de-DE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7" name="Picture 3" descr="klbuche">
            <a:extLst>
              <a:ext uri="{FF2B5EF4-FFF2-40B4-BE49-F238E27FC236}">
                <a16:creationId xmlns:a16="http://schemas.microsoft.com/office/drawing/2014/main" id="{64BF913A-6D9A-4197-ACF0-44D9782498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056" y="308584"/>
            <a:ext cx="3056394" cy="6549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49" name="Text Box 5">
            <a:extLst>
              <a:ext uri="{FF2B5EF4-FFF2-40B4-BE49-F238E27FC236}">
                <a16:creationId xmlns:a16="http://schemas.microsoft.com/office/drawing/2014/main" id="{B3ED8B5B-F544-4C9B-8FA6-349C56E535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9353" y="447055"/>
            <a:ext cx="151288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 err="1">
                <a:latin typeface="Arial" panose="020B0604020202020204" pitchFamily="34" charset="0"/>
              </a:rPr>
              <a:t>dtd</a:t>
            </a:r>
            <a:r>
              <a:rPr lang="en-US" altLang="de-DE" sz="2400" dirty="0">
                <a:latin typeface="Arial" panose="020B0604020202020204" pitchFamily="34" charset="0"/>
              </a:rPr>
              <a:t>-Data</a:t>
            </a:r>
          </a:p>
        </p:txBody>
      </p:sp>
      <p:sp>
        <p:nvSpPr>
          <p:cNvPr id="6" name="Line 3">
            <a:extLst>
              <a:ext uri="{FF2B5EF4-FFF2-40B4-BE49-F238E27FC236}">
                <a16:creationId xmlns:a16="http://schemas.microsoft.com/office/drawing/2014/main" id="{012F002D-5F7F-4F01-A6C5-DDBE2DA45C5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0729" y="116632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Line 4">
            <a:extLst>
              <a:ext uri="{FF2B5EF4-FFF2-40B4-BE49-F238E27FC236}">
                <a16:creationId xmlns:a16="http://schemas.microsoft.com/office/drawing/2014/main" id="{15771561-2D3C-40AA-A64E-6BFC9F9041F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17618" y="548680"/>
            <a:ext cx="5911" cy="630932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8" name="AutoShape 5">
            <a:extLst>
              <a:ext uri="{FF2B5EF4-FFF2-40B4-BE49-F238E27FC236}">
                <a16:creationId xmlns:a16="http://schemas.microsoft.com/office/drawing/2014/main" id="{DA96E197-5D44-4D90-9354-C5E6B2732892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7816" y="102345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F73C38F-4207-4967-858C-9F8EEE6B1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BF801-061B-4EFA-A533-B5BBE8465385}" type="slidenum">
              <a:rPr lang="de-DE" altLang="de-DE" smtClean="0"/>
              <a:pPr>
                <a:defRPr/>
              </a:pPr>
              <a:t>26</a:t>
            </a:fld>
            <a:endParaRPr lang="de-DE" altLang="de-DE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C21C313-27AD-491D-82DC-A8907C29BB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8150" y="0"/>
            <a:ext cx="2370354" cy="6858000"/>
          </a:xfrm>
          <a:prstGeom prst="rect">
            <a:avLst/>
          </a:prstGeom>
        </p:spPr>
      </p:pic>
      <p:sp>
        <p:nvSpPr>
          <p:cNvPr id="11" name="Text Box 2">
            <a:extLst>
              <a:ext uri="{FF2B5EF4-FFF2-40B4-BE49-F238E27FC236}">
                <a16:creationId xmlns:a16="http://schemas.microsoft.com/office/drawing/2014/main" id="{845516CC-0A0B-45D3-92E5-BE437F3211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0641" y="365755"/>
            <a:ext cx="2377171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solidFill>
                  <a:srgbClr val="FF0000"/>
                </a:solidFill>
                <a:latin typeface="Arial" panose="020B0604020202020204" pitchFamily="34" charset="0"/>
              </a:rPr>
              <a:t>Example for small Beech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">
            <a:extLst>
              <a:ext uri="{FF2B5EF4-FFF2-40B4-BE49-F238E27FC236}">
                <a16:creationId xmlns:a16="http://schemas.microsoft.com/office/drawing/2014/main" id="{4B5F1873-25AC-4769-A498-89C8754D26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260648"/>
            <a:ext cx="8604250" cy="60631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Geometric detail measurements:</a:t>
            </a:r>
            <a:r>
              <a:rPr lang="en-US" altLang="de-DE" sz="2400" b="1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000" dirty="0">
                <a:latin typeface="Arial" panose="020B0604020202020204" pitchFamily="34" charset="0"/>
              </a:rPr>
              <a:t>Length of internodes and petioles: accurate to mm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000" dirty="0">
                <a:latin typeface="Arial" panose="020B0604020202020204" pitchFamily="34" charset="0"/>
              </a:rPr>
              <a:t>Diameter of internodes (annual growth at least 1 time per year) :   accurate to 1/10 mm; measured in the middle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000" dirty="0">
                <a:latin typeface="Arial" panose="020B0604020202020204" pitchFamily="34" charset="0"/>
              </a:rPr>
              <a:t>Length of a leaf: measured from the beginning of the leaf stalk to the blade tip, accurate to mm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000" dirty="0">
                <a:latin typeface="Arial" panose="020B0604020202020204" pitchFamily="34" charset="0"/>
              </a:rPr>
              <a:t>Width of leaf: measured at the widest point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000" dirty="0">
                <a:latin typeface="Arial" panose="020B0604020202020204" pitchFamily="34" charset="0"/>
              </a:rPr>
              <a:t>Leaf area (only by destructive measurement): possible with a special leaf measuring instrument after the dismemberment of the tree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000" dirty="0">
                <a:latin typeface="Arial" panose="020B0604020202020204" pitchFamily="34" charset="0"/>
              </a:rPr>
              <a:t>Angle: accurate to 5° (azimuth angle: 10°); measurement between internode and midrib of leaf blade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dirty="0">
                <a:solidFill>
                  <a:srgbClr val="FF0000"/>
                </a:solidFill>
                <a:latin typeface="Arial" panose="020B0604020202020204" pitchFamily="34" charset="0"/>
              </a:rPr>
              <a:t>Mass:</a:t>
            </a:r>
          </a:p>
          <a:p>
            <a:pPr marL="457200" indent="-4572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Internodes and Leaves: dry mass for entire tree</a:t>
            </a: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0FFFF43A-A2CA-4EB1-AE85-F7348FF240A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0728" y="260648"/>
            <a:ext cx="8363271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6F16605A-522F-4796-8199-AFF75263628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528" y="641648"/>
            <a:ext cx="1" cy="621635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33BFF38E-D298-4E81-84BF-0CF80F7972E0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7816" y="246361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9C581EE-8B88-42A6-9202-FD5BCC286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BF801-061B-4EFA-A533-B5BBE8465385}" type="slidenum">
              <a:rPr lang="de-DE" altLang="de-DE" smtClean="0"/>
              <a:pPr>
                <a:defRPr/>
              </a:pPr>
              <a:t>27</a:t>
            </a:fld>
            <a:endParaRPr lang="de-DE" altLang="de-DE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2">
            <a:extLst>
              <a:ext uri="{FF2B5EF4-FFF2-40B4-BE49-F238E27FC236}">
                <a16:creationId xmlns:a16="http://schemas.microsoft.com/office/drawing/2014/main" id="{BDE49942-85DD-4B09-A967-3D653C1623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528" y="116632"/>
            <a:ext cx="8785225" cy="6647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solidFill>
                  <a:srgbClr val="990000"/>
                </a:solidFill>
                <a:latin typeface="Arial" panose="020B0604020202020204" pitchFamily="34" charset="0"/>
              </a:rPr>
              <a:t>   </a:t>
            </a:r>
            <a:r>
              <a:rPr lang="en-US" altLang="de-DE" sz="2800" b="1" dirty="0">
                <a:solidFill>
                  <a:srgbClr val="FF0000"/>
                </a:solidFill>
                <a:latin typeface="Arial" panose="020B0604020202020204" pitchFamily="34" charset="0"/>
              </a:rPr>
              <a:t>To analyze the measured data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 err="1">
                <a:latin typeface="Arial" panose="020B0604020202020204" pitchFamily="34" charset="0"/>
              </a:rPr>
              <a:t>dtd</a:t>
            </a:r>
            <a:r>
              <a:rPr lang="en-US" altLang="de-DE" sz="2400" dirty="0">
                <a:latin typeface="Arial" panose="020B0604020202020204" pitchFamily="34" charset="0"/>
              </a:rPr>
              <a:t>-Data: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solidFill>
                  <a:srgbClr val="0000FF"/>
                </a:solidFill>
                <a:latin typeface="Arial" panose="020B0604020202020204" pitchFamily="34" charset="0"/>
              </a:rPr>
              <a:t>upload in </a:t>
            </a:r>
            <a:r>
              <a:rPr lang="en-US" altLang="de-DE" sz="2400" dirty="0" err="1">
                <a:solidFill>
                  <a:schemeClr val="accent2"/>
                </a:solidFill>
                <a:latin typeface="Arial" panose="020B0604020202020204" pitchFamily="34" charset="0"/>
              </a:rPr>
              <a:t>GroIMP</a:t>
            </a: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 - check for visual plausibility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Representation of leaves with width and area  currently not possible (transfer leaf data to extra table)</a:t>
            </a:r>
            <a:endParaRPr lang="en-US" altLang="de-DE" sz="1200" dirty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First analyses: Creation of tables with </a:t>
            </a:r>
            <a:r>
              <a:rPr lang="en-US" altLang="de-DE" sz="2400" dirty="0" err="1">
                <a:solidFill>
                  <a:schemeClr val="accent2"/>
                </a:solidFill>
                <a:latin typeface="Arial" panose="020B0604020202020204" pitchFamily="34" charset="0"/>
              </a:rPr>
              <a:t>GroIMP</a:t>
            </a: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 (elementary analysis; lengths and angles); also possible with queries from the </a:t>
            </a:r>
            <a:r>
              <a:rPr lang="en-US" altLang="de-DE" sz="2400" dirty="0" err="1">
                <a:solidFill>
                  <a:schemeClr val="accent2"/>
                </a:solidFill>
                <a:latin typeface="Arial" panose="020B0604020202020204" pitchFamily="34" charset="0"/>
              </a:rPr>
              <a:t>GroIMP</a:t>
            </a: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 console</a:t>
            </a:r>
            <a:endParaRPr lang="en-US" altLang="de-DE" sz="800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Statistical evaluation of tables (R or </a:t>
            </a:r>
            <a:r>
              <a:rPr lang="en-US" altLang="de-DE" sz="2400" dirty="0" err="1">
                <a:latin typeface="Arial" panose="020B0604020202020204" pitchFamily="34" charset="0"/>
              </a:rPr>
              <a:t>Statistica</a:t>
            </a:r>
            <a:r>
              <a:rPr lang="en-US" altLang="de-DE" sz="2400" dirty="0">
                <a:latin typeface="Arial" panose="020B0604020202020204" pitchFamily="34" charset="0"/>
              </a:rPr>
              <a:t>)  (see description on </a:t>
            </a:r>
            <a:r>
              <a:rPr lang="en-US" altLang="de-DE" sz="2400" dirty="0" err="1">
                <a:latin typeface="Arial" panose="020B0604020202020204" pitchFamily="34" charset="0"/>
              </a:rPr>
              <a:t>Grogra</a:t>
            </a:r>
            <a:r>
              <a:rPr lang="en-US" altLang="de-DE" sz="2400" dirty="0">
                <a:latin typeface="Arial" panose="020B0604020202020204" pitchFamily="34" charset="0"/>
              </a:rPr>
              <a:t>-CD, to be adapted)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endParaRPr lang="en-US" altLang="de-DE" sz="1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200" dirty="0">
                <a:solidFill>
                  <a:srgbClr val="0000FF"/>
                </a:solidFill>
                <a:latin typeface="Arial" panose="020B0604020202020204" pitchFamily="34" charset="0"/>
              </a:rPr>
              <a:t>Targets:</a:t>
            </a:r>
            <a:r>
              <a:rPr lang="en-US" altLang="de-DE" sz="2200" dirty="0">
                <a:latin typeface="Arial" panose="020B0604020202020204" pitchFamily="34" charset="0"/>
              </a:rPr>
              <a:t> Progression of morphological quantities along the axes and during branching; correlation and regression analysis of the quantities among each other; mean values and standard deviations; non-linear adaptation of a light response curve to the photosynthesis data</a:t>
            </a: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504D114E-3571-4C45-A5DF-B8EE4EAF72F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0728" y="116632"/>
            <a:ext cx="8363271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228D974F-168C-4C66-96DA-0C0B9786954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528" y="548680"/>
            <a:ext cx="1" cy="630932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BB2A46B0-5AEC-4AFC-9AA7-1356C0D5FBE5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7816" y="102345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12492E4-25BB-47AD-9EE5-3AC6B3AA96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BF801-061B-4EFA-A533-B5BBE8465385}" type="slidenum">
              <a:rPr lang="de-DE" altLang="de-DE" smtClean="0"/>
              <a:pPr>
                <a:defRPr/>
              </a:pPr>
              <a:t>28</a:t>
            </a:fld>
            <a:endParaRPr lang="de-DE" altLang="de-DE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16">
            <a:extLst>
              <a:ext uri="{FF2B5EF4-FFF2-40B4-BE49-F238E27FC236}">
                <a16:creationId xmlns:a16="http://schemas.microsoft.com/office/drawing/2014/main" id="{43EA7468-B296-45D6-AD09-4D786BCC59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4327" y="672366"/>
            <a:ext cx="7758113" cy="4093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How to upload </a:t>
            </a:r>
            <a:r>
              <a:rPr lang="en-US" altLang="de-DE" b="1" dirty="0" err="1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dtd</a:t>
            </a: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-Data in </a:t>
            </a:r>
            <a:r>
              <a:rPr lang="en-US" altLang="de-DE" b="1" dirty="0" err="1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GroIMP</a:t>
            </a:r>
            <a:endParaRPr lang="en-US" altLang="de-DE" b="1" dirty="0">
              <a:solidFill>
                <a:srgbClr val="FF000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800" dirty="0">
              <a:solidFill>
                <a:srgbClr val="CC000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  <a:cs typeface="Times New Roman" panose="02020603050405020304" pitchFamily="18" charset="0"/>
              </a:rPr>
              <a:t>File / Open &gt; choose </a:t>
            </a:r>
            <a:r>
              <a:rPr lang="en-US" altLang="de-DE" sz="2400" dirty="0" err="1">
                <a:latin typeface="Arial" panose="020B0604020202020204" pitchFamily="34" charset="0"/>
                <a:cs typeface="Times New Roman" panose="02020603050405020304" pitchFamily="18" charset="0"/>
              </a:rPr>
              <a:t>dtd</a:t>
            </a:r>
            <a:r>
              <a:rPr lang="en-US" altLang="de-DE" sz="2400" dirty="0">
                <a:latin typeface="Arial" panose="020B0604020202020204" pitchFamily="34" charset="0"/>
                <a:cs typeface="Times New Roman" panose="02020603050405020304" pitchFamily="18" charset="0"/>
              </a:rPr>
              <a:t>-Data &gt; Open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  <a:cs typeface="Times New Roman" panose="02020603050405020304" pitchFamily="18" charset="0"/>
              </a:rPr>
              <a:t>Branching structure appears in the 3D view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  <a:cs typeface="Times New Roman" panose="02020603050405020304" pitchFamily="18" charset="0"/>
              </a:rPr>
              <a:t>Change camera settings if necessary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  <a:cs typeface="Times New Roman" panose="02020603050405020304" pitchFamily="18" charset="0"/>
              </a:rPr>
              <a:t>Modify the file and save</a:t>
            </a:r>
          </a:p>
          <a:p>
            <a:pPr marL="1085850" lvl="1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modification becomes visible on the display</a:t>
            </a:r>
            <a:endParaRPr lang="en-US" altLang="de-DE" sz="2400" dirty="0"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54326E19-55D3-4369-A3C3-A3A5305781B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0728" y="260648"/>
            <a:ext cx="8363271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1F8D445F-8874-4D62-A80F-A04BC0C0496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528" y="641648"/>
            <a:ext cx="1" cy="621635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02F742D7-1CD1-4BAE-B894-A845C38C58C9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7816" y="246361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5ACE0DF-4651-4D98-8857-EA4365A64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BF801-061B-4EFA-A533-B5BBE8465385}" type="slidenum">
              <a:rPr lang="de-DE" altLang="de-DE" smtClean="0"/>
              <a:pPr>
                <a:defRPr/>
              </a:pPr>
              <a:t>29</a:t>
            </a:fld>
            <a:endParaRPr lang="de-DE" altLang="de-DE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>
            <a:extLst>
              <a:ext uri="{FF2B5EF4-FFF2-40B4-BE49-F238E27FC236}">
                <a16:creationId xmlns:a16="http://schemas.microsoft.com/office/drawing/2014/main" id="{E0EEFA58-CB4E-4D5C-968E-9F31DECAE2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549275"/>
            <a:ext cx="8208963" cy="42780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On our next slides</a:t>
            </a:r>
            <a:r>
              <a:rPr lang="en-US" altLang="de-DE" dirty="0">
                <a:solidFill>
                  <a:srgbClr val="CC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de-DE" sz="2400" dirty="0">
                <a:latin typeface="Arial" panose="020B0604020202020204" pitchFamily="34" charset="0"/>
              </a:rPr>
              <a:t> Spruce model: discussion of the questions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de-DE" sz="2400" dirty="0">
                <a:latin typeface="Arial" panose="020B0604020202020204" pitchFamily="34" charset="0"/>
              </a:rPr>
              <a:t> Notation of graphs in XL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de-DE" sz="2400" dirty="0">
                <a:latin typeface="Arial" panose="020B0604020202020204" pitchFamily="34" charset="0"/>
              </a:rPr>
              <a:t> The current graph in </a:t>
            </a:r>
            <a:r>
              <a:rPr lang="en-US" altLang="de-DE" sz="2400" dirty="0" err="1">
                <a:latin typeface="Arial" panose="020B0604020202020204" pitchFamily="34" charset="0"/>
              </a:rPr>
              <a:t>GroIMP</a:t>
            </a: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None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de-DE" sz="2400" dirty="0">
                <a:latin typeface="Arial" panose="020B0604020202020204" pitchFamily="34" charset="0"/>
              </a:rPr>
              <a:t> Preparation for morphological measurements (June 18,</a:t>
            </a:r>
          </a:p>
          <a:p>
            <a:pPr eaLnBrk="1" hangingPunct="1">
              <a:spcBef>
                <a:spcPts val="0"/>
              </a:spcBef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   9:00 a.m., Greenhouse of Forest Botany department)</a:t>
            </a:r>
          </a:p>
        </p:txBody>
      </p:sp>
      <p:sp>
        <p:nvSpPr>
          <p:cNvPr id="5123" name="Line 3">
            <a:extLst>
              <a:ext uri="{FF2B5EF4-FFF2-40B4-BE49-F238E27FC236}">
                <a16:creationId xmlns:a16="http://schemas.microsoft.com/office/drawing/2014/main" id="{680571E2-83CE-46E9-A719-BF5ACCA21A8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260350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4" name="Line 4">
            <a:extLst>
              <a:ext uri="{FF2B5EF4-FFF2-40B4-BE49-F238E27FC236}">
                <a16:creationId xmlns:a16="http://schemas.microsoft.com/office/drawing/2014/main" id="{EEE13BB3-9B1D-47F9-A728-C52268648CA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641350"/>
            <a:ext cx="1" cy="62166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125" name="AutoShape 5">
            <a:extLst>
              <a:ext uri="{FF2B5EF4-FFF2-40B4-BE49-F238E27FC236}">
                <a16:creationId xmlns:a16="http://schemas.microsoft.com/office/drawing/2014/main" id="{DB20E58E-5D6B-49D9-A928-5F40B51E2D30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8137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126" name="Slide Number Placeholder 2">
            <a:extLst>
              <a:ext uri="{FF2B5EF4-FFF2-40B4-BE49-F238E27FC236}">
                <a16:creationId xmlns:a16="http://schemas.microsoft.com/office/drawing/2014/main" id="{AA3418BD-CE79-494F-B423-636A7351B1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D0D866F-23A5-4CFC-978E-0D732BF94B2F}" type="slidenum">
              <a:rPr lang="de-DE" altLang="de-DE" sz="140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de-DE" altLang="de-DE" sz="140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4">
            <a:extLst>
              <a:ext uri="{FF2B5EF4-FFF2-40B4-BE49-F238E27FC236}">
                <a16:creationId xmlns:a16="http://schemas.microsoft.com/office/drawing/2014/main" id="{811F8D46-DE7A-4E67-90D9-E7889709CD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981075"/>
            <a:ext cx="8424733" cy="4462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Checking for consistency of the </a:t>
            </a:r>
            <a:r>
              <a:rPr lang="en-US" altLang="de-DE" b="1" dirty="0" err="1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dtd</a:t>
            </a: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file: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  <a:cs typeface="Times New Roman" panose="02020603050405020304" pitchFamily="18" charset="0"/>
              </a:rPr>
              <a:t>Optical control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de-DE" sz="2400" dirty="0">
                <a:latin typeface="Arial" panose="020B0604020202020204" pitchFamily="34" charset="0"/>
                <a:cs typeface="Times New Roman" panose="02020603050405020304" pitchFamily="18" charset="0"/>
              </a:rPr>
              <a:t>        - pay special attention to the base shoot, are there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de-DE" sz="2400" dirty="0">
                <a:latin typeface="Arial" panose="020B0604020202020204" pitchFamily="34" charset="0"/>
                <a:cs typeface="Times New Roman" panose="02020603050405020304" pitchFamily="18" charset="0"/>
              </a:rPr>
              <a:t>           more (too many) shoots at the base?</a:t>
            </a:r>
          </a:p>
          <a:p>
            <a:pPr eaLnBrk="1" hangingPunct="1">
              <a:spcBef>
                <a:spcPct val="50000"/>
              </a:spcBef>
              <a:buNone/>
            </a:pPr>
            <a:endParaRPr lang="en-US" altLang="de-DE" sz="24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de-DE" sz="2400" dirty="0">
                <a:latin typeface="Arial" panose="020B0604020202020204" pitchFamily="34" charset="0"/>
                <a:cs typeface="Times New Roman" panose="02020603050405020304" pitchFamily="18" charset="0"/>
              </a:rPr>
              <a:t>-   Checking the age count: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de-DE" sz="2400" dirty="0">
                <a:latin typeface="Arial" panose="020B0604020202020204" pitchFamily="34" charset="0"/>
                <a:cs typeface="Times New Roman" panose="02020603050405020304" pitchFamily="18" charset="0"/>
              </a:rPr>
              <a:t>       - </a:t>
            </a:r>
            <a:r>
              <a:rPr lang="en-US" altLang="de-DE" sz="2400" dirty="0" err="1">
                <a:latin typeface="Arial" panose="020B0604020202020204" pitchFamily="34" charset="0"/>
                <a:cs typeface="Times New Roman" panose="02020603050405020304" pitchFamily="18" charset="0"/>
              </a:rPr>
              <a:t>Grogra</a:t>
            </a:r>
            <a:r>
              <a:rPr lang="en-US" altLang="de-DE" sz="2400" dirty="0">
                <a:latin typeface="Arial" panose="020B0604020202020204" pitchFamily="34" charset="0"/>
                <a:cs typeface="Times New Roman" panose="02020603050405020304" pitchFamily="18" charset="0"/>
              </a:rPr>
              <a:t> analysis option F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de-DE" sz="2400" dirty="0">
                <a:latin typeface="Arial" panose="020B0604020202020204" pitchFamily="34" charset="0"/>
                <a:cs typeface="Times New Roman" panose="02020603050405020304" pitchFamily="18" charset="0"/>
              </a:rPr>
              <a:t>       - 5</a:t>
            </a:r>
            <a:r>
              <a:rPr lang="en-US" altLang="de-DE" sz="2400" baseline="30000" dirty="0">
                <a:latin typeface="Arial" panose="020B0604020202020204" pitchFamily="34" charset="0"/>
                <a:cs typeface="Times New Roman" panose="02020603050405020304" pitchFamily="18" charset="0"/>
              </a:rPr>
              <a:t>th</a:t>
            </a:r>
            <a:r>
              <a:rPr lang="en-US" altLang="de-DE" sz="2400" dirty="0">
                <a:latin typeface="Arial" panose="020B0604020202020204" pitchFamily="34" charset="0"/>
                <a:cs typeface="Times New Roman" panose="02020603050405020304" pitchFamily="18" charset="0"/>
              </a:rPr>
              <a:t> column of the generated table: is age 0 too rare?</a:t>
            </a:r>
            <a:endParaRPr lang="en-US" altLang="de-DE" sz="2400" dirty="0">
              <a:solidFill>
                <a:schemeClr val="accent2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9327A1BF-2A5B-49DE-8150-C741D7CDE7D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80728" y="404664"/>
            <a:ext cx="8363271" cy="342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167C21FD-6BFA-43D9-83C6-FDFD71A7E8E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528" y="789384"/>
            <a:ext cx="1" cy="6068616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3213D871-0921-4724-9497-FDFA5EF0E395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7816" y="393799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4106736-F73F-4632-A5AE-3F4AF2C9A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BF801-061B-4EFA-A533-B5BBE8465385}" type="slidenum">
              <a:rPr lang="de-DE" altLang="de-DE" smtClean="0"/>
              <a:pPr>
                <a:defRPr/>
              </a:pPr>
              <a:t>30</a:t>
            </a:fld>
            <a:endParaRPr lang="de-DE" altLang="de-DE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6">
            <a:extLst>
              <a:ext uri="{FF2B5EF4-FFF2-40B4-BE49-F238E27FC236}">
                <a16:creationId xmlns:a16="http://schemas.microsoft.com/office/drawing/2014/main" id="{8092BC15-854F-46CD-AC40-6E11804C8A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626" y="549275"/>
            <a:ext cx="8424862" cy="5539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Simple analyses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0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cs typeface="Times New Roman" panose="02020603050405020304" pitchFamily="18" charset="0"/>
              </a:rPr>
              <a:t>some features were taken from the predecessor software GROGRA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indent="-342900" eaLnBrk="1" hangingPunct="1">
              <a:spcBef>
                <a:spcPct val="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  <a:cs typeface="Times New Roman" panose="02020603050405020304" pitchFamily="18" charset="0"/>
              </a:rPr>
              <a:t>Panels &gt; RGG Panels &gt; GROGRA functions &gt; Analysis</a:t>
            </a:r>
          </a:p>
          <a:p>
            <a:pPr marL="342900" indent="-342900" eaLnBrk="1" hangingPunct="1">
              <a:spcBef>
                <a:spcPct val="0"/>
              </a:spcBef>
              <a:buFontTx/>
              <a:buChar char="-"/>
            </a:pPr>
            <a:endParaRPr lang="en-US" altLang="de-DE" sz="24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indent="-342900" eaLnBrk="1" hangingPunct="1">
              <a:spcBef>
                <a:spcPct val="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  <a:cs typeface="Times New Roman" panose="02020603050405020304" pitchFamily="18" charset="0"/>
              </a:rPr>
              <a:t>There you can find: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     - list of all shoots (generates complete list)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     - elementary analysis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     - basic tree parameters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     - topological analysis (more on this later)</a:t>
            </a: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58447AF3-0D2B-410D-A352-028A70E80BA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0728" y="260648"/>
            <a:ext cx="8363271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7850C6BC-D583-4A0A-963A-EC4BAAB2D13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528" y="641648"/>
            <a:ext cx="1" cy="621635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2E9E125C-CC72-4ADF-8272-20BB5DD0C343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7816" y="246361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94A28E9-DBD0-4A21-9AAC-7F2E94678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BF801-061B-4EFA-A533-B5BBE8465385}" type="slidenum">
              <a:rPr lang="de-DE" altLang="de-DE" smtClean="0"/>
              <a:pPr>
                <a:defRPr/>
              </a:pPr>
              <a:t>31</a:t>
            </a:fld>
            <a:endParaRPr lang="de-DE" altLang="de-DE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5" name="Picture 3" descr="degenh01">
            <a:extLst>
              <a:ext uri="{FF2B5EF4-FFF2-40B4-BE49-F238E27FC236}">
                <a16:creationId xmlns:a16="http://schemas.microsoft.com/office/drawing/2014/main" id="{F1253BD4-822F-47CD-9B0E-BFBACD1174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1373911"/>
            <a:ext cx="5904706" cy="53348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6" name="Text Box 4">
            <a:extLst>
              <a:ext uri="{FF2B5EF4-FFF2-40B4-BE49-F238E27FC236}">
                <a16:creationId xmlns:a16="http://schemas.microsoft.com/office/drawing/2014/main" id="{AE78B153-00C9-475B-9AE8-48E89284CD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04471" y="5426060"/>
            <a:ext cx="223202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1400" dirty="0">
                <a:latin typeface="Arial" panose="020B0604020202020204" pitchFamily="34" charset="0"/>
              </a:rPr>
              <a:t>(assignment results from René </a:t>
            </a:r>
            <a:r>
              <a:rPr lang="en-US" altLang="de-DE" sz="1400" dirty="0" err="1">
                <a:latin typeface="Arial" panose="020B0604020202020204" pitchFamily="34" charset="0"/>
              </a:rPr>
              <a:t>Degenhard</a:t>
            </a:r>
            <a:r>
              <a:rPr lang="en-US" altLang="de-DE" sz="1400" dirty="0">
                <a:latin typeface="Arial" panose="020B0604020202020204" pitchFamily="34" charset="0"/>
              </a:rPr>
              <a:t>, 2008)</a:t>
            </a:r>
          </a:p>
        </p:txBody>
      </p:sp>
      <p:sp>
        <p:nvSpPr>
          <p:cNvPr id="5" name="Line 3">
            <a:extLst>
              <a:ext uri="{FF2B5EF4-FFF2-40B4-BE49-F238E27FC236}">
                <a16:creationId xmlns:a16="http://schemas.microsoft.com/office/drawing/2014/main" id="{4CB07E1A-E672-41FE-B01E-E7658A3E380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0728" y="260648"/>
            <a:ext cx="8363271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Line 4">
            <a:extLst>
              <a:ext uri="{FF2B5EF4-FFF2-40B4-BE49-F238E27FC236}">
                <a16:creationId xmlns:a16="http://schemas.microsoft.com/office/drawing/2014/main" id="{65E48013-C757-4765-B111-A7CBDD0F6A2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528" y="641648"/>
            <a:ext cx="1" cy="621635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7" name="AutoShape 5">
            <a:extLst>
              <a:ext uri="{FF2B5EF4-FFF2-40B4-BE49-F238E27FC236}">
                <a16:creationId xmlns:a16="http://schemas.microsoft.com/office/drawing/2014/main" id="{BF54D160-83FC-45C9-8A9C-5686EC462394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7816" y="246361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9ED8E30-4B01-4019-8F42-5B3F4FC344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BF801-061B-4EFA-A533-B5BBE8465385}" type="slidenum">
              <a:rPr lang="de-DE" altLang="de-DE" smtClean="0"/>
              <a:pPr>
                <a:defRPr/>
              </a:pPr>
              <a:t>32</a:t>
            </a:fld>
            <a:endParaRPr lang="de-DE" altLang="de-DE"/>
          </a:p>
        </p:txBody>
      </p:sp>
      <p:sp>
        <p:nvSpPr>
          <p:cNvPr id="9" name="Text Box 2">
            <a:extLst>
              <a:ext uri="{FF2B5EF4-FFF2-40B4-BE49-F238E27FC236}">
                <a16:creationId xmlns:a16="http://schemas.microsoft.com/office/drawing/2014/main" id="{2EDFABBC-ADD2-4C0D-9186-6DF0A47608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332656"/>
            <a:ext cx="8280722" cy="1138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</a:rPr>
              <a:t>Example for statistical analysis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Trend for leaf length along the main tree trunk for Poplar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2">
            <a:extLst>
              <a:ext uri="{FF2B5EF4-FFF2-40B4-BE49-F238E27FC236}">
                <a16:creationId xmlns:a16="http://schemas.microsoft.com/office/drawing/2014/main" id="{0296B397-CAFA-4976-AE13-49D984877B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559" y="386661"/>
            <a:ext cx="784886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b="1" dirty="0">
                <a:solidFill>
                  <a:srgbClr val="FF0000"/>
                </a:solidFill>
                <a:latin typeface="Arial" panose="020B0604020202020204" pitchFamily="34" charset="0"/>
              </a:rPr>
              <a:t>Correlation between leaf length and width for Poplar</a:t>
            </a:r>
          </a:p>
        </p:txBody>
      </p:sp>
      <p:sp>
        <p:nvSpPr>
          <p:cNvPr id="39939" name="Text Box 3">
            <a:extLst>
              <a:ext uri="{FF2B5EF4-FFF2-40B4-BE49-F238E27FC236}">
                <a16:creationId xmlns:a16="http://schemas.microsoft.com/office/drawing/2014/main" id="{C22AA556-CFA7-4F5F-AA9F-C21B84C623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8125" y="4724400"/>
            <a:ext cx="223202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1400" dirty="0">
                <a:latin typeface="Arial" panose="020B0604020202020204" pitchFamily="34" charset="0"/>
              </a:rPr>
              <a:t>(assignment results from René </a:t>
            </a:r>
            <a:r>
              <a:rPr lang="en-US" altLang="de-DE" sz="1400" dirty="0" err="1">
                <a:latin typeface="Arial" panose="020B0604020202020204" pitchFamily="34" charset="0"/>
              </a:rPr>
              <a:t>Degenhard</a:t>
            </a:r>
            <a:r>
              <a:rPr lang="en-US" altLang="de-DE" sz="1400" dirty="0">
                <a:latin typeface="Arial" panose="020B0604020202020204" pitchFamily="34" charset="0"/>
              </a:rPr>
              <a:t>, 2008)</a:t>
            </a:r>
          </a:p>
        </p:txBody>
      </p:sp>
      <p:pic>
        <p:nvPicPr>
          <p:cNvPr id="39940" name="Picture 4" descr="degenh02">
            <a:extLst>
              <a:ext uri="{FF2B5EF4-FFF2-40B4-BE49-F238E27FC236}">
                <a16:creationId xmlns:a16="http://schemas.microsoft.com/office/drawing/2014/main" id="{0568DAB6-410A-4BF1-9E41-908726BF96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805333"/>
            <a:ext cx="5832475" cy="528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41" name="Text Box 5">
            <a:extLst>
              <a:ext uri="{FF2B5EF4-FFF2-40B4-BE49-F238E27FC236}">
                <a16:creationId xmlns:a16="http://schemas.microsoft.com/office/drawing/2014/main" id="{B1D66F07-3DCE-462F-B014-BABBE637A5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5956002"/>
            <a:ext cx="8642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1800" dirty="0">
                <a:solidFill>
                  <a:schemeClr val="accent2"/>
                </a:solidFill>
                <a:latin typeface="Arial" panose="020B0604020202020204" pitchFamily="34" charset="0"/>
              </a:rPr>
              <a:t>The analysis of the data will be part of the assignment and will not be elaborated here any further.</a:t>
            </a:r>
          </a:p>
        </p:txBody>
      </p:sp>
      <p:sp>
        <p:nvSpPr>
          <p:cNvPr id="6" name="Line 3">
            <a:extLst>
              <a:ext uri="{FF2B5EF4-FFF2-40B4-BE49-F238E27FC236}">
                <a16:creationId xmlns:a16="http://schemas.microsoft.com/office/drawing/2014/main" id="{531127B7-F4A4-4656-B941-35D4744C228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11560" y="260648"/>
            <a:ext cx="853244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Line 4">
            <a:extLst>
              <a:ext uri="{FF2B5EF4-FFF2-40B4-BE49-F238E27FC236}">
                <a16:creationId xmlns:a16="http://schemas.microsoft.com/office/drawing/2014/main" id="{A9A9B332-8D19-4411-BD93-4661EAF70165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512" y="641648"/>
            <a:ext cx="0" cy="621635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8" name="AutoShape 5">
            <a:extLst>
              <a:ext uri="{FF2B5EF4-FFF2-40B4-BE49-F238E27FC236}">
                <a16:creationId xmlns:a16="http://schemas.microsoft.com/office/drawing/2014/main" id="{60BB5C33-1652-4235-A984-77FFDE584048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193800" y="246361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703BB67-84E5-47FB-A7EC-9DB735329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BF801-061B-4EFA-A533-B5BBE8465385}" type="slidenum">
              <a:rPr lang="de-DE" altLang="de-DE" smtClean="0"/>
              <a:pPr>
                <a:defRPr/>
              </a:pPr>
              <a:t>33</a:t>
            </a:fld>
            <a:endParaRPr lang="de-DE" altLang="de-DE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Line 3">
            <a:extLst>
              <a:ext uri="{FF2B5EF4-FFF2-40B4-BE49-F238E27FC236}">
                <a16:creationId xmlns:a16="http://schemas.microsoft.com/office/drawing/2014/main" id="{9F56D9C7-CE76-41AB-BE8F-2FD6AA24203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260350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7" name="Line 4">
            <a:extLst>
              <a:ext uri="{FF2B5EF4-FFF2-40B4-BE49-F238E27FC236}">
                <a16:creationId xmlns:a16="http://schemas.microsoft.com/office/drawing/2014/main" id="{CD77731D-2C1A-4C12-B267-14CF9FC26F3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641350"/>
            <a:ext cx="1" cy="62166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6148" name="AutoShape 5">
            <a:extLst>
              <a:ext uri="{FF2B5EF4-FFF2-40B4-BE49-F238E27FC236}">
                <a16:creationId xmlns:a16="http://schemas.microsoft.com/office/drawing/2014/main" id="{9CEBD4CD-E2BB-45A3-875B-6127A72563F7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8137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149" name="Text Box 2">
            <a:extLst>
              <a:ext uri="{FF2B5EF4-FFF2-40B4-BE49-F238E27FC236}">
                <a16:creationId xmlns:a16="http://schemas.microsoft.com/office/drawing/2014/main" id="{1EB59B81-DBC9-4323-805E-1EEAE36945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404813"/>
            <a:ext cx="8305800" cy="6432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800" b="1" dirty="0">
                <a:solidFill>
                  <a:srgbClr val="FF0000"/>
                </a:solidFill>
                <a:latin typeface="Arial" panose="020B0604020202020204" pitchFamily="34" charset="0"/>
              </a:rPr>
              <a:t>   A spruce model in XL (see last lecture)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6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Arial" panose="020B0604020202020204" pitchFamily="34" charset="0"/>
                <a:cs typeface="Arial" panose="020B0604020202020204" pitchFamily="34" charset="0"/>
              </a:rPr>
              <a:t>/* Spruce model     sm09_fichte.rgg       W.K. 11.6.2009  */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6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module T;     </a:t>
            </a:r>
            <a:r>
              <a:rPr lang="en-US" altLang="de-DE" sz="1600" b="1" dirty="0">
                <a:solidFill>
                  <a:srgbClr val="009900"/>
                </a:solidFill>
                <a:latin typeface="Courier New" panose="02070309020205020404" pitchFamily="49" charset="0"/>
              </a:rPr>
              <a:t>/* Terminal buds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module M1;    </a:t>
            </a:r>
            <a:r>
              <a:rPr lang="en-US" altLang="de-DE" sz="1600" b="1" dirty="0">
                <a:solidFill>
                  <a:srgbClr val="009900"/>
                </a:solidFill>
                <a:latin typeface="Courier New" panose="02070309020205020404" pitchFamily="49" charset="0"/>
              </a:rPr>
              <a:t>/* Side-branch bud 1</a:t>
            </a:r>
            <a:r>
              <a:rPr lang="en-US" altLang="de-DE" sz="1600" b="1" baseline="30000" dirty="0">
                <a:solidFill>
                  <a:srgbClr val="009900"/>
                </a:solidFill>
                <a:latin typeface="Courier New" panose="02070309020205020404" pitchFamily="49" charset="0"/>
              </a:rPr>
              <a:t>st</a:t>
            </a:r>
            <a:r>
              <a:rPr lang="en-US" altLang="de-DE" sz="1600" b="1" dirty="0">
                <a:solidFill>
                  <a:srgbClr val="009900"/>
                </a:solidFill>
                <a:latin typeface="Courier New" panose="02070309020205020404" pitchFamily="49" charset="0"/>
              </a:rPr>
              <a:t> order, medial position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module S1;    </a:t>
            </a:r>
            <a:r>
              <a:rPr lang="en-US" altLang="de-DE" sz="1600" b="1" dirty="0">
                <a:solidFill>
                  <a:srgbClr val="009900"/>
                </a:solidFill>
                <a:latin typeface="Courier New" panose="02070309020205020404" pitchFamily="49" charset="0"/>
              </a:rPr>
              <a:t>/* Side-branch bud 1</a:t>
            </a:r>
            <a:r>
              <a:rPr lang="en-US" altLang="de-DE" sz="1600" b="1" baseline="30000" dirty="0">
                <a:solidFill>
                  <a:srgbClr val="009900"/>
                </a:solidFill>
                <a:latin typeface="Courier New" panose="02070309020205020404" pitchFamily="49" charset="0"/>
              </a:rPr>
              <a:t>st</a:t>
            </a:r>
            <a:r>
              <a:rPr lang="en-US" altLang="de-DE" sz="1600" b="1" dirty="0">
                <a:solidFill>
                  <a:srgbClr val="009900"/>
                </a:solidFill>
                <a:latin typeface="Courier New" panose="02070309020205020404" pitchFamily="49" charset="0"/>
              </a:rPr>
              <a:t> order, subapical position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module M2;    </a:t>
            </a:r>
            <a:r>
              <a:rPr lang="en-US" altLang="de-DE" sz="1600" b="1" dirty="0">
                <a:solidFill>
                  <a:srgbClr val="009900"/>
                </a:solidFill>
                <a:latin typeface="Courier New" panose="02070309020205020404" pitchFamily="49" charset="0"/>
              </a:rPr>
              <a:t>/* Side-branch bud 2</a:t>
            </a:r>
            <a:r>
              <a:rPr lang="en-US" altLang="de-DE" sz="1600" b="1" baseline="30000" dirty="0">
                <a:solidFill>
                  <a:srgbClr val="009900"/>
                </a:solidFill>
                <a:latin typeface="Courier New" panose="02070309020205020404" pitchFamily="49" charset="0"/>
              </a:rPr>
              <a:t>nd</a:t>
            </a:r>
            <a:r>
              <a:rPr lang="en-US" altLang="de-DE" sz="1600" b="1" dirty="0">
                <a:solidFill>
                  <a:srgbClr val="009900"/>
                </a:solidFill>
                <a:latin typeface="Courier New" panose="02070309020205020404" pitchFamily="49" charset="0"/>
              </a:rPr>
              <a:t> order, medial position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module S2;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module M3;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module S3;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module GU(float </a:t>
            </a:r>
            <a:r>
              <a:rPr lang="en-US" altLang="de-DE" sz="16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incd</a:t>
            </a: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, int age) extends F0;       </a:t>
            </a:r>
            <a:r>
              <a:rPr lang="en-US" altLang="de-DE" sz="1600" b="1" dirty="0">
                <a:solidFill>
                  <a:srgbClr val="009900"/>
                </a:solidFill>
                <a:latin typeface="Courier New" panose="02070309020205020404" pitchFamily="49" charset="0"/>
              </a:rPr>
              <a:t>/* growth unit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module BA(int age, </a:t>
            </a:r>
            <a:r>
              <a:rPr lang="en-US" altLang="de-DE" sz="16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super.angle</a:t>
            </a: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) extends RL(angle);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module GA(int age, </a:t>
            </a:r>
            <a:r>
              <a:rPr lang="en-US" altLang="de-DE" sz="16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super.angle</a:t>
            </a: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) extends RL(angle);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module HA(int age, </a:t>
            </a:r>
            <a:r>
              <a:rPr lang="en-US" altLang="de-DE" sz="16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super.angle</a:t>
            </a: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) extends RL(angle);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600" b="1" dirty="0">
              <a:solidFill>
                <a:schemeClr val="accent2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const int ang = 45;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const int x3 = 50;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const int[] a  = { 0, 15, 25, 32, 37, 40 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const int[] gg = { 0, 0, 4 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const int[] </a:t>
            </a:r>
            <a:r>
              <a:rPr lang="en-US" altLang="de-DE" sz="16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hh</a:t>
            </a: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= { 0, 0, 2, 4, 8 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int n, k;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const float[] </a:t>
            </a:r>
            <a:r>
              <a:rPr lang="en-US" altLang="de-DE" sz="16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prob_n</a:t>
            </a: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= {0.1, 0.4, 0.3, 0.2};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const int[] </a:t>
            </a:r>
            <a:r>
              <a:rPr lang="en-US" altLang="de-DE" sz="16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n_subap</a:t>
            </a: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= {5, 6, 7, 8};</a:t>
            </a:r>
          </a:p>
        </p:txBody>
      </p:sp>
      <p:sp>
        <p:nvSpPr>
          <p:cNvPr id="6150" name="Slide Number Placeholder 2">
            <a:extLst>
              <a:ext uri="{FF2B5EF4-FFF2-40B4-BE49-F238E27FC236}">
                <a16:creationId xmlns:a16="http://schemas.microsoft.com/office/drawing/2014/main" id="{7DC656AC-05FF-4AF7-8CD1-F0802DBEA2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D128604-4106-478D-90D4-D514A8F33D15}" type="slidenum">
              <a:rPr lang="de-DE" altLang="de-DE" sz="140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de-DE" altLang="de-DE" sz="1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Line 3">
            <a:extLst>
              <a:ext uri="{FF2B5EF4-FFF2-40B4-BE49-F238E27FC236}">
                <a16:creationId xmlns:a16="http://schemas.microsoft.com/office/drawing/2014/main" id="{9BF31108-1082-4DDB-92BE-F34D0CC8AE2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260350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1" name="Line 4">
            <a:extLst>
              <a:ext uri="{FF2B5EF4-FFF2-40B4-BE49-F238E27FC236}">
                <a16:creationId xmlns:a16="http://schemas.microsoft.com/office/drawing/2014/main" id="{10F8C08E-9C49-4DFF-A54B-D7C9071CE97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641350"/>
            <a:ext cx="1" cy="62166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7172" name="AutoShape 5">
            <a:extLst>
              <a:ext uri="{FF2B5EF4-FFF2-40B4-BE49-F238E27FC236}">
                <a16:creationId xmlns:a16="http://schemas.microsoft.com/office/drawing/2014/main" id="{42091186-FEFB-4CA1-98EB-9F51F06C5BC9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8137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173" name="Text Box 2">
            <a:extLst>
              <a:ext uri="{FF2B5EF4-FFF2-40B4-BE49-F238E27FC236}">
                <a16:creationId xmlns:a16="http://schemas.microsoft.com/office/drawing/2014/main" id="{4AA1CC8C-05AE-4645-8BE2-FD24A9BFD4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260350"/>
            <a:ext cx="8532812" cy="6556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protected void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init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Axiom ==&gt; P(2) D(1) L(100) 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public void grow()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x:T ==&gt;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Nl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(80*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TurtleState.length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(x)) GU(2.2, 0)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      RH(random(0, 360)) { k = 0; }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          for ((1:3))   </a:t>
            </a:r>
            <a:r>
              <a:rPr lang="en-US" altLang="de-DE" sz="1400" b="1" dirty="0">
                <a:solidFill>
                  <a:srgbClr val="009900"/>
                </a:solidFill>
                <a:latin typeface="Courier New" panose="02070309020205020404" pitchFamily="49" charset="0"/>
              </a:rPr>
              <a:t>/* 3 medial side branches 1</a:t>
            </a:r>
            <a:r>
              <a:rPr lang="en-US" altLang="de-DE" sz="1400" b="1" baseline="30000" dirty="0">
                <a:solidFill>
                  <a:srgbClr val="009900"/>
                </a:solidFill>
                <a:latin typeface="Courier New" panose="02070309020205020404" pitchFamily="49" charset="0"/>
              </a:rPr>
              <a:t>st</a:t>
            </a:r>
            <a:r>
              <a:rPr lang="en-US" altLang="de-DE" sz="1400" b="1" dirty="0">
                <a:solidFill>
                  <a:srgbClr val="009900"/>
                </a:solidFill>
                <a:latin typeface="Courier New" panose="02070309020205020404" pitchFamily="49" charset="0"/>
              </a:rPr>
              <a:t> order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	          ( [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MRel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(random(0.2, 0.85)) RH(k*120+normal(0, 5.5))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	            { k++; } RL(x3+normal(0, 2.2)) BA(0, 0)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LMul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(0.4) M1 ] 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      RH(random(0, 360)) { n =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n_subap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[distribution(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prob_n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)]; k = 0; }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          for ((1:n))   </a:t>
            </a:r>
            <a:r>
              <a:rPr lang="en-US" altLang="de-DE" sz="1400" b="1" dirty="0">
                <a:solidFill>
                  <a:srgbClr val="009900"/>
                </a:solidFill>
                <a:latin typeface="Courier New" panose="02070309020205020404" pitchFamily="49" charset="0"/>
              </a:rPr>
              <a:t>/* n subapical side branches of 1</a:t>
            </a:r>
            <a:r>
              <a:rPr lang="en-US" altLang="de-DE" sz="1400" b="1" baseline="30000" dirty="0">
                <a:solidFill>
                  <a:srgbClr val="009900"/>
                </a:solidFill>
                <a:latin typeface="Courier New" panose="02070309020205020404" pitchFamily="49" charset="0"/>
              </a:rPr>
              <a:t>st</a:t>
            </a:r>
            <a:r>
              <a:rPr lang="en-US" altLang="de-DE" sz="1400" b="1" dirty="0">
                <a:solidFill>
                  <a:srgbClr val="009900"/>
                </a:solidFill>
                <a:latin typeface="Courier New" panose="02070309020205020404" pitchFamily="49" charset="0"/>
              </a:rPr>
              <a:t> order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            ( [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MRel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(random(0.85, 1)) RH(k*360/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n+normal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(0, 3.1))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              { k++; } RL(x3+normal(0, 2.2)) BA(0, 0)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LMul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(0.65) S1 ] 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      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400" b="1" dirty="0">
              <a:solidFill>
                <a:schemeClr val="accent2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x:S1 ==&gt;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Nl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(80*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TurtleState.length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(x)) GU(1.3, 0)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         [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MRel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(random(0.85, 1)) RH(15)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           RU(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ang+normal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(0, 2.2))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AdjustLU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LMul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(0.7) S2 ]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	       [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MRel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(random(0.85, 1)) RH(-15)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	         RU(-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ang+normal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(0, 2.2))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AdjustLU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LMul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(0.7) S2 ] GA(0, 0) S1;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400" b="1" dirty="0">
              <a:solidFill>
                <a:schemeClr val="accent2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x:M1 ==&gt;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Nl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(80*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TurtleState.length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(x)) GU(0.8, 0)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         [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MRel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(random(0.85, 1)) RH(15)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	         RU(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ang+normal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(0, 2.2))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AdjustLU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LMul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(0.7) M2 ]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	       [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MRel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(random(0.85, 1)) RH(-15)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	         RU(-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ang+normal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(0, 2.2))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AdjustLU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LMul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(0.7) M2 ] HA(0, 0) M1;</a:t>
            </a:r>
          </a:p>
        </p:txBody>
      </p:sp>
      <p:sp>
        <p:nvSpPr>
          <p:cNvPr id="7174" name="Slide Number Placeholder 2">
            <a:extLst>
              <a:ext uri="{FF2B5EF4-FFF2-40B4-BE49-F238E27FC236}">
                <a16:creationId xmlns:a16="http://schemas.microsoft.com/office/drawing/2014/main" id="{675D2750-C60B-4A30-8A19-6F31C4AF2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D38570B-FE7E-4EA0-80E8-AE1E8FE8684D}" type="slidenum">
              <a:rPr lang="de-DE" altLang="de-DE" sz="140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de-DE" altLang="de-DE" sz="1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Line 3">
            <a:extLst>
              <a:ext uri="{FF2B5EF4-FFF2-40B4-BE49-F238E27FC236}">
                <a16:creationId xmlns:a16="http://schemas.microsoft.com/office/drawing/2014/main" id="{CB362FCC-50B5-4100-B792-07643A76C5C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260350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5" name="Line 4">
            <a:extLst>
              <a:ext uri="{FF2B5EF4-FFF2-40B4-BE49-F238E27FC236}">
                <a16:creationId xmlns:a16="http://schemas.microsoft.com/office/drawing/2014/main" id="{08D4E168-2231-4220-A547-57574615410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641350"/>
            <a:ext cx="1" cy="62166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8196" name="AutoShape 5">
            <a:extLst>
              <a:ext uri="{FF2B5EF4-FFF2-40B4-BE49-F238E27FC236}">
                <a16:creationId xmlns:a16="http://schemas.microsoft.com/office/drawing/2014/main" id="{1E5618AE-EE07-4E90-9684-EF3595C13D5F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8137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197" name="Text Box 2">
            <a:extLst>
              <a:ext uri="{FF2B5EF4-FFF2-40B4-BE49-F238E27FC236}">
                <a16:creationId xmlns:a16="http://schemas.microsoft.com/office/drawing/2014/main" id="{354CC560-26A9-402C-86CC-9DF4D730E6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549275"/>
            <a:ext cx="7775575" cy="4616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x:S2 ==&gt;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Nl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(80*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TurtleState.length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(x)) GU(1.3, 0)     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	       [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MRel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(random(0.85, 1)) RH(10)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           RU(ang)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AdjustLU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LMul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(0.7) S3 ]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	       [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MRel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(random(0.85, 1)) RH(-10)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	         RU(-ang)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AdjustLU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LMul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(0.7) S3 ] S2;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400" b="1" dirty="0">
              <a:solidFill>
                <a:schemeClr val="accent2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x:M2 ==&gt;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Nl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(80*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TurtleState.length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(x)) GU(0.8, 0)     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	       [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MRel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(random(0.85, 1)) RH(10)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           RU(ang)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AdjustLU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LMul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(0.7) M3 ]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	       [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MRel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(random(0.85, 1)) RH(-10)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	         RU(-ang)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AdjustLU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LMul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(0.7) M3 ] M2;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400" b="1" dirty="0">
              <a:solidFill>
                <a:schemeClr val="accent2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x:S3 ==&gt;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Nl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(80*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TurtleState.length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(x)) GU(1.3, 0);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x:M3 ==&gt;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Nl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(80*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TurtleState.length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(x)) GU(0.8, 0);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GU(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incd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, t) ==&gt;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DlAdd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incd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*(t+1)) GU(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incd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, t+1);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DlAdd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arg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) ==&gt; 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400" b="1" dirty="0">
              <a:solidFill>
                <a:schemeClr val="accent2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BA(age, angle) ==&gt; BA(age+1,  a[age&lt;5 ? age+1 : 5]);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GA(age, angle) ==&gt; GA(age+1, gg[age&lt;2 ? age+1 : 2]);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HA(age, angle) ==&gt; HA(age+1,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hh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[age&lt;4 ? age+1 : 4]);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]</a:t>
            </a:r>
          </a:p>
        </p:txBody>
      </p:sp>
      <p:sp>
        <p:nvSpPr>
          <p:cNvPr id="8198" name="Slide Number Placeholder 2">
            <a:extLst>
              <a:ext uri="{FF2B5EF4-FFF2-40B4-BE49-F238E27FC236}">
                <a16:creationId xmlns:a16="http://schemas.microsoft.com/office/drawing/2014/main" id="{6F26E02B-CBA7-4AA5-8BFC-6FBFBD74E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E50F92B-FB0D-4C74-8E41-EAF8FE90421D}" type="slidenum">
              <a:rPr lang="de-DE" altLang="de-DE" sz="140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de-DE" altLang="de-DE" sz="14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>
            <a:extLst>
              <a:ext uri="{FF2B5EF4-FFF2-40B4-BE49-F238E27FC236}">
                <a16:creationId xmlns:a16="http://schemas.microsoft.com/office/drawing/2014/main" id="{315B4FBB-5FEA-442A-B129-ACB4A5AEA7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569913"/>
            <a:ext cx="8713787" cy="421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de-DE" sz="2800" b="1" dirty="0">
                <a:solidFill>
                  <a:srgbClr val="FF0000"/>
                </a:solidFill>
                <a:latin typeface="Arial" panose="020B0604020202020204" pitchFamily="34" charset="0"/>
              </a:rPr>
              <a:t>Try to answer the following questions:</a:t>
            </a: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endParaRPr lang="en-US" altLang="de-DE" sz="2400" i="1" dirty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  <a:defRPr/>
            </a:pPr>
            <a:r>
              <a:rPr lang="en-US" altLang="de-DE" sz="2400" dirty="0">
                <a:latin typeface="Arial" panose="020B0604020202020204" pitchFamily="34" charset="0"/>
              </a:rPr>
              <a:t>how to increase the thickness growth</a:t>
            </a: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de-DE" sz="2400" dirty="0">
                <a:latin typeface="Arial" panose="020B0604020202020204" pitchFamily="34" charset="0"/>
              </a:rPr>
              <a:t>	- for all growth units (GU)?</a:t>
            </a: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de-DE" sz="2400" dirty="0">
                <a:latin typeface="Arial" panose="020B0604020202020204" pitchFamily="34" charset="0"/>
              </a:rPr>
              <a:t>	- for the trunk only?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  <a:defRPr/>
            </a:pPr>
            <a:r>
              <a:rPr lang="en-US" altLang="de-DE" sz="2400" dirty="0">
                <a:latin typeface="Arial" panose="020B0604020202020204" pitchFamily="34" charset="0"/>
              </a:rPr>
              <a:t>how can a slimmer crown shape be achieved (e.g., by changing the length growth)?</a:t>
            </a: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de-DE" sz="2400" dirty="0">
                <a:latin typeface="Arial" panose="020B0604020202020204" pitchFamily="34" charset="0"/>
              </a:rPr>
              <a:t>-   how can the number of main side branches be reduced?</a:t>
            </a:r>
          </a:p>
        </p:txBody>
      </p:sp>
      <p:sp>
        <p:nvSpPr>
          <p:cNvPr id="9219" name="Line 3">
            <a:extLst>
              <a:ext uri="{FF2B5EF4-FFF2-40B4-BE49-F238E27FC236}">
                <a16:creationId xmlns:a16="http://schemas.microsoft.com/office/drawing/2014/main" id="{4E026865-6211-4D33-B2D3-56A1F1B99AB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260350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0" name="Line 4">
            <a:extLst>
              <a:ext uri="{FF2B5EF4-FFF2-40B4-BE49-F238E27FC236}">
                <a16:creationId xmlns:a16="http://schemas.microsoft.com/office/drawing/2014/main" id="{8A3854AC-10A6-4423-BC62-AB631554DB0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641350"/>
            <a:ext cx="1" cy="62166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9221" name="AutoShape 5">
            <a:extLst>
              <a:ext uri="{FF2B5EF4-FFF2-40B4-BE49-F238E27FC236}">
                <a16:creationId xmlns:a16="http://schemas.microsoft.com/office/drawing/2014/main" id="{AD5F1F54-A579-4765-A78F-F7450B62BBCA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8137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222" name="Slide Number Placeholder 2">
            <a:extLst>
              <a:ext uri="{FF2B5EF4-FFF2-40B4-BE49-F238E27FC236}">
                <a16:creationId xmlns:a16="http://schemas.microsoft.com/office/drawing/2014/main" id="{67AF1663-C19C-4B74-9098-7516748C9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4B427CA-496C-421C-A636-ACCDAABB70EB}" type="slidenum">
              <a:rPr lang="de-DE" altLang="de-DE" sz="140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de-DE" altLang="de-DE" sz="14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8663F588-0010-45DE-8560-E88D74401D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188913"/>
            <a:ext cx="8496300" cy="163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>
                <a:solidFill>
                  <a:srgbClr val="FF0000"/>
                </a:solidFill>
                <a:latin typeface="Arial" panose="020B0604020202020204" pitchFamily="34" charset="0"/>
              </a:rPr>
              <a:t>Repetition: RELATIONAL GROWTH GRAMMARS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>
                <a:latin typeface="Arial" panose="020B0604020202020204" pitchFamily="34" charset="0"/>
              </a:rPr>
              <a:t>RGG: Relational Growth Grammars, parallel graph grammars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>
                <a:solidFill>
                  <a:srgbClr val="009900"/>
                </a:solidFill>
                <a:latin typeface="Arial" panose="020B0604020202020204" pitchFamily="34" charset="0"/>
              </a:rPr>
              <a:t>Summary: Structure of a rule of a RGG</a:t>
            </a:r>
          </a:p>
        </p:txBody>
      </p:sp>
      <p:sp>
        <p:nvSpPr>
          <p:cNvPr id="10243" name="Text Box 4">
            <a:extLst>
              <a:ext uri="{FF2B5EF4-FFF2-40B4-BE49-F238E27FC236}">
                <a16:creationId xmlns:a16="http://schemas.microsoft.com/office/drawing/2014/main" id="{EB77A9EE-C80E-4CDA-AEFB-9891ABC760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4449" y="2122736"/>
            <a:ext cx="7143749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latin typeface="Courier New" panose="02070309020205020404" pitchFamily="49" charset="0"/>
                <a:cs typeface="Courier New" panose="02070309020205020404" pitchFamily="49" charset="0"/>
              </a:rPr>
              <a:t>(* C *), L,(E) ==&gt; R { P };</a:t>
            </a:r>
          </a:p>
        </p:txBody>
      </p:sp>
      <p:sp>
        <p:nvSpPr>
          <p:cNvPr id="10244" name="Line 2">
            <a:extLst>
              <a:ext uri="{FF2B5EF4-FFF2-40B4-BE49-F238E27FC236}">
                <a16:creationId xmlns:a16="http://schemas.microsoft.com/office/drawing/2014/main" id="{E7E5E96B-BACB-456F-84F2-94A02944428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188913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5" name="Line 3">
            <a:extLst>
              <a:ext uri="{FF2B5EF4-FFF2-40B4-BE49-F238E27FC236}">
                <a16:creationId xmlns:a16="http://schemas.microsoft.com/office/drawing/2014/main" id="{B69CC086-558A-4D5D-9CF6-7BA431DC07D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60363" y="549274"/>
            <a:ext cx="20637" cy="6308725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0246" name="AutoShape 4">
            <a:extLst>
              <a:ext uri="{FF2B5EF4-FFF2-40B4-BE49-F238E27FC236}">
                <a16:creationId xmlns:a16="http://schemas.microsoft.com/office/drawing/2014/main" id="{C92680E0-E59B-4D0F-91A2-66905400E6A1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174626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247" name="Text Box 4">
            <a:extLst>
              <a:ext uri="{FF2B5EF4-FFF2-40B4-BE49-F238E27FC236}">
                <a16:creationId xmlns:a16="http://schemas.microsoft.com/office/drawing/2014/main" id="{4325211A-AB76-4BB4-9AA8-D39A197C73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088" y="4076700"/>
            <a:ext cx="1177925" cy="923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>
                <a:solidFill>
                  <a:srgbClr val="FF0000"/>
                </a:solidFill>
                <a:latin typeface="Arial" panose="020B0604020202020204" pitchFamily="34" charset="0"/>
              </a:rPr>
              <a:t>Context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>
                <a:latin typeface="Arial" panose="020B0604020202020204" pitchFamily="34" charset="0"/>
              </a:rPr>
              <a:t>(Set of graphs)</a:t>
            </a:r>
          </a:p>
        </p:txBody>
      </p:sp>
      <p:sp>
        <p:nvSpPr>
          <p:cNvPr id="10248" name="Text Box 4">
            <a:extLst>
              <a:ext uri="{FF2B5EF4-FFF2-40B4-BE49-F238E27FC236}">
                <a16:creationId xmlns:a16="http://schemas.microsoft.com/office/drawing/2014/main" id="{A4B71538-03C1-4357-9C71-B5990F42D1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1838" y="4076700"/>
            <a:ext cx="1670050" cy="14779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>
                <a:solidFill>
                  <a:srgbClr val="FF0000"/>
                </a:solidFill>
                <a:latin typeface="Arial" panose="020B0604020202020204" pitchFamily="34" charset="0"/>
              </a:rPr>
              <a:t>Left-hand side of rule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>
                <a:latin typeface="Arial" panose="020B0604020202020204" pitchFamily="34" charset="0"/>
              </a:rPr>
              <a:t>(Set of graphs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>
                <a:latin typeface="Arial" panose="020B0604020202020204" pitchFamily="34" charset="0"/>
              </a:rPr>
              <a:t>to be replaced by R)</a:t>
            </a:r>
          </a:p>
        </p:txBody>
      </p:sp>
      <p:sp>
        <p:nvSpPr>
          <p:cNvPr id="10249" name="Text Box 4">
            <a:extLst>
              <a:ext uri="{FF2B5EF4-FFF2-40B4-BE49-F238E27FC236}">
                <a16:creationId xmlns:a16="http://schemas.microsoft.com/office/drawing/2014/main" id="{4587FF47-7628-46BB-9D1B-EC03B6A025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1888" y="4075113"/>
            <a:ext cx="2339975" cy="17541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>
                <a:solidFill>
                  <a:srgbClr val="FF0000"/>
                </a:solidFill>
                <a:latin typeface="Arial" panose="020B0604020202020204" pitchFamily="34" charset="0"/>
              </a:rPr>
              <a:t>Condition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>
                <a:latin typeface="Arial" panose="020B0604020202020204" pitchFamily="34" charset="0"/>
              </a:rPr>
              <a:t>(Set of logical expressions, contains parameters related to node labels from L and C)</a:t>
            </a:r>
          </a:p>
        </p:txBody>
      </p:sp>
      <p:sp>
        <p:nvSpPr>
          <p:cNvPr id="10250" name="Text Box 4">
            <a:extLst>
              <a:ext uri="{FF2B5EF4-FFF2-40B4-BE49-F238E27FC236}">
                <a16:creationId xmlns:a16="http://schemas.microsoft.com/office/drawing/2014/main" id="{990FB7BF-990B-4B4E-B387-A361E729DE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30925" y="4076700"/>
            <a:ext cx="1320800" cy="12001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>
                <a:solidFill>
                  <a:srgbClr val="FF0000"/>
                </a:solidFill>
                <a:latin typeface="Arial" panose="020B0604020202020204" pitchFamily="34" charset="0"/>
              </a:rPr>
              <a:t>Right-hand side of rule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>
                <a:latin typeface="Arial" panose="020B0604020202020204" pitchFamily="34" charset="0"/>
              </a:rPr>
              <a:t>(Set of graphs)</a:t>
            </a:r>
          </a:p>
        </p:txBody>
      </p:sp>
      <p:sp>
        <p:nvSpPr>
          <p:cNvPr id="10251" name="Text Box 4">
            <a:extLst>
              <a:ext uri="{FF2B5EF4-FFF2-40B4-BE49-F238E27FC236}">
                <a16:creationId xmlns:a16="http://schemas.microsoft.com/office/drawing/2014/main" id="{026B8080-1445-4993-B5F1-3B5496E434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99350" y="4076700"/>
            <a:ext cx="1465263" cy="12001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>
                <a:solidFill>
                  <a:srgbClr val="FF0000"/>
                </a:solidFill>
                <a:latin typeface="Arial" panose="020B0604020202020204" pitchFamily="34" charset="0"/>
              </a:rPr>
              <a:t>Imperative Code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>
                <a:latin typeface="Arial" panose="020B0604020202020204" pitchFamily="34" charset="0"/>
              </a:rPr>
              <a:t>(List of commands)</a:t>
            </a:r>
          </a:p>
        </p:txBody>
      </p:sp>
      <p:sp>
        <p:nvSpPr>
          <p:cNvPr id="10252" name="Text Box 4">
            <a:extLst>
              <a:ext uri="{FF2B5EF4-FFF2-40B4-BE49-F238E27FC236}">
                <a16:creationId xmlns:a16="http://schemas.microsoft.com/office/drawing/2014/main" id="{ACCD10C4-7933-4379-82B7-C8332FCF13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6000" y="6227763"/>
            <a:ext cx="5427663" cy="369887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>
                <a:solidFill>
                  <a:srgbClr val="FF0000"/>
                </a:solidFill>
                <a:latin typeface="Arial" panose="020B0604020202020204" pitchFamily="34" charset="0"/>
              </a:rPr>
              <a:t>Graphs: </a:t>
            </a:r>
            <a:r>
              <a:rPr lang="en-US" altLang="de-DE" sz="1800">
                <a:latin typeface="Arial" panose="020B0604020202020204" pitchFamily="34" charset="0"/>
              </a:rPr>
              <a:t>directed with edge-labels and node-labels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40363BB2-B6E7-4AA4-BC1D-54B6C1126D30}"/>
              </a:ext>
            </a:extLst>
          </p:cNvPr>
          <p:cNvCxnSpPr>
            <a:cxnSpLocks/>
            <a:stCxn id="10247" idx="0"/>
          </p:cNvCxnSpPr>
          <p:nvPr/>
        </p:nvCxnSpPr>
        <p:spPr>
          <a:xfrm flipV="1">
            <a:off x="1416050" y="2598738"/>
            <a:ext cx="768350" cy="1477962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5AC2F8E0-B302-4EA7-B2EE-B3AAC65F8A41}"/>
              </a:ext>
            </a:extLst>
          </p:cNvPr>
          <p:cNvCxnSpPr>
            <a:cxnSpLocks/>
          </p:cNvCxnSpPr>
          <p:nvPr/>
        </p:nvCxnSpPr>
        <p:spPr>
          <a:xfrm flipV="1">
            <a:off x="2947988" y="2686873"/>
            <a:ext cx="723900" cy="1388241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7E476953-FACE-48A0-9287-6FD80DC85BAF}"/>
              </a:ext>
            </a:extLst>
          </p:cNvPr>
          <p:cNvCxnSpPr>
            <a:cxnSpLocks/>
          </p:cNvCxnSpPr>
          <p:nvPr/>
        </p:nvCxnSpPr>
        <p:spPr>
          <a:xfrm flipV="1">
            <a:off x="4246563" y="2707511"/>
            <a:ext cx="188913" cy="1388240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07071603-1775-4C7D-A6D4-52F58541B787}"/>
              </a:ext>
            </a:extLst>
          </p:cNvPr>
          <p:cNvCxnSpPr>
            <a:cxnSpLocks/>
          </p:cNvCxnSpPr>
          <p:nvPr/>
        </p:nvCxnSpPr>
        <p:spPr>
          <a:xfrm flipH="1" flipV="1">
            <a:off x="7142162" y="2597150"/>
            <a:ext cx="960439" cy="1535114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F909567B-525F-4B0D-A86F-B27174570E16}"/>
              </a:ext>
            </a:extLst>
          </p:cNvPr>
          <p:cNvCxnSpPr>
            <a:cxnSpLocks/>
          </p:cNvCxnSpPr>
          <p:nvPr/>
        </p:nvCxnSpPr>
        <p:spPr>
          <a:xfrm flipH="1" flipV="1">
            <a:off x="1225550" y="5084763"/>
            <a:ext cx="177800" cy="1152525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58" name="Slide Number Placeholder 1">
            <a:extLst>
              <a:ext uri="{FF2B5EF4-FFF2-40B4-BE49-F238E27FC236}">
                <a16:creationId xmlns:a16="http://schemas.microsoft.com/office/drawing/2014/main" id="{AE9411A6-E2E2-41E0-AA86-B33CAC258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82BA329-D875-4900-97C2-1215B758EE3C}" type="slidenum">
              <a:rPr lang="de-DE" altLang="de-DE" sz="140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de-DE" altLang="de-DE" sz="1400"/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F60CDAE9-3BF1-404D-9950-0C5E267919C3}"/>
              </a:ext>
            </a:extLst>
          </p:cNvPr>
          <p:cNvCxnSpPr>
            <a:cxnSpLocks/>
          </p:cNvCxnSpPr>
          <p:nvPr/>
        </p:nvCxnSpPr>
        <p:spPr>
          <a:xfrm flipH="1" flipV="1">
            <a:off x="6130925" y="2597150"/>
            <a:ext cx="619125" cy="1552575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5">
            <a:extLst>
              <a:ext uri="{FF2B5EF4-FFF2-40B4-BE49-F238E27FC236}">
                <a16:creationId xmlns:a16="http://schemas.microsoft.com/office/drawing/2014/main" id="{73FEC05E-449E-4A76-817A-597441F953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238" y="404813"/>
            <a:ext cx="8532812" cy="580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</a:rPr>
              <a:t>Another type of rule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rgbClr val="009900"/>
                </a:solidFill>
                <a:latin typeface="Arial" panose="020B0604020202020204" pitchFamily="34" charset="0"/>
              </a:rPr>
              <a:t>Update rules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Sometimes you don't want to change anything in the graph structure, but only change attributes of a single node (e.g. to calculate the photosynthesis for a leaf). There is a separate rule type for this: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b="1" dirty="0">
                <a:latin typeface="Courier New" panose="02070309020205020404" pitchFamily="49" charset="0"/>
              </a:rPr>
              <a:t>A ::&gt; { </a:t>
            </a:r>
            <a:r>
              <a:rPr lang="en-US" altLang="de-DE" sz="2400" i="1" dirty="0">
                <a:latin typeface="Arial" panose="020B0604020202020204" pitchFamily="34" charset="0"/>
              </a:rPr>
              <a:t>imperative Code</a:t>
            </a:r>
            <a:r>
              <a:rPr lang="en-US" altLang="de-DE" sz="2400" b="1" dirty="0">
                <a:latin typeface="Courier New" panose="02070309020205020404" pitchFamily="49" charset="0"/>
              </a:rPr>
              <a:t> };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Test the following examples: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1000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sm09_e25.rgg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sm09_e16.rgg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sm09_e18.rgg</a:t>
            </a:r>
          </a:p>
        </p:txBody>
      </p:sp>
      <p:sp>
        <p:nvSpPr>
          <p:cNvPr id="11267" name="Line 3">
            <a:extLst>
              <a:ext uri="{FF2B5EF4-FFF2-40B4-BE49-F238E27FC236}">
                <a16:creationId xmlns:a16="http://schemas.microsoft.com/office/drawing/2014/main" id="{0A4129A6-BE6B-40F5-9CC4-1BD02F2FAB8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260350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8" name="Line 4">
            <a:extLst>
              <a:ext uri="{FF2B5EF4-FFF2-40B4-BE49-F238E27FC236}">
                <a16:creationId xmlns:a16="http://schemas.microsoft.com/office/drawing/2014/main" id="{97AE7A23-F0EF-4ACD-B7FD-737F5642979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641350"/>
            <a:ext cx="1" cy="62166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1269" name="AutoShape 5">
            <a:extLst>
              <a:ext uri="{FF2B5EF4-FFF2-40B4-BE49-F238E27FC236}">
                <a16:creationId xmlns:a16="http://schemas.microsoft.com/office/drawing/2014/main" id="{D7309C1D-4A41-46C6-8586-50DB15FAFB89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8137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270" name="Slide Number Placeholder 2">
            <a:extLst>
              <a:ext uri="{FF2B5EF4-FFF2-40B4-BE49-F238E27FC236}">
                <a16:creationId xmlns:a16="http://schemas.microsoft.com/office/drawing/2014/main" id="{EF11032C-D0AB-4AB7-92A3-8CA1AB2A19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C176F0F-D95B-44F9-A68E-7CF6204AC685}" type="slidenum">
              <a:rPr lang="de-DE" altLang="de-DE" sz="140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de-DE" altLang="de-DE" sz="1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andarddesign">
  <a:themeElements>
    <a:clrScheme name="Standard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rd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2850</Words>
  <Application>Microsoft Office PowerPoint</Application>
  <PresentationFormat>Bildschirmpräsentation (4:3)</PresentationFormat>
  <Paragraphs>355</Paragraphs>
  <Slides>33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33</vt:i4>
      </vt:variant>
    </vt:vector>
  </HeadingPairs>
  <TitlesOfParts>
    <vt:vector size="40" baseType="lpstr">
      <vt:lpstr>Arial</vt:lpstr>
      <vt:lpstr>Calibri</vt:lpstr>
      <vt:lpstr>Courier New</vt:lpstr>
      <vt:lpstr>Symbol</vt:lpstr>
      <vt:lpstr>Times New Roman</vt:lpstr>
      <vt:lpstr>Wingdings</vt:lpstr>
      <vt:lpstr>Standarddesign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BTU Cottbus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Winfried Kurth</dc:creator>
  <cp:lastModifiedBy>Kurth, Winfried</cp:lastModifiedBy>
  <cp:revision>208</cp:revision>
  <dcterms:created xsi:type="dcterms:W3CDTF">2006-10-23T15:58:10Z</dcterms:created>
  <dcterms:modified xsi:type="dcterms:W3CDTF">2021-06-16T13:48:38Z</dcterms:modified>
</cp:coreProperties>
</file>