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645" r:id="rId2"/>
    <p:sldId id="619" r:id="rId3"/>
    <p:sldId id="620" r:id="rId4"/>
    <p:sldId id="669" r:id="rId5"/>
    <p:sldId id="670" r:id="rId6"/>
    <p:sldId id="671" r:id="rId7"/>
    <p:sldId id="672" r:id="rId8"/>
    <p:sldId id="530" r:id="rId9"/>
    <p:sldId id="641" r:id="rId10"/>
    <p:sldId id="559" r:id="rId11"/>
    <p:sldId id="560" r:id="rId12"/>
    <p:sldId id="568" r:id="rId13"/>
    <p:sldId id="644" r:id="rId14"/>
    <p:sldId id="642" r:id="rId15"/>
    <p:sldId id="643" r:id="rId16"/>
    <p:sldId id="658" r:id="rId17"/>
    <p:sldId id="659" r:id="rId18"/>
    <p:sldId id="660" r:id="rId19"/>
    <p:sldId id="673" r:id="rId20"/>
    <p:sldId id="646" r:id="rId21"/>
    <p:sldId id="647" r:id="rId22"/>
    <p:sldId id="648" r:id="rId23"/>
    <p:sldId id="649" r:id="rId24"/>
    <p:sldId id="650" r:id="rId25"/>
    <p:sldId id="651" r:id="rId26"/>
    <p:sldId id="652" r:id="rId27"/>
    <p:sldId id="653" r:id="rId28"/>
    <p:sldId id="654" r:id="rId29"/>
    <p:sldId id="655" r:id="rId30"/>
    <p:sldId id="656" r:id="rId31"/>
    <p:sldId id="657" r:id="rId32"/>
    <p:sldId id="674" r:id="rId33"/>
    <p:sldId id="675" r:id="rId34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72" d="100"/>
          <a:sy n="72" d="100"/>
        </p:scale>
        <p:origin x="6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EA2581-DBF6-43FE-B032-AC4D40D301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F549A-27BD-401C-BDE0-533266A998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9A2363-1BE4-42F1-964B-C86E744463FE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2C5F54-EBF3-41A9-8E68-C1D33586B3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5642194-4EDC-4D32-ABB1-07FF1204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BB6B0-FF36-4E3B-8D52-5B4543BFF0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DB39A-0DC5-4AEA-8D42-B25CCB78A5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BE7B3-3AF7-4EB5-9B1E-0A434F3672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BAE9EBC0-7FA6-4CFA-966E-6DB06E61B3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1AB4B075-D261-4CCC-BF7F-418A091040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44B65040-FA4E-4504-A57C-8447C6F50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4773C-2F3F-4382-963F-7E174CCC4260}" type="slidenum">
              <a:rPr lang="de-DE" altLang="de-DE" sz="1200"/>
              <a:pPr/>
              <a:t>30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F1849-8619-4583-8591-4FFFCB8F2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1B87C-4D58-46A8-9788-7F5A53C56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678911-61D5-47AE-BB66-B8A8FBFF4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6C9B-4841-46C3-9BC3-7D484055FC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223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AAB62-7655-44AD-950A-89FE25A3E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D9A99C-E254-483A-BF93-31D510BDD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C11E6E-B0D0-43A9-9DC8-B2686D4B7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284C-3BA7-43BB-AAB8-C2C54E3FA8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52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8F87CA-AAA7-4E42-9F3E-0F899F062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A04CA4-1F75-4F44-93EA-34F3F141E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66E9E4-5BAA-42AC-A83E-8E47A9714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532E-E7ED-4786-964F-9086A25392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8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244837-4CC9-40F9-90C7-887932EAE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100D7-A405-4F93-96E4-2AF28FFD6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BD1D13-63BF-46BB-94E2-CD63811AEE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5DBA-C4BC-4E7B-BE27-8E9F88209E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97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140F5-BC38-4A0B-817E-E740CD75F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06E4C-DA2A-45D7-BFB2-79AEAB16C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0BB74-6327-4FF6-8135-7C7DB2C5E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1D38F-736D-497E-89AD-BE99D642D2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332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D25763-46D5-4A02-9D54-2E59ACCB2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43A39-7281-4034-9CDD-368CE9183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E20A0-F9B8-488F-9B0C-4B42E59E0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9A5E-9A38-4772-A85F-7BBBB51A55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97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B5D9F3-49E6-4413-8A76-54FEC95AA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021D4D-9A89-469E-BB01-DA3D0AF74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498508-ED75-4AA4-96F2-6FD5E6BC5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EDD31-67A8-44EA-BA3E-F2DDE4E3F6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60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05161-B6AB-4D1E-B069-8DA5B6E82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CD4F78-A031-49E2-85E4-86C7395D8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F9F3D9-5C65-4E1B-936A-2135FEA7D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E537-E660-4368-B9D8-7FE9B00D06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995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F04D89-4CA7-4F80-8F77-C0D17F3DE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8E1B4F-6D78-4C3B-8F60-2A7F12070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657D52-44AC-4646-BD83-51661DDDC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F4501-8FD1-4049-93FC-6A212174C0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143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8796F-A1A0-4889-8E6A-00F0EDE7F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562BA-AE6F-4A98-8788-8CE193567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222B42-F22E-4040-937B-E7C796DCE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5182-25A4-457B-A827-82587C0551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095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53D00-743C-44B9-B84F-DDBCF1965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B13BF-E6C8-4112-B4E3-DFCDC4DB6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3661E-2725-45A2-8124-E30E65602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5A60-D840-436D-A9ED-4F5D903857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722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77E43B-222F-4764-931A-EDD4A058D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3F5033-8C99-4D27-B938-8F29624A4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2B1905-215F-4E92-B54C-0C3F441911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EC9AFB-A5C7-452F-B335-073A85F039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2E7B5E-80F9-4C6B-9D22-F663EAAE6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8008B1-6B15-4086-9A25-21C6E1A6D6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3C601125-EF08-4783-9959-CA6F7FDD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76475"/>
            <a:ext cx="8077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8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8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8. Lecture: 17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June, 2021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B9F2651D-EF61-4C03-B275-A563A46F5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25D6E34-08C8-46B2-A0D8-97773E2AA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2">
            <a:extLst>
              <a:ext uri="{FF2B5EF4-FFF2-40B4-BE49-F238E27FC236}">
                <a16:creationId xmlns:a16="http://schemas.microsoft.com/office/drawing/2014/main" id="{850DD204-890E-478E-A6E4-D69AC227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6D3AE-7D28-48FC-98D1-3CEF41F9AD7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>
            <a:extLst>
              <a:ext uri="{FF2B5EF4-FFF2-40B4-BE49-F238E27FC236}">
                <a16:creationId xmlns:a16="http://schemas.microsoft.com/office/drawing/2014/main" id="{63D3A332-849A-4BBA-89FC-8B98AAA7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56932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Display of graphs in the XL programming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 types must be declared with "module”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nodes can be all Java objects. In user-made module declarations, methods (functions) and additional variables can be introduced, as in Java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nodes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Arial" panose="020B0604020202020204" pitchFamily="34" charset="0"/>
              </a:rPr>
              <a:t>Node type</a:t>
            </a:r>
            <a:r>
              <a:rPr lang="en-US" altLang="de-DE" sz="2000" dirty="0">
                <a:latin typeface="Arial" panose="020B0604020202020204" pitchFamily="34" charset="0"/>
              </a:rPr>
              <a:t>, optionally preceded by: </a:t>
            </a:r>
            <a:r>
              <a:rPr lang="en-US" altLang="de-DE" sz="2000" b="1" dirty="0">
                <a:latin typeface="Arial" panose="020B0604020202020204" pitchFamily="34" charset="0"/>
              </a:rPr>
              <a:t>label: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	</a:t>
            </a:r>
            <a:r>
              <a:rPr lang="en-US" altLang="de-DE" sz="2000" dirty="0">
                <a:latin typeface="Arial" panose="020B0604020202020204" pitchFamily="34" charset="0"/>
              </a:rPr>
              <a:t>Examples: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</a:rPr>
              <a:t>,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Meristem(t)</a:t>
            </a:r>
            <a:r>
              <a:rPr lang="en-US" altLang="de-DE" sz="2000" dirty="0">
                <a:latin typeface="Arial" panose="020B0604020202020204" pitchFamily="34" charset="0"/>
              </a:rPr>
              <a:t>,</a:t>
            </a:r>
            <a:r>
              <a:rPr lang="en-US" altLang="de-DE" sz="2000" b="1" dirty="0">
                <a:latin typeface="Arial" panose="020B0604020202020204" pitchFamily="34" charset="0"/>
              </a:rPr>
              <a:t>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b:Bud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Special edge types: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successor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de-DE" sz="2000" dirty="0">
                <a:latin typeface="Arial" panose="020B0604020202020204" pitchFamily="34" charset="0"/>
              </a:rPr>
              <a:t> or (blank)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branch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-branch-&gt;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+&gt;</a:t>
            </a:r>
            <a:r>
              <a:rPr lang="en-US" altLang="de-DE" sz="2000" dirty="0">
                <a:latin typeface="Arial" panose="020B0604020202020204" pitchFamily="34" charset="0"/>
              </a:rPr>
              <a:t> or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refinement or decomposition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908D208F-23BD-4C73-9116-DC98684CFB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5740"/>
            <a:ext cx="8362950" cy="31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CD184D81-0910-4A75-B2A1-8BE6E94B8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712"/>
            <a:ext cx="1" cy="62372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FDD35FA1-1F75-4468-A99B-F1CAF522F72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2">
            <a:extLst>
              <a:ext uri="{FF2B5EF4-FFF2-40B4-BE49-F238E27FC236}">
                <a16:creationId xmlns:a16="http://schemas.microsoft.com/office/drawing/2014/main" id="{F6CA710D-B32D-4BE7-A891-B5050585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655E1-9ABD-4103-B0E0-A316CEFE99A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>
            <a:extLst>
              <a:ext uri="{FF2B5EF4-FFF2-40B4-BE49-F238E27FC236}">
                <a16:creationId xmlns:a16="http://schemas.microsoft.com/office/drawing/2014/main" id="{61D15F4B-13EB-4963-A38B-0C0E07DA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9900"/>
            <a:ext cx="87630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Representation of graphs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-r-&gt; </a:t>
            </a:r>
            <a:r>
              <a:rPr lang="en-US" altLang="de-DE" sz="2800" dirty="0">
                <a:latin typeface="Arial" panose="020B0604020202020204" pitchFamily="34" charset="0"/>
              </a:rPr>
              <a:t>	forward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</a:t>
            </a:r>
            <a:r>
              <a:rPr lang="en-US" altLang="de-DE" sz="2800" dirty="0">
                <a:latin typeface="Arial" panose="020B0604020202020204" pitchFamily="34" charset="0"/>
              </a:rPr>
              <a:t>	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</a:t>
            </a:r>
            <a:r>
              <a:rPr lang="en-US" altLang="de-DE" sz="2800" dirty="0">
                <a:latin typeface="Arial" panose="020B0604020202020204" pitchFamily="34" charset="0"/>
              </a:rPr>
              <a:t>		forward or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&lt;-r-&gt;</a:t>
            </a:r>
            <a:r>
              <a:rPr lang="en-US" altLang="de-DE" sz="2800" dirty="0">
                <a:latin typeface="Arial" panose="020B0604020202020204" pitchFamily="34" charset="0"/>
              </a:rPr>
              <a:t>	forward and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(edge identifier) = successor, branch, ancestor,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      </a:t>
            </a:r>
            <a:r>
              <a:rPr lang="en-US" altLang="de-DE" sz="2800" dirty="0" err="1">
                <a:latin typeface="Arial" panose="020B0604020202020204" pitchFamily="34" charset="0"/>
              </a:rPr>
              <a:t>minDescendants</a:t>
            </a:r>
            <a:r>
              <a:rPr lang="en-US" altLang="de-DE" sz="2800" dirty="0">
                <a:latin typeface="Arial" panose="020B0604020202020204" pitchFamily="34" charset="0"/>
              </a:rPr>
              <a:t>, descendants, ... (more later)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8E11D168-C832-4959-BF3F-3C6FB82D5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7B309F96-3F14-412F-ACE0-16C282406E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253DBCCE-B8F3-4764-B3BE-0EA9BF85E6D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8" name="Slide Number Placeholder 2">
            <a:extLst>
              <a:ext uri="{FF2B5EF4-FFF2-40B4-BE49-F238E27FC236}">
                <a16:creationId xmlns:a16="http://schemas.microsoft.com/office/drawing/2014/main" id="{0B20E668-857F-4115-8463-D220066E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20E91-0DDC-4A83-8A8A-87BCB837AEA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>
            <a:extLst>
              <a:ext uri="{FF2B5EF4-FFF2-40B4-BE49-F238E27FC236}">
                <a16:creationId xmlns:a16="http://schemas.microsoft.com/office/drawing/2014/main" id="{278EBB57-6D62-4494-B0C8-956CDF65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0" y="1052736"/>
            <a:ext cx="8496301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User-defined edge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const int xxx = EDGE_0;  // </a:t>
            </a:r>
            <a:r>
              <a:rPr lang="en-US" altLang="de-DE" sz="2000" dirty="0">
                <a:latin typeface="Arial" panose="020B0604020202020204" pitchFamily="34" charset="0"/>
              </a:rPr>
              <a:t>or  </a:t>
            </a:r>
            <a:r>
              <a:rPr lang="en-US" altLang="de-DE" sz="2000" b="1" dirty="0">
                <a:latin typeface="Courier New" panose="02070309020205020404" pitchFamily="49" charset="0"/>
              </a:rPr>
              <a:t>EDGE_1</a:t>
            </a:r>
            <a:r>
              <a:rPr lang="en-US" altLang="de-DE" sz="2000" dirty="0">
                <a:latin typeface="Arial" panose="020B0604020202020204" pitchFamily="34" charset="0"/>
              </a:rPr>
              <a:t>, ..., </a:t>
            </a:r>
            <a:r>
              <a:rPr lang="en-US" altLang="de-DE" sz="2000" b="1" dirty="0">
                <a:latin typeface="Courier New" panose="02070309020205020404" pitchFamily="49" charset="0"/>
              </a:rPr>
              <a:t>EDGE_14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Usage in the graph:  </a:t>
            </a:r>
            <a:r>
              <a:rPr lang="en-US" altLang="de-DE" sz="2800" b="1" dirty="0">
                <a:latin typeface="Courier New" panose="02070309020205020404" pitchFamily="49" charset="0"/>
              </a:rPr>
              <a:t>-xxx-&gt;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&lt;-xxx-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-xxx-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78144E14-7683-4EE5-9C15-5F605D24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51E70DB-0E8D-4341-BD27-C63C4526E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5">
            <a:extLst>
              <a:ext uri="{FF2B5EF4-FFF2-40B4-BE49-F238E27FC236}">
                <a16:creationId xmlns:a16="http://schemas.microsoft.com/office/drawing/2014/main" id="{9FFA2980-BF5F-44DC-96D5-47E292A6723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Slide Number Placeholder 2">
            <a:extLst>
              <a:ext uri="{FF2B5EF4-FFF2-40B4-BE49-F238E27FC236}">
                <a16:creationId xmlns:a16="http://schemas.microsoft.com/office/drawing/2014/main" id="{1CEEEA36-90A5-4431-8A67-1544FD57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07976-E24A-443B-AB6F-3EE917B0884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>
            <a:extLst>
              <a:ext uri="{FF2B5EF4-FFF2-40B4-BE49-F238E27FC236}">
                <a16:creationId xmlns:a16="http://schemas.microsoft.com/office/drawing/2014/main" id="{93FA060E-FCAE-4FB9-8BCA-89A9059EDF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186" y="260350"/>
            <a:ext cx="8532813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4">
            <a:extLst>
              <a:ext uri="{FF2B5EF4-FFF2-40B4-BE49-F238E27FC236}">
                <a16:creationId xmlns:a16="http://schemas.microsoft.com/office/drawing/2014/main" id="{1B7E4537-3CE2-47D2-B5F9-AE046A4E9F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7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364" name="AutoShape 5">
            <a:extLst>
              <a:ext uri="{FF2B5EF4-FFF2-40B4-BE49-F238E27FC236}">
                <a16:creationId xmlns:a16="http://schemas.microsoft.com/office/drawing/2014/main" id="{29047215-B1F9-4E71-BA2C-223283D407E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675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4">
            <a:extLst>
              <a:ext uri="{FF2B5EF4-FFF2-40B4-BE49-F238E27FC236}">
                <a16:creationId xmlns:a16="http://schemas.microsoft.com/office/drawing/2014/main" id="{72599D8E-39BF-4ECC-B533-539879270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828675"/>
            <a:ext cx="8569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Notations for special edge types (overview)</a:t>
            </a:r>
          </a:p>
        </p:txBody>
      </p:sp>
      <p:pic>
        <p:nvPicPr>
          <p:cNvPr id="15366" name="Picture 5" descr="kat28">
            <a:extLst>
              <a:ext uri="{FF2B5EF4-FFF2-40B4-BE49-F238E27FC236}">
                <a16:creationId xmlns:a16="http://schemas.microsoft.com/office/drawing/2014/main" id="{A44A6357-6E41-4CED-93B4-871672BA4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65425"/>
            <a:ext cx="7032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extLst>
              <a:ext uri="{FF2B5EF4-FFF2-40B4-BE49-F238E27FC236}">
                <a16:creationId xmlns:a16="http://schemas.microsoft.com/office/drawing/2014/main" id="{E8005278-25B2-4256-B3FD-2AB2D1B4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89163"/>
            <a:ext cx="7561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/>
              <a:t>forward          backward     forward or backward   forward and backward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6A54D8B3-2BEC-4686-9E42-D34724389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36863"/>
            <a:ext cx="1296988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successor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branch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refinement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arbitrary</a:t>
            </a:r>
          </a:p>
        </p:txBody>
      </p:sp>
      <p:sp>
        <p:nvSpPr>
          <p:cNvPr id="15369" name="Slide Number Placeholder 2">
            <a:extLst>
              <a:ext uri="{FF2B5EF4-FFF2-40B4-BE49-F238E27FC236}">
                <a16:creationId xmlns:a16="http://schemas.microsoft.com/office/drawing/2014/main" id="{D4098D41-0C68-4E0B-AC4E-E17846E2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49AEF-9509-449D-96AE-1388C8210A5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73F81CDB-9DD3-47DE-A4C0-DEECDD049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25559918-4046-4222-807C-609E0B5A3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4">
            <a:extLst>
              <a:ext uri="{FF2B5EF4-FFF2-40B4-BE49-F238E27FC236}">
                <a16:creationId xmlns:a16="http://schemas.microsoft.com/office/drawing/2014/main" id="{4A3EE7DA-D46C-43F2-A2FD-BEEE50F0A92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5">
            <a:extLst>
              <a:ext uri="{FF2B5EF4-FFF2-40B4-BE49-F238E27FC236}">
                <a16:creationId xmlns:a16="http://schemas.microsoft.com/office/drawing/2014/main" id="{360FD996-3467-4A83-A423-DD3DD8A1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5184775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 of graphs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Example:</a:t>
            </a:r>
          </a:p>
        </p:txBody>
      </p:sp>
      <p:pic>
        <p:nvPicPr>
          <p:cNvPr id="16390" name="Picture 6" descr="xlgraph1">
            <a:extLst>
              <a:ext uri="{FF2B5EF4-FFF2-40B4-BE49-F238E27FC236}">
                <a16:creationId xmlns:a16="http://schemas.microsoft.com/office/drawing/2014/main" id="{DF3506AC-72A9-4C76-8D84-77F6AE26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280828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xlgraph2">
            <a:extLst>
              <a:ext uri="{FF2B5EF4-FFF2-40B4-BE49-F238E27FC236}">
                <a16:creationId xmlns:a16="http://schemas.microsoft.com/office/drawing/2014/main" id="{17B79DB1-A5D0-4BFE-8B13-96698444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573463"/>
            <a:ext cx="53276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DFD7B376-24D1-4F08-AD7E-FEFD9CA9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70225"/>
            <a:ext cx="54737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b="1" dirty="0">
                <a:latin typeface="Arial" panose="020B0604020202020204" pitchFamily="34" charset="0"/>
              </a:rPr>
              <a:t>is represented in program code as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75220D37-3422-4336-B5EC-6362F180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149725"/>
            <a:ext cx="3960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(the representation is not unique!)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E5D2AF9D-FAE6-49E3-863D-C5F7A3960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10088"/>
            <a:ext cx="39608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solidFill>
                  <a:srgbClr val="009900"/>
                </a:solidFill>
                <a:latin typeface="Arial" panose="020B0604020202020204" pitchFamily="34" charset="0"/>
              </a:rPr>
              <a:t>( &gt;: successor edge, +: branch edge)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5375BAC8-AF61-49EF-878F-08B4F6DB0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294188"/>
            <a:ext cx="71437" cy="28733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Slide Number Placeholder 2">
            <a:extLst>
              <a:ext uri="{FF2B5EF4-FFF2-40B4-BE49-F238E27FC236}">
                <a16:creationId xmlns:a16="http://schemas.microsoft.com/office/drawing/2014/main" id="{D61C622B-0527-4083-9D2C-14D8E590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F26ED2-0121-4001-B66E-B853A80327A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5E181A2-D6E9-4F9F-885A-DC92E5B75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84248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CC3300"/>
                </a:solidFill>
                <a:latin typeface="Arial" panose="020B0604020202020204" pitchFamily="34" charset="0"/>
              </a:rPr>
              <a:t>How can the following graph be described in XL code?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A22E04DE-4F96-4DE2-A0F7-5D5756092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716338"/>
            <a:ext cx="792162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259F296-BE99-49E5-90C2-8062CA0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8592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31E37B87-0D37-43CF-9EA7-80FA9AABA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27813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FE0D9E3-C358-49B8-AC2B-1F55BFE1E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9241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Bud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5146AF7C-057E-4F2B-BBD3-6743785A4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45085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A8961E33-65D0-4CCF-9A2E-5E1F14616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6513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Leaf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C567F3BA-EA9A-4597-A2D3-36E9B300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6450" y="4219575"/>
            <a:ext cx="936625" cy="5048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FEDD2E55-4C1C-43B6-9AD3-848526D40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500438"/>
            <a:ext cx="0" cy="10080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407A034-C4DF-4E4A-97E7-68D1981F5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6675" y="3500438"/>
            <a:ext cx="0" cy="10080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4685CEB2-DE1C-4883-A776-CDFFBA6EC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284538"/>
            <a:ext cx="10080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416DB046-7EFA-4E63-B8A9-033734CC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4354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CC3300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36009864-4D91-4659-A836-5A0FFCA1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1400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37BA1457-95BA-4058-866D-C1AF2E36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7163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chemeClr val="bg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20A85D90-F361-434A-90C6-589334CB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716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425" name="Line 3">
            <a:extLst>
              <a:ext uri="{FF2B5EF4-FFF2-40B4-BE49-F238E27FC236}">
                <a16:creationId xmlns:a16="http://schemas.microsoft.com/office/drawing/2014/main" id="{ADC19A93-6A2F-41B1-B45E-9B39F45EE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7176"/>
            <a:ext cx="8362950" cy="31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">
            <a:extLst>
              <a:ext uri="{FF2B5EF4-FFF2-40B4-BE49-F238E27FC236}">
                <a16:creationId xmlns:a16="http://schemas.microsoft.com/office/drawing/2014/main" id="{D6002267-DE59-4FEE-A97A-038F02B5A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27" name="AutoShape 5">
            <a:extLst>
              <a:ext uri="{FF2B5EF4-FFF2-40B4-BE49-F238E27FC236}">
                <a16:creationId xmlns:a16="http://schemas.microsoft.com/office/drawing/2014/main" id="{022E5451-5857-479A-81BF-9A46E9A185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8" name="Slide Number Placeholder 2">
            <a:extLst>
              <a:ext uri="{FF2B5EF4-FFF2-40B4-BE49-F238E27FC236}">
                <a16:creationId xmlns:a16="http://schemas.microsoft.com/office/drawing/2014/main" id="{06B5FBCD-B26B-4D7F-A645-18843E9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F2C94-C73C-450F-8FFC-8DB532C889F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6EF425B8-206A-431C-B6F7-B96A99BD54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5">
            <a:extLst>
              <a:ext uri="{FF2B5EF4-FFF2-40B4-BE49-F238E27FC236}">
                <a16:creationId xmlns:a16="http://schemas.microsoft.com/office/drawing/2014/main" id="{8E71DCFD-9031-4F83-8E31-14D6819FE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436" name="AutoShape 6">
            <a:extLst>
              <a:ext uri="{FF2B5EF4-FFF2-40B4-BE49-F238E27FC236}">
                <a16:creationId xmlns:a16="http://schemas.microsoft.com/office/drawing/2014/main" id="{8F05AA82-732F-470A-9DAB-92D61C6AE48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7" name="Text Box 7">
            <a:extLst>
              <a:ext uri="{FF2B5EF4-FFF2-40B4-BE49-F238E27FC236}">
                <a16:creationId xmlns:a16="http://schemas.microsoft.com/office/drawing/2014/main" id="{CB318749-949C-490A-A882-FD9B6248F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32813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The current graph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GroIMP</a:t>
            </a:r>
            <a:r>
              <a:rPr lang="en-US" altLang="en-US" sz="2400" dirty="0">
                <a:latin typeface="Arial" panose="020B0604020202020204" pitchFamily="34" charset="0"/>
              </a:rPr>
              <a:t> maintains always a graph which contains the complete current structural information. This graph is transformed by application of the rules.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Attention: Not all nodes are visible objects in the 3-D view of the structure!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F0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F(x)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Box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Sphere</a:t>
            </a:r>
            <a:r>
              <a:rPr lang="en-US" altLang="de-DE" sz="2400" dirty="0">
                <a:latin typeface="Arial" panose="020B0604020202020204" pitchFamily="34" charset="0"/>
              </a:rPr>
              <a:t>:  Yes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RU(30)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</a:t>
            </a:r>
            <a:r>
              <a:rPr lang="en-US" altLang="de-DE" sz="2400" dirty="0">
                <a:latin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</a:rPr>
              <a:t>normally</a:t>
            </a:r>
            <a:r>
              <a:rPr lang="de-DE" altLang="en-US" sz="2400" dirty="0">
                <a:latin typeface="Arial" panose="020B0604020202020204" pitchFamily="34" charset="0"/>
              </a:rPr>
              <a:t> not (</a:t>
            </a:r>
            <a:r>
              <a:rPr lang="en-US" altLang="en-US" sz="2400" dirty="0">
                <a:latin typeface="Arial" panose="020B0604020202020204" pitchFamily="34" charset="0"/>
              </a:rPr>
              <a:t>if</a:t>
            </a:r>
            <a:r>
              <a:rPr lang="de-DE" altLang="en-US" sz="2400" dirty="0">
                <a:latin typeface="Arial" panose="020B0604020202020204" pitchFamily="34" charset="0"/>
              </a:rPr>
              <a:t> not </a:t>
            </a:r>
            <a:r>
              <a:rPr lang="en-US" altLang="en-US" sz="2400" dirty="0">
                <a:latin typeface="Arial" panose="020B0604020202020204" pitchFamily="34" charset="0"/>
              </a:rPr>
              <a:t>derived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by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“</a:t>
            </a:r>
            <a:r>
              <a:rPr lang="en-US" altLang="en-US" sz="2400" b="1" dirty="0">
                <a:latin typeface="Courier New" panose="02070309020205020404" pitchFamily="49" charset="0"/>
              </a:rPr>
              <a:t>extends</a:t>
            </a:r>
            <a:r>
              <a:rPr lang="de-DE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from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visible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objects</a:t>
            </a:r>
            <a:r>
              <a:rPr lang="de-DE" altLang="en-US" sz="2400" dirty="0">
                <a:latin typeface="Arial" panose="020B0604020202020204" pitchFamily="34" charset="0"/>
              </a:rPr>
              <a:t>)</a:t>
            </a:r>
          </a:p>
          <a:p>
            <a:pPr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The graph can be completely visualized in the 2-D graph view (in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 -  2D  -  Graph).</a:t>
            </a:r>
          </a:p>
        </p:txBody>
      </p:sp>
      <p:sp>
        <p:nvSpPr>
          <p:cNvPr id="18438" name="Slide Number Placeholder 2">
            <a:extLst>
              <a:ext uri="{FF2B5EF4-FFF2-40B4-BE49-F238E27FC236}">
                <a16:creationId xmlns:a16="http://schemas.microsoft.com/office/drawing/2014/main" id="{C0541D20-CD96-4839-B378-4E665863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7C09F8-4047-4C86-8B31-FDE9257D6FA0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F23C75CD-9E47-485B-A85F-79FD56C79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618537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Load an example RGG file in </a:t>
            </a:r>
            <a:r>
              <a:rPr lang="en-US" altLang="de-DE" sz="2800" dirty="0" err="1">
                <a:latin typeface="Arial" panose="020B0604020202020204" pitchFamily="34" charset="0"/>
              </a:rPr>
              <a:t>GroIMP</a:t>
            </a: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and execute some steps (do not work with a too complex structure).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Open the 2-D graph view, fix the window with the mouse in the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user interface and test different layouts (Layout - Edit):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Sugiyama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Square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Random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SimpleEdgeBased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Fruchterman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Keep track of the changes 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when you apply the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(click on “</a:t>
            </a:r>
            <a:r>
              <a:rPr lang="en-US" altLang="de-DE" sz="2000" b="1" dirty="0">
                <a:latin typeface="Arial" panose="020B0604020202020204" pitchFamily="34" charset="0"/>
              </a:rPr>
              <a:t>redraw</a:t>
            </a:r>
            <a:r>
              <a:rPr lang="en-US" altLang="de-DE" sz="2000" dirty="0">
                <a:latin typeface="Arial" panose="020B0604020202020204" pitchFamily="34" charset="0"/>
              </a:rPr>
              <a:t>”)</a:t>
            </a:r>
            <a:endParaRPr lang="en-US" altLang="de-DE" sz="2400" dirty="0">
              <a:latin typeface="Arial" panose="020B0604020202020204" pitchFamily="34" charset="0"/>
            </a:endParaRPr>
          </a:p>
        </p:txBody>
      </p:sp>
      <p:pic>
        <p:nvPicPr>
          <p:cNvPr id="19459" name="Picture 5" descr="graph_rgg">
            <a:extLst>
              <a:ext uri="{FF2B5EF4-FFF2-40B4-BE49-F238E27FC236}">
                <a16:creationId xmlns:a16="http://schemas.microsoft.com/office/drawing/2014/main" id="{51B9A29C-3C38-4DF8-871D-38BAC997A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2708275"/>
            <a:ext cx="303688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Line 3">
            <a:extLst>
              <a:ext uri="{FF2B5EF4-FFF2-40B4-BE49-F238E27FC236}">
                <a16:creationId xmlns:a16="http://schemas.microsoft.com/office/drawing/2014/main" id="{98CAF97F-844F-4B6F-8950-1CF9E5A20A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4000"/>
            <a:ext cx="836295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">
            <a:extLst>
              <a:ext uri="{FF2B5EF4-FFF2-40B4-BE49-F238E27FC236}">
                <a16:creationId xmlns:a16="http://schemas.microsoft.com/office/drawing/2014/main" id="{CCB6B6CE-2442-47B7-92BD-5415E12B37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039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2" name="AutoShape 5">
            <a:extLst>
              <a:ext uri="{FF2B5EF4-FFF2-40B4-BE49-F238E27FC236}">
                <a16:creationId xmlns:a16="http://schemas.microsoft.com/office/drawing/2014/main" id="{6D2831A3-2FC7-430C-BF2C-E097B99E62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3" name="Slide Number Placeholder 2">
            <a:extLst>
              <a:ext uri="{FF2B5EF4-FFF2-40B4-BE49-F238E27FC236}">
                <a16:creationId xmlns:a16="http://schemas.microsoft.com/office/drawing/2014/main" id="{A6A61AC6-145B-4426-A9CA-AAFFCC14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EB3E4-0F44-4744-8331-20ECDA0EE24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F851BBED-AE53-4C6D-97F5-EB196EF90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9D81C584-C307-47EA-9E9D-93EC46FB0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9E222F7B-C7E1-460E-937D-82761F312A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67C36086-DD7C-4BB5-875B-435BBC1F1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81075"/>
            <a:ext cx="8532812" cy="473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Which parts of the current graph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are visible (in the 3-D view)?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all geometry nodes which can be accessed from the root (denoted ^) of the graph by exactly one path which consists only of "</a:t>
            </a:r>
            <a:r>
              <a:rPr lang="en-US" altLang="de-DE" sz="2800" b="1" dirty="0">
                <a:latin typeface="Arial" panose="020B0604020202020204" pitchFamily="34" charset="0"/>
              </a:rPr>
              <a:t>successor</a:t>
            </a:r>
            <a:r>
              <a:rPr lang="en-US" altLang="de-DE" sz="2800" dirty="0">
                <a:latin typeface="Arial" panose="020B0604020202020204" pitchFamily="34" charset="0"/>
              </a:rPr>
              <a:t>" and "</a:t>
            </a:r>
            <a:r>
              <a:rPr lang="en-US" altLang="de-DE" sz="2800" b="1" dirty="0">
                <a:latin typeface="Arial" panose="020B0604020202020204" pitchFamily="34" charset="0"/>
              </a:rPr>
              <a:t>branch</a:t>
            </a:r>
            <a:r>
              <a:rPr lang="en-US" altLang="de-DE" sz="2800" dirty="0">
                <a:latin typeface="Arial" panose="020B0604020202020204" pitchFamily="34" charset="0"/>
              </a:rPr>
              <a:t>" edges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How to enforce that an object is visible in any case: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chemeClr val="accent6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==&gt;&gt; ^ Object</a:t>
            </a:r>
            <a:endParaRPr lang="en-US" altLang="de-DE" sz="28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</p:txBody>
      </p:sp>
      <p:sp>
        <p:nvSpPr>
          <p:cNvPr id="20486" name="Slide Number Placeholder 2">
            <a:extLst>
              <a:ext uri="{FF2B5EF4-FFF2-40B4-BE49-F238E27FC236}">
                <a16:creationId xmlns:a16="http://schemas.microsoft.com/office/drawing/2014/main" id="{64C224FC-CA56-4F51-902D-F0498C51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B9F0E3-0F35-472D-B5D4-0BF3993CF28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3BC593A-8FC7-4412-8EBA-FC8F24D71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464790"/>
            <a:ext cx="864235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Morphological measurements, 18 and 25 June, 2021</a:t>
            </a:r>
            <a:endParaRPr lang="en-US" altLang="de-DE" sz="24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Please bring the following: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Smartphone or camera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dirty="0" err="1">
                <a:latin typeface="Arial" panose="020B0604020202020204" pitchFamily="34" charset="0"/>
              </a:rPr>
              <a:t>Coloured</a:t>
            </a:r>
            <a:r>
              <a:rPr lang="en-US" altLang="de-DE" sz="2400" dirty="0">
                <a:latin typeface="Arial" panose="020B0604020202020204" pitchFamily="34" charset="0"/>
              </a:rPr>
              <a:t> pencils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Ruler, protractor (if available)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Small adhesive labels (if available), alternatively “</a:t>
            </a:r>
            <a:r>
              <a:rPr lang="en-US" altLang="de-DE" sz="2400" dirty="0" err="1">
                <a:latin typeface="Arial" panose="020B0604020202020204" pitchFamily="34" charset="0"/>
              </a:rPr>
              <a:t>Tesafilm</a:t>
            </a:r>
            <a:r>
              <a:rPr lang="en-US" altLang="de-DE" sz="2400" dirty="0">
                <a:latin typeface="Arial" panose="020B0604020202020204" pitchFamily="34" charset="0"/>
              </a:rPr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Notebook / Tablet to enter data in </a:t>
            </a: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 format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 Groups will work simultaneously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gas exchange / manual morphology / FASTRAK digitizer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51035F4-CD90-4D22-AEA7-0B83E6B26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27776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A881705-4C0D-44B8-8A56-58E5B6115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4C136448-5E4A-4B5C-B032-C806384489F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316B05-3931-49DE-AB59-6B5D0C36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5CA3F14-8FE6-409A-BAC0-B2A848C9D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20896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Graph as mathematical basic structure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Graph replacement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Two rule types: L-system and SPO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Simple spruce model</a:t>
            </a:r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EFCEEB33-A3D0-4F8B-9B5B-623BF4772E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33EB3D68-CB22-42AA-8AA3-4931C8B43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5">
            <a:extLst>
              <a:ext uri="{FF2B5EF4-FFF2-40B4-BE49-F238E27FC236}">
                <a16:creationId xmlns:a16="http://schemas.microsoft.com/office/drawing/2014/main" id="{4EB6DCAF-2181-4AB3-AC18-FDEA12C9F2F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2">
            <a:extLst>
              <a:ext uri="{FF2B5EF4-FFF2-40B4-BE49-F238E27FC236}">
                <a16:creationId xmlns:a16="http://schemas.microsoft.com/office/drawing/2014/main" id="{67B3A006-0A2A-43C9-A206-CFCC7069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363B0-FDBC-4C3D-B1EE-2475FD12B4D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91E6913D-15C9-4DA5-B114-F12C5FAD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333375"/>
            <a:ext cx="825893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Objects of investigation: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Young plants Hornbeam / Maple / Sweet Cherry / Beech, the same as for the photosynthesis measurements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0000FF"/>
                </a:solidFill>
                <a:latin typeface="Arial" panose="020B0604020202020204" pitchFamily="34" charset="0"/>
              </a:rPr>
              <a:t>Before the detailed measurements: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Give the tree a ID name (name tag!)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Check for special features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Define reference direction (in pot)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Photograph the tree from several sides (with reference direction and name tag)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record measured variables related to the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B5F5245-D71A-48CA-82F6-1D05BC241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8D3CD2D4-D03F-4E7C-B389-BFDEB45D8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B127BD7-D81A-4F75-8E72-3D06F01CE0C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6F91B4-0B2D-4AFD-9992-D5248BB2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BD07FAD-F427-44D2-BE33-357C9EB8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46776" cy="528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Measurement quantities related to the entire tree: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Height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Diameter at the base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leaves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side branches 1st order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Date of measurement</a:t>
            </a:r>
          </a:p>
          <a:p>
            <a:pPr marL="342900" indent="-342900" eaLnBrk="1" hangingPunct="1">
              <a:buFontTx/>
              <a:buChar char="-"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Units of measurement: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lengths and diameters: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angle: degrees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masses: g (but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, as a rule, SI unit: kg)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DDA7E2AA-8369-4F6E-9B5A-B2E07B4386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372FBA0-5552-40E8-938B-F030159F1D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E70CF7-7D99-434E-B425-887A5A02961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7FA199-62F5-4842-918C-C0749D60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EBBFB4D-1104-40A9-BEC3-41C749DA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333375"/>
            <a:ext cx="864235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Preparation of the topological and geometrical detail survey of the tree: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Finding the annual shoot limits (shoot base scars), as far as possible!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Numbering of the internodes of the main axis (trunk) from bottom to top (with consideration of the annual shoot arrangement); correspondingly also for the side branches;  if necessary short shoots and leaves.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side branches: number further within each side branch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Topological sketch of the entire tree with all leaves on a large drawing sheet (use several sheets if necessary - provide enough space for length and angle information!)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53024B-0F8B-4BD2-98B2-A2130B29CE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6327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09B6A49-FD15-4266-8828-DC26A979E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FE87D5A-9158-4F92-919C-ED38FFA7CC3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D0733-71AF-4C7C-9B92-E0BDF741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ztest">
            <a:extLst>
              <a:ext uri="{FF2B5EF4-FFF2-40B4-BE49-F238E27FC236}">
                <a16:creationId xmlns:a16="http://schemas.microsoft.com/office/drawing/2014/main" id="{EA2E3105-C235-4448-84CF-8B81F0100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360871D4-3DA8-4268-8590-7EAC8B5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04813"/>
            <a:ext cx="374491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Red: Names of internodes, petioles and leaf blades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Black: Length (L), Diameter (D), Width (of leaf blade; B)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Green: Angle specifications. Angle of divergence (deviation from the growth direction of the main axis): W (in degrees), azimuth angle (relative to the reference direction on the ground): S (in degrees); note: no negative angles possible.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optional: angle between two consecutive internodes (W-indicator)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C3AAC34-21FC-46F5-B5EC-903659891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7193D762-B27B-47BE-9695-04D38F6A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2ABAA05-4C12-4A19-A5AD-83868328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1C18B-A4F3-4846-8052-471D26D3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ztest">
            <a:extLst>
              <a:ext uri="{FF2B5EF4-FFF2-40B4-BE49-F238E27FC236}">
                <a16:creationId xmlns:a16="http://schemas.microsoft.com/office/drawing/2014/main" id="{818F94E6-998F-4EFB-997D-8148EE51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DF1CF45C-3A70-4EFC-8E5A-341030AC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32656"/>
            <a:ext cx="4140200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Corresponding </a:t>
            </a:r>
            <a:r>
              <a:rPr lang="en-US" altLang="de-DE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dtd</a:t>
            </a: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file:</a:t>
            </a:r>
            <a:endParaRPr lang="de-DE" altLang="de-D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T1  L75  ##   O0           D2.3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T2  L50  #T1  V            D1.9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T3  L67  #T2  V            D1.5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T4  L31  #T3  V          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S1  L40  #T1     -    W65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S2  L36  #T2     +    W60  D0.9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S3  L20  #T3     S315 W50  D0.8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B1  L45  #S1  V  R5   W30        C4 &lt; B30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B2  L57  #S2  V  R5   W10        C4 &lt; B35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B3  L28  #S3  V  R5   W45        C4 &lt; B19 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#  Name of the parent segment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V</a:t>
            </a:r>
            <a:r>
              <a:rPr lang="en-US" altLang="de-DE" sz="1800" dirty="0">
                <a:latin typeface="Arial" panose="020B0604020202020204" pitchFamily="34" charset="0"/>
              </a:rPr>
              <a:t> stands for "extension" (of the axis)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+ for S90 (growth direction right)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– for S270 (growth direction left)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R5</a:t>
            </a:r>
            <a:r>
              <a:rPr lang="en-US" altLang="de-DE" sz="1800" dirty="0">
                <a:latin typeface="Arial" panose="020B0604020202020204" pitchFamily="34" charset="0"/>
              </a:rPr>
              <a:t> for downward direction (= S180)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C4</a:t>
            </a:r>
            <a:r>
              <a:rPr lang="en-US" altLang="de-DE" sz="1800" dirty="0">
                <a:latin typeface="Arial" panose="020B0604020202020204" pitchFamily="34" charset="0"/>
              </a:rPr>
              <a:t> for red </a:t>
            </a:r>
            <a:r>
              <a:rPr lang="en-US" altLang="de-DE" sz="1800" dirty="0" err="1">
                <a:latin typeface="Arial" panose="020B0604020202020204" pitchFamily="34" charset="0"/>
              </a:rPr>
              <a:t>colour</a:t>
            </a:r>
            <a:r>
              <a:rPr lang="en-US" altLang="de-DE" sz="1800" dirty="0">
                <a:latin typeface="Arial" panose="020B0604020202020204" pitchFamily="34" charset="0"/>
              </a:rPr>
              <a:t> marking (arbitrary)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The B-specifications for the leaf blades are written in comment brackets (currently no automatic processing by </a:t>
            </a:r>
            <a:r>
              <a:rPr lang="en-US" altLang="de-DE" sz="1800" dirty="0" err="1"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B96AEAA-2F48-46B6-AC4A-1051C4A86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8493124-08F1-4EE9-94DB-7C7DC23E8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1613E91A-EA75-4CB4-AD0E-5F24D12F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DB973-E95D-448C-94E6-7D9AE00C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5C400176-08F6-4763-9695-B4DD2BC66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87" y="731599"/>
            <a:ext cx="6841449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Short shoot chains: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summary information possible through 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Qn</a:t>
            </a:r>
            <a:r>
              <a:rPr lang="en-US" altLang="de-DE" sz="2400" dirty="0">
                <a:latin typeface="Arial" panose="020B0604020202020204" pitchFamily="34" charset="0"/>
              </a:rPr>
              <a:t> instead of the length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Lx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stands for short shoot chain consisting of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</a:rPr>
              <a:t> short shoots (no length specification provided)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B9707DC-C871-4B2E-8FB5-9A1CBE8D13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01FD1AB-D8AA-4785-BDAF-2E6166D589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AF8274F-3F6C-4A66-9BFE-114CD286AD3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68E44-E871-4867-AFBC-876A53E1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klbuche">
            <a:extLst>
              <a:ext uri="{FF2B5EF4-FFF2-40B4-BE49-F238E27FC236}">
                <a16:creationId xmlns:a16="http://schemas.microsoft.com/office/drawing/2014/main" id="{64BF913A-6D9A-4197-ACF0-44D97824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56" y="308584"/>
            <a:ext cx="3056394" cy="654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>
            <a:extLst>
              <a:ext uri="{FF2B5EF4-FFF2-40B4-BE49-F238E27FC236}">
                <a16:creationId xmlns:a16="http://schemas.microsoft.com/office/drawing/2014/main" id="{B3ED8B5B-F544-4C9B-8FA6-349C56E53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353" y="447055"/>
            <a:ext cx="1512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12F002D-5F7F-4F01-A6C5-DDBE2DA45C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9" y="116632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15771561-2D3C-40AA-A64E-6BFC9F904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18" y="548680"/>
            <a:ext cx="591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DA96E197-5D44-4D90-9354-C5E6B273289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73C38F-4207-4967-858C-9F8EEE6B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21C313-27AD-491D-82DC-A8907C29B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150" y="0"/>
            <a:ext cx="2370354" cy="6858000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845516CC-0A0B-45D3-92E5-BE437F32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41" y="365755"/>
            <a:ext cx="23771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small Beech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4B5F1873-25AC-4769-A498-89C8754D2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648"/>
            <a:ext cx="860425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Geometric detail measurements: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internodes and petioles: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Diameter of internodes (annual growth at least 1 time per year) :   accurate to 1/10 mm; measured in the middle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a leaf: measured from the beginning of the leaf stalk to the blade tip,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Width of leaf: measured at the widest point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Leaf area (only by destructive measurement): possible with a special leaf measuring instrument after the dismemberment of the tree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Angle: accurate to 5° (azimuth angle: 10°); measurement between internode and midrib of leaf blade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Mass: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Internodes and Leaves: dry mass for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FFFF43A-A2CA-4EB1-AE85-F7348FF240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16605A-522F-4796-8199-AFF752636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BFF38E-D298-4E81-84BF-0CF80F7972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581EE-8B88-42A6-9202-FD5BCC28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BDE49942-85DD-4B09-A967-3D653C16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6632"/>
            <a:ext cx="87852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99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To analyze the measured data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upload in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- check for visual plausibility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Representation of leaves with width and area  currently not possible (transfer leaf data to extra table)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First analyses: Creation of tables with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(elementary analysis; lengths and angles); also possible with queries from the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console</a:t>
            </a: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Statistical evaluation of tables (R or </a:t>
            </a:r>
            <a:r>
              <a:rPr lang="en-US" altLang="de-DE" sz="2400" dirty="0" err="1">
                <a:latin typeface="Arial" panose="020B0604020202020204" pitchFamily="34" charset="0"/>
              </a:rPr>
              <a:t>Statistica</a:t>
            </a:r>
            <a:r>
              <a:rPr lang="en-US" altLang="de-DE" sz="2400" dirty="0">
                <a:latin typeface="Arial" panose="020B0604020202020204" pitchFamily="34" charset="0"/>
              </a:rPr>
              <a:t>)  (see description on </a:t>
            </a:r>
            <a:r>
              <a:rPr lang="en-US" altLang="de-DE" sz="2400" dirty="0" err="1">
                <a:latin typeface="Arial" panose="020B0604020202020204" pitchFamily="34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</a:rPr>
              <a:t>-CD, to be adapted)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dirty="0">
                <a:solidFill>
                  <a:srgbClr val="0000FF"/>
                </a:solidFill>
                <a:latin typeface="Arial" panose="020B0604020202020204" pitchFamily="34" charset="0"/>
              </a:rPr>
              <a:t>Targets:</a:t>
            </a:r>
            <a:r>
              <a:rPr lang="en-US" altLang="de-DE" sz="2200" dirty="0">
                <a:latin typeface="Arial" panose="020B0604020202020204" pitchFamily="34" charset="0"/>
              </a:rPr>
              <a:t> Progression of morphological quantities along the axes and during branching; correlation and regression analysis of the quantities among each other; mean values and standard deviations; non-linear adaptation of a light response curve to the photosynthesis data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04D114E-3571-4C45-A5DF-B8EE4EAF72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16632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28D974F-168C-4C66-96DA-0C0B97869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B2A46B0-5AEC-4AFC-9AA7-1356C0D5FB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492E4-25BB-47AD-9EE5-3AC6B3AA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6">
            <a:extLst>
              <a:ext uri="{FF2B5EF4-FFF2-40B4-BE49-F238E27FC236}">
                <a16:creationId xmlns:a16="http://schemas.microsoft.com/office/drawing/2014/main" id="{43EA7468-B296-45D6-AD09-4D786BCC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27" y="672366"/>
            <a:ext cx="775811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How to upload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-Data in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File / Open &gt; choose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-Data &gt; Open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Branching structure appears in the 3D view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Change camera settings if necessary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Modify the file and save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modification becomes visible on the display</a:t>
            </a: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4326E19-55D3-4369-A3C3-A3A530578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8D445F-8874-4D62-A80F-A04BC0C049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2F742D7-1CD1-4BAE-B894-A845C38C58C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CE0DF-4651-4D98-8857-EA4365A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0EEFA58-CB4E-4D5C-968E-9F31DECA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8208963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Spruce model: discussion of the questions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Notation of graphs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The current graph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Preparation for morphological measurements (June 18,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9:00 a.m., Greenhouse of Forest Botany department)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680571E2-83CE-46E9-A719-BF5ACCA21A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EEE13BB3-9B1D-47F9-A728-C52268648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5">
            <a:extLst>
              <a:ext uri="{FF2B5EF4-FFF2-40B4-BE49-F238E27FC236}">
                <a16:creationId xmlns:a16="http://schemas.microsoft.com/office/drawing/2014/main" id="{DB20E58E-5D6B-49D9-A928-5F40B51E2D3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2">
            <a:extLst>
              <a:ext uri="{FF2B5EF4-FFF2-40B4-BE49-F238E27FC236}">
                <a16:creationId xmlns:a16="http://schemas.microsoft.com/office/drawing/2014/main" id="{AA3418BD-CE79-494F-B423-636A7351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D866F-23A5-4CFC-978E-0D732BF94B2F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811F8D46-DE7A-4E67-90D9-E7889709C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8424733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Checking for consistency of the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file: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Optical control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- pay special attention to the base shoot, are there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   more (too many) shoots at the base?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   Checking the age count: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analysis option F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- 5</a:t>
            </a:r>
            <a:r>
              <a:rPr lang="en-US" altLang="de-DE" sz="24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column of the generated table: is age 0 too rare?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327A1BF-2A5B-49DE-8150-C741D7CDE7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404664"/>
            <a:ext cx="8363271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67C21FD-6BFA-43D9-83C6-FDFD71A7E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89384"/>
            <a:ext cx="1" cy="606861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213D871-0921-4724-9497-FDFA5EF0E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9379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106736-F73F-4632-A5AE-3F4AF2C9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>
            <a:extLst>
              <a:ext uri="{FF2B5EF4-FFF2-40B4-BE49-F238E27FC236}">
                <a16:creationId xmlns:a16="http://schemas.microsoft.com/office/drawing/2014/main" id="{8092BC15-854F-46CD-AC40-6E11804C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26" y="549275"/>
            <a:ext cx="8424862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Simple analyses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some features were taken from the predecessor software GROGRA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Panels &gt; RGG Panels &gt; GROGRA functions &gt; Analysis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There you can find: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list of all shoots (generates complete list)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elementary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basic tree parameters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topological analysis (more on this later)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8447AF3-0D2B-410D-A352-028A70E80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850C6BC-D583-4A0A-963A-EC4BAAB2D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E9E125C-CC72-4ADF-8272-20BB5DD0C34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4A28E9-DBD0-4A21-9AAC-7F2E9467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egenh01">
            <a:extLst>
              <a:ext uri="{FF2B5EF4-FFF2-40B4-BE49-F238E27FC236}">
                <a16:creationId xmlns:a16="http://schemas.microsoft.com/office/drawing/2014/main" id="{F1253BD4-822F-47CD-9B0E-BFBACD117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73911"/>
            <a:ext cx="5904706" cy="533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>
            <a:extLst>
              <a:ext uri="{FF2B5EF4-FFF2-40B4-BE49-F238E27FC236}">
                <a16:creationId xmlns:a16="http://schemas.microsoft.com/office/drawing/2014/main" id="{AE78B153-00C9-475B-9AE8-48E89284C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471" y="542606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CB07E1A-E672-41FE-B01E-E7658A3E3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65E48013-C757-4765-B111-A7CBDD0F6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F54D160-83FC-45C9-8A9C-5686EC4623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ED8E30-4B01-4019-8F42-5B3F4FC3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EDFABBC-ADD2-4C0D-9186-6DF0A476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2656"/>
            <a:ext cx="828072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statistical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Trend for leaf length along the main tree trunk for Poplar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296B397-CAFA-4976-AE13-49D98487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9" y="386661"/>
            <a:ext cx="7848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Correlation between leaf length and width for Poplar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C22AA556-CFA7-4F5F-AA9F-C21B84C6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pic>
        <p:nvPicPr>
          <p:cNvPr id="39940" name="Picture 4" descr="degenh02">
            <a:extLst>
              <a:ext uri="{FF2B5EF4-FFF2-40B4-BE49-F238E27FC236}">
                <a16:creationId xmlns:a16="http://schemas.microsoft.com/office/drawing/2014/main" id="{0568DAB6-410A-4BF1-9E41-908726BF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05333"/>
            <a:ext cx="58324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5">
            <a:extLst>
              <a:ext uri="{FF2B5EF4-FFF2-40B4-BE49-F238E27FC236}">
                <a16:creationId xmlns:a16="http://schemas.microsoft.com/office/drawing/2014/main" id="{B1D66F07-3DCE-462F-B014-BABBE637A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956002"/>
            <a:ext cx="864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The analysis of the data will be part of the assignment and will not be elaborated here any further.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31127B7-F4A4-4656-B941-35D4744C2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648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9A9B332-8D19-4411-BD93-4661EAF70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60BB5C33-1652-4235-A984-77FFDE58404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03BB67-84E5-47FB-A7EC-9DB73532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>
            <a:extLst>
              <a:ext uri="{FF2B5EF4-FFF2-40B4-BE49-F238E27FC236}">
                <a16:creationId xmlns:a16="http://schemas.microsoft.com/office/drawing/2014/main" id="{9F56D9C7-CE76-41AB-BE8F-2FD6AA2420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4">
            <a:extLst>
              <a:ext uri="{FF2B5EF4-FFF2-40B4-BE49-F238E27FC236}">
                <a16:creationId xmlns:a16="http://schemas.microsoft.com/office/drawing/2014/main" id="{CD77731D-2C1A-4C12-B267-14CF9FC26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8" name="AutoShape 5">
            <a:extLst>
              <a:ext uri="{FF2B5EF4-FFF2-40B4-BE49-F238E27FC236}">
                <a16:creationId xmlns:a16="http://schemas.microsoft.com/office/drawing/2014/main" id="{9CEBD4CD-E2BB-45A3-875B-6127A72563F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2">
            <a:extLst>
              <a:ext uri="{FF2B5EF4-FFF2-40B4-BE49-F238E27FC236}">
                <a16:creationId xmlns:a16="http://schemas.microsoft.com/office/drawing/2014/main" id="{1EB59B81-DBC9-4323-805E-1EEAE3694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30580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A spruce model in XL (see last lecture)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/* Spruce model     sm09_fichte.rgg       W.K. 11.6.2009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6150" name="Slide Number Placeholder 2">
            <a:extLst>
              <a:ext uri="{FF2B5EF4-FFF2-40B4-BE49-F238E27FC236}">
                <a16:creationId xmlns:a16="http://schemas.microsoft.com/office/drawing/2014/main" id="{7DC656AC-05FF-4AF7-8CD1-F0802DBE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128604-4106-478D-90D4-D514A8F33D1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>
            <a:extLst>
              <a:ext uri="{FF2B5EF4-FFF2-40B4-BE49-F238E27FC236}">
                <a16:creationId xmlns:a16="http://schemas.microsoft.com/office/drawing/2014/main" id="{9BF31108-1082-4DDB-92BE-F34D0CC8AE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4">
            <a:extLst>
              <a:ext uri="{FF2B5EF4-FFF2-40B4-BE49-F238E27FC236}">
                <a16:creationId xmlns:a16="http://schemas.microsoft.com/office/drawing/2014/main" id="{10F8C08E-9C49-4DFF-A54B-D7C9071CE9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2" name="AutoShape 5">
            <a:extLst>
              <a:ext uri="{FF2B5EF4-FFF2-40B4-BE49-F238E27FC236}">
                <a16:creationId xmlns:a16="http://schemas.microsoft.com/office/drawing/2014/main" id="{42091186-FEFB-4CA1-98EB-9F51F06C5BC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3" name="Text Box 2">
            <a:extLst>
              <a:ext uri="{FF2B5EF4-FFF2-40B4-BE49-F238E27FC236}">
                <a16:creationId xmlns:a16="http://schemas.microsoft.com/office/drawing/2014/main" id="{4AA1CC8C-05AE-4645-8BE2-FD24A9BF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8532812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medial side branches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7174" name="Slide Number Placeholder 2">
            <a:extLst>
              <a:ext uri="{FF2B5EF4-FFF2-40B4-BE49-F238E27FC236}">
                <a16:creationId xmlns:a16="http://schemas.microsoft.com/office/drawing/2014/main" id="{675D2750-C60B-4A30-8A19-6F31C4AF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38570B-FE7E-4EA0-80E8-AE1E8FE8684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>
            <a:extLst>
              <a:ext uri="{FF2B5EF4-FFF2-40B4-BE49-F238E27FC236}">
                <a16:creationId xmlns:a16="http://schemas.microsoft.com/office/drawing/2014/main" id="{CB362FCC-50B5-4100-B792-07643A76C5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4">
            <a:extLst>
              <a:ext uri="{FF2B5EF4-FFF2-40B4-BE49-F238E27FC236}">
                <a16:creationId xmlns:a16="http://schemas.microsoft.com/office/drawing/2014/main" id="{08D4E168-2231-4220-A547-5757461541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96" name="AutoShape 5">
            <a:extLst>
              <a:ext uri="{FF2B5EF4-FFF2-40B4-BE49-F238E27FC236}">
                <a16:creationId xmlns:a16="http://schemas.microsoft.com/office/drawing/2014/main" id="{1E5618AE-EE07-4E90-9684-EF3595C13D5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7" name="Text Box 2">
            <a:extLst>
              <a:ext uri="{FF2B5EF4-FFF2-40B4-BE49-F238E27FC236}">
                <a16:creationId xmlns:a16="http://schemas.microsoft.com/office/drawing/2014/main" id="{354CC560-26A9-402C-86CC-9DF4D730E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557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8198" name="Slide Number Placeholder 2">
            <a:extLst>
              <a:ext uri="{FF2B5EF4-FFF2-40B4-BE49-F238E27FC236}">
                <a16:creationId xmlns:a16="http://schemas.microsoft.com/office/drawing/2014/main" id="{6F26E02B-CBA7-4AA5-8BFC-6FBFBD74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0F92B-FB0D-4C74-8E41-EAF8FE90421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15B4FBB-5FEA-442A-B129-ACB4A5AE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69913"/>
            <a:ext cx="8713787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i="1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4E026865-6211-4D33-B2D3-56A1F1B99A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8A3854AC-10A6-4423-BC62-AB631554D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21" name="AutoShape 5">
            <a:extLst>
              <a:ext uri="{FF2B5EF4-FFF2-40B4-BE49-F238E27FC236}">
                <a16:creationId xmlns:a16="http://schemas.microsoft.com/office/drawing/2014/main" id="{AD5F1F54-A579-4765-A78F-F7450B62BB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2" name="Slide Number Placeholder 2">
            <a:extLst>
              <a:ext uri="{FF2B5EF4-FFF2-40B4-BE49-F238E27FC236}">
                <a16:creationId xmlns:a16="http://schemas.microsoft.com/office/drawing/2014/main" id="{67AF1663-C19C-4B74-9098-7516748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427CA-496C-421C-A636-ACCDAABB70E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663F588-0010-45DE-8560-E88D74401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49630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>
                <a:solidFill>
                  <a:srgbClr val="FF0000"/>
                </a:solidFill>
                <a:latin typeface="Arial" panose="020B0604020202020204" pitchFamily="34" charset="0"/>
              </a:rPr>
              <a:t>Repetition: 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EB77A9EE-C80E-4CDA-AEFB-9891ABC76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49" y="2122736"/>
            <a:ext cx="714374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10244" name="Line 2">
            <a:extLst>
              <a:ext uri="{FF2B5EF4-FFF2-40B4-BE49-F238E27FC236}">
                <a16:creationId xmlns:a16="http://schemas.microsoft.com/office/drawing/2014/main" id="{E7E5E96B-BACB-456F-84F2-94A029444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913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B69CC086-558A-4D5D-9CF6-7BA431DC0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363" y="549274"/>
            <a:ext cx="20637" cy="63087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46" name="AutoShape 4">
            <a:extLst>
              <a:ext uri="{FF2B5EF4-FFF2-40B4-BE49-F238E27FC236}">
                <a16:creationId xmlns:a16="http://schemas.microsoft.com/office/drawing/2014/main" id="{C92680E0-E59B-4D0F-91A2-66905400E6A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Text Box 4">
            <a:extLst>
              <a:ext uri="{FF2B5EF4-FFF2-40B4-BE49-F238E27FC236}">
                <a16:creationId xmlns:a16="http://schemas.microsoft.com/office/drawing/2014/main" id="{4325211A-AB76-4BB4-9AA8-D39A197C7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76700"/>
            <a:ext cx="1177925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248" name="Text Box 4">
            <a:extLst>
              <a:ext uri="{FF2B5EF4-FFF2-40B4-BE49-F238E27FC236}">
                <a16:creationId xmlns:a16="http://schemas.microsoft.com/office/drawing/2014/main" id="{A4B71538-03C1-4357-9C71-B5990F42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4076700"/>
            <a:ext cx="1670050" cy="1477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0249" name="Text Box 4">
            <a:extLst>
              <a:ext uri="{FF2B5EF4-FFF2-40B4-BE49-F238E27FC236}">
                <a16:creationId xmlns:a16="http://schemas.microsoft.com/office/drawing/2014/main" id="{4587FF47-7628-46BB-9D1B-EC03B6A0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4075113"/>
            <a:ext cx="2339975" cy="1754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0250" name="Text Box 4">
            <a:extLst>
              <a:ext uri="{FF2B5EF4-FFF2-40B4-BE49-F238E27FC236}">
                <a16:creationId xmlns:a16="http://schemas.microsoft.com/office/drawing/2014/main" id="{990FB7BF-990B-4B4E-B387-A361E729D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4076700"/>
            <a:ext cx="13208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251" name="Text Box 4">
            <a:extLst>
              <a:ext uri="{FF2B5EF4-FFF2-40B4-BE49-F238E27FC236}">
                <a16:creationId xmlns:a16="http://schemas.microsoft.com/office/drawing/2014/main" id="{026B8080-1445-4993-B5F1-3B5496E43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076700"/>
            <a:ext cx="1465263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0252" name="Text Box 4">
            <a:extLst>
              <a:ext uri="{FF2B5EF4-FFF2-40B4-BE49-F238E27FC236}">
                <a16:creationId xmlns:a16="http://schemas.microsoft.com/office/drawing/2014/main" id="{ACCD10C4-7933-4379-82B7-C8332FCF1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6227763"/>
            <a:ext cx="5427663" cy="369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10247" idx="0"/>
          </p:cNvCxnSpPr>
          <p:nvPr/>
        </p:nvCxnSpPr>
        <p:spPr>
          <a:xfrm flipV="1">
            <a:off x="1416050" y="2598738"/>
            <a:ext cx="768350" cy="147796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947988" y="2686873"/>
            <a:ext cx="723900" cy="138824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V="1">
            <a:off x="4246563" y="2707511"/>
            <a:ext cx="188913" cy="138824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7142162" y="2597150"/>
            <a:ext cx="960439" cy="15351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5550" y="5084763"/>
            <a:ext cx="177800" cy="115252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Slide Number Placeholder 1">
            <a:extLst>
              <a:ext uri="{FF2B5EF4-FFF2-40B4-BE49-F238E27FC236}">
                <a16:creationId xmlns:a16="http://schemas.microsoft.com/office/drawing/2014/main" id="{AE9411A6-E2E2-41E0-AA86-B33CAC25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2BA329-D875-4900-97C2-1215B758EE3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0CDAE9-3BF1-404D-9950-0C5E267919C3}"/>
              </a:ext>
            </a:extLst>
          </p:cNvPr>
          <p:cNvCxnSpPr>
            <a:cxnSpLocks/>
          </p:cNvCxnSpPr>
          <p:nvPr/>
        </p:nvCxnSpPr>
        <p:spPr>
          <a:xfrm flipH="1" flipV="1">
            <a:off x="6130925" y="2597150"/>
            <a:ext cx="619125" cy="155257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73FEC05E-449E-4A76-817A-597441F9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404813"/>
            <a:ext cx="8532812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Another type of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Update rules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Sometimes you don't want to change anything in the graph structure, but only change attributes of a single node (e.g. to calculate the photosynthesis for a leaf). There is a separate rule type for this: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A ::&gt; { </a:t>
            </a:r>
            <a:r>
              <a:rPr lang="en-US" altLang="de-DE" sz="2400" i="1" dirty="0">
                <a:latin typeface="Arial" panose="020B0604020202020204" pitchFamily="34" charset="0"/>
              </a:rPr>
              <a:t>imperative Code</a:t>
            </a:r>
            <a:r>
              <a:rPr lang="en-US" altLang="de-DE" sz="2400" b="1" dirty="0"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sm09_e25.rgg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sm09_e16.rgg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sm09_e18.rgg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0A4129A6-BE6B-40F5-9CC4-1BD02F2FA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97AE7A23-F0EF-4ACD-B7FD-737F56429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5">
            <a:extLst>
              <a:ext uri="{FF2B5EF4-FFF2-40B4-BE49-F238E27FC236}">
                <a16:creationId xmlns:a16="http://schemas.microsoft.com/office/drawing/2014/main" id="{D7309C1D-4A41-46C6-8586-50DB15FAFB8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2">
            <a:extLst>
              <a:ext uri="{FF2B5EF4-FFF2-40B4-BE49-F238E27FC236}">
                <a16:creationId xmlns:a16="http://schemas.microsoft.com/office/drawing/2014/main" id="{EF11032C-D0AB-4AB7-92A3-8CA1AB2A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76F0F-D95B-44F9-A68E-7CF6204AC68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2850</Words>
  <Application>Microsoft Office PowerPoint</Application>
  <PresentationFormat>Bildschirmpräsentation (4:3)</PresentationFormat>
  <Paragraphs>355</Paragraphs>
  <Slides>33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0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208</cp:revision>
  <dcterms:created xsi:type="dcterms:W3CDTF">2006-10-23T15:58:10Z</dcterms:created>
  <dcterms:modified xsi:type="dcterms:W3CDTF">2021-06-16T13:48:38Z</dcterms:modified>
</cp:coreProperties>
</file>