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531" r:id="rId2"/>
    <p:sldId id="490" r:id="rId3"/>
    <p:sldId id="491" r:id="rId4"/>
    <p:sldId id="541" r:id="rId5"/>
    <p:sldId id="542" r:id="rId6"/>
    <p:sldId id="543" r:id="rId7"/>
    <p:sldId id="544" r:id="rId8"/>
    <p:sldId id="545" r:id="rId9"/>
    <p:sldId id="499" r:id="rId10"/>
    <p:sldId id="500" r:id="rId11"/>
    <p:sldId id="501" r:id="rId12"/>
    <p:sldId id="502" r:id="rId13"/>
    <p:sldId id="503" r:id="rId14"/>
    <p:sldId id="504" r:id="rId15"/>
    <p:sldId id="505" r:id="rId16"/>
    <p:sldId id="506" r:id="rId17"/>
    <p:sldId id="507" r:id="rId18"/>
    <p:sldId id="511" r:id="rId19"/>
    <p:sldId id="512" r:id="rId20"/>
    <p:sldId id="513" r:id="rId21"/>
    <p:sldId id="522" r:id="rId22"/>
    <p:sldId id="523" r:id="rId23"/>
    <p:sldId id="549" r:id="rId24"/>
    <p:sldId id="525" r:id="rId25"/>
    <p:sldId id="526" r:id="rId26"/>
    <p:sldId id="527" r:id="rId27"/>
    <p:sldId id="528" r:id="rId28"/>
    <p:sldId id="529" r:id="rId29"/>
    <p:sldId id="530" r:id="rId30"/>
    <p:sldId id="532" r:id="rId31"/>
    <p:sldId id="533" r:id="rId32"/>
    <p:sldId id="534" r:id="rId33"/>
    <p:sldId id="535" r:id="rId34"/>
    <p:sldId id="536" r:id="rId35"/>
    <p:sldId id="537" r:id="rId36"/>
    <p:sldId id="538" r:id="rId37"/>
    <p:sldId id="539" r:id="rId38"/>
    <p:sldId id="540" r:id="rId39"/>
    <p:sldId id="547" r:id="rId40"/>
    <p:sldId id="546" r:id="rId41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55" autoAdjust="0"/>
    <p:restoredTop sz="95842" autoAdjust="0"/>
  </p:normalViewPr>
  <p:slideViewPr>
    <p:cSldViewPr>
      <p:cViewPr varScale="1">
        <p:scale>
          <a:sx n="107" d="100"/>
          <a:sy n="107" d="100"/>
        </p:scale>
        <p:origin x="3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6F6DF-7ACD-4593-829D-731FC6EC28FE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4625B-0296-487F-8A08-C8C14F2D672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056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6B72AD-723D-4CE2-BF33-E13C86AB31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9A99B9-E6F0-4E3A-A42F-9D347004B1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484218-C1F1-447D-8CDC-3F0A8CA7C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51407-2499-44E4-997A-6F833DD6F9B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64153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FD4C09-326E-4E1A-8D8B-DF12E16BBC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03A5F6-EF57-4FFE-B410-85B4D94FE5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38AC68-CE4B-4850-8D17-BF67CDF3F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F9525-D639-42BD-9B72-E134A74569F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2486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3BD949-A290-4DE5-87D3-422A1462B7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0528A9-8B92-4CFF-A85A-1C6C150BC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C3D36AA-0CCE-4729-9AA2-0FE8DA561D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CABB2-F89D-4C9B-BB21-A7F0A54A88F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53260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C567B5-D3BC-4E10-A7E5-467F1382F0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31E6E2-D8CA-4F5D-808F-0018857E14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ED94F3-CE37-4291-B552-0FC7AD2A66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38CB1-8799-454F-8721-03A9CC06320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18761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C011C0-5F18-48D7-90FE-5F1B71C16D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DA868F-EBEA-4A5F-B323-698FADD937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24A91C-C0CB-410F-A1F0-0DA8075E9E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121AB-39F4-4CE7-81CE-6EC10E0FAF8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61252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2C1C12-C471-43C0-A6FE-956EDD7EEB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4AFFC4-CAFC-4503-B30B-0680CD7A5F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7B0470-E724-4CB5-8F0D-72CD992F20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C5018-E062-4C66-9EFC-A6D836680A1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31813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35A8E12-DEB6-4514-9602-859C80DF8F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5A34DF9-B3EC-4796-96C6-BF3B5FB75E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0FCCD88-0E31-480D-8B6B-1365B36281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FEEB7-65E2-41AA-9B3F-BBF2FCD9F28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8586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3640360-B025-4893-B29B-79338078F8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D7BB36E-EA37-44DB-B09A-B6B3B62F0B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71276DA-8E5D-4826-B37C-AF615DA8C1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F78B7-7B37-4E51-BCC0-38F97FB726E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2781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19A4ED4-6367-47A6-813B-9DB01CC06A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DDEEC97-1CEA-4C23-B24E-B83D71410B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ACDDD21-BD7B-409C-B9DB-968F293E2F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DB95D-2F9D-4102-9E22-5706D5E2F4A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2270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86AE-F177-4473-84FE-3BA981933D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D1AF9A-2F7B-406E-A3A1-AEFA9DBEDB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A8BFEB-91C1-4DC1-AF32-55A17F3C78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B3998-C292-45D2-A143-E357295661D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89723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D219B8-12DB-4AE6-897B-B5236C9949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48A904-E91D-49B8-9B3F-63DB6C8730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408E17-1145-4D59-8A01-0FE3650838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9A228-9F9F-4A5D-85AA-2F4E9FAE2A3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65625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EE0E2AA-6AFA-49E6-BA65-E8BB99C23F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39061EE-7720-4E0B-9789-353214FA1A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7F2D19C-8F2F-413B-8F07-1EF56D48F46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57EB7FE-DBFD-4A0B-AE88-2F44DAFF883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424FC10-9A51-4B84-BB10-24BA4B303A9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2DB0298-C196-4DAD-8B49-1942ADA4CBA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>
            <a:extLst>
              <a:ext uri="{FF2B5EF4-FFF2-40B4-BE49-F238E27FC236}">
                <a16:creationId xmlns:a16="http://schemas.microsoft.com/office/drawing/2014/main" id="{76E1055F-961F-4568-8344-CD9627834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349500"/>
            <a:ext cx="80772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semester 2021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Winfried </a:t>
            </a:r>
            <a:r>
              <a:rPr lang="en-US" altLang="de-DE" sz="20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Kurth</a:t>
            </a:r>
            <a:endParaRPr lang="en-US" altLang="de-DE" sz="20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7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Lecture:  10 June, 2021</a:t>
            </a:r>
          </a:p>
        </p:txBody>
      </p:sp>
      <p:pic>
        <p:nvPicPr>
          <p:cNvPr id="2051" name="Picture 6" descr="groimpstart">
            <a:extLst>
              <a:ext uri="{FF2B5EF4-FFF2-40B4-BE49-F238E27FC236}">
                <a16:creationId xmlns:a16="http://schemas.microsoft.com/office/drawing/2014/main" id="{468A392D-9DA3-4E09-AEBD-BA640F93D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 descr="groimp500x500">
            <a:extLst>
              <a:ext uri="{FF2B5EF4-FFF2-40B4-BE49-F238E27FC236}">
                <a16:creationId xmlns:a16="http://schemas.microsoft.com/office/drawing/2014/main" id="{CB2AB471-7088-4DE4-8A21-689DD6F5C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A99945F-BCF8-45C7-930D-4F3F2C0DA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>
            <a:extLst>
              <a:ext uri="{FF2B5EF4-FFF2-40B4-BE49-F238E27FC236}">
                <a16:creationId xmlns:a16="http://schemas.microsoft.com/office/drawing/2014/main" id="{6456F3D5-80B3-4825-96E6-0E4BF72CC93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83568" y="548680"/>
            <a:ext cx="8135938" cy="1808162"/>
          </a:xfrm>
        </p:spPr>
        <p:txBody>
          <a:bodyPr/>
          <a:lstStyle/>
          <a:p>
            <a:pPr algn="l" eaLnBrk="1" hangingPunct="1"/>
            <a:r>
              <a:rPr lang="en-US" altLang="de-DE" sz="3200" b="1" dirty="0">
                <a:solidFill>
                  <a:srgbClr val="FF0000"/>
                </a:solidFill>
                <a:latin typeface="Arial" panose="020B0604020202020204" pitchFamily="34" charset="0"/>
              </a:rPr>
              <a:t>A graph: a way to organize data</a:t>
            </a:r>
            <a:br>
              <a:rPr lang="en-US" altLang="de-DE" sz="3200" b="1" dirty="0">
                <a:solidFill>
                  <a:srgbClr val="FF0000"/>
                </a:solidFill>
                <a:latin typeface="Arial" panose="020B0604020202020204" pitchFamily="34" charset="0"/>
              </a:rPr>
            </a:br>
            <a:br>
              <a:rPr lang="en-US" altLang="de-DE" sz="3200" b="1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en-US" altLang="de-DE" sz="2400" dirty="0">
                <a:solidFill>
                  <a:schemeClr val="tx1"/>
                </a:solidFill>
                <a:latin typeface="Arial" panose="020B0604020202020204" pitchFamily="34" charset="0"/>
              </a:rPr>
              <a:t>Definition: a set of nodes (partially) connected by (directed) edges (relations)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E7FF28B-1CBE-4326-87E7-11C192E61733}"/>
              </a:ext>
            </a:extLst>
          </p:cNvPr>
          <p:cNvSpPr/>
          <p:nvPr/>
        </p:nvSpPr>
        <p:spPr>
          <a:xfrm>
            <a:off x="1390650" y="3020764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S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1C1767FF-BA75-4277-AAAE-6735714A2F07}"/>
              </a:ext>
            </a:extLst>
          </p:cNvPr>
          <p:cNvSpPr/>
          <p:nvPr/>
        </p:nvSpPr>
        <p:spPr>
          <a:xfrm>
            <a:off x="3419475" y="3782764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I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DB6BF394-0621-4DF1-B40E-64FA318000D7}"/>
              </a:ext>
            </a:extLst>
          </p:cNvPr>
          <p:cNvSpPr/>
          <p:nvPr/>
        </p:nvSpPr>
        <p:spPr>
          <a:xfrm>
            <a:off x="2752725" y="37843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I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1FC70D6-F8C0-405A-8FFA-EF473A1E03C9}"/>
              </a:ext>
            </a:extLst>
          </p:cNvPr>
          <p:cNvSpPr/>
          <p:nvPr/>
        </p:nvSpPr>
        <p:spPr>
          <a:xfrm>
            <a:off x="3843338" y="29969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S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6A0C4F70-9935-4124-8663-46E06702F4A8}"/>
              </a:ext>
            </a:extLst>
          </p:cNvPr>
          <p:cNvSpPr/>
          <p:nvPr/>
        </p:nvSpPr>
        <p:spPr>
          <a:xfrm>
            <a:off x="2085975" y="3782764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I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6FA3B7CE-83C2-470C-806F-A5844CF6749B}"/>
              </a:ext>
            </a:extLst>
          </p:cNvPr>
          <p:cNvSpPr/>
          <p:nvPr/>
        </p:nvSpPr>
        <p:spPr>
          <a:xfrm>
            <a:off x="6610350" y="29969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S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50489DA7-A065-49FA-83E9-02A5454D3ED3}"/>
              </a:ext>
            </a:extLst>
          </p:cNvPr>
          <p:cNvCxnSpPr>
            <a:stCxn id="11" idx="6"/>
            <a:endCxn id="9" idx="2"/>
          </p:cNvCxnSpPr>
          <p:nvPr/>
        </p:nvCxnSpPr>
        <p:spPr>
          <a:xfrm>
            <a:off x="2571750" y="3958977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F9D200FE-BEEC-4A99-86B7-CB626D286D3F}"/>
              </a:ext>
            </a:extLst>
          </p:cNvPr>
          <p:cNvCxnSpPr>
            <a:stCxn id="9" idx="6"/>
            <a:endCxn id="8" idx="2"/>
          </p:cNvCxnSpPr>
          <p:nvPr/>
        </p:nvCxnSpPr>
        <p:spPr>
          <a:xfrm flipV="1">
            <a:off x="3238500" y="3958977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0DA14210-7FDC-4582-B5E6-C0EEC87E66B1}"/>
              </a:ext>
            </a:extLst>
          </p:cNvPr>
          <p:cNvCxnSpPr>
            <a:stCxn id="7" idx="6"/>
            <a:endCxn id="10" idx="2"/>
          </p:cNvCxnSpPr>
          <p:nvPr/>
        </p:nvCxnSpPr>
        <p:spPr>
          <a:xfrm flipV="1">
            <a:off x="1876425" y="3173164"/>
            <a:ext cx="1966913" cy="23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D542954A-72B5-4121-9BE1-EB2B247B69D5}"/>
              </a:ext>
            </a:extLst>
          </p:cNvPr>
          <p:cNvCxnSpPr>
            <a:stCxn id="10" idx="6"/>
          </p:cNvCxnSpPr>
          <p:nvPr/>
        </p:nvCxnSpPr>
        <p:spPr>
          <a:xfrm>
            <a:off x="4329113" y="3173164"/>
            <a:ext cx="22812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3" name="Gruppieren 31">
            <a:extLst>
              <a:ext uri="{FF2B5EF4-FFF2-40B4-BE49-F238E27FC236}">
                <a16:creationId xmlns:a16="http://schemas.microsoft.com/office/drawing/2014/main" id="{41D5CC12-DD0E-4585-8743-1F098D5F48A7}"/>
              </a:ext>
            </a:extLst>
          </p:cNvPr>
          <p:cNvGrpSpPr>
            <a:grpSpLocks/>
          </p:cNvGrpSpPr>
          <p:nvPr/>
        </p:nvGrpSpPr>
        <p:grpSpPr bwMode="auto">
          <a:xfrm>
            <a:off x="637803" y="5229201"/>
            <a:ext cx="2035175" cy="369332"/>
            <a:chOff x="204396" y="5816373"/>
            <a:chExt cx="2035436" cy="368777"/>
          </a:xfrm>
        </p:grpSpPr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17DAF07F-CB94-4F40-8C51-DA7FA8908D51}"/>
                </a:ext>
              </a:extLst>
            </p:cNvPr>
            <p:cNvSpPr/>
            <p:nvPr/>
          </p:nvSpPr>
          <p:spPr>
            <a:xfrm>
              <a:off x="1101448" y="5824299"/>
              <a:ext cx="485837" cy="3534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800" dirty="0"/>
                <a:t>S</a:t>
              </a:r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6D3350D6-F1C8-49C2-AAEB-9C3D677B44F7}"/>
                </a:ext>
              </a:extLst>
            </p:cNvPr>
            <p:cNvSpPr/>
            <p:nvPr/>
          </p:nvSpPr>
          <p:spPr>
            <a:xfrm>
              <a:off x="1753995" y="5824299"/>
              <a:ext cx="485837" cy="3534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800"/>
                <a:t>I</a:t>
              </a:r>
            </a:p>
          </p:txBody>
        </p:sp>
        <p:sp>
          <p:nvSpPr>
            <p:cNvPr id="11288" name="Textfeld 30">
              <a:extLst>
                <a:ext uri="{FF2B5EF4-FFF2-40B4-BE49-F238E27FC236}">
                  <a16:creationId xmlns:a16="http://schemas.microsoft.com/office/drawing/2014/main" id="{03078471-6108-48F8-A28D-92A797DBC0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396" y="5816373"/>
              <a:ext cx="851624" cy="368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de-DE" sz="1800" dirty="0">
                  <a:latin typeface="Arial" panose="020B0604020202020204" pitchFamily="34" charset="0"/>
                  <a:cs typeface="Arial" panose="020B0604020202020204" pitchFamily="34" charset="0"/>
                </a:rPr>
                <a:t>Nodes</a:t>
              </a:r>
            </a:p>
          </p:txBody>
        </p:sp>
      </p:grpSp>
      <p:sp>
        <p:nvSpPr>
          <p:cNvPr id="11279" name="Line 18">
            <a:extLst>
              <a:ext uri="{FF2B5EF4-FFF2-40B4-BE49-F238E27FC236}">
                <a16:creationId xmlns:a16="http://schemas.microsoft.com/office/drawing/2014/main" id="{E92E222F-7613-44C5-8EFD-E1C810BA65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5150" y="3349377"/>
            <a:ext cx="1008063" cy="4318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19">
            <a:extLst>
              <a:ext uri="{FF2B5EF4-FFF2-40B4-BE49-F238E27FC236}">
                <a16:creationId xmlns:a16="http://schemas.microsoft.com/office/drawing/2014/main" id="{FB573264-07B5-405D-95F2-BB3B827519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3349377"/>
            <a:ext cx="431800" cy="503237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20">
            <a:extLst>
              <a:ext uri="{FF2B5EF4-FFF2-40B4-BE49-F238E27FC236}">
                <a16:creationId xmlns:a16="http://schemas.microsoft.com/office/drawing/2014/main" id="{40C02C78-B363-4F31-A437-D2F7E34F05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5150" y="3277939"/>
            <a:ext cx="1728788" cy="503238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Text Box 21">
            <a:extLst>
              <a:ext uri="{FF2B5EF4-FFF2-40B4-BE49-F238E27FC236}">
                <a16:creationId xmlns:a16="http://schemas.microsoft.com/office/drawing/2014/main" id="{BE713A08-2326-43B2-8A70-5513BE12E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403" y="5649888"/>
            <a:ext cx="3311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(S = Shoot, I = Internode)</a:t>
            </a:r>
          </a:p>
        </p:txBody>
      </p:sp>
      <p:sp>
        <p:nvSpPr>
          <p:cNvPr id="11283" name="Text Box 22">
            <a:extLst>
              <a:ext uri="{FF2B5EF4-FFF2-40B4-BE49-F238E27FC236}">
                <a16:creationId xmlns:a16="http://schemas.microsoft.com/office/drawing/2014/main" id="{F31D4BAC-2B91-4BE4-ADDC-4B8810995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9248" y="5085184"/>
            <a:ext cx="331151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Edge types (relational):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- Successor relationship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- Decomposition relationship</a:t>
            </a:r>
          </a:p>
        </p:txBody>
      </p:sp>
      <p:cxnSp>
        <p:nvCxnSpPr>
          <p:cNvPr id="2" name="Gerade Verbindung mit Pfeil 13">
            <a:extLst>
              <a:ext uri="{FF2B5EF4-FFF2-40B4-BE49-F238E27FC236}">
                <a16:creationId xmlns:a16="http://schemas.microsoft.com/office/drawing/2014/main" id="{BE229FB4-32BC-40C6-B735-185BBA100815}"/>
              </a:ext>
            </a:extLst>
          </p:cNvPr>
          <p:cNvCxnSpPr>
            <a:stCxn id="9" idx="6"/>
            <a:endCxn id="8" idx="2"/>
          </p:cNvCxnSpPr>
          <p:nvPr/>
        </p:nvCxnSpPr>
        <p:spPr>
          <a:xfrm flipV="1">
            <a:off x="3238500" y="3958977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285" name="Line 24">
            <a:extLst>
              <a:ext uri="{FF2B5EF4-FFF2-40B4-BE49-F238E27FC236}">
                <a16:creationId xmlns:a16="http://schemas.microsoft.com/office/drawing/2014/main" id="{FB5485D0-636C-4B5B-8B71-C48A3F69F720}"/>
              </a:ext>
            </a:extLst>
          </p:cNvPr>
          <p:cNvSpPr>
            <a:spLocks noChangeShapeType="1"/>
          </p:cNvSpPr>
          <p:nvPr/>
        </p:nvSpPr>
        <p:spPr bwMode="auto">
          <a:xfrm>
            <a:off x="7884368" y="6093296"/>
            <a:ext cx="4318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">
            <a:extLst>
              <a:ext uri="{FF2B5EF4-FFF2-40B4-BE49-F238E27FC236}">
                <a16:creationId xmlns:a16="http://schemas.microsoft.com/office/drawing/2014/main" id="{ED741401-6D73-4CD7-801D-E95D7C255E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3">
            <a:extLst>
              <a:ext uri="{FF2B5EF4-FFF2-40B4-BE49-F238E27FC236}">
                <a16:creationId xmlns:a16="http://schemas.microsoft.com/office/drawing/2014/main" id="{8CA5851C-354F-4DB6-9E9F-7D895AEEC0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7" name="AutoShape 4">
            <a:extLst>
              <a:ext uri="{FF2B5EF4-FFF2-40B4-BE49-F238E27FC236}">
                <a16:creationId xmlns:a16="http://schemas.microsoft.com/office/drawing/2014/main" id="{925B5E80-418B-44BB-B755-9B344766DA9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82A38-F23F-4F4C-936E-D1D044222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  <p:cxnSp>
        <p:nvCxnSpPr>
          <p:cNvPr id="30" name="Gerade Verbindung mit Pfeil 13">
            <a:extLst>
              <a:ext uri="{FF2B5EF4-FFF2-40B4-BE49-F238E27FC236}">
                <a16:creationId xmlns:a16="http://schemas.microsoft.com/office/drawing/2014/main" id="{C4155E7B-5D03-4293-AF9D-AFCDFF93C51A}"/>
              </a:ext>
            </a:extLst>
          </p:cNvPr>
          <p:cNvCxnSpPr>
            <a:cxnSpLocks/>
          </p:cNvCxnSpPr>
          <p:nvPr/>
        </p:nvCxnSpPr>
        <p:spPr>
          <a:xfrm flipV="1">
            <a:off x="7884368" y="5666792"/>
            <a:ext cx="43137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>
            <a:extLst>
              <a:ext uri="{FF2B5EF4-FFF2-40B4-BE49-F238E27FC236}">
                <a16:creationId xmlns:a16="http://schemas.microsoft.com/office/drawing/2014/main" id="{34C95310-E82D-4035-9577-95A3C6B52D1A}"/>
              </a:ext>
            </a:extLst>
          </p:cNvPr>
          <p:cNvSpPr/>
          <p:nvPr/>
        </p:nvSpPr>
        <p:spPr>
          <a:xfrm>
            <a:off x="2737148" y="4439964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A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E4EA6D1-590C-4543-85DE-FA7EBD539655}"/>
              </a:ext>
            </a:extLst>
          </p:cNvPr>
          <p:cNvSpPr/>
          <p:nvPr/>
        </p:nvSpPr>
        <p:spPr>
          <a:xfrm>
            <a:off x="2070398" y="44415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B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38BAED33-DA3B-48A0-A5B2-09CB2AB12483}"/>
              </a:ext>
            </a:extLst>
          </p:cNvPr>
          <p:cNvSpPr/>
          <p:nvPr/>
        </p:nvSpPr>
        <p:spPr>
          <a:xfrm>
            <a:off x="1403648" y="4439964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A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C1AA5DBC-1B38-42D8-8FB0-16AC7777FD46}"/>
              </a:ext>
            </a:extLst>
          </p:cNvPr>
          <p:cNvCxnSpPr>
            <a:stCxn id="7" idx="6"/>
            <a:endCxn id="6" idx="2"/>
          </p:cNvCxnSpPr>
          <p:nvPr/>
        </p:nvCxnSpPr>
        <p:spPr>
          <a:xfrm>
            <a:off x="1889423" y="4616177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BBBBAE00-D636-4501-AD0E-5A068D79120A}"/>
              </a:ext>
            </a:extLst>
          </p:cNvPr>
          <p:cNvCxnSpPr>
            <a:stCxn id="6" idx="6"/>
            <a:endCxn id="5" idx="2"/>
          </p:cNvCxnSpPr>
          <p:nvPr/>
        </p:nvCxnSpPr>
        <p:spPr>
          <a:xfrm flipV="1">
            <a:off x="2556173" y="4616177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Ellipse 9">
            <a:extLst>
              <a:ext uri="{FF2B5EF4-FFF2-40B4-BE49-F238E27FC236}">
                <a16:creationId xmlns:a16="http://schemas.microsoft.com/office/drawing/2014/main" id="{CA873152-666B-4CBD-9623-EA87A144DE2C}"/>
              </a:ext>
            </a:extLst>
          </p:cNvPr>
          <p:cNvSpPr/>
          <p:nvPr/>
        </p:nvSpPr>
        <p:spPr>
          <a:xfrm>
            <a:off x="4737398" y="44415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A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F180D9BB-2AB4-4E58-9C2C-CA405ECAB0E3}"/>
              </a:ext>
            </a:extLst>
          </p:cNvPr>
          <p:cNvSpPr/>
          <p:nvPr/>
        </p:nvSpPr>
        <p:spPr>
          <a:xfrm>
            <a:off x="4070648" y="4443139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A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E3CCE2D2-46EB-4293-9C24-FBC09D1646D7}"/>
              </a:ext>
            </a:extLst>
          </p:cNvPr>
          <p:cNvSpPr/>
          <p:nvPr/>
        </p:nvSpPr>
        <p:spPr>
          <a:xfrm>
            <a:off x="3403898" y="444155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C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CA79698C-A589-48FC-8293-02F40A8F7DB1}"/>
              </a:ext>
            </a:extLst>
          </p:cNvPr>
          <p:cNvCxnSpPr>
            <a:stCxn id="12" idx="6"/>
            <a:endCxn id="11" idx="2"/>
          </p:cNvCxnSpPr>
          <p:nvPr/>
        </p:nvCxnSpPr>
        <p:spPr>
          <a:xfrm>
            <a:off x="3889673" y="4617764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99AB1BD6-181B-44E4-BBE8-AF2C225B6AF6}"/>
              </a:ext>
            </a:extLst>
          </p:cNvPr>
          <p:cNvCxnSpPr>
            <a:stCxn id="11" idx="6"/>
            <a:endCxn id="10" idx="2"/>
          </p:cNvCxnSpPr>
          <p:nvPr/>
        </p:nvCxnSpPr>
        <p:spPr>
          <a:xfrm flipV="1">
            <a:off x="4556423" y="4617764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84118A30-E491-47FC-AC14-9FCA970A1C0B}"/>
              </a:ext>
            </a:extLst>
          </p:cNvPr>
          <p:cNvSpPr/>
          <p:nvPr/>
        </p:nvSpPr>
        <p:spPr>
          <a:xfrm>
            <a:off x="6751935" y="4443139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C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0080C832-1410-4FD8-AE3A-0172BA421218}"/>
              </a:ext>
            </a:extLst>
          </p:cNvPr>
          <p:cNvSpPr/>
          <p:nvPr/>
        </p:nvSpPr>
        <p:spPr>
          <a:xfrm>
            <a:off x="6085185" y="4444727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A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63D5E6D4-821A-4187-84F4-02A98118CDFA}"/>
              </a:ext>
            </a:extLst>
          </p:cNvPr>
          <p:cNvSpPr/>
          <p:nvPr/>
        </p:nvSpPr>
        <p:spPr>
          <a:xfrm>
            <a:off x="5418435" y="4443139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/>
              <a:t>B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86DBAAA3-80BB-4681-8407-9D120C1DB0E1}"/>
              </a:ext>
            </a:extLst>
          </p:cNvPr>
          <p:cNvCxnSpPr>
            <a:stCxn id="17" idx="6"/>
            <a:endCxn id="16" idx="2"/>
          </p:cNvCxnSpPr>
          <p:nvPr/>
        </p:nvCxnSpPr>
        <p:spPr>
          <a:xfrm>
            <a:off x="5904210" y="4619352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DA1DD35B-A300-492E-89E8-1D7435833AD9}"/>
              </a:ext>
            </a:extLst>
          </p:cNvPr>
          <p:cNvCxnSpPr>
            <a:stCxn id="16" idx="6"/>
            <a:endCxn id="15" idx="2"/>
          </p:cNvCxnSpPr>
          <p:nvPr/>
        </p:nvCxnSpPr>
        <p:spPr>
          <a:xfrm flipV="1">
            <a:off x="6570960" y="4619352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63E5A05A-732F-47D0-95B1-2377F054C7C4}"/>
              </a:ext>
            </a:extLst>
          </p:cNvPr>
          <p:cNvCxnSpPr/>
          <p:nvPr/>
        </p:nvCxnSpPr>
        <p:spPr>
          <a:xfrm>
            <a:off x="5251748" y="4614589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98F2A5A9-2146-4C5C-9A96-501B7C5BCD30}"/>
              </a:ext>
            </a:extLst>
          </p:cNvPr>
          <p:cNvCxnSpPr/>
          <p:nvPr/>
        </p:nvCxnSpPr>
        <p:spPr>
          <a:xfrm flipV="1">
            <a:off x="3208635" y="4620939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Line 2">
            <a:extLst>
              <a:ext uri="{FF2B5EF4-FFF2-40B4-BE49-F238E27FC236}">
                <a16:creationId xmlns:a16="http://schemas.microsoft.com/office/drawing/2014/main" id="{8CC848C6-4E5E-466B-9823-BD34346195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3">
            <a:extLst>
              <a:ext uri="{FF2B5EF4-FFF2-40B4-BE49-F238E27FC236}">
                <a16:creationId xmlns:a16="http://schemas.microsoft.com/office/drawing/2014/main" id="{F85C83FB-927E-411D-8F6E-CFD9A448F5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4" name="AutoShape 4">
            <a:extLst>
              <a:ext uri="{FF2B5EF4-FFF2-40B4-BE49-F238E27FC236}">
                <a16:creationId xmlns:a16="http://schemas.microsoft.com/office/drawing/2014/main" id="{F6398A32-B63E-405A-843D-8035542554F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1D79457-3B2F-4514-861E-ED4D9898E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9C1ED4-AA15-44C3-BA4C-199F2B9F009C}"/>
              </a:ext>
            </a:extLst>
          </p:cNvPr>
          <p:cNvSpPr txBox="1"/>
          <p:nvPr/>
        </p:nvSpPr>
        <p:spPr>
          <a:xfrm>
            <a:off x="609599" y="699697"/>
            <a:ext cx="84969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sequence of characters (string):</a:t>
            </a:r>
            <a:b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a very simple graph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A string of characters can be interpreted as a 1-dimensional graph with only one type of edge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Successor edges (successor relation)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>
            <a:extLst>
              <a:ext uri="{FF2B5EF4-FFF2-40B4-BE49-F238E27FC236}">
                <a16:creationId xmlns:a16="http://schemas.microsoft.com/office/drawing/2014/main" id="{156B9ECE-6C93-4094-9D3A-31AB2C58CBB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04056" y="476672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de-DE" sz="3200" b="1" dirty="0">
                <a:solidFill>
                  <a:srgbClr val="FF0000"/>
                </a:solidFill>
                <a:latin typeface="Arial" panose="020B0604020202020204" pitchFamily="34" charset="0"/>
              </a:rPr>
              <a:t>Do you find such a structure anywhere in real life?</a:t>
            </a:r>
          </a:p>
        </p:txBody>
      </p:sp>
      <p:grpSp>
        <p:nvGrpSpPr>
          <p:cNvPr id="13315" name="Gruppieren 284">
            <a:extLst>
              <a:ext uri="{FF2B5EF4-FFF2-40B4-BE49-F238E27FC236}">
                <a16:creationId xmlns:a16="http://schemas.microsoft.com/office/drawing/2014/main" id="{6205F989-C17E-4007-BD5D-591C14BDAB34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1897063"/>
            <a:ext cx="8081962" cy="4314825"/>
            <a:chOff x="467852" y="1897080"/>
            <a:chExt cx="8081732" cy="4314464"/>
          </a:xfrm>
        </p:grpSpPr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C7010805-188F-406E-8956-20FAF013DD78}"/>
                </a:ext>
              </a:extLst>
            </p:cNvPr>
            <p:cNvSpPr/>
            <p:nvPr/>
          </p:nvSpPr>
          <p:spPr>
            <a:xfrm>
              <a:off x="1134583" y="1898667"/>
              <a:ext cx="485761" cy="3523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800"/>
                <a:t>S</a:t>
              </a:r>
            </a:p>
          </p:txBody>
        </p:sp>
        <p:sp>
          <p:nvSpPr>
            <p:cNvPr id="96" name="Ellipse 95">
              <a:extLst>
                <a:ext uri="{FF2B5EF4-FFF2-40B4-BE49-F238E27FC236}">
                  <a16:creationId xmlns:a16="http://schemas.microsoft.com/office/drawing/2014/main" id="{32548F57-451D-427D-A5B2-F029B3950815}"/>
                </a:ext>
              </a:extLst>
            </p:cNvPr>
            <p:cNvSpPr/>
            <p:nvPr/>
          </p:nvSpPr>
          <p:spPr>
            <a:xfrm>
              <a:off x="467852" y="1897080"/>
              <a:ext cx="485761" cy="3523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800"/>
                <a:t>R</a:t>
              </a:r>
            </a:p>
          </p:txBody>
        </p:sp>
        <p:cxnSp>
          <p:nvCxnSpPr>
            <p:cNvPr id="97" name="Gerade Verbindung mit Pfeil 96">
              <a:extLst>
                <a:ext uri="{FF2B5EF4-FFF2-40B4-BE49-F238E27FC236}">
                  <a16:creationId xmlns:a16="http://schemas.microsoft.com/office/drawing/2014/main" id="{2BFAE9A1-0602-41A4-96C0-B2D0FFCF3393}"/>
                </a:ext>
              </a:extLst>
            </p:cNvPr>
            <p:cNvCxnSpPr>
              <a:stCxn id="96" idx="6"/>
              <a:endCxn id="95" idx="2"/>
            </p:cNvCxnSpPr>
            <p:nvPr/>
          </p:nvCxnSpPr>
          <p:spPr>
            <a:xfrm>
              <a:off x="953613" y="2073277"/>
              <a:ext cx="18097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8" name="Gerade Verbindung mit Pfeil 97">
              <a:extLst>
                <a:ext uri="{FF2B5EF4-FFF2-40B4-BE49-F238E27FC236}">
                  <a16:creationId xmlns:a16="http://schemas.microsoft.com/office/drawing/2014/main" id="{A449EFB3-5B60-4C92-B614-9C10192239F8}"/>
                </a:ext>
              </a:extLst>
            </p:cNvPr>
            <p:cNvCxnSpPr>
              <a:stCxn id="95" idx="6"/>
              <a:endCxn id="94" idx="2"/>
            </p:cNvCxnSpPr>
            <p:nvPr/>
          </p:nvCxnSpPr>
          <p:spPr>
            <a:xfrm flipV="1">
              <a:off x="1620344" y="2073277"/>
              <a:ext cx="506556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13320" name="Gruppieren 150">
              <a:extLst>
                <a:ext uri="{FF2B5EF4-FFF2-40B4-BE49-F238E27FC236}">
                  <a16:creationId xmlns:a16="http://schemas.microsoft.com/office/drawing/2014/main" id="{2DF2B9DA-9E2F-40E6-87D9-B4E5D79571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85484" y="1897080"/>
              <a:ext cx="1864100" cy="3557843"/>
              <a:chOff x="6685484" y="1897080"/>
              <a:chExt cx="1864100" cy="3557843"/>
            </a:xfrm>
          </p:grpSpPr>
          <p:sp>
            <p:nvSpPr>
              <p:cNvPr id="94" name="Ellipse 93">
                <a:extLst>
                  <a:ext uri="{FF2B5EF4-FFF2-40B4-BE49-F238E27FC236}">
                    <a16:creationId xmlns:a16="http://schemas.microsoft.com/office/drawing/2014/main" id="{CF3807E1-B1FD-469B-81E6-E66020D30D6F}"/>
                  </a:ext>
                </a:extLst>
              </p:cNvPr>
              <p:cNvSpPr/>
              <p:nvPr/>
            </p:nvSpPr>
            <p:spPr>
              <a:xfrm>
                <a:off x="6685912" y="1897080"/>
                <a:ext cx="485761" cy="3523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800"/>
                  <a:t>S</a:t>
                </a:r>
              </a:p>
            </p:txBody>
          </p:sp>
          <p:cxnSp>
            <p:nvCxnSpPr>
              <p:cNvPr id="110" name="Gerade Verbindung mit Pfeil 109">
                <a:extLst>
                  <a:ext uri="{FF2B5EF4-FFF2-40B4-BE49-F238E27FC236}">
                    <a16:creationId xmlns:a16="http://schemas.microsoft.com/office/drawing/2014/main" id="{CCC702CD-7583-4A0E-AD5C-24FEEE6ADD66}"/>
                  </a:ext>
                </a:extLst>
              </p:cNvPr>
              <p:cNvCxnSpPr/>
              <p:nvPr/>
            </p:nvCxnSpPr>
            <p:spPr>
              <a:xfrm flipV="1">
                <a:off x="7189136" y="2078040"/>
                <a:ext cx="180970" cy="158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13383" name="Gruppieren 116">
                <a:extLst>
                  <a:ext uri="{FF2B5EF4-FFF2-40B4-BE49-F238E27FC236}">
                    <a16:creationId xmlns:a16="http://schemas.microsoft.com/office/drawing/2014/main" id="{960B4EB4-9B79-4361-94A5-C7BD044EA3E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84508" y="1898668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100" name="Ellipse 99">
                  <a:extLst>
                    <a:ext uri="{FF2B5EF4-FFF2-40B4-BE49-F238E27FC236}">
                      <a16:creationId xmlns:a16="http://schemas.microsoft.com/office/drawing/2014/main" id="{8F0AD2DC-7F2F-4DF2-97D3-9299877CD435}"/>
                    </a:ext>
                  </a:extLst>
                </p:cNvPr>
                <p:cNvSpPr/>
                <p:nvPr/>
              </p:nvSpPr>
              <p:spPr>
                <a:xfrm>
                  <a:off x="3134717" y="1900255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01" name="Ellipse 100">
                  <a:extLst>
                    <a:ext uri="{FF2B5EF4-FFF2-40B4-BE49-F238E27FC236}">
                      <a16:creationId xmlns:a16="http://schemas.microsoft.com/office/drawing/2014/main" id="{F2556E56-095E-49AB-9ED8-5AD72FC4544D}"/>
                    </a:ext>
                  </a:extLst>
                </p:cNvPr>
                <p:cNvSpPr/>
                <p:nvPr/>
              </p:nvSpPr>
              <p:spPr>
                <a:xfrm>
                  <a:off x="2467986" y="1898667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102" name="Gerade Verbindung mit Pfeil 101">
                  <a:extLst>
                    <a:ext uri="{FF2B5EF4-FFF2-40B4-BE49-F238E27FC236}">
                      <a16:creationId xmlns:a16="http://schemas.microsoft.com/office/drawing/2014/main" id="{06AC4661-1B95-44BF-9A8F-DDBD82266573}"/>
                    </a:ext>
                  </a:extLst>
                </p:cNvPr>
                <p:cNvCxnSpPr>
                  <a:stCxn id="101" idx="6"/>
                  <a:endCxn id="100" idx="2"/>
                </p:cNvCxnSpPr>
                <p:nvPr/>
              </p:nvCxnSpPr>
              <p:spPr>
                <a:xfrm>
                  <a:off x="2953747" y="2074865"/>
                  <a:ext cx="180970" cy="158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11" name="Ellipse 110">
                  <a:extLst>
                    <a:ext uri="{FF2B5EF4-FFF2-40B4-BE49-F238E27FC236}">
                      <a16:creationId xmlns:a16="http://schemas.microsoft.com/office/drawing/2014/main" id="{8BB4AE41-5826-4A85-96BA-C66AB0F873D0}"/>
                    </a:ext>
                  </a:extLst>
                </p:cNvPr>
                <p:cNvSpPr/>
                <p:nvPr/>
              </p:nvSpPr>
              <p:spPr>
                <a:xfrm>
                  <a:off x="3125192" y="227804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12" name="Ellipse 111">
                  <a:extLst>
                    <a:ext uri="{FF2B5EF4-FFF2-40B4-BE49-F238E27FC236}">
                      <a16:creationId xmlns:a16="http://schemas.microsoft.com/office/drawing/2014/main" id="{AE03BC4A-5CAB-4DBE-B5A9-C39F28919CA4}"/>
                    </a:ext>
                  </a:extLst>
                </p:cNvPr>
                <p:cNvSpPr/>
                <p:nvPr/>
              </p:nvSpPr>
              <p:spPr>
                <a:xfrm>
                  <a:off x="3126780" y="2678065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114" name="Form 113">
                  <a:extLst>
                    <a:ext uri="{FF2B5EF4-FFF2-40B4-BE49-F238E27FC236}">
                      <a16:creationId xmlns:a16="http://schemas.microsoft.com/office/drawing/2014/main" id="{392082CD-0052-4784-B308-51B71E57F18B}"/>
                    </a:ext>
                  </a:extLst>
                </p:cNvPr>
                <p:cNvCxnSpPr>
                  <a:stCxn id="101" idx="4"/>
                  <a:endCxn id="111" idx="2"/>
                </p:cNvCxnSpPr>
                <p:nvPr/>
              </p:nvCxnSpPr>
              <p:spPr>
                <a:xfrm rot="16200000" flipH="1">
                  <a:off x="2816439" y="2145491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Form 115">
                  <a:extLst>
                    <a:ext uri="{FF2B5EF4-FFF2-40B4-BE49-F238E27FC236}">
                      <a16:creationId xmlns:a16="http://schemas.microsoft.com/office/drawing/2014/main" id="{802411EF-8AA0-4EA4-A9C4-1D113A2C5037}"/>
                    </a:ext>
                  </a:extLst>
                </p:cNvPr>
                <p:cNvCxnSpPr>
                  <a:stCxn id="101" idx="4"/>
                  <a:endCxn id="112" idx="2"/>
                </p:cNvCxnSpPr>
                <p:nvPr/>
              </p:nvCxnSpPr>
              <p:spPr>
                <a:xfrm rot="16200000" flipH="1">
                  <a:off x="2617224" y="2344705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84" name="Gruppieren 117">
                <a:extLst>
                  <a:ext uri="{FF2B5EF4-FFF2-40B4-BE49-F238E27FC236}">
                    <a16:creationId xmlns:a16="http://schemas.microsoft.com/office/drawing/2014/main" id="{85BA49E9-C128-4C09-BCA0-7D24A0E9193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97059" y="3116075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119" name="Ellipse 118">
                  <a:extLst>
                    <a:ext uri="{FF2B5EF4-FFF2-40B4-BE49-F238E27FC236}">
                      <a16:creationId xmlns:a16="http://schemas.microsoft.com/office/drawing/2014/main" id="{A39DFD50-AB5C-436C-98A7-F25A2CE3B82A}"/>
                    </a:ext>
                  </a:extLst>
                </p:cNvPr>
                <p:cNvSpPr/>
                <p:nvPr/>
              </p:nvSpPr>
              <p:spPr>
                <a:xfrm>
                  <a:off x="3134866" y="190035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20" name="Ellipse 119">
                  <a:extLst>
                    <a:ext uri="{FF2B5EF4-FFF2-40B4-BE49-F238E27FC236}">
                      <a16:creationId xmlns:a16="http://schemas.microsoft.com/office/drawing/2014/main" id="{1388774D-5961-470F-8044-2F5B4A22DDA3}"/>
                    </a:ext>
                  </a:extLst>
                </p:cNvPr>
                <p:cNvSpPr/>
                <p:nvPr/>
              </p:nvSpPr>
              <p:spPr>
                <a:xfrm>
                  <a:off x="2468135" y="1898771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121" name="Gerade Verbindung mit Pfeil 120">
                  <a:extLst>
                    <a:ext uri="{FF2B5EF4-FFF2-40B4-BE49-F238E27FC236}">
                      <a16:creationId xmlns:a16="http://schemas.microsoft.com/office/drawing/2014/main" id="{3774A0C0-B211-4F0D-9B53-0AA8424FE585}"/>
                    </a:ext>
                  </a:extLst>
                </p:cNvPr>
                <p:cNvCxnSpPr>
                  <a:stCxn id="120" idx="6"/>
                  <a:endCxn id="119" idx="2"/>
                </p:cNvCxnSpPr>
                <p:nvPr/>
              </p:nvCxnSpPr>
              <p:spPr>
                <a:xfrm>
                  <a:off x="2953896" y="2074968"/>
                  <a:ext cx="18097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22" name="Ellipse 121">
                  <a:extLst>
                    <a:ext uri="{FF2B5EF4-FFF2-40B4-BE49-F238E27FC236}">
                      <a16:creationId xmlns:a16="http://schemas.microsoft.com/office/drawing/2014/main" id="{B3D4FCE7-60A1-4106-8755-05910E2557C3}"/>
                    </a:ext>
                  </a:extLst>
                </p:cNvPr>
                <p:cNvSpPr/>
                <p:nvPr/>
              </p:nvSpPr>
              <p:spPr>
                <a:xfrm>
                  <a:off x="3125341" y="2278151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23" name="Ellipse 122">
                  <a:extLst>
                    <a:ext uri="{FF2B5EF4-FFF2-40B4-BE49-F238E27FC236}">
                      <a16:creationId xmlns:a16="http://schemas.microsoft.com/office/drawing/2014/main" id="{205F46C2-76FB-476E-9B91-7011B24B068B}"/>
                    </a:ext>
                  </a:extLst>
                </p:cNvPr>
                <p:cNvSpPr/>
                <p:nvPr/>
              </p:nvSpPr>
              <p:spPr>
                <a:xfrm>
                  <a:off x="3126929" y="267816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124" name="Form 123">
                  <a:extLst>
                    <a:ext uri="{FF2B5EF4-FFF2-40B4-BE49-F238E27FC236}">
                      <a16:creationId xmlns:a16="http://schemas.microsoft.com/office/drawing/2014/main" id="{E8ADDC2A-8099-43CE-8A74-CFDCA35B3EE9}"/>
                    </a:ext>
                  </a:extLst>
                </p:cNvPr>
                <p:cNvCxnSpPr>
                  <a:stCxn id="120" idx="4"/>
                  <a:endCxn id="122" idx="2"/>
                </p:cNvCxnSpPr>
                <p:nvPr/>
              </p:nvCxnSpPr>
              <p:spPr>
                <a:xfrm rot="16200000" flipH="1">
                  <a:off x="2816588" y="2145595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Form 124">
                  <a:extLst>
                    <a:ext uri="{FF2B5EF4-FFF2-40B4-BE49-F238E27FC236}">
                      <a16:creationId xmlns:a16="http://schemas.microsoft.com/office/drawing/2014/main" id="{51098BC4-9DD5-4312-8161-FAF31EE53B8A}"/>
                    </a:ext>
                  </a:extLst>
                </p:cNvPr>
                <p:cNvCxnSpPr>
                  <a:stCxn id="120" idx="4"/>
                  <a:endCxn id="123" idx="2"/>
                </p:cNvCxnSpPr>
                <p:nvPr/>
              </p:nvCxnSpPr>
              <p:spPr>
                <a:xfrm rot="16200000" flipH="1">
                  <a:off x="2617373" y="2344809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85" name="Gruppieren 125">
                <a:extLst>
                  <a:ext uri="{FF2B5EF4-FFF2-40B4-BE49-F238E27FC236}">
                    <a16:creationId xmlns:a16="http://schemas.microsoft.com/office/drawing/2014/main" id="{C51064E4-E13F-43B7-81B7-16B21B37600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77331" y="4322759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127" name="Ellipse 126">
                  <a:extLst>
                    <a:ext uri="{FF2B5EF4-FFF2-40B4-BE49-F238E27FC236}">
                      <a16:creationId xmlns:a16="http://schemas.microsoft.com/office/drawing/2014/main" id="{6006CB0F-090A-460D-89E1-805242BBEE34}"/>
                    </a:ext>
                  </a:extLst>
                </p:cNvPr>
                <p:cNvSpPr/>
                <p:nvPr/>
              </p:nvSpPr>
              <p:spPr>
                <a:xfrm>
                  <a:off x="3135544" y="1900073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28" name="Ellipse 127">
                  <a:extLst>
                    <a:ext uri="{FF2B5EF4-FFF2-40B4-BE49-F238E27FC236}">
                      <a16:creationId xmlns:a16="http://schemas.microsoft.com/office/drawing/2014/main" id="{18016FBC-A3C1-4332-A1AA-4AE6F33DDC24}"/>
                    </a:ext>
                  </a:extLst>
                </p:cNvPr>
                <p:cNvSpPr/>
                <p:nvPr/>
              </p:nvSpPr>
              <p:spPr>
                <a:xfrm>
                  <a:off x="2468813" y="1898486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129" name="Gerade Verbindung mit Pfeil 128">
                  <a:extLst>
                    <a:ext uri="{FF2B5EF4-FFF2-40B4-BE49-F238E27FC236}">
                      <a16:creationId xmlns:a16="http://schemas.microsoft.com/office/drawing/2014/main" id="{0560D88C-BDB4-482A-B4A4-30340B6267E9}"/>
                    </a:ext>
                  </a:extLst>
                </p:cNvPr>
                <p:cNvCxnSpPr>
                  <a:stCxn id="128" idx="6"/>
                  <a:endCxn id="127" idx="2"/>
                </p:cNvCxnSpPr>
                <p:nvPr/>
              </p:nvCxnSpPr>
              <p:spPr>
                <a:xfrm>
                  <a:off x="2954574" y="2074683"/>
                  <a:ext cx="18097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30" name="Ellipse 129">
                  <a:extLst>
                    <a:ext uri="{FF2B5EF4-FFF2-40B4-BE49-F238E27FC236}">
                      <a16:creationId xmlns:a16="http://schemas.microsoft.com/office/drawing/2014/main" id="{A3B167FF-06B6-4B6F-AC88-7EF9D02FB068}"/>
                    </a:ext>
                  </a:extLst>
                </p:cNvPr>
                <p:cNvSpPr/>
                <p:nvPr/>
              </p:nvSpPr>
              <p:spPr>
                <a:xfrm>
                  <a:off x="3126019" y="2277866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31" name="Ellipse 130">
                  <a:extLst>
                    <a:ext uri="{FF2B5EF4-FFF2-40B4-BE49-F238E27FC236}">
                      <a16:creationId xmlns:a16="http://schemas.microsoft.com/office/drawing/2014/main" id="{6B7FC807-240F-4CF7-B594-1A8082904CD1}"/>
                    </a:ext>
                  </a:extLst>
                </p:cNvPr>
                <p:cNvSpPr/>
                <p:nvPr/>
              </p:nvSpPr>
              <p:spPr>
                <a:xfrm>
                  <a:off x="3127607" y="2677883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132" name="Form 131">
                  <a:extLst>
                    <a:ext uri="{FF2B5EF4-FFF2-40B4-BE49-F238E27FC236}">
                      <a16:creationId xmlns:a16="http://schemas.microsoft.com/office/drawing/2014/main" id="{6D1E78F2-7A2B-407D-8075-4EBEB01B4E5F}"/>
                    </a:ext>
                  </a:extLst>
                </p:cNvPr>
                <p:cNvCxnSpPr>
                  <a:stCxn id="128" idx="4"/>
                  <a:endCxn id="130" idx="2"/>
                </p:cNvCxnSpPr>
                <p:nvPr/>
              </p:nvCxnSpPr>
              <p:spPr>
                <a:xfrm rot="16200000" flipH="1">
                  <a:off x="2817266" y="2145310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Form 132">
                  <a:extLst>
                    <a:ext uri="{FF2B5EF4-FFF2-40B4-BE49-F238E27FC236}">
                      <a16:creationId xmlns:a16="http://schemas.microsoft.com/office/drawing/2014/main" id="{F44C08C3-BEC8-4C9E-9BD7-7D5E00670684}"/>
                    </a:ext>
                  </a:extLst>
                </p:cNvPr>
                <p:cNvCxnSpPr>
                  <a:stCxn id="128" idx="4"/>
                  <a:endCxn id="131" idx="2"/>
                </p:cNvCxnSpPr>
                <p:nvPr/>
              </p:nvCxnSpPr>
              <p:spPr>
                <a:xfrm rot="16200000" flipH="1">
                  <a:off x="2618051" y="2344524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5" name="Form 134">
                <a:extLst>
                  <a:ext uri="{FF2B5EF4-FFF2-40B4-BE49-F238E27FC236}">
                    <a16:creationId xmlns:a16="http://schemas.microsoft.com/office/drawing/2014/main" id="{ED765517-7E97-46F4-B5CC-E1DE4D4D2BA8}"/>
                  </a:ext>
                </a:extLst>
              </p:cNvPr>
              <p:cNvCxnSpPr/>
              <p:nvPr/>
            </p:nvCxnSpPr>
            <p:spPr>
              <a:xfrm rot="16200000" flipH="1">
                <a:off x="6657367" y="2552651"/>
                <a:ext cx="1042900" cy="43655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37" name="Form 136">
                <a:extLst>
                  <a:ext uri="{FF2B5EF4-FFF2-40B4-BE49-F238E27FC236}">
                    <a16:creationId xmlns:a16="http://schemas.microsoft.com/office/drawing/2014/main" id="{418403B7-F7A9-4D5C-98BA-2A0A68EFAC62}"/>
                  </a:ext>
                </a:extLst>
              </p:cNvPr>
              <p:cNvCxnSpPr/>
              <p:nvPr/>
            </p:nvCxnSpPr>
            <p:spPr>
              <a:xfrm rot="16200000" flipH="1">
                <a:off x="6044642" y="3165375"/>
                <a:ext cx="2249299" cy="4175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13321" name="Gruppieren 152">
              <a:extLst>
                <a:ext uri="{FF2B5EF4-FFF2-40B4-BE49-F238E27FC236}">
                  <a16:creationId xmlns:a16="http://schemas.microsoft.com/office/drawing/2014/main" id="{3470134B-56A0-41A1-93C6-F4B011D970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0595" y="2350695"/>
              <a:ext cx="1864100" cy="3557843"/>
              <a:chOff x="6685484" y="1897080"/>
              <a:chExt cx="1864100" cy="3557843"/>
            </a:xfrm>
          </p:grpSpPr>
          <p:sp>
            <p:nvSpPr>
              <p:cNvPr id="154" name="Ellipse 153">
                <a:extLst>
                  <a:ext uri="{FF2B5EF4-FFF2-40B4-BE49-F238E27FC236}">
                    <a16:creationId xmlns:a16="http://schemas.microsoft.com/office/drawing/2014/main" id="{F5C67CEC-6F2F-467B-BFA1-D1AF8283D1C0}"/>
                  </a:ext>
                </a:extLst>
              </p:cNvPr>
              <p:cNvSpPr/>
              <p:nvPr/>
            </p:nvSpPr>
            <p:spPr>
              <a:xfrm>
                <a:off x="6685493" y="1897452"/>
                <a:ext cx="485761" cy="3523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800"/>
                  <a:t>S</a:t>
                </a:r>
              </a:p>
            </p:txBody>
          </p:sp>
          <p:cxnSp>
            <p:nvCxnSpPr>
              <p:cNvPr id="155" name="Gerade Verbindung mit Pfeil 154">
                <a:extLst>
                  <a:ext uri="{FF2B5EF4-FFF2-40B4-BE49-F238E27FC236}">
                    <a16:creationId xmlns:a16="http://schemas.microsoft.com/office/drawing/2014/main" id="{ECD03663-8CEA-45B5-B8DA-CFE1540B6D9A}"/>
                  </a:ext>
                </a:extLst>
              </p:cNvPr>
              <p:cNvCxnSpPr/>
              <p:nvPr/>
            </p:nvCxnSpPr>
            <p:spPr>
              <a:xfrm flipV="1">
                <a:off x="7188717" y="2078412"/>
                <a:ext cx="180970" cy="158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13355" name="Gruppieren 116">
                <a:extLst>
                  <a:ext uri="{FF2B5EF4-FFF2-40B4-BE49-F238E27FC236}">
                    <a16:creationId xmlns:a16="http://schemas.microsoft.com/office/drawing/2014/main" id="{3AA5B729-1E7B-4AE6-BB28-815E2DE2537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84508" y="1898668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207" name="Ellipse 206">
                  <a:extLst>
                    <a:ext uri="{FF2B5EF4-FFF2-40B4-BE49-F238E27FC236}">
                      <a16:creationId xmlns:a16="http://schemas.microsoft.com/office/drawing/2014/main" id="{842CD792-DFAC-4A13-AA0E-B6CE309C4749}"/>
                    </a:ext>
                  </a:extLst>
                </p:cNvPr>
                <p:cNvSpPr/>
                <p:nvPr/>
              </p:nvSpPr>
              <p:spPr>
                <a:xfrm>
                  <a:off x="3134298" y="1900627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08" name="Ellipse 207">
                  <a:extLst>
                    <a:ext uri="{FF2B5EF4-FFF2-40B4-BE49-F238E27FC236}">
                      <a16:creationId xmlns:a16="http://schemas.microsoft.com/office/drawing/2014/main" id="{ED595689-DE26-43C1-899A-A3444786B2A6}"/>
                    </a:ext>
                  </a:extLst>
                </p:cNvPr>
                <p:cNvSpPr/>
                <p:nvPr/>
              </p:nvSpPr>
              <p:spPr>
                <a:xfrm>
                  <a:off x="2467567" y="1899039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209" name="Gerade Verbindung mit Pfeil 208">
                  <a:extLst>
                    <a:ext uri="{FF2B5EF4-FFF2-40B4-BE49-F238E27FC236}">
                      <a16:creationId xmlns:a16="http://schemas.microsoft.com/office/drawing/2014/main" id="{A8F71844-873D-4D68-8021-824A73250B95}"/>
                    </a:ext>
                  </a:extLst>
                </p:cNvPr>
                <p:cNvCxnSpPr>
                  <a:stCxn id="208" idx="6"/>
                  <a:endCxn id="207" idx="2"/>
                </p:cNvCxnSpPr>
                <p:nvPr/>
              </p:nvCxnSpPr>
              <p:spPr>
                <a:xfrm>
                  <a:off x="2953328" y="2075237"/>
                  <a:ext cx="180970" cy="158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10" name="Ellipse 209">
                  <a:extLst>
                    <a:ext uri="{FF2B5EF4-FFF2-40B4-BE49-F238E27FC236}">
                      <a16:creationId xmlns:a16="http://schemas.microsoft.com/office/drawing/2014/main" id="{55CB13B6-48FE-458F-B819-0B9A2AB617D5}"/>
                    </a:ext>
                  </a:extLst>
                </p:cNvPr>
                <p:cNvSpPr/>
                <p:nvPr/>
              </p:nvSpPr>
              <p:spPr>
                <a:xfrm>
                  <a:off x="3124773" y="2278420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11" name="Ellipse 210">
                  <a:extLst>
                    <a:ext uri="{FF2B5EF4-FFF2-40B4-BE49-F238E27FC236}">
                      <a16:creationId xmlns:a16="http://schemas.microsoft.com/office/drawing/2014/main" id="{E6A79A86-6412-4EAC-BA9E-F6D4B6555F83}"/>
                    </a:ext>
                  </a:extLst>
                </p:cNvPr>
                <p:cNvSpPr/>
                <p:nvPr/>
              </p:nvSpPr>
              <p:spPr>
                <a:xfrm>
                  <a:off x="3126361" y="2678437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212" name="Form 211">
                  <a:extLst>
                    <a:ext uri="{FF2B5EF4-FFF2-40B4-BE49-F238E27FC236}">
                      <a16:creationId xmlns:a16="http://schemas.microsoft.com/office/drawing/2014/main" id="{28DC4BB8-1BC4-431B-B578-C612FA08C6B7}"/>
                    </a:ext>
                  </a:extLst>
                </p:cNvPr>
                <p:cNvCxnSpPr>
                  <a:stCxn id="208" idx="4"/>
                  <a:endCxn id="210" idx="2"/>
                </p:cNvCxnSpPr>
                <p:nvPr/>
              </p:nvCxnSpPr>
              <p:spPr>
                <a:xfrm rot="16200000" flipH="1">
                  <a:off x="2816020" y="2145863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Form 212">
                  <a:extLst>
                    <a:ext uri="{FF2B5EF4-FFF2-40B4-BE49-F238E27FC236}">
                      <a16:creationId xmlns:a16="http://schemas.microsoft.com/office/drawing/2014/main" id="{F4A2EF11-3846-4AB3-8D8A-F48F7302CAC9}"/>
                    </a:ext>
                  </a:extLst>
                </p:cNvPr>
                <p:cNvCxnSpPr>
                  <a:stCxn id="208" idx="4"/>
                  <a:endCxn id="211" idx="2"/>
                </p:cNvCxnSpPr>
                <p:nvPr/>
              </p:nvCxnSpPr>
              <p:spPr>
                <a:xfrm rot="16200000" flipH="1">
                  <a:off x="2616805" y="2345077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56" name="Gruppieren 117">
                <a:extLst>
                  <a:ext uri="{FF2B5EF4-FFF2-40B4-BE49-F238E27FC236}">
                    <a16:creationId xmlns:a16="http://schemas.microsoft.com/office/drawing/2014/main" id="{9D6D7710-C1F9-4E8C-B1CF-3F6D80609D0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97059" y="3116075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190" name="Ellipse 189">
                  <a:extLst>
                    <a:ext uri="{FF2B5EF4-FFF2-40B4-BE49-F238E27FC236}">
                      <a16:creationId xmlns:a16="http://schemas.microsoft.com/office/drawing/2014/main" id="{9387AF9B-88E1-49A6-9590-BEC566F98643}"/>
                    </a:ext>
                  </a:extLst>
                </p:cNvPr>
                <p:cNvSpPr/>
                <p:nvPr/>
              </p:nvSpPr>
              <p:spPr>
                <a:xfrm>
                  <a:off x="3134447" y="1900730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98" name="Ellipse 197">
                  <a:extLst>
                    <a:ext uri="{FF2B5EF4-FFF2-40B4-BE49-F238E27FC236}">
                      <a16:creationId xmlns:a16="http://schemas.microsoft.com/office/drawing/2014/main" id="{E2E9BFB5-BB79-4A1C-924B-63750F1C2E23}"/>
                    </a:ext>
                  </a:extLst>
                </p:cNvPr>
                <p:cNvSpPr/>
                <p:nvPr/>
              </p:nvSpPr>
              <p:spPr>
                <a:xfrm>
                  <a:off x="2467716" y="1899143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199" name="Gerade Verbindung mit Pfeil 198">
                  <a:extLst>
                    <a:ext uri="{FF2B5EF4-FFF2-40B4-BE49-F238E27FC236}">
                      <a16:creationId xmlns:a16="http://schemas.microsoft.com/office/drawing/2014/main" id="{3F7AA0F9-686B-4554-8D52-238ABECF61EB}"/>
                    </a:ext>
                  </a:extLst>
                </p:cNvPr>
                <p:cNvCxnSpPr>
                  <a:stCxn id="198" idx="6"/>
                  <a:endCxn id="190" idx="2"/>
                </p:cNvCxnSpPr>
                <p:nvPr/>
              </p:nvCxnSpPr>
              <p:spPr>
                <a:xfrm>
                  <a:off x="2953477" y="2075340"/>
                  <a:ext cx="18097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00" name="Ellipse 199">
                  <a:extLst>
                    <a:ext uri="{FF2B5EF4-FFF2-40B4-BE49-F238E27FC236}">
                      <a16:creationId xmlns:a16="http://schemas.microsoft.com/office/drawing/2014/main" id="{AB42E9F7-5749-4148-BA4D-F14B7B8E432A}"/>
                    </a:ext>
                  </a:extLst>
                </p:cNvPr>
                <p:cNvSpPr/>
                <p:nvPr/>
              </p:nvSpPr>
              <p:spPr>
                <a:xfrm>
                  <a:off x="3124922" y="2278523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01" name="Ellipse 200">
                  <a:extLst>
                    <a:ext uri="{FF2B5EF4-FFF2-40B4-BE49-F238E27FC236}">
                      <a16:creationId xmlns:a16="http://schemas.microsoft.com/office/drawing/2014/main" id="{5FF6CCD1-1615-4C01-9FB7-C92279E769AE}"/>
                    </a:ext>
                  </a:extLst>
                </p:cNvPr>
                <p:cNvSpPr/>
                <p:nvPr/>
              </p:nvSpPr>
              <p:spPr>
                <a:xfrm>
                  <a:off x="3126510" y="2678540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203" name="Form 202">
                  <a:extLst>
                    <a:ext uri="{FF2B5EF4-FFF2-40B4-BE49-F238E27FC236}">
                      <a16:creationId xmlns:a16="http://schemas.microsoft.com/office/drawing/2014/main" id="{D5592F1E-6022-49DF-B431-4743F90E8CB2}"/>
                    </a:ext>
                  </a:extLst>
                </p:cNvPr>
                <p:cNvCxnSpPr>
                  <a:stCxn id="198" idx="4"/>
                  <a:endCxn id="200" idx="2"/>
                </p:cNvCxnSpPr>
                <p:nvPr/>
              </p:nvCxnSpPr>
              <p:spPr>
                <a:xfrm rot="16200000" flipH="1">
                  <a:off x="2816169" y="2145967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Form 205">
                  <a:extLst>
                    <a:ext uri="{FF2B5EF4-FFF2-40B4-BE49-F238E27FC236}">
                      <a16:creationId xmlns:a16="http://schemas.microsoft.com/office/drawing/2014/main" id="{AB38C7D4-A724-4F50-8691-C0DA3B08BE3A}"/>
                    </a:ext>
                  </a:extLst>
                </p:cNvPr>
                <p:cNvCxnSpPr>
                  <a:stCxn id="198" idx="4"/>
                  <a:endCxn id="201" idx="2"/>
                </p:cNvCxnSpPr>
                <p:nvPr/>
              </p:nvCxnSpPr>
              <p:spPr>
                <a:xfrm rot="16200000" flipH="1">
                  <a:off x="2616954" y="2345181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57" name="Gruppieren 125">
                <a:extLst>
                  <a:ext uri="{FF2B5EF4-FFF2-40B4-BE49-F238E27FC236}">
                    <a16:creationId xmlns:a16="http://schemas.microsoft.com/office/drawing/2014/main" id="{E90355FA-F702-430B-A302-45E559AF5EE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77331" y="4322759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163" name="Ellipse 162">
                  <a:extLst>
                    <a:ext uri="{FF2B5EF4-FFF2-40B4-BE49-F238E27FC236}">
                      <a16:creationId xmlns:a16="http://schemas.microsoft.com/office/drawing/2014/main" id="{AB73254B-C793-4D3E-AAFD-D8000FE48E8D}"/>
                    </a:ext>
                  </a:extLst>
                </p:cNvPr>
                <p:cNvSpPr/>
                <p:nvPr/>
              </p:nvSpPr>
              <p:spPr>
                <a:xfrm>
                  <a:off x="3135125" y="1900445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65" name="Ellipse 164">
                  <a:extLst>
                    <a:ext uri="{FF2B5EF4-FFF2-40B4-BE49-F238E27FC236}">
                      <a16:creationId xmlns:a16="http://schemas.microsoft.com/office/drawing/2014/main" id="{E73D20DD-EDCB-481C-8FD0-146BB588DC7F}"/>
                    </a:ext>
                  </a:extLst>
                </p:cNvPr>
                <p:cNvSpPr/>
                <p:nvPr/>
              </p:nvSpPr>
              <p:spPr>
                <a:xfrm>
                  <a:off x="2468394" y="189885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166" name="Gerade Verbindung mit Pfeil 165">
                  <a:extLst>
                    <a:ext uri="{FF2B5EF4-FFF2-40B4-BE49-F238E27FC236}">
                      <a16:creationId xmlns:a16="http://schemas.microsoft.com/office/drawing/2014/main" id="{D27F5CEC-BD0E-4ACB-98F6-138E7B9062B0}"/>
                    </a:ext>
                  </a:extLst>
                </p:cNvPr>
                <p:cNvCxnSpPr>
                  <a:stCxn id="165" idx="6"/>
                  <a:endCxn id="163" idx="2"/>
                </p:cNvCxnSpPr>
                <p:nvPr/>
              </p:nvCxnSpPr>
              <p:spPr>
                <a:xfrm>
                  <a:off x="2954155" y="2075055"/>
                  <a:ext cx="18097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74" name="Ellipse 173">
                  <a:extLst>
                    <a:ext uri="{FF2B5EF4-FFF2-40B4-BE49-F238E27FC236}">
                      <a16:creationId xmlns:a16="http://schemas.microsoft.com/office/drawing/2014/main" id="{6CE45359-9103-43BF-828D-BDEA8C7BF117}"/>
                    </a:ext>
                  </a:extLst>
                </p:cNvPr>
                <p:cNvSpPr/>
                <p:nvPr/>
              </p:nvSpPr>
              <p:spPr>
                <a:xfrm>
                  <a:off x="3125600" y="227823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182" name="Ellipse 181">
                  <a:extLst>
                    <a:ext uri="{FF2B5EF4-FFF2-40B4-BE49-F238E27FC236}">
                      <a16:creationId xmlns:a16="http://schemas.microsoft.com/office/drawing/2014/main" id="{C25897C4-63F4-4343-BBD4-717E6A286F47}"/>
                    </a:ext>
                  </a:extLst>
                </p:cNvPr>
                <p:cNvSpPr/>
                <p:nvPr/>
              </p:nvSpPr>
              <p:spPr>
                <a:xfrm>
                  <a:off x="3127188" y="2678255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184" name="Form 183">
                  <a:extLst>
                    <a:ext uri="{FF2B5EF4-FFF2-40B4-BE49-F238E27FC236}">
                      <a16:creationId xmlns:a16="http://schemas.microsoft.com/office/drawing/2014/main" id="{7B59DE7A-D90C-4AFA-8A6C-71F7848520AA}"/>
                    </a:ext>
                  </a:extLst>
                </p:cNvPr>
                <p:cNvCxnSpPr>
                  <a:stCxn id="165" idx="4"/>
                  <a:endCxn id="174" idx="2"/>
                </p:cNvCxnSpPr>
                <p:nvPr/>
              </p:nvCxnSpPr>
              <p:spPr>
                <a:xfrm rot="16200000" flipH="1">
                  <a:off x="2816847" y="2145682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Form 188">
                  <a:extLst>
                    <a:ext uri="{FF2B5EF4-FFF2-40B4-BE49-F238E27FC236}">
                      <a16:creationId xmlns:a16="http://schemas.microsoft.com/office/drawing/2014/main" id="{16E658EE-2064-42F7-BB64-40F95F0065C3}"/>
                    </a:ext>
                  </a:extLst>
                </p:cNvPr>
                <p:cNvCxnSpPr>
                  <a:stCxn id="165" idx="4"/>
                  <a:endCxn id="182" idx="2"/>
                </p:cNvCxnSpPr>
                <p:nvPr/>
              </p:nvCxnSpPr>
              <p:spPr>
                <a:xfrm rot="16200000" flipH="1">
                  <a:off x="2617632" y="2344896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59" name="Form 158">
                <a:extLst>
                  <a:ext uri="{FF2B5EF4-FFF2-40B4-BE49-F238E27FC236}">
                    <a16:creationId xmlns:a16="http://schemas.microsoft.com/office/drawing/2014/main" id="{C405C768-88F2-435E-8343-12465E27B013}"/>
                  </a:ext>
                </a:extLst>
              </p:cNvPr>
              <p:cNvCxnSpPr/>
              <p:nvPr/>
            </p:nvCxnSpPr>
            <p:spPr>
              <a:xfrm rot="16200000" flipH="1">
                <a:off x="6656948" y="2553023"/>
                <a:ext cx="1042900" cy="43655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60" name="Form 159">
                <a:extLst>
                  <a:ext uri="{FF2B5EF4-FFF2-40B4-BE49-F238E27FC236}">
                    <a16:creationId xmlns:a16="http://schemas.microsoft.com/office/drawing/2014/main" id="{9E8A51C6-973C-46CC-839E-E0AAACDBC7AE}"/>
                  </a:ext>
                </a:extLst>
              </p:cNvPr>
              <p:cNvCxnSpPr/>
              <p:nvPr/>
            </p:nvCxnSpPr>
            <p:spPr>
              <a:xfrm rot="16200000" flipH="1">
                <a:off x="6044223" y="3165747"/>
                <a:ext cx="2249299" cy="4175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13322" name="Gruppieren 214">
              <a:extLst>
                <a:ext uri="{FF2B5EF4-FFF2-40B4-BE49-F238E27FC236}">
                  <a16:creationId xmlns:a16="http://schemas.microsoft.com/office/drawing/2014/main" id="{A5B0FEBA-C391-4EE4-8204-DD97FA5D1D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3433" y="2653701"/>
              <a:ext cx="1864100" cy="3557843"/>
              <a:chOff x="6685484" y="1897080"/>
              <a:chExt cx="1864100" cy="3557843"/>
            </a:xfrm>
          </p:grpSpPr>
          <p:sp>
            <p:nvSpPr>
              <p:cNvPr id="218" name="Ellipse 217">
                <a:extLst>
                  <a:ext uri="{FF2B5EF4-FFF2-40B4-BE49-F238E27FC236}">
                    <a16:creationId xmlns:a16="http://schemas.microsoft.com/office/drawing/2014/main" id="{F047BC50-09DD-4C87-9096-8BD6F083538D}"/>
                  </a:ext>
                </a:extLst>
              </p:cNvPr>
              <p:cNvSpPr/>
              <p:nvPr/>
            </p:nvSpPr>
            <p:spPr>
              <a:xfrm>
                <a:off x="6685599" y="1897633"/>
                <a:ext cx="485761" cy="3523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800"/>
                  <a:t>S</a:t>
                </a:r>
              </a:p>
            </p:txBody>
          </p:sp>
          <p:cxnSp>
            <p:nvCxnSpPr>
              <p:cNvPr id="219" name="Gerade Verbindung mit Pfeil 218">
                <a:extLst>
                  <a:ext uri="{FF2B5EF4-FFF2-40B4-BE49-F238E27FC236}">
                    <a16:creationId xmlns:a16="http://schemas.microsoft.com/office/drawing/2014/main" id="{151930E6-5019-463C-ACB0-45BDC7F4B851}"/>
                  </a:ext>
                </a:extLst>
              </p:cNvPr>
              <p:cNvCxnSpPr/>
              <p:nvPr/>
            </p:nvCxnSpPr>
            <p:spPr>
              <a:xfrm flipV="1">
                <a:off x="7188823" y="2078593"/>
                <a:ext cx="18097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13327" name="Gruppieren 116">
                <a:extLst>
                  <a:ext uri="{FF2B5EF4-FFF2-40B4-BE49-F238E27FC236}">
                    <a16:creationId xmlns:a16="http://schemas.microsoft.com/office/drawing/2014/main" id="{331B3333-A7F7-400F-928D-1E49F74635C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84508" y="1898668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274" name="Ellipse 273">
                  <a:extLst>
                    <a:ext uri="{FF2B5EF4-FFF2-40B4-BE49-F238E27FC236}">
                      <a16:creationId xmlns:a16="http://schemas.microsoft.com/office/drawing/2014/main" id="{C7861092-8A23-477A-A192-005FC1A7E6E7}"/>
                    </a:ext>
                  </a:extLst>
                </p:cNvPr>
                <p:cNvSpPr/>
                <p:nvPr/>
              </p:nvSpPr>
              <p:spPr>
                <a:xfrm>
                  <a:off x="3134404" y="190080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75" name="Ellipse 274">
                  <a:extLst>
                    <a:ext uri="{FF2B5EF4-FFF2-40B4-BE49-F238E27FC236}">
                      <a16:creationId xmlns:a16="http://schemas.microsoft.com/office/drawing/2014/main" id="{D702DDAA-3547-4DEE-91AB-903F2B4B54E5}"/>
                    </a:ext>
                  </a:extLst>
                </p:cNvPr>
                <p:cNvSpPr/>
                <p:nvPr/>
              </p:nvSpPr>
              <p:spPr>
                <a:xfrm>
                  <a:off x="2467673" y="1899221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276" name="Gerade Verbindung mit Pfeil 275">
                  <a:extLst>
                    <a:ext uri="{FF2B5EF4-FFF2-40B4-BE49-F238E27FC236}">
                      <a16:creationId xmlns:a16="http://schemas.microsoft.com/office/drawing/2014/main" id="{42FC5AA2-173F-4242-91C5-1C8F9EA87ACB}"/>
                    </a:ext>
                  </a:extLst>
                </p:cNvPr>
                <p:cNvCxnSpPr>
                  <a:stCxn id="275" idx="6"/>
                  <a:endCxn id="274" idx="2"/>
                </p:cNvCxnSpPr>
                <p:nvPr/>
              </p:nvCxnSpPr>
              <p:spPr>
                <a:xfrm>
                  <a:off x="2953434" y="2075418"/>
                  <a:ext cx="180970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77" name="Ellipse 276">
                  <a:extLst>
                    <a:ext uri="{FF2B5EF4-FFF2-40B4-BE49-F238E27FC236}">
                      <a16:creationId xmlns:a16="http://schemas.microsoft.com/office/drawing/2014/main" id="{AC1FC6D4-9005-488E-A38D-1F947BED9065}"/>
                    </a:ext>
                  </a:extLst>
                </p:cNvPr>
                <p:cNvSpPr/>
                <p:nvPr/>
              </p:nvSpPr>
              <p:spPr>
                <a:xfrm>
                  <a:off x="3124879" y="2278601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78" name="Ellipse 277">
                  <a:extLst>
                    <a:ext uri="{FF2B5EF4-FFF2-40B4-BE49-F238E27FC236}">
                      <a16:creationId xmlns:a16="http://schemas.microsoft.com/office/drawing/2014/main" id="{63B07302-DD01-4535-A3FA-9CE8C7A73F2F}"/>
                    </a:ext>
                  </a:extLst>
                </p:cNvPr>
                <p:cNvSpPr/>
                <p:nvPr/>
              </p:nvSpPr>
              <p:spPr>
                <a:xfrm>
                  <a:off x="3126467" y="2678618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279" name="Form 278">
                  <a:extLst>
                    <a:ext uri="{FF2B5EF4-FFF2-40B4-BE49-F238E27FC236}">
                      <a16:creationId xmlns:a16="http://schemas.microsoft.com/office/drawing/2014/main" id="{A36EA2C0-F90E-49F1-A02E-D9C43194571B}"/>
                    </a:ext>
                  </a:extLst>
                </p:cNvPr>
                <p:cNvCxnSpPr>
                  <a:stCxn id="275" idx="4"/>
                  <a:endCxn id="277" idx="2"/>
                </p:cNvCxnSpPr>
                <p:nvPr/>
              </p:nvCxnSpPr>
              <p:spPr>
                <a:xfrm rot="16200000" flipH="1">
                  <a:off x="2816126" y="2146045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Form 279">
                  <a:extLst>
                    <a:ext uri="{FF2B5EF4-FFF2-40B4-BE49-F238E27FC236}">
                      <a16:creationId xmlns:a16="http://schemas.microsoft.com/office/drawing/2014/main" id="{7A0548C0-BF68-4AB7-9AA0-4965D2BC7FC0}"/>
                    </a:ext>
                  </a:extLst>
                </p:cNvPr>
                <p:cNvCxnSpPr>
                  <a:stCxn id="275" idx="4"/>
                  <a:endCxn id="278" idx="2"/>
                </p:cNvCxnSpPr>
                <p:nvPr/>
              </p:nvCxnSpPr>
              <p:spPr>
                <a:xfrm rot="16200000" flipH="1">
                  <a:off x="2616911" y="2345259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28" name="Gruppieren 117">
                <a:extLst>
                  <a:ext uri="{FF2B5EF4-FFF2-40B4-BE49-F238E27FC236}">
                    <a16:creationId xmlns:a16="http://schemas.microsoft.com/office/drawing/2014/main" id="{3D65F354-1888-43E2-AA95-C9D98409A92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97059" y="3116075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267" name="Ellipse 266">
                  <a:extLst>
                    <a:ext uri="{FF2B5EF4-FFF2-40B4-BE49-F238E27FC236}">
                      <a16:creationId xmlns:a16="http://schemas.microsoft.com/office/drawing/2014/main" id="{8FB901DF-8BDD-4E8B-B768-A4EF1C1C8A4A}"/>
                    </a:ext>
                  </a:extLst>
                </p:cNvPr>
                <p:cNvSpPr/>
                <p:nvPr/>
              </p:nvSpPr>
              <p:spPr>
                <a:xfrm>
                  <a:off x="3134553" y="1900912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68" name="Ellipse 267">
                  <a:extLst>
                    <a:ext uri="{FF2B5EF4-FFF2-40B4-BE49-F238E27FC236}">
                      <a16:creationId xmlns:a16="http://schemas.microsoft.com/office/drawing/2014/main" id="{C4D1C821-A1F6-45A0-A1B2-705460782B01}"/>
                    </a:ext>
                  </a:extLst>
                </p:cNvPr>
                <p:cNvSpPr/>
                <p:nvPr/>
              </p:nvSpPr>
              <p:spPr>
                <a:xfrm>
                  <a:off x="2467822" y="1899324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269" name="Gerade Verbindung mit Pfeil 268">
                  <a:extLst>
                    <a:ext uri="{FF2B5EF4-FFF2-40B4-BE49-F238E27FC236}">
                      <a16:creationId xmlns:a16="http://schemas.microsoft.com/office/drawing/2014/main" id="{DE6CC54D-7F0B-4C39-8D90-6B3297B3848B}"/>
                    </a:ext>
                  </a:extLst>
                </p:cNvPr>
                <p:cNvCxnSpPr>
                  <a:stCxn id="268" idx="6"/>
                  <a:endCxn id="267" idx="2"/>
                </p:cNvCxnSpPr>
                <p:nvPr/>
              </p:nvCxnSpPr>
              <p:spPr>
                <a:xfrm>
                  <a:off x="2953583" y="2075522"/>
                  <a:ext cx="180970" cy="158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70" name="Ellipse 269">
                  <a:extLst>
                    <a:ext uri="{FF2B5EF4-FFF2-40B4-BE49-F238E27FC236}">
                      <a16:creationId xmlns:a16="http://schemas.microsoft.com/office/drawing/2014/main" id="{C6565C1C-7802-4335-8F9B-04A2BED75E51}"/>
                    </a:ext>
                  </a:extLst>
                </p:cNvPr>
                <p:cNvSpPr/>
                <p:nvPr/>
              </p:nvSpPr>
              <p:spPr>
                <a:xfrm>
                  <a:off x="3125028" y="2278705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71" name="Ellipse 270">
                  <a:extLst>
                    <a:ext uri="{FF2B5EF4-FFF2-40B4-BE49-F238E27FC236}">
                      <a16:creationId xmlns:a16="http://schemas.microsoft.com/office/drawing/2014/main" id="{46340261-A2B7-416C-81B0-42EFC5F4925D}"/>
                    </a:ext>
                  </a:extLst>
                </p:cNvPr>
                <p:cNvSpPr/>
                <p:nvPr/>
              </p:nvSpPr>
              <p:spPr>
                <a:xfrm>
                  <a:off x="3126616" y="2678722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272" name="Form 271">
                  <a:extLst>
                    <a:ext uri="{FF2B5EF4-FFF2-40B4-BE49-F238E27FC236}">
                      <a16:creationId xmlns:a16="http://schemas.microsoft.com/office/drawing/2014/main" id="{224DDC9C-CCF5-49D1-A299-CB47010AD6FF}"/>
                    </a:ext>
                  </a:extLst>
                </p:cNvPr>
                <p:cNvCxnSpPr>
                  <a:stCxn id="268" idx="4"/>
                  <a:endCxn id="270" idx="2"/>
                </p:cNvCxnSpPr>
                <p:nvPr/>
              </p:nvCxnSpPr>
              <p:spPr>
                <a:xfrm rot="16200000" flipH="1">
                  <a:off x="2816275" y="2146148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73" name="Form 272">
                  <a:extLst>
                    <a:ext uri="{FF2B5EF4-FFF2-40B4-BE49-F238E27FC236}">
                      <a16:creationId xmlns:a16="http://schemas.microsoft.com/office/drawing/2014/main" id="{EB958077-BD4B-4D31-AAE2-C4DFA20130F5}"/>
                    </a:ext>
                  </a:extLst>
                </p:cNvPr>
                <p:cNvCxnSpPr>
                  <a:stCxn id="268" idx="4"/>
                  <a:endCxn id="271" idx="2"/>
                </p:cNvCxnSpPr>
                <p:nvPr/>
              </p:nvCxnSpPr>
              <p:spPr>
                <a:xfrm rot="16200000" flipH="1">
                  <a:off x="2617060" y="2345362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329" name="Gruppieren 125">
                <a:extLst>
                  <a:ext uri="{FF2B5EF4-FFF2-40B4-BE49-F238E27FC236}">
                    <a16:creationId xmlns:a16="http://schemas.microsoft.com/office/drawing/2014/main" id="{FDB6CE09-C229-4F84-90AE-372BF470477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77331" y="4322759"/>
                <a:ext cx="1152525" cy="1132164"/>
                <a:chOff x="2468102" y="1898668"/>
                <a:chExt cx="1152525" cy="1132164"/>
              </a:xfrm>
            </p:grpSpPr>
            <p:sp>
              <p:nvSpPr>
                <p:cNvPr id="260" name="Ellipse 259">
                  <a:extLst>
                    <a:ext uri="{FF2B5EF4-FFF2-40B4-BE49-F238E27FC236}">
                      <a16:creationId xmlns:a16="http://schemas.microsoft.com/office/drawing/2014/main" id="{20587BAF-3714-492B-AAC3-93AA64C5C27D}"/>
                    </a:ext>
                  </a:extLst>
                </p:cNvPr>
                <p:cNvSpPr/>
                <p:nvPr/>
              </p:nvSpPr>
              <p:spPr>
                <a:xfrm>
                  <a:off x="3135231" y="1900627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61" name="Ellipse 260">
                  <a:extLst>
                    <a:ext uri="{FF2B5EF4-FFF2-40B4-BE49-F238E27FC236}">
                      <a16:creationId xmlns:a16="http://schemas.microsoft.com/office/drawing/2014/main" id="{45921038-84C2-46F3-B62A-2254DFE12972}"/>
                    </a:ext>
                  </a:extLst>
                </p:cNvPr>
                <p:cNvSpPr/>
                <p:nvPr/>
              </p:nvSpPr>
              <p:spPr>
                <a:xfrm>
                  <a:off x="2468500" y="1899039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S</a:t>
                  </a:r>
                </a:p>
              </p:txBody>
            </p:sp>
            <p:cxnSp>
              <p:nvCxnSpPr>
                <p:cNvPr id="262" name="Gerade Verbindung mit Pfeil 261">
                  <a:extLst>
                    <a:ext uri="{FF2B5EF4-FFF2-40B4-BE49-F238E27FC236}">
                      <a16:creationId xmlns:a16="http://schemas.microsoft.com/office/drawing/2014/main" id="{C81A0B3A-70C9-43F3-A413-5B5539FF3BB2}"/>
                    </a:ext>
                  </a:extLst>
                </p:cNvPr>
                <p:cNvCxnSpPr>
                  <a:stCxn id="261" idx="6"/>
                  <a:endCxn id="260" idx="2"/>
                </p:cNvCxnSpPr>
                <p:nvPr/>
              </p:nvCxnSpPr>
              <p:spPr>
                <a:xfrm>
                  <a:off x="2954261" y="2075237"/>
                  <a:ext cx="180970" cy="158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63" name="Ellipse 262">
                  <a:extLst>
                    <a:ext uri="{FF2B5EF4-FFF2-40B4-BE49-F238E27FC236}">
                      <a16:creationId xmlns:a16="http://schemas.microsoft.com/office/drawing/2014/main" id="{684A0E04-345B-4A29-80BF-EE40967C0CF8}"/>
                    </a:ext>
                  </a:extLst>
                </p:cNvPr>
                <p:cNvSpPr/>
                <p:nvPr/>
              </p:nvSpPr>
              <p:spPr>
                <a:xfrm>
                  <a:off x="3125706" y="2278420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sp>
              <p:nvSpPr>
                <p:cNvPr id="264" name="Ellipse 263">
                  <a:extLst>
                    <a:ext uri="{FF2B5EF4-FFF2-40B4-BE49-F238E27FC236}">
                      <a16:creationId xmlns:a16="http://schemas.microsoft.com/office/drawing/2014/main" id="{D513CAC1-B429-456F-B6BE-45942219650A}"/>
                    </a:ext>
                  </a:extLst>
                </p:cNvPr>
                <p:cNvSpPr/>
                <p:nvPr/>
              </p:nvSpPr>
              <p:spPr>
                <a:xfrm>
                  <a:off x="3127294" y="2678437"/>
                  <a:ext cx="485761" cy="3523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800"/>
                    <a:t>B</a:t>
                  </a:r>
                </a:p>
              </p:txBody>
            </p:sp>
            <p:cxnSp>
              <p:nvCxnSpPr>
                <p:cNvPr id="265" name="Form 264">
                  <a:extLst>
                    <a:ext uri="{FF2B5EF4-FFF2-40B4-BE49-F238E27FC236}">
                      <a16:creationId xmlns:a16="http://schemas.microsoft.com/office/drawing/2014/main" id="{EB1AEFDB-3533-4C93-977D-C93A89BCA78C}"/>
                    </a:ext>
                  </a:extLst>
                </p:cNvPr>
                <p:cNvCxnSpPr>
                  <a:stCxn id="261" idx="4"/>
                  <a:endCxn id="263" idx="2"/>
                </p:cNvCxnSpPr>
                <p:nvPr/>
              </p:nvCxnSpPr>
              <p:spPr>
                <a:xfrm rot="16200000" flipH="1">
                  <a:off x="2816953" y="2145863"/>
                  <a:ext cx="203183" cy="414325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Form 265">
                  <a:extLst>
                    <a:ext uri="{FF2B5EF4-FFF2-40B4-BE49-F238E27FC236}">
                      <a16:creationId xmlns:a16="http://schemas.microsoft.com/office/drawing/2014/main" id="{20796DAE-6434-4EE3-95C0-238BBC46F026}"/>
                    </a:ext>
                  </a:extLst>
                </p:cNvPr>
                <p:cNvCxnSpPr>
                  <a:stCxn id="261" idx="4"/>
                  <a:endCxn id="264" idx="2"/>
                </p:cNvCxnSpPr>
                <p:nvPr/>
              </p:nvCxnSpPr>
              <p:spPr>
                <a:xfrm rot="16200000" flipH="1">
                  <a:off x="2617738" y="2345077"/>
                  <a:ext cx="603199" cy="415913"/>
                </a:xfrm>
                <a:prstGeom prst="bentConnector2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58" name="Form 257">
                <a:extLst>
                  <a:ext uri="{FF2B5EF4-FFF2-40B4-BE49-F238E27FC236}">
                    <a16:creationId xmlns:a16="http://schemas.microsoft.com/office/drawing/2014/main" id="{EE2F3B7E-0BD6-4453-9245-E6B0DB0E3EAC}"/>
                  </a:ext>
                </a:extLst>
              </p:cNvPr>
              <p:cNvCxnSpPr/>
              <p:nvPr/>
            </p:nvCxnSpPr>
            <p:spPr>
              <a:xfrm rot="16200000" flipH="1">
                <a:off x="6657054" y="2553204"/>
                <a:ext cx="1042901" cy="43655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59" name="Form 258">
                <a:extLst>
                  <a:ext uri="{FF2B5EF4-FFF2-40B4-BE49-F238E27FC236}">
                    <a16:creationId xmlns:a16="http://schemas.microsoft.com/office/drawing/2014/main" id="{B5843116-41B5-4FAD-A51E-7F11D0FFAB4B}"/>
                  </a:ext>
                </a:extLst>
              </p:cNvPr>
              <p:cNvCxnSpPr/>
              <p:nvPr/>
            </p:nvCxnSpPr>
            <p:spPr>
              <a:xfrm rot="16200000" flipH="1">
                <a:off x="6044329" y="3165928"/>
                <a:ext cx="2249300" cy="4175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282" name="Form 281">
              <a:extLst>
                <a:ext uri="{FF2B5EF4-FFF2-40B4-BE49-F238E27FC236}">
                  <a16:creationId xmlns:a16="http://schemas.microsoft.com/office/drawing/2014/main" id="{2C52AF41-EEB4-4197-8CE2-5A9116271181}"/>
                </a:ext>
              </a:extLst>
            </p:cNvPr>
            <p:cNvCxnSpPr>
              <a:stCxn id="95" idx="4"/>
              <a:endCxn id="154" idx="2"/>
            </p:cNvCxnSpPr>
            <p:nvPr/>
          </p:nvCxnSpPr>
          <p:spPr>
            <a:xfrm rot="16200000" flipH="1">
              <a:off x="2710933" y="917593"/>
              <a:ext cx="276202" cy="2943141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4" name="Form 283">
              <a:extLst>
                <a:ext uri="{FF2B5EF4-FFF2-40B4-BE49-F238E27FC236}">
                  <a16:creationId xmlns:a16="http://schemas.microsoft.com/office/drawing/2014/main" id="{0090C594-8E73-4BF1-8F1A-61E62055ED87}"/>
                </a:ext>
              </a:extLst>
            </p:cNvPr>
            <p:cNvCxnSpPr>
              <a:stCxn id="95" idx="4"/>
              <a:endCxn id="218" idx="2"/>
            </p:cNvCxnSpPr>
            <p:nvPr/>
          </p:nvCxnSpPr>
          <p:spPr>
            <a:xfrm rot="16200000" flipH="1">
              <a:off x="1360811" y="2267715"/>
              <a:ext cx="579390" cy="546084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9" name="Line 2">
            <a:extLst>
              <a:ext uri="{FF2B5EF4-FFF2-40B4-BE49-F238E27FC236}">
                <a16:creationId xmlns:a16="http://schemas.microsoft.com/office/drawing/2014/main" id="{BC447874-4B2F-4635-B126-7FE3821FE9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Line 3">
            <a:extLst>
              <a:ext uri="{FF2B5EF4-FFF2-40B4-BE49-F238E27FC236}">
                <a16:creationId xmlns:a16="http://schemas.microsoft.com/office/drawing/2014/main" id="{18BC0E52-6D9C-4595-9CAF-22B1D226D5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4" name="AutoShape 4">
            <a:extLst>
              <a:ext uri="{FF2B5EF4-FFF2-40B4-BE49-F238E27FC236}">
                <a16:creationId xmlns:a16="http://schemas.microsoft.com/office/drawing/2014/main" id="{8E27152D-E0AD-4C54-9783-C8C2C42D269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275384-37A2-4F87-A139-353EA43EC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>
            <a:extLst>
              <a:ext uri="{FF2B5EF4-FFF2-40B4-BE49-F238E27FC236}">
                <a16:creationId xmlns:a16="http://schemas.microsoft.com/office/drawing/2014/main" id="{55C847CF-3234-4AB0-A3A6-706E0FCA1F1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699792" y="333375"/>
            <a:ext cx="3668708" cy="1143000"/>
          </a:xfrm>
        </p:spPr>
        <p:txBody>
          <a:bodyPr/>
          <a:lstStyle/>
          <a:p>
            <a:pPr eaLnBrk="1" hangingPunct="1"/>
            <a:r>
              <a:rPr lang="en-US" altLang="de-DE" sz="3200" b="1" dirty="0">
                <a:solidFill>
                  <a:srgbClr val="FF0000"/>
                </a:solidFill>
                <a:latin typeface="Arial" panose="020B0604020202020204" pitchFamily="34" charset="0"/>
              </a:rPr>
              <a:t>How about now?</a:t>
            </a:r>
          </a:p>
        </p:txBody>
      </p:sp>
      <p:grpSp>
        <p:nvGrpSpPr>
          <p:cNvPr id="14339" name="Gruppieren 256">
            <a:extLst>
              <a:ext uri="{FF2B5EF4-FFF2-40B4-BE49-F238E27FC236}">
                <a16:creationId xmlns:a16="http://schemas.microsoft.com/office/drawing/2014/main" id="{70A04736-BDE1-48C2-9582-72CB1C5E0B2E}"/>
              </a:ext>
            </a:extLst>
          </p:cNvPr>
          <p:cNvGrpSpPr>
            <a:grpSpLocks/>
          </p:cNvGrpSpPr>
          <p:nvPr/>
        </p:nvGrpSpPr>
        <p:grpSpPr bwMode="auto">
          <a:xfrm>
            <a:off x="622300" y="1535113"/>
            <a:ext cx="7766124" cy="4662487"/>
            <a:chOff x="621782" y="1534952"/>
            <a:chExt cx="7467969" cy="4663246"/>
          </a:xfrm>
        </p:grpSpPr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B5658036-AB2B-425F-AA69-55C4A746C708}"/>
                </a:ext>
              </a:extLst>
            </p:cNvPr>
            <p:cNvSpPr/>
            <p:nvPr/>
          </p:nvSpPr>
          <p:spPr>
            <a:xfrm>
              <a:off x="4070002" y="1534952"/>
              <a:ext cx="584229" cy="2397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/>
                <a:t>Bud</a:t>
              </a:r>
            </a:p>
          </p:txBody>
        </p:sp>
        <p:cxnSp>
          <p:nvCxnSpPr>
            <p:cNvPr id="21" name="Gerade Verbindung mit Pfeil 20">
              <a:extLst>
                <a:ext uri="{FF2B5EF4-FFF2-40B4-BE49-F238E27FC236}">
                  <a16:creationId xmlns:a16="http://schemas.microsoft.com/office/drawing/2014/main" id="{5FA78FE2-0F66-4E02-85FE-B62EF4773D99}"/>
                </a:ext>
              </a:extLst>
            </p:cNvPr>
            <p:cNvCxnSpPr>
              <a:stCxn id="186" idx="0"/>
              <a:endCxn id="187" idx="4"/>
            </p:cNvCxnSpPr>
            <p:nvPr/>
          </p:nvCxnSpPr>
          <p:spPr>
            <a:xfrm rot="5400000" flipH="1" flipV="1">
              <a:off x="4049328" y="2655910"/>
              <a:ext cx="62716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2" name="Gerade Verbindung mit Pfeil 21">
              <a:extLst>
                <a:ext uri="{FF2B5EF4-FFF2-40B4-BE49-F238E27FC236}">
                  <a16:creationId xmlns:a16="http://schemas.microsoft.com/office/drawing/2014/main" id="{7F1431FB-E765-42BF-B85A-17F3954FD69E}"/>
                </a:ext>
              </a:extLst>
            </p:cNvPr>
            <p:cNvCxnSpPr>
              <a:stCxn id="161" idx="0"/>
              <a:endCxn id="186" idx="4"/>
            </p:cNvCxnSpPr>
            <p:nvPr/>
          </p:nvCxnSpPr>
          <p:spPr>
            <a:xfrm rot="5400000" flipH="1" flipV="1">
              <a:off x="3549979" y="4049167"/>
              <a:ext cx="162586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61" name="Ellipse 160">
              <a:extLst>
                <a:ext uri="{FF2B5EF4-FFF2-40B4-BE49-F238E27FC236}">
                  <a16:creationId xmlns:a16="http://schemas.microsoft.com/office/drawing/2014/main" id="{201FBFEE-0A43-481C-8A43-5C0B8EBB6919}"/>
                </a:ext>
              </a:extLst>
            </p:cNvPr>
            <p:cNvSpPr/>
            <p:nvPr/>
          </p:nvSpPr>
          <p:spPr>
            <a:xfrm>
              <a:off x="3942996" y="4861305"/>
              <a:ext cx="839829" cy="2651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/>
                <a:t>Shoot</a:t>
              </a:r>
            </a:p>
          </p:txBody>
        </p:sp>
        <p:sp>
          <p:nvSpPr>
            <p:cNvPr id="186" name="Ellipse 185">
              <a:extLst>
                <a:ext uri="{FF2B5EF4-FFF2-40B4-BE49-F238E27FC236}">
                  <a16:creationId xmlns:a16="http://schemas.microsoft.com/office/drawing/2014/main" id="{C099E3EC-6E56-44C2-8E69-9A0CF88FE89A}"/>
                </a:ext>
              </a:extLst>
            </p:cNvPr>
            <p:cNvSpPr/>
            <p:nvPr/>
          </p:nvSpPr>
          <p:spPr>
            <a:xfrm>
              <a:off x="3942996" y="2970286"/>
              <a:ext cx="839829" cy="265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/>
                <a:t>Shoot</a:t>
              </a:r>
            </a:p>
          </p:txBody>
        </p:sp>
        <p:sp>
          <p:nvSpPr>
            <p:cNvPr id="187" name="Ellipse 186">
              <a:extLst>
                <a:ext uri="{FF2B5EF4-FFF2-40B4-BE49-F238E27FC236}">
                  <a16:creationId xmlns:a16="http://schemas.microsoft.com/office/drawing/2014/main" id="{AEC4B6B8-88B9-402B-B351-176FE9528067}"/>
                </a:ext>
              </a:extLst>
            </p:cNvPr>
            <p:cNvSpPr/>
            <p:nvPr/>
          </p:nvSpPr>
          <p:spPr>
            <a:xfrm>
              <a:off x="3942996" y="2077965"/>
              <a:ext cx="839829" cy="26515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/>
                <a:t>Shoot</a:t>
              </a:r>
            </a:p>
          </p:txBody>
        </p:sp>
        <p:grpSp>
          <p:nvGrpSpPr>
            <p:cNvPr id="14346" name="Gruppieren 211">
              <a:extLst>
                <a:ext uri="{FF2B5EF4-FFF2-40B4-BE49-F238E27FC236}">
                  <a16:creationId xmlns:a16="http://schemas.microsoft.com/office/drawing/2014/main" id="{11192F6E-9B76-4165-B05A-1D7CA84EDF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83198" y="2085109"/>
              <a:ext cx="3306553" cy="4113089"/>
              <a:chOff x="4783198" y="2085109"/>
              <a:chExt cx="3306553" cy="4113089"/>
            </a:xfrm>
          </p:grpSpPr>
          <p:cxnSp>
            <p:nvCxnSpPr>
              <p:cNvPr id="29" name="Gerade Verbindung mit Pfeil 28">
                <a:extLst>
                  <a:ext uri="{FF2B5EF4-FFF2-40B4-BE49-F238E27FC236}">
                    <a16:creationId xmlns:a16="http://schemas.microsoft.com/office/drawing/2014/main" id="{4246466C-FC1B-4BFC-8154-75C373EDC9B4}"/>
                  </a:ext>
                </a:extLst>
              </p:cNvPr>
              <p:cNvCxnSpPr>
                <a:endCxn id="162" idx="2"/>
              </p:cNvCxnSpPr>
              <p:nvPr/>
            </p:nvCxnSpPr>
            <p:spPr>
              <a:xfrm>
                <a:off x="4800289" y="4991502"/>
                <a:ext cx="382607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14392" name="Gruppieren 159">
                <a:extLst>
                  <a:ext uri="{FF2B5EF4-FFF2-40B4-BE49-F238E27FC236}">
                    <a16:creationId xmlns:a16="http://schemas.microsoft.com/office/drawing/2014/main" id="{39CA4307-4449-4458-9BBA-DCFDFC5B006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54776" y="4566883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51" name="Gerade Verbindung mit Pfeil 50">
                  <a:extLst>
                    <a:ext uri="{FF2B5EF4-FFF2-40B4-BE49-F238E27FC236}">
                      <a16:creationId xmlns:a16="http://schemas.microsoft.com/office/drawing/2014/main" id="{1ED33C42-9150-4691-A36D-CF97C53E8F0D}"/>
                    </a:ext>
                  </a:extLst>
                </p:cNvPr>
                <p:cNvCxnSpPr/>
                <p:nvPr/>
              </p:nvCxnSpPr>
              <p:spPr>
                <a:xfrm flipV="1">
                  <a:off x="6673938" y="5544906"/>
                  <a:ext cx="303227" cy="793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52" name="Ellipse 51">
                  <a:extLst>
                    <a:ext uri="{FF2B5EF4-FFF2-40B4-BE49-F238E27FC236}">
                      <a16:creationId xmlns:a16="http://schemas.microsoft.com/office/drawing/2014/main" id="{1E15FA30-F21D-4C80-B996-A556B34F1837}"/>
                    </a:ext>
                  </a:extLst>
                </p:cNvPr>
                <p:cNvSpPr/>
                <p:nvPr/>
              </p:nvSpPr>
              <p:spPr>
                <a:xfrm>
                  <a:off x="5816646" y="5416297"/>
                  <a:ext cx="838242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54" name="Ellipse 53">
                  <a:extLst>
                    <a:ext uri="{FF2B5EF4-FFF2-40B4-BE49-F238E27FC236}">
                      <a16:creationId xmlns:a16="http://schemas.microsoft.com/office/drawing/2014/main" id="{FD68D1AC-BD9C-47A6-983F-0D68BDCC70FA}"/>
                    </a:ext>
                  </a:extLst>
                </p:cNvPr>
                <p:cNvSpPr/>
                <p:nvPr/>
              </p:nvSpPr>
              <p:spPr>
                <a:xfrm>
                  <a:off x="6750142" y="5100334"/>
                  <a:ext cx="584229" cy="25404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55" name="Gerade Verbindung mit Pfeil 54">
                  <a:extLst>
                    <a:ext uri="{FF2B5EF4-FFF2-40B4-BE49-F238E27FC236}">
                      <a16:creationId xmlns:a16="http://schemas.microsoft.com/office/drawing/2014/main" id="{3DA3C9CE-D871-4569-89E3-7AAD92A0362D}"/>
                    </a:ext>
                  </a:extLst>
                </p:cNvPr>
                <p:cNvCxnSpPr/>
                <p:nvPr/>
              </p:nvCxnSpPr>
              <p:spPr>
                <a:xfrm>
                  <a:off x="6556458" y="5652873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56" name="Ellipse 55">
                  <a:extLst>
                    <a:ext uri="{FF2B5EF4-FFF2-40B4-BE49-F238E27FC236}">
                      <a16:creationId xmlns:a16="http://schemas.microsoft.com/office/drawing/2014/main" id="{894F4FF0-F2ED-47D5-BFA9-39F81F10C222}"/>
                    </a:ext>
                  </a:extLst>
                </p:cNvPr>
                <p:cNvSpPr/>
                <p:nvPr/>
              </p:nvSpPr>
              <p:spPr>
                <a:xfrm>
                  <a:off x="6762843" y="5730673"/>
                  <a:ext cx="584229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E579C13E-CC5C-4AC5-8180-C6EE80739BAF}"/>
                    </a:ext>
                  </a:extLst>
                </p:cNvPr>
                <p:cNvSpPr/>
                <p:nvPr/>
              </p:nvSpPr>
              <p:spPr>
                <a:xfrm>
                  <a:off x="6973990" y="5416297"/>
                  <a:ext cx="577879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52" name="Gerade Verbindung mit Pfeil 151">
                  <a:extLst>
                    <a:ext uri="{FF2B5EF4-FFF2-40B4-BE49-F238E27FC236}">
                      <a16:creationId xmlns:a16="http://schemas.microsoft.com/office/drawing/2014/main" id="{9E281CA1-BC0A-4184-BE08-4CB81A46FBDE}"/>
                    </a:ext>
                  </a:extLst>
                </p:cNvPr>
                <p:cNvCxnSpPr/>
                <p:nvPr/>
              </p:nvCxnSpPr>
              <p:spPr>
                <a:xfrm flipV="1">
                  <a:off x="6535819" y="5267048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2" name="Ellipse 161">
                <a:extLst>
                  <a:ext uri="{FF2B5EF4-FFF2-40B4-BE49-F238E27FC236}">
                    <a16:creationId xmlns:a16="http://schemas.microsoft.com/office/drawing/2014/main" id="{126FE62B-06C0-4C41-A8F8-53BF796FD08F}"/>
                  </a:ext>
                </a:extLst>
              </p:cNvPr>
              <p:cNvSpPr/>
              <p:nvPr/>
            </p:nvSpPr>
            <p:spPr>
              <a:xfrm>
                <a:off x="5182896" y="4861306"/>
                <a:ext cx="839828" cy="2651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100"/>
                  <a:t>Shoot</a:t>
                </a:r>
              </a:p>
            </p:txBody>
          </p:sp>
          <p:cxnSp>
            <p:nvCxnSpPr>
              <p:cNvPr id="164" name="Gerade Verbindung mit Pfeil 163">
                <a:extLst>
                  <a:ext uri="{FF2B5EF4-FFF2-40B4-BE49-F238E27FC236}">
                    <a16:creationId xmlns:a16="http://schemas.microsoft.com/office/drawing/2014/main" id="{F3E7490E-408A-49EB-B0DB-2FE5ED3FAF2B}"/>
                  </a:ext>
                </a:extLst>
              </p:cNvPr>
              <p:cNvCxnSpPr/>
              <p:nvPr/>
            </p:nvCxnSpPr>
            <p:spPr>
              <a:xfrm flipV="1">
                <a:off x="6032250" y="4989914"/>
                <a:ext cx="303228" cy="793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14395" name="Gruppieren 165">
                <a:extLst>
                  <a:ext uri="{FF2B5EF4-FFF2-40B4-BE49-F238E27FC236}">
                    <a16:creationId xmlns:a16="http://schemas.microsoft.com/office/drawing/2014/main" id="{B3FF90F2-45FA-4043-B631-7C23B099C4E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68078" y="3826396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167" name="Gerade Verbindung mit Pfeil 166">
                  <a:extLst>
                    <a:ext uri="{FF2B5EF4-FFF2-40B4-BE49-F238E27FC236}">
                      <a16:creationId xmlns:a16="http://schemas.microsoft.com/office/drawing/2014/main" id="{D50FA54F-D146-4710-B800-F8D64C80911A}"/>
                    </a:ext>
                  </a:extLst>
                </p:cNvPr>
                <p:cNvCxnSpPr/>
                <p:nvPr/>
              </p:nvCxnSpPr>
              <p:spPr>
                <a:xfrm flipV="1">
                  <a:off x="6658928" y="5543909"/>
                  <a:ext cx="303227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68" name="Ellipse 167">
                  <a:extLst>
                    <a:ext uri="{FF2B5EF4-FFF2-40B4-BE49-F238E27FC236}">
                      <a16:creationId xmlns:a16="http://schemas.microsoft.com/office/drawing/2014/main" id="{2411D125-ACB0-4876-873B-CC58BEA43895}"/>
                    </a:ext>
                  </a:extLst>
                </p:cNvPr>
                <p:cNvSpPr/>
                <p:nvPr/>
              </p:nvSpPr>
              <p:spPr>
                <a:xfrm>
                  <a:off x="5801635" y="5415301"/>
                  <a:ext cx="838242" cy="25086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169" name="Ellipse 168">
                  <a:extLst>
                    <a:ext uri="{FF2B5EF4-FFF2-40B4-BE49-F238E27FC236}">
                      <a16:creationId xmlns:a16="http://schemas.microsoft.com/office/drawing/2014/main" id="{A8CB9D94-C526-41C6-9747-A4A2CEEDDB4C}"/>
                    </a:ext>
                  </a:extLst>
                </p:cNvPr>
                <p:cNvSpPr/>
                <p:nvPr/>
              </p:nvSpPr>
              <p:spPr>
                <a:xfrm>
                  <a:off x="6735132" y="5115214"/>
                  <a:ext cx="598517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70" name="Gerade Verbindung mit Pfeil 169">
                  <a:extLst>
                    <a:ext uri="{FF2B5EF4-FFF2-40B4-BE49-F238E27FC236}">
                      <a16:creationId xmlns:a16="http://schemas.microsoft.com/office/drawing/2014/main" id="{B7B4013F-77C6-41E7-9655-DFF762A282C1}"/>
                    </a:ext>
                  </a:extLst>
                </p:cNvPr>
                <p:cNvCxnSpPr/>
                <p:nvPr/>
              </p:nvCxnSpPr>
              <p:spPr>
                <a:xfrm>
                  <a:off x="6541447" y="5651876"/>
                  <a:ext cx="227023" cy="13496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171" name="Ellipse 170">
                  <a:extLst>
                    <a:ext uri="{FF2B5EF4-FFF2-40B4-BE49-F238E27FC236}">
                      <a16:creationId xmlns:a16="http://schemas.microsoft.com/office/drawing/2014/main" id="{4D121875-4A1B-46EB-AC4E-69F8B4BC89F0}"/>
                    </a:ext>
                  </a:extLst>
                </p:cNvPr>
                <p:cNvSpPr/>
                <p:nvPr/>
              </p:nvSpPr>
              <p:spPr>
                <a:xfrm>
                  <a:off x="6747832" y="5715387"/>
                  <a:ext cx="598517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172" name="Ellipse 171">
                  <a:extLst>
                    <a:ext uri="{FF2B5EF4-FFF2-40B4-BE49-F238E27FC236}">
                      <a16:creationId xmlns:a16="http://schemas.microsoft.com/office/drawing/2014/main" id="{7B0AEC48-16B8-4B98-B38A-F0B12D1FDF30}"/>
                    </a:ext>
                  </a:extLst>
                </p:cNvPr>
                <p:cNvSpPr/>
                <p:nvPr/>
              </p:nvSpPr>
              <p:spPr>
                <a:xfrm>
                  <a:off x="6958980" y="5415301"/>
                  <a:ext cx="592167" cy="25086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73" name="Gerade Verbindung mit Pfeil 172">
                  <a:extLst>
                    <a:ext uri="{FF2B5EF4-FFF2-40B4-BE49-F238E27FC236}">
                      <a16:creationId xmlns:a16="http://schemas.microsoft.com/office/drawing/2014/main" id="{0F6C83DA-CD02-44FF-9FCA-E862D17DCAA6}"/>
                    </a:ext>
                  </a:extLst>
                </p:cNvPr>
                <p:cNvCxnSpPr/>
                <p:nvPr/>
              </p:nvCxnSpPr>
              <p:spPr>
                <a:xfrm flipV="1">
                  <a:off x="6520808" y="5267639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396" name="Gruppieren 173">
                <a:extLst>
                  <a:ext uri="{FF2B5EF4-FFF2-40B4-BE49-F238E27FC236}">
                    <a16:creationId xmlns:a16="http://schemas.microsoft.com/office/drawing/2014/main" id="{8E73CE45-7505-47B8-939B-48E50A8E3C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78836" y="5343226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175" name="Gerade Verbindung mit Pfeil 174">
                  <a:extLst>
                    <a:ext uri="{FF2B5EF4-FFF2-40B4-BE49-F238E27FC236}">
                      <a16:creationId xmlns:a16="http://schemas.microsoft.com/office/drawing/2014/main" id="{4C2C2200-205D-472A-9FCF-A4F93C61E6AF}"/>
                    </a:ext>
                  </a:extLst>
                </p:cNvPr>
                <p:cNvCxnSpPr/>
                <p:nvPr/>
              </p:nvCxnSpPr>
              <p:spPr>
                <a:xfrm flipV="1">
                  <a:off x="6673570" y="5544976"/>
                  <a:ext cx="303227" cy="793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76" name="Ellipse 175">
                  <a:extLst>
                    <a:ext uri="{FF2B5EF4-FFF2-40B4-BE49-F238E27FC236}">
                      <a16:creationId xmlns:a16="http://schemas.microsoft.com/office/drawing/2014/main" id="{690459EA-D3A1-4E02-9A33-6ACB9B0BC372}"/>
                    </a:ext>
                  </a:extLst>
                </p:cNvPr>
                <p:cNvSpPr/>
                <p:nvPr/>
              </p:nvSpPr>
              <p:spPr>
                <a:xfrm>
                  <a:off x="5816278" y="5416368"/>
                  <a:ext cx="838242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177" name="Ellipse 176">
                  <a:extLst>
                    <a:ext uri="{FF2B5EF4-FFF2-40B4-BE49-F238E27FC236}">
                      <a16:creationId xmlns:a16="http://schemas.microsoft.com/office/drawing/2014/main" id="{8D9F67D5-EFD8-41A6-86E9-0503730A2966}"/>
                    </a:ext>
                  </a:extLst>
                </p:cNvPr>
                <p:cNvSpPr/>
                <p:nvPr/>
              </p:nvSpPr>
              <p:spPr>
                <a:xfrm>
                  <a:off x="6749774" y="5100404"/>
                  <a:ext cx="584229" cy="25404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78" name="Gerade Verbindung mit Pfeil 177">
                  <a:extLst>
                    <a:ext uri="{FF2B5EF4-FFF2-40B4-BE49-F238E27FC236}">
                      <a16:creationId xmlns:a16="http://schemas.microsoft.com/office/drawing/2014/main" id="{EF6EA38A-3FF1-47A8-9B10-2A1CB6A0717A}"/>
                    </a:ext>
                  </a:extLst>
                </p:cNvPr>
                <p:cNvCxnSpPr/>
                <p:nvPr/>
              </p:nvCxnSpPr>
              <p:spPr>
                <a:xfrm>
                  <a:off x="6556090" y="5652943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179" name="Ellipse 178">
                  <a:extLst>
                    <a:ext uri="{FF2B5EF4-FFF2-40B4-BE49-F238E27FC236}">
                      <a16:creationId xmlns:a16="http://schemas.microsoft.com/office/drawing/2014/main" id="{79A49115-302A-4138-9899-82F176EBA460}"/>
                    </a:ext>
                  </a:extLst>
                </p:cNvPr>
                <p:cNvSpPr/>
                <p:nvPr/>
              </p:nvSpPr>
              <p:spPr>
                <a:xfrm>
                  <a:off x="6762475" y="5730744"/>
                  <a:ext cx="584229" cy="23975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180" name="Ellipse 179">
                  <a:extLst>
                    <a:ext uri="{FF2B5EF4-FFF2-40B4-BE49-F238E27FC236}">
                      <a16:creationId xmlns:a16="http://schemas.microsoft.com/office/drawing/2014/main" id="{9A603534-E7D4-4325-A8E3-D6868A552132}"/>
                    </a:ext>
                  </a:extLst>
                </p:cNvPr>
                <p:cNvSpPr/>
                <p:nvPr/>
              </p:nvSpPr>
              <p:spPr>
                <a:xfrm>
                  <a:off x="6973622" y="5416368"/>
                  <a:ext cx="577879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81" name="Gerade Verbindung mit Pfeil 180">
                  <a:extLst>
                    <a:ext uri="{FF2B5EF4-FFF2-40B4-BE49-F238E27FC236}">
                      <a16:creationId xmlns:a16="http://schemas.microsoft.com/office/drawing/2014/main" id="{85F1D8B8-D822-44D9-A3D7-2C8C01D9D22F}"/>
                    </a:ext>
                  </a:extLst>
                </p:cNvPr>
                <p:cNvCxnSpPr/>
                <p:nvPr/>
              </p:nvCxnSpPr>
              <p:spPr>
                <a:xfrm flipV="1">
                  <a:off x="6535451" y="5267119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3" name="Gerade Verbindung mit Pfeil 182">
                <a:extLst>
                  <a:ext uri="{FF2B5EF4-FFF2-40B4-BE49-F238E27FC236}">
                    <a16:creationId xmlns:a16="http://schemas.microsoft.com/office/drawing/2014/main" id="{6590AC2E-B662-42D9-98B6-67326D986D52}"/>
                  </a:ext>
                </a:extLst>
              </p:cNvPr>
              <p:cNvCxnSpPr/>
              <p:nvPr/>
            </p:nvCxnSpPr>
            <p:spPr>
              <a:xfrm rot="5400000" flipH="1" flipV="1">
                <a:off x="5535310" y="4458033"/>
                <a:ext cx="493792" cy="31275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85" name="Gerade Verbindung mit Pfeil 184">
                <a:extLst>
                  <a:ext uri="{FF2B5EF4-FFF2-40B4-BE49-F238E27FC236}">
                    <a16:creationId xmlns:a16="http://schemas.microsoft.com/office/drawing/2014/main" id="{8461141C-A29A-40EF-99E7-BEB1AB60F0EF}"/>
                  </a:ext>
                </a:extLst>
              </p:cNvPr>
              <p:cNvCxnSpPr/>
              <p:nvPr/>
            </p:nvCxnSpPr>
            <p:spPr>
              <a:xfrm rot="16200000" flipH="1">
                <a:off x="5536897" y="5234447"/>
                <a:ext cx="493793" cy="31275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88" name="Gerade Verbindung mit Pfeil 187">
                <a:extLst>
                  <a:ext uri="{FF2B5EF4-FFF2-40B4-BE49-F238E27FC236}">
                    <a16:creationId xmlns:a16="http://schemas.microsoft.com/office/drawing/2014/main" id="{600FB4B9-47CF-4458-9F19-79BE8AB830D1}"/>
                  </a:ext>
                </a:extLst>
              </p:cNvPr>
              <p:cNvCxnSpPr/>
              <p:nvPr/>
            </p:nvCxnSpPr>
            <p:spPr>
              <a:xfrm>
                <a:off x="4801877" y="3110009"/>
                <a:ext cx="384194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14400" name="Gruppieren 189">
                <a:extLst>
                  <a:ext uri="{FF2B5EF4-FFF2-40B4-BE49-F238E27FC236}">
                    <a16:creationId xmlns:a16="http://schemas.microsoft.com/office/drawing/2014/main" id="{563FFF4B-477B-4CC1-82C3-3F346B0E97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85777" y="2687878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191" name="Gerade Verbindung mit Pfeil 190">
                  <a:extLst>
                    <a:ext uri="{FF2B5EF4-FFF2-40B4-BE49-F238E27FC236}">
                      <a16:creationId xmlns:a16="http://schemas.microsoft.com/office/drawing/2014/main" id="{DE2F8CB5-C942-456E-84C8-56A76580A3F1}"/>
                    </a:ext>
                  </a:extLst>
                </p:cNvPr>
                <p:cNvCxnSpPr/>
                <p:nvPr/>
              </p:nvCxnSpPr>
              <p:spPr>
                <a:xfrm flipV="1">
                  <a:off x="6674481" y="5544005"/>
                  <a:ext cx="303227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192" name="Ellipse 191">
                  <a:extLst>
                    <a:ext uri="{FF2B5EF4-FFF2-40B4-BE49-F238E27FC236}">
                      <a16:creationId xmlns:a16="http://schemas.microsoft.com/office/drawing/2014/main" id="{53BFD3D3-41EF-4257-89DD-A64017442135}"/>
                    </a:ext>
                  </a:extLst>
                </p:cNvPr>
                <p:cNvSpPr/>
                <p:nvPr/>
              </p:nvSpPr>
              <p:spPr>
                <a:xfrm>
                  <a:off x="5817188" y="5415396"/>
                  <a:ext cx="838242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193" name="Ellipse 192">
                  <a:extLst>
                    <a:ext uri="{FF2B5EF4-FFF2-40B4-BE49-F238E27FC236}">
                      <a16:creationId xmlns:a16="http://schemas.microsoft.com/office/drawing/2014/main" id="{22499254-CD04-4F02-9FF2-EE0E6AAF7D22}"/>
                    </a:ext>
                  </a:extLst>
                </p:cNvPr>
                <p:cNvSpPr/>
                <p:nvPr/>
              </p:nvSpPr>
              <p:spPr>
                <a:xfrm>
                  <a:off x="6750684" y="5115310"/>
                  <a:ext cx="584229" cy="23975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94" name="Gerade Verbindung mit Pfeil 193">
                  <a:extLst>
                    <a:ext uri="{FF2B5EF4-FFF2-40B4-BE49-F238E27FC236}">
                      <a16:creationId xmlns:a16="http://schemas.microsoft.com/office/drawing/2014/main" id="{19BF3011-E782-4D70-A000-D893C64A0D09}"/>
                    </a:ext>
                  </a:extLst>
                </p:cNvPr>
                <p:cNvCxnSpPr/>
                <p:nvPr/>
              </p:nvCxnSpPr>
              <p:spPr>
                <a:xfrm>
                  <a:off x="6557000" y="5651972"/>
                  <a:ext cx="227023" cy="13495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195" name="Ellipse 194">
                  <a:extLst>
                    <a:ext uri="{FF2B5EF4-FFF2-40B4-BE49-F238E27FC236}">
                      <a16:creationId xmlns:a16="http://schemas.microsoft.com/office/drawing/2014/main" id="{8B4976AC-0144-4662-B887-0DD841DD85F3}"/>
                    </a:ext>
                  </a:extLst>
                </p:cNvPr>
                <p:cNvSpPr/>
                <p:nvPr/>
              </p:nvSpPr>
              <p:spPr>
                <a:xfrm>
                  <a:off x="6763385" y="5729772"/>
                  <a:ext cx="584229" cy="22546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196" name="Ellipse 195">
                  <a:extLst>
                    <a:ext uri="{FF2B5EF4-FFF2-40B4-BE49-F238E27FC236}">
                      <a16:creationId xmlns:a16="http://schemas.microsoft.com/office/drawing/2014/main" id="{A3E86861-67DC-4B11-8CA0-09098DB91222}"/>
                    </a:ext>
                  </a:extLst>
                </p:cNvPr>
                <p:cNvSpPr/>
                <p:nvPr/>
              </p:nvSpPr>
              <p:spPr>
                <a:xfrm>
                  <a:off x="6974532" y="5415396"/>
                  <a:ext cx="577879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197" name="Gerade Verbindung mit Pfeil 196">
                  <a:extLst>
                    <a:ext uri="{FF2B5EF4-FFF2-40B4-BE49-F238E27FC236}">
                      <a16:creationId xmlns:a16="http://schemas.microsoft.com/office/drawing/2014/main" id="{8C734264-2924-4254-9754-310AB42F0390}"/>
                    </a:ext>
                  </a:extLst>
                </p:cNvPr>
                <p:cNvCxnSpPr/>
                <p:nvPr/>
              </p:nvCxnSpPr>
              <p:spPr>
                <a:xfrm flipV="1">
                  <a:off x="6536361" y="5267735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2" name="Ellipse 201">
                <a:extLst>
                  <a:ext uri="{FF2B5EF4-FFF2-40B4-BE49-F238E27FC236}">
                    <a16:creationId xmlns:a16="http://schemas.microsoft.com/office/drawing/2014/main" id="{0555AAA0-22AA-4A63-BD6F-72CB0222617E}"/>
                  </a:ext>
                </a:extLst>
              </p:cNvPr>
              <p:cNvSpPr/>
              <p:nvPr/>
            </p:nvSpPr>
            <p:spPr>
              <a:xfrm>
                <a:off x="5159082" y="2084317"/>
                <a:ext cx="577878" cy="2651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100"/>
                  <a:t>Bud</a:t>
                </a:r>
              </a:p>
            </p:txBody>
          </p:sp>
          <p:cxnSp>
            <p:nvCxnSpPr>
              <p:cNvPr id="204" name="Gerade Verbindung mit Pfeil 203">
                <a:extLst>
                  <a:ext uri="{FF2B5EF4-FFF2-40B4-BE49-F238E27FC236}">
                    <a16:creationId xmlns:a16="http://schemas.microsoft.com/office/drawing/2014/main" id="{5EB2D70A-991E-4DC7-BAD7-1E75E2E252F7}"/>
                  </a:ext>
                </a:extLst>
              </p:cNvPr>
              <p:cNvCxnSpPr/>
              <p:nvPr/>
            </p:nvCxnSpPr>
            <p:spPr>
              <a:xfrm>
                <a:off x="4782826" y="2219276"/>
                <a:ext cx="382606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205" name="Gerade Verbindung mit Pfeil 204">
              <a:extLst>
                <a:ext uri="{FF2B5EF4-FFF2-40B4-BE49-F238E27FC236}">
                  <a16:creationId xmlns:a16="http://schemas.microsoft.com/office/drawing/2014/main" id="{0849C731-F464-40DF-9352-7BC871ED5E4F}"/>
                </a:ext>
              </a:extLst>
            </p:cNvPr>
            <p:cNvCxnSpPr>
              <a:stCxn id="187" idx="0"/>
              <a:endCxn id="9" idx="4"/>
            </p:cNvCxnSpPr>
            <p:nvPr/>
          </p:nvCxnSpPr>
          <p:spPr>
            <a:xfrm rot="5400000" flipH="1" flipV="1">
              <a:off x="4210485" y="1926335"/>
              <a:ext cx="30326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pSp>
          <p:nvGrpSpPr>
            <p:cNvPr id="14348" name="Gruppieren 212">
              <a:extLst>
                <a:ext uri="{FF2B5EF4-FFF2-40B4-BE49-F238E27FC236}">
                  <a16:creationId xmlns:a16="http://schemas.microsoft.com/office/drawing/2014/main" id="{A62B01F7-F119-4E5D-B10B-B18A08781DC7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621782" y="2076145"/>
              <a:ext cx="3306553" cy="4113089"/>
              <a:chOff x="4783198" y="2085109"/>
              <a:chExt cx="3306553" cy="4113089"/>
            </a:xfrm>
          </p:grpSpPr>
          <p:cxnSp>
            <p:nvCxnSpPr>
              <p:cNvPr id="214" name="Gerade Verbindung mit Pfeil 213">
                <a:extLst>
                  <a:ext uri="{FF2B5EF4-FFF2-40B4-BE49-F238E27FC236}">
                    <a16:creationId xmlns:a16="http://schemas.microsoft.com/office/drawing/2014/main" id="{E3D4ACB2-EEEC-4F9D-B083-AB2E252ED843}"/>
                  </a:ext>
                </a:extLst>
              </p:cNvPr>
              <p:cNvCxnSpPr>
                <a:endCxn id="216" idx="2"/>
              </p:cNvCxnSpPr>
              <p:nvPr/>
            </p:nvCxnSpPr>
            <p:spPr>
              <a:xfrm>
                <a:off x="4800289" y="4990939"/>
                <a:ext cx="382606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14352" name="Gruppieren 159">
                <a:extLst>
                  <a:ext uri="{FF2B5EF4-FFF2-40B4-BE49-F238E27FC236}">
                    <a16:creationId xmlns:a16="http://schemas.microsoft.com/office/drawing/2014/main" id="{828B27DC-B32C-4DBF-BC15-B993BCE3F99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54776" y="4566883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247" name="Gerade Verbindung mit Pfeil 246">
                  <a:extLst>
                    <a:ext uri="{FF2B5EF4-FFF2-40B4-BE49-F238E27FC236}">
                      <a16:creationId xmlns:a16="http://schemas.microsoft.com/office/drawing/2014/main" id="{63BEB761-4CD3-46BD-8F44-508056D88983}"/>
                    </a:ext>
                  </a:extLst>
                </p:cNvPr>
                <p:cNvCxnSpPr/>
                <p:nvPr/>
              </p:nvCxnSpPr>
              <p:spPr>
                <a:xfrm flipV="1">
                  <a:off x="6673937" y="5544343"/>
                  <a:ext cx="303228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48" name="Ellipse 247">
                  <a:extLst>
                    <a:ext uri="{FF2B5EF4-FFF2-40B4-BE49-F238E27FC236}">
                      <a16:creationId xmlns:a16="http://schemas.microsoft.com/office/drawing/2014/main" id="{0711EF62-0095-46D3-87ED-C0E8654D9430}"/>
                    </a:ext>
                  </a:extLst>
                </p:cNvPr>
                <p:cNvSpPr/>
                <p:nvPr/>
              </p:nvSpPr>
              <p:spPr>
                <a:xfrm>
                  <a:off x="5816645" y="5415734"/>
                  <a:ext cx="838242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249" name="Ellipse 248">
                  <a:extLst>
                    <a:ext uri="{FF2B5EF4-FFF2-40B4-BE49-F238E27FC236}">
                      <a16:creationId xmlns:a16="http://schemas.microsoft.com/office/drawing/2014/main" id="{F2F60CAA-5A5A-440D-B833-6B228AE11C45}"/>
                    </a:ext>
                  </a:extLst>
                </p:cNvPr>
                <p:cNvSpPr/>
                <p:nvPr/>
              </p:nvSpPr>
              <p:spPr>
                <a:xfrm>
                  <a:off x="6750141" y="5115648"/>
                  <a:ext cx="584229" cy="23975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50" name="Gerade Verbindung mit Pfeil 249">
                  <a:extLst>
                    <a:ext uri="{FF2B5EF4-FFF2-40B4-BE49-F238E27FC236}">
                      <a16:creationId xmlns:a16="http://schemas.microsoft.com/office/drawing/2014/main" id="{95B298A5-EDB6-4462-88B4-99888299080E}"/>
                    </a:ext>
                  </a:extLst>
                </p:cNvPr>
                <p:cNvCxnSpPr/>
                <p:nvPr/>
              </p:nvCxnSpPr>
              <p:spPr>
                <a:xfrm>
                  <a:off x="6556457" y="5652310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251" name="Ellipse 250">
                  <a:extLst>
                    <a:ext uri="{FF2B5EF4-FFF2-40B4-BE49-F238E27FC236}">
                      <a16:creationId xmlns:a16="http://schemas.microsoft.com/office/drawing/2014/main" id="{D4224E5E-1FF2-445A-8F85-56A73B93EDC9}"/>
                    </a:ext>
                  </a:extLst>
                </p:cNvPr>
                <p:cNvSpPr/>
                <p:nvPr/>
              </p:nvSpPr>
              <p:spPr>
                <a:xfrm>
                  <a:off x="6762842" y="5730110"/>
                  <a:ext cx="584229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252" name="Ellipse 251">
                  <a:extLst>
                    <a:ext uri="{FF2B5EF4-FFF2-40B4-BE49-F238E27FC236}">
                      <a16:creationId xmlns:a16="http://schemas.microsoft.com/office/drawing/2014/main" id="{1F41565F-2FB7-4FF1-8F68-E4F5C300988A}"/>
                    </a:ext>
                  </a:extLst>
                </p:cNvPr>
                <p:cNvSpPr/>
                <p:nvPr/>
              </p:nvSpPr>
              <p:spPr>
                <a:xfrm>
                  <a:off x="6973990" y="5415734"/>
                  <a:ext cx="577879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53" name="Gerade Verbindung mit Pfeil 252">
                  <a:extLst>
                    <a:ext uri="{FF2B5EF4-FFF2-40B4-BE49-F238E27FC236}">
                      <a16:creationId xmlns:a16="http://schemas.microsoft.com/office/drawing/2014/main" id="{7655FEC1-C428-4191-A27A-AA97794D5C86}"/>
                    </a:ext>
                  </a:extLst>
                </p:cNvPr>
                <p:cNvCxnSpPr/>
                <p:nvPr/>
              </p:nvCxnSpPr>
              <p:spPr>
                <a:xfrm flipV="1">
                  <a:off x="6535819" y="5268073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6" name="Ellipse 215">
                <a:extLst>
                  <a:ext uri="{FF2B5EF4-FFF2-40B4-BE49-F238E27FC236}">
                    <a16:creationId xmlns:a16="http://schemas.microsoft.com/office/drawing/2014/main" id="{197E69E4-8E94-4245-9575-7D866450A960}"/>
                  </a:ext>
                </a:extLst>
              </p:cNvPr>
              <p:cNvSpPr/>
              <p:nvPr/>
            </p:nvSpPr>
            <p:spPr>
              <a:xfrm>
                <a:off x="5182895" y="4860742"/>
                <a:ext cx="839829" cy="2651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100"/>
                  <a:t>Shoot</a:t>
                </a:r>
              </a:p>
            </p:txBody>
          </p:sp>
          <p:cxnSp>
            <p:nvCxnSpPr>
              <p:cNvPr id="217" name="Gerade Verbindung mit Pfeil 216">
                <a:extLst>
                  <a:ext uri="{FF2B5EF4-FFF2-40B4-BE49-F238E27FC236}">
                    <a16:creationId xmlns:a16="http://schemas.microsoft.com/office/drawing/2014/main" id="{AF6819CB-094F-4F91-90A2-3E716BA95DEA}"/>
                  </a:ext>
                </a:extLst>
              </p:cNvPr>
              <p:cNvCxnSpPr/>
              <p:nvPr/>
            </p:nvCxnSpPr>
            <p:spPr>
              <a:xfrm flipV="1">
                <a:off x="6032250" y="4989351"/>
                <a:ext cx="303227" cy="952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14355" name="Gruppieren 165">
                <a:extLst>
                  <a:ext uri="{FF2B5EF4-FFF2-40B4-BE49-F238E27FC236}">
                    <a16:creationId xmlns:a16="http://schemas.microsoft.com/office/drawing/2014/main" id="{0FBB91FE-ECDA-451A-B409-9CFF70234B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68078" y="3826396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240" name="Gerade Verbindung mit Pfeil 239">
                  <a:extLst>
                    <a:ext uri="{FF2B5EF4-FFF2-40B4-BE49-F238E27FC236}">
                      <a16:creationId xmlns:a16="http://schemas.microsoft.com/office/drawing/2014/main" id="{67677B8D-80B4-4902-87DB-2A130210FA0A}"/>
                    </a:ext>
                  </a:extLst>
                </p:cNvPr>
                <p:cNvCxnSpPr/>
                <p:nvPr/>
              </p:nvCxnSpPr>
              <p:spPr>
                <a:xfrm flipV="1">
                  <a:off x="6658926" y="5544934"/>
                  <a:ext cx="303228" cy="793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41" name="Ellipse 240">
                  <a:extLst>
                    <a:ext uri="{FF2B5EF4-FFF2-40B4-BE49-F238E27FC236}">
                      <a16:creationId xmlns:a16="http://schemas.microsoft.com/office/drawing/2014/main" id="{11B48008-6562-47F7-AEB9-9AD71F33EFAD}"/>
                    </a:ext>
                  </a:extLst>
                </p:cNvPr>
                <p:cNvSpPr/>
                <p:nvPr/>
              </p:nvSpPr>
              <p:spPr>
                <a:xfrm>
                  <a:off x="5801633" y="5416325"/>
                  <a:ext cx="838242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242" name="Ellipse 241">
                  <a:extLst>
                    <a:ext uri="{FF2B5EF4-FFF2-40B4-BE49-F238E27FC236}">
                      <a16:creationId xmlns:a16="http://schemas.microsoft.com/office/drawing/2014/main" id="{F656F513-810E-4443-B78B-BD0DE37D4C7A}"/>
                    </a:ext>
                  </a:extLst>
                </p:cNvPr>
                <p:cNvSpPr/>
                <p:nvPr/>
              </p:nvSpPr>
              <p:spPr>
                <a:xfrm>
                  <a:off x="6735130" y="5100362"/>
                  <a:ext cx="598518" cy="25404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43" name="Gerade Verbindung mit Pfeil 242">
                  <a:extLst>
                    <a:ext uri="{FF2B5EF4-FFF2-40B4-BE49-F238E27FC236}">
                      <a16:creationId xmlns:a16="http://schemas.microsoft.com/office/drawing/2014/main" id="{32629717-4FC1-4449-8804-3BA0C8F6E7E1}"/>
                    </a:ext>
                  </a:extLst>
                </p:cNvPr>
                <p:cNvCxnSpPr/>
                <p:nvPr/>
              </p:nvCxnSpPr>
              <p:spPr>
                <a:xfrm>
                  <a:off x="6541445" y="5652901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244" name="Ellipse 243">
                  <a:extLst>
                    <a:ext uri="{FF2B5EF4-FFF2-40B4-BE49-F238E27FC236}">
                      <a16:creationId xmlns:a16="http://schemas.microsoft.com/office/drawing/2014/main" id="{72D89023-C5C5-4F76-BD84-9D864C7F1DF0}"/>
                    </a:ext>
                  </a:extLst>
                </p:cNvPr>
                <p:cNvSpPr/>
                <p:nvPr/>
              </p:nvSpPr>
              <p:spPr>
                <a:xfrm>
                  <a:off x="6747830" y="5730701"/>
                  <a:ext cx="598518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245" name="Ellipse 244">
                  <a:extLst>
                    <a:ext uri="{FF2B5EF4-FFF2-40B4-BE49-F238E27FC236}">
                      <a16:creationId xmlns:a16="http://schemas.microsoft.com/office/drawing/2014/main" id="{9C5762AD-DA78-487E-A065-119456BDE4CC}"/>
                    </a:ext>
                  </a:extLst>
                </p:cNvPr>
                <p:cNvSpPr/>
                <p:nvPr/>
              </p:nvSpPr>
              <p:spPr>
                <a:xfrm>
                  <a:off x="6958979" y="5416325"/>
                  <a:ext cx="592166" cy="265156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46" name="Gerade Verbindung mit Pfeil 245">
                  <a:extLst>
                    <a:ext uri="{FF2B5EF4-FFF2-40B4-BE49-F238E27FC236}">
                      <a16:creationId xmlns:a16="http://schemas.microsoft.com/office/drawing/2014/main" id="{8CCFA6DD-DC43-4312-A26B-88C7CB1F47F2}"/>
                    </a:ext>
                  </a:extLst>
                </p:cNvPr>
                <p:cNvCxnSpPr/>
                <p:nvPr/>
              </p:nvCxnSpPr>
              <p:spPr>
                <a:xfrm flipV="1">
                  <a:off x="6520807" y="5267076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356" name="Gruppieren 173">
                <a:extLst>
                  <a:ext uri="{FF2B5EF4-FFF2-40B4-BE49-F238E27FC236}">
                    <a16:creationId xmlns:a16="http://schemas.microsoft.com/office/drawing/2014/main" id="{29F72CD4-C3FA-4D96-B601-CBC6394EE0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78836" y="5343226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233" name="Gerade Verbindung mit Pfeil 232">
                  <a:extLst>
                    <a:ext uri="{FF2B5EF4-FFF2-40B4-BE49-F238E27FC236}">
                      <a16:creationId xmlns:a16="http://schemas.microsoft.com/office/drawing/2014/main" id="{4AB5A032-E153-4DDE-B907-460BA99CB47A}"/>
                    </a:ext>
                  </a:extLst>
                </p:cNvPr>
                <p:cNvCxnSpPr/>
                <p:nvPr/>
              </p:nvCxnSpPr>
              <p:spPr>
                <a:xfrm flipV="1">
                  <a:off x="6673569" y="5544413"/>
                  <a:ext cx="303228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34" name="Ellipse 233">
                  <a:extLst>
                    <a:ext uri="{FF2B5EF4-FFF2-40B4-BE49-F238E27FC236}">
                      <a16:creationId xmlns:a16="http://schemas.microsoft.com/office/drawing/2014/main" id="{0B214708-BDE9-47DF-BAB2-70262729A6E0}"/>
                    </a:ext>
                  </a:extLst>
                </p:cNvPr>
                <p:cNvSpPr/>
                <p:nvPr/>
              </p:nvSpPr>
              <p:spPr>
                <a:xfrm>
                  <a:off x="5816277" y="5415805"/>
                  <a:ext cx="838242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235" name="Ellipse 234">
                  <a:extLst>
                    <a:ext uri="{FF2B5EF4-FFF2-40B4-BE49-F238E27FC236}">
                      <a16:creationId xmlns:a16="http://schemas.microsoft.com/office/drawing/2014/main" id="{02E7219A-E171-43F6-9249-3E9B85CBD405}"/>
                    </a:ext>
                  </a:extLst>
                </p:cNvPr>
                <p:cNvSpPr/>
                <p:nvPr/>
              </p:nvSpPr>
              <p:spPr>
                <a:xfrm>
                  <a:off x="6749773" y="5115718"/>
                  <a:ext cx="584229" cy="23975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36" name="Gerade Verbindung mit Pfeil 235">
                  <a:extLst>
                    <a:ext uri="{FF2B5EF4-FFF2-40B4-BE49-F238E27FC236}">
                      <a16:creationId xmlns:a16="http://schemas.microsoft.com/office/drawing/2014/main" id="{C7AAC8CC-5652-4FA5-AFDF-D318AD15659C}"/>
                    </a:ext>
                  </a:extLst>
                </p:cNvPr>
                <p:cNvCxnSpPr/>
                <p:nvPr/>
              </p:nvCxnSpPr>
              <p:spPr>
                <a:xfrm>
                  <a:off x="6556089" y="5652380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237" name="Ellipse 236">
                  <a:extLst>
                    <a:ext uri="{FF2B5EF4-FFF2-40B4-BE49-F238E27FC236}">
                      <a16:creationId xmlns:a16="http://schemas.microsoft.com/office/drawing/2014/main" id="{A3F97BFF-FFDC-46A3-B3C0-81C07D00E748}"/>
                    </a:ext>
                  </a:extLst>
                </p:cNvPr>
                <p:cNvSpPr/>
                <p:nvPr/>
              </p:nvSpPr>
              <p:spPr>
                <a:xfrm>
                  <a:off x="6762474" y="5730181"/>
                  <a:ext cx="584229" cy="23975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238" name="Ellipse 237">
                  <a:extLst>
                    <a:ext uri="{FF2B5EF4-FFF2-40B4-BE49-F238E27FC236}">
                      <a16:creationId xmlns:a16="http://schemas.microsoft.com/office/drawing/2014/main" id="{BCEB50D4-1137-495E-B57D-B05E4D22A5BF}"/>
                    </a:ext>
                  </a:extLst>
                </p:cNvPr>
                <p:cNvSpPr/>
                <p:nvPr/>
              </p:nvSpPr>
              <p:spPr>
                <a:xfrm>
                  <a:off x="6973622" y="5415805"/>
                  <a:ext cx="577879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39" name="Gerade Verbindung mit Pfeil 238">
                  <a:extLst>
                    <a:ext uri="{FF2B5EF4-FFF2-40B4-BE49-F238E27FC236}">
                      <a16:creationId xmlns:a16="http://schemas.microsoft.com/office/drawing/2014/main" id="{912090BC-5E1F-4C40-A161-4AB8267BD2C7}"/>
                    </a:ext>
                  </a:extLst>
                </p:cNvPr>
                <p:cNvCxnSpPr/>
                <p:nvPr/>
              </p:nvCxnSpPr>
              <p:spPr>
                <a:xfrm flipV="1">
                  <a:off x="6535451" y="5268143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0" name="Gerade Verbindung mit Pfeil 219">
                <a:extLst>
                  <a:ext uri="{FF2B5EF4-FFF2-40B4-BE49-F238E27FC236}">
                    <a16:creationId xmlns:a16="http://schemas.microsoft.com/office/drawing/2014/main" id="{36D38421-733A-4E63-AA33-C82CF15F7E5D}"/>
                  </a:ext>
                </a:extLst>
              </p:cNvPr>
              <p:cNvCxnSpPr/>
              <p:nvPr/>
            </p:nvCxnSpPr>
            <p:spPr>
              <a:xfrm rot="5400000" flipH="1" flipV="1">
                <a:off x="5535309" y="4457470"/>
                <a:ext cx="493792" cy="31275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21" name="Gerade Verbindung mit Pfeil 220">
                <a:extLst>
                  <a:ext uri="{FF2B5EF4-FFF2-40B4-BE49-F238E27FC236}">
                    <a16:creationId xmlns:a16="http://schemas.microsoft.com/office/drawing/2014/main" id="{9D24F33C-08F2-4D8E-9E7C-BFB4ED69C3C1}"/>
                  </a:ext>
                </a:extLst>
              </p:cNvPr>
              <p:cNvCxnSpPr/>
              <p:nvPr/>
            </p:nvCxnSpPr>
            <p:spPr>
              <a:xfrm rot="16200000" flipH="1">
                <a:off x="5536897" y="5233884"/>
                <a:ext cx="493793" cy="31275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22" name="Gerade Verbindung mit Pfeil 221">
                <a:extLst>
                  <a:ext uri="{FF2B5EF4-FFF2-40B4-BE49-F238E27FC236}">
                    <a16:creationId xmlns:a16="http://schemas.microsoft.com/office/drawing/2014/main" id="{B47021E2-653B-4F77-856F-B7D88AFCDB3E}"/>
                  </a:ext>
                </a:extLst>
              </p:cNvPr>
              <p:cNvCxnSpPr/>
              <p:nvPr/>
            </p:nvCxnSpPr>
            <p:spPr>
              <a:xfrm>
                <a:off x="4801876" y="3111033"/>
                <a:ext cx="384194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14360" name="Gruppieren 189">
                <a:extLst>
                  <a:ext uri="{FF2B5EF4-FFF2-40B4-BE49-F238E27FC236}">
                    <a16:creationId xmlns:a16="http://schemas.microsoft.com/office/drawing/2014/main" id="{06197441-E970-44A6-8CA7-8F7171D3FD6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85777" y="2687878"/>
                <a:ext cx="1734975" cy="854972"/>
                <a:chOff x="5816894" y="5115523"/>
                <a:chExt cx="1734975" cy="854972"/>
              </a:xfrm>
            </p:grpSpPr>
            <p:cxnSp>
              <p:nvCxnSpPr>
                <p:cNvPr id="226" name="Gerade Verbindung mit Pfeil 225">
                  <a:extLst>
                    <a:ext uri="{FF2B5EF4-FFF2-40B4-BE49-F238E27FC236}">
                      <a16:creationId xmlns:a16="http://schemas.microsoft.com/office/drawing/2014/main" id="{192A7626-ED58-4FAF-8571-85693C328DA1}"/>
                    </a:ext>
                  </a:extLst>
                </p:cNvPr>
                <p:cNvCxnSpPr/>
                <p:nvPr/>
              </p:nvCxnSpPr>
              <p:spPr>
                <a:xfrm flipV="1">
                  <a:off x="6674479" y="5545029"/>
                  <a:ext cx="303228" cy="952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sp>
              <p:nvSpPr>
                <p:cNvPr id="227" name="Ellipse 226">
                  <a:extLst>
                    <a:ext uri="{FF2B5EF4-FFF2-40B4-BE49-F238E27FC236}">
                      <a16:creationId xmlns:a16="http://schemas.microsoft.com/office/drawing/2014/main" id="{5414459F-75ED-4828-B896-84CA0EF6B16E}"/>
                    </a:ext>
                  </a:extLst>
                </p:cNvPr>
                <p:cNvSpPr/>
                <p:nvPr/>
              </p:nvSpPr>
              <p:spPr>
                <a:xfrm>
                  <a:off x="5817186" y="5416421"/>
                  <a:ext cx="838242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Shoot</a:t>
                  </a:r>
                </a:p>
              </p:txBody>
            </p:sp>
            <p:sp>
              <p:nvSpPr>
                <p:cNvPr id="228" name="Ellipse 227">
                  <a:extLst>
                    <a:ext uri="{FF2B5EF4-FFF2-40B4-BE49-F238E27FC236}">
                      <a16:creationId xmlns:a16="http://schemas.microsoft.com/office/drawing/2014/main" id="{49DDAC61-DF9C-4DB7-B578-556014105BC6}"/>
                    </a:ext>
                  </a:extLst>
                </p:cNvPr>
                <p:cNvSpPr/>
                <p:nvPr/>
              </p:nvSpPr>
              <p:spPr>
                <a:xfrm>
                  <a:off x="6750682" y="5130624"/>
                  <a:ext cx="584229" cy="225462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29" name="Gerade Verbindung mit Pfeil 228">
                  <a:extLst>
                    <a:ext uri="{FF2B5EF4-FFF2-40B4-BE49-F238E27FC236}">
                      <a16:creationId xmlns:a16="http://schemas.microsoft.com/office/drawing/2014/main" id="{437D005C-599E-43C3-9AB4-5A6B0907AF79}"/>
                    </a:ext>
                  </a:extLst>
                </p:cNvPr>
                <p:cNvCxnSpPr/>
                <p:nvPr/>
              </p:nvCxnSpPr>
              <p:spPr>
                <a:xfrm>
                  <a:off x="6556998" y="5652996"/>
                  <a:ext cx="227024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230" name="Ellipse 229">
                  <a:extLst>
                    <a:ext uri="{FF2B5EF4-FFF2-40B4-BE49-F238E27FC236}">
                      <a16:creationId xmlns:a16="http://schemas.microsoft.com/office/drawing/2014/main" id="{26E51CA8-55FC-439B-9CEE-31B94142403D}"/>
                    </a:ext>
                  </a:extLst>
                </p:cNvPr>
                <p:cNvSpPr/>
                <p:nvPr/>
              </p:nvSpPr>
              <p:spPr>
                <a:xfrm>
                  <a:off x="6763383" y="5730797"/>
                  <a:ext cx="584229" cy="23975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sp>
              <p:nvSpPr>
                <p:cNvPr id="231" name="Ellipse 230">
                  <a:extLst>
                    <a:ext uri="{FF2B5EF4-FFF2-40B4-BE49-F238E27FC236}">
                      <a16:creationId xmlns:a16="http://schemas.microsoft.com/office/drawing/2014/main" id="{A5B0587B-D236-4361-AB17-30639D35300E}"/>
                    </a:ext>
                  </a:extLst>
                </p:cNvPr>
                <p:cNvSpPr/>
                <p:nvPr/>
              </p:nvSpPr>
              <p:spPr>
                <a:xfrm>
                  <a:off x="6974531" y="5416421"/>
                  <a:ext cx="577879" cy="26515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r>
                    <a:rPr lang="en-US" sz="1100"/>
                    <a:t>Bud</a:t>
                  </a:r>
                </a:p>
              </p:txBody>
            </p:sp>
            <p:cxnSp>
              <p:nvCxnSpPr>
                <p:cNvPr id="232" name="Gerade Verbindung mit Pfeil 231">
                  <a:extLst>
                    <a:ext uri="{FF2B5EF4-FFF2-40B4-BE49-F238E27FC236}">
                      <a16:creationId xmlns:a16="http://schemas.microsoft.com/office/drawing/2014/main" id="{4D3335D2-703B-4CED-98D9-665104F0DE71}"/>
                    </a:ext>
                  </a:extLst>
                </p:cNvPr>
                <p:cNvCxnSpPr/>
                <p:nvPr/>
              </p:nvCxnSpPr>
              <p:spPr>
                <a:xfrm flipV="1">
                  <a:off x="6536360" y="5268759"/>
                  <a:ext cx="227023" cy="149249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4" name="Ellipse 223">
                <a:extLst>
                  <a:ext uri="{FF2B5EF4-FFF2-40B4-BE49-F238E27FC236}">
                    <a16:creationId xmlns:a16="http://schemas.microsoft.com/office/drawing/2014/main" id="{6115449C-D7FB-40E1-8295-5B3C6EB19594}"/>
                  </a:ext>
                </a:extLst>
              </p:cNvPr>
              <p:cNvSpPr/>
              <p:nvPr/>
            </p:nvSpPr>
            <p:spPr>
              <a:xfrm>
                <a:off x="5159082" y="2085341"/>
                <a:ext cx="577878" cy="26515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100"/>
                  <a:t>Bud</a:t>
                </a:r>
              </a:p>
            </p:txBody>
          </p:sp>
          <p:cxnSp>
            <p:nvCxnSpPr>
              <p:cNvPr id="225" name="Gerade Verbindung mit Pfeil 224">
                <a:extLst>
                  <a:ext uri="{FF2B5EF4-FFF2-40B4-BE49-F238E27FC236}">
                    <a16:creationId xmlns:a16="http://schemas.microsoft.com/office/drawing/2014/main" id="{C3AF045D-5F68-4293-98CF-A5B4F45D47AD}"/>
                  </a:ext>
                </a:extLst>
              </p:cNvPr>
              <p:cNvCxnSpPr/>
              <p:nvPr/>
            </p:nvCxnSpPr>
            <p:spPr>
              <a:xfrm>
                <a:off x="4782825" y="2220301"/>
                <a:ext cx="382607" cy="317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cxnSp>
          <p:nvCxnSpPr>
            <p:cNvPr id="254" name="Gerade Verbindung mit Pfeil 253">
              <a:extLst>
                <a:ext uri="{FF2B5EF4-FFF2-40B4-BE49-F238E27FC236}">
                  <a16:creationId xmlns:a16="http://schemas.microsoft.com/office/drawing/2014/main" id="{BB9E107E-6123-4F65-BC8D-F98DEF710A77}"/>
                </a:ext>
              </a:extLst>
            </p:cNvPr>
            <p:cNvCxnSpPr>
              <a:endCxn id="161" idx="4"/>
            </p:cNvCxnSpPr>
            <p:nvPr/>
          </p:nvCxnSpPr>
          <p:spPr>
            <a:xfrm rot="5400000" flipH="1" flipV="1">
              <a:off x="4051711" y="5427342"/>
              <a:ext cx="611286" cy="95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56" name="Ellipse 255">
              <a:extLst>
                <a:ext uri="{FF2B5EF4-FFF2-40B4-BE49-F238E27FC236}">
                  <a16:creationId xmlns:a16="http://schemas.microsoft.com/office/drawing/2014/main" id="{1FBDD13C-BCA1-4C4B-9C1A-D98B3DDC88EB}"/>
                </a:ext>
              </a:extLst>
            </p:cNvPr>
            <p:cNvSpPr/>
            <p:nvPr/>
          </p:nvSpPr>
          <p:spPr>
            <a:xfrm>
              <a:off x="3944584" y="5756801"/>
              <a:ext cx="839828" cy="2651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/>
                <a:t>Root</a:t>
              </a:r>
            </a:p>
          </p:txBody>
        </p:sp>
      </p:grpSp>
      <p:sp>
        <p:nvSpPr>
          <p:cNvPr id="95" name="Line 2">
            <a:extLst>
              <a:ext uri="{FF2B5EF4-FFF2-40B4-BE49-F238E27FC236}">
                <a16:creationId xmlns:a16="http://schemas.microsoft.com/office/drawing/2014/main" id="{AB3FED4F-B6D0-4704-B90B-AC998B5C7C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Line 3">
            <a:extLst>
              <a:ext uri="{FF2B5EF4-FFF2-40B4-BE49-F238E27FC236}">
                <a16:creationId xmlns:a16="http://schemas.microsoft.com/office/drawing/2014/main" id="{4A31E80D-F496-45E1-83F4-97D9FF3F2E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7" name="AutoShape 4">
            <a:extLst>
              <a:ext uri="{FF2B5EF4-FFF2-40B4-BE49-F238E27FC236}">
                <a16:creationId xmlns:a16="http://schemas.microsoft.com/office/drawing/2014/main" id="{991D54B7-F858-42A8-8C48-B203648E181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4FF5891-0634-4B87-A4AA-94EA088BB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Bildplatzhalter 5" descr="einfache_struktur.png">
            <a:extLst>
              <a:ext uri="{FF2B5EF4-FFF2-40B4-BE49-F238E27FC236}">
                <a16:creationId xmlns:a16="http://schemas.microsoft.com/office/drawing/2014/main" id="{010DC3B2-C40D-4A69-A8C5-D2D4C7CA5942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11" t="8501" r="17311"/>
          <a:stretch>
            <a:fillRect/>
          </a:stretch>
        </p:blipFill>
        <p:spPr>
          <a:xfrm>
            <a:off x="5260975" y="661988"/>
            <a:ext cx="3883025" cy="5535612"/>
          </a:xfrm>
        </p:spPr>
      </p:pic>
      <p:sp>
        <p:nvSpPr>
          <p:cNvPr id="15363" name="Inhaltsplatzhalter 3">
            <a:extLst>
              <a:ext uri="{FF2B5EF4-FFF2-40B4-BE49-F238E27FC236}">
                <a16:creationId xmlns:a16="http://schemas.microsoft.com/office/drawing/2014/main" id="{BBE0DDF8-B276-4E56-944B-3281009321C6}"/>
              </a:ext>
            </a:extLst>
          </p:cNvPr>
          <p:cNvSpPr txBox="1">
            <a:spLocks/>
          </p:cNvSpPr>
          <p:nvPr/>
        </p:nvSpPr>
        <p:spPr bwMode="auto">
          <a:xfrm>
            <a:off x="0" y="1773238"/>
            <a:ext cx="4040188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buClr>
                <a:srgbClr val="7030A0"/>
              </a:buClr>
              <a:buSzPct val="70000"/>
              <a:buNone/>
            </a:pPr>
            <a:r>
              <a:rPr lang="en-US" altLang="de-DE" sz="28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   3 Node types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altLang="de-DE" sz="24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Root compartment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altLang="de-DE" sz="24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annual shoots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altLang="de-DE" sz="24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Buds</a:t>
            </a:r>
          </a:p>
        </p:txBody>
      </p:sp>
      <p:sp>
        <p:nvSpPr>
          <p:cNvPr id="15364" name="Inhaltsplatzhalter 3">
            <a:extLst>
              <a:ext uri="{FF2B5EF4-FFF2-40B4-BE49-F238E27FC236}">
                <a16:creationId xmlns:a16="http://schemas.microsoft.com/office/drawing/2014/main" id="{00E9F654-ED73-4141-A8BA-099AE155315F}"/>
              </a:ext>
            </a:extLst>
          </p:cNvPr>
          <p:cNvSpPr txBox="1">
            <a:spLocks/>
          </p:cNvSpPr>
          <p:nvPr/>
        </p:nvSpPr>
        <p:spPr bwMode="auto">
          <a:xfrm>
            <a:off x="179512" y="4519612"/>
            <a:ext cx="5348288" cy="165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7030A0"/>
              </a:buClr>
              <a:buSzPct val="70000"/>
              <a:buFont typeface="Wingdings" panose="05000000000000000000" pitchFamily="2" charset="2"/>
              <a:buChar char="Ø"/>
            </a:pPr>
            <a:r>
              <a:rPr lang="en-US" altLang="de-DE" sz="28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 Edge types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altLang="de-DE" sz="24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Successor relation (same axis)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altLang="de-DE" sz="2400" dirty="0">
                <a:solidFill>
                  <a:srgbClr val="7030A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Branching relation (new axis)</a:t>
            </a:r>
          </a:p>
        </p:txBody>
      </p:sp>
      <p:sp>
        <p:nvSpPr>
          <p:cNvPr id="15365" name="Titel 2">
            <a:extLst>
              <a:ext uri="{FF2B5EF4-FFF2-40B4-BE49-F238E27FC236}">
                <a16:creationId xmlns:a16="http://schemas.microsoft.com/office/drawing/2014/main" id="{8ABB7C89-487C-45F6-882A-CAF8470C59E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73423" y="583406"/>
            <a:ext cx="4919311" cy="932656"/>
          </a:xfrm>
        </p:spPr>
        <p:txBody>
          <a:bodyPr/>
          <a:lstStyle/>
          <a:p>
            <a:pPr algn="l" eaLnBrk="1" hangingPunct="1"/>
            <a:r>
              <a:rPr lang="en-US" altLang="de-DE" sz="2800" dirty="0">
                <a:latin typeface="Arial" panose="020B0604020202020204" pitchFamily="34" charset="0"/>
              </a:rPr>
              <a:t> </a:t>
            </a: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It is a tree</a:t>
            </a:r>
            <a:b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- trees are special graphs</a:t>
            </a:r>
          </a:p>
        </p:txBody>
      </p:sp>
      <p:grpSp>
        <p:nvGrpSpPr>
          <p:cNvPr id="2" name="Gruppieren 304">
            <a:extLst>
              <a:ext uri="{FF2B5EF4-FFF2-40B4-BE49-F238E27FC236}">
                <a16:creationId xmlns:a16="http://schemas.microsoft.com/office/drawing/2014/main" id="{4E0A13E5-3751-4B3F-BB8D-252211DF357C}"/>
              </a:ext>
            </a:extLst>
          </p:cNvPr>
          <p:cNvGrpSpPr>
            <a:grpSpLocks/>
          </p:cNvGrpSpPr>
          <p:nvPr/>
        </p:nvGrpSpPr>
        <p:grpSpPr bwMode="auto">
          <a:xfrm>
            <a:off x="2990850" y="1216025"/>
            <a:ext cx="4076700" cy="2279650"/>
            <a:chOff x="2990626" y="1215614"/>
            <a:chExt cx="4077148" cy="2280621"/>
          </a:xfrm>
        </p:grpSpPr>
        <p:cxnSp>
          <p:nvCxnSpPr>
            <p:cNvPr id="297" name="Gerade Verbindung mit Pfeil 296">
              <a:extLst>
                <a:ext uri="{FF2B5EF4-FFF2-40B4-BE49-F238E27FC236}">
                  <a16:creationId xmlns:a16="http://schemas.microsoft.com/office/drawing/2014/main" id="{49ECD454-7EF6-4467-B18E-E7B6FAE0D67B}"/>
                </a:ext>
              </a:extLst>
            </p:cNvPr>
            <p:cNvCxnSpPr/>
            <p:nvPr/>
          </p:nvCxnSpPr>
          <p:spPr>
            <a:xfrm flipV="1">
              <a:off x="2990626" y="2711676"/>
              <a:ext cx="3119781" cy="20328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9" name="Gerade Verbindung mit Pfeil 298">
              <a:extLst>
                <a:ext uri="{FF2B5EF4-FFF2-40B4-BE49-F238E27FC236}">
                  <a16:creationId xmlns:a16="http://schemas.microsoft.com/office/drawing/2014/main" id="{B8DF730D-F3AE-4954-B1FA-A96BB75407EB}"/>
                </a:ext>
              </a:extLst>
            </p:cNvPr>
            <p:cNvCxnSpPr/>
            <p:nvPr/>
          </p:nvCxnSpPr>
          <p:spPr>
            <a:xfrm flipV="1">
              <a:off x="3012853" y="1215614"/>
              <a:ext cx="4054921" cy="169934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1" name="Gerade Verbindung mit Pfeil 300">
              <a:extLst>
                <a:ext uri="{FF2B5EF4-FFF2-40B4-BE49-F238E27FC236}">
                  <a16:creationId xmlns:a16="http://schemas.microsoft.com/office/drawing/2014/main" id="{66DD9571-5CC1-4EAE-9F70-0677152A1860}"/>
                </a:ext>
              </a:extLst>
            </p:cNvPr>
            <p:cNvCxnSpPr/>
            <p:nvPr/>
          </p:nvCxnSpPr>
          <p:spPr>
            <a:xfrm>
              <a:off x="2990626" y="2926080"/>
              <a:ext cx="3173762" cy="57015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uppieren 305">
            <a:extLst>
              <a:ext uri="{FF2B5EF4-FFF2-40B4-BE49-F238E27FC236}">
                <a16:creationId xmlns:a16="http://schemas.microsoft.com/office/drawing/2014/main" id="{C982888E-C944-4C83-9103-97B32483B82D}"/>
              </a:ext>
            </a:extLst>
          </p:cNvPr>
          <p:cNvGrpSpPr>
            <a:grpSpLocks/>
          </p:cNvGrpSpPr>
          <p:nvPr/>
        </p:nvGrpSpPr>
        <p:grpSpPr bwMode="auto">
          <a:xfrm>
            <a:off x="2390775" y="1722438"/>
            <a:ext cx="4076700" cy="2516187"/>
            <a:chOff x="2990626" y="1215614"/>
            <a:chExt cx="4077148" cy="2515496"/>
          </a:xfrm>
        </p:grpSpPr>
        <p:cxnSp>
          <p:nvCxnSpPr>
            <p:cNvPr id="307" name="Gerade Verbindung mit Pfeil 306">
              <a:extLst>
                <a:ext uri="{FF2B5EF4-FFF2-40B4-BE49-F238E27FC236}">
                  <a16:creationId xmlns:a16="http://schemas.microsoft.com/office/drawing/2014/main" id="{277C0B20-04C0-4816-9FFC-2965C01D3DEF}"/>
                </a:ext>
              </a:extLst>
            </p:cNvPr>
            <p:cNvCxnSpPr/>
            <p:nvPr/>
          </p:nvCxnSpPr>
          <p:spPr>
            <a:xfrm flipV="1">
              <a:off x="2990626" y="2710628"/>
              <a:ext cx="3119781" cy="204731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8" name="Gerade Verbindung mit Pfeil 307">
              <a:extLst>
                <a:ext uri="{FF2B5EF4-FFF2-40B4-BE49-F238E27FC236}">
                  <a16:creationId xmlns:a16="http://schemas.microsoft.com/office/drawing/2014/main" id="{C90A07E7-1DB7-4AC2-ACA6-11A49B035995}"/>
                </a:ext>
              </a:extLst>
            </p:cNvPr>
            <p:cNvCxnSpPr/>
            <p:nvPr/>
          </p:nvCxnSpPr>
          <p:spPr>
            <a:xfrm flipV="1">
              <a:off x="3012853" y="1215614"/>
              <a:ext cx="4054921" cy="1699745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9" name="Gerade Verbindung mit Pfeil 308">
              <a:extLst>
                <a:ext uri="{FF2B5EF4-FFF2-40B4-BE49-F238E27FC236}">
                  <a16:creationId xmlns:a16="http://schemas.microsoft.com/office/drawing/2014/main" id="{5509B2DF-CB62-44E8-95AE-F0062CA12FDB}"/>
                </a:ext>
              </a:extLst>
            </p:cNvPr>
            <p:cNvCxnSpPr/>
            <p:nvPr/>
          </p:nvCxnSpPr>
          <p:spPr>
            <a:xfrm>
              <a:off x="2990626" y="2926469"/>
              <a:ext cx="3246795" cy="804641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312" name="Gerade Verbindung mit Pfeil 311">
            <a:extLst>
              <a:ext uri="{FF2B5EF4-FFF2-40B4-BE49-F238E27FC236}">
                <a16:creationId xmlns:a16="http://schemas.microsoft.com/office/drawing/2014/main" id="{63CA1038-000E-43EA-A682-8CD0766168B0}"/>
              </a:ext>
            </a:extLst>
          </p:cNvPr>
          <p:cNvCxnSpPr>
            <a:cxnSpLocks/>
          </p:cNvCxnSpPr>
          <p:nvPr/>
        </p:nvCxnSpPr>
        <p:spPr>
          <a:xfrm>
            <a:off x="3275856" y="2564904"/>
            <a:ext cx="3663107" cy="298658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3" name="Ellipse 312">
            <a:extLst>
              <a:ext uri="{FF2B5EF4-FFF2-40B4-BE49-F238E27FC236}">
                <a16:creationId xmlns:a16="http://schemas.microsoft.com/office/drawing/2014/main" id="{7E7C8C01-EE8E-4BD4-A23F-DFF0D01E9546}"/>
              </a:ext>
            </a:extLst>
          </p:cNvPr>
          <p:cNvSpPr/>
          <p:nvPr/>
        </p:nvSpPr>
        <p:spPr>
          <a:xfrm>
            <a:off x="7078663" y="5002213"/>
            <a:ext cx="355600" cy="30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1</a:t>
            </a:r>
          </a:p>
        </p:txBody>
      </p:sp>
      <p:sp>
        <p:nvSpPr>
          <p:cNvPr id="314" name="Ellipse 313">
            <a:extLst>
              <a:ext uri="{FF2B5EF4-FFF2-40B4-BE49-F238E27FC236}">
                <a16:creationId xmlns:a16="http://schemas.microsoft.com/office/drawing/2014/main" id="{396AE601-2A28-41C0-A7B5-0F52B6A53227}"/>
              </a:ext>
            </a:extLst>
          </p:cNvPr>
          <p:cNvSpPr/>
          <p:nvPr/>
        </p:nvSpPr>
        <p:spPr>
          <a:xfrm>
            <a:off x="7080250" y="4014788"/>
            <a:ext cx="355600" cy="300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2</a:t>
            </a:r>
          </a:p>
        </p:txBody>
      </p:sp>
      <p:sp>
        <p:nvSpPr>
          <p:cNvPr id="315" name="Ellipse 314">
            <a:extLst>
              <a:ext uri="{FF2B5EF4-FFF2-40B4-BE49-F238E27FC236}">
                <a16:creationId xmlns:a16="http://schemas.microsoft.com/office/drawing/2014/main" id="{3E00BEDA-80EC-4CC9-B158-B4CD4F1EB7D6}"/>
              </a:ext>
            </a:extLst>
          </p:cNvPr>
          <p:cNvSpPr/>
          <p:nvPr/>
        </p:nvSpPr>
        <p:spPr>
          <a:xfrm>
            <a:off x="7069138" y="2820988"/>
            <a:ext cx="355600" cy="300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3</a:t>
            </a:r>
          </a:p>
        </p:txBody>
      </p:sp>
      <p:sp>
        <p:nvSpPr>
          <p:cNvPr id="316" name="Ellipse 315">
            <a:extLst>
              <a:ext uri="{FF2B5EF4-FFF2-40B4-BE49-F238E27FC236}">
                <a16:creationId xmlns:a16="http://schemas.microsoft.com/office/drawing/2014/main" id="{741030D7-2171-48E1-84BC-88BD271DDA60}"/>
              </a:ext>
            </a:extLst>
          </p:cNvPr>
          <p:cNvSpPr/>
          <p:nvPr/>
        </p:nvSpPr>
        <p:spPr>
          <a:xfrm>
            <a:off x="7091363" y="1465263"/>
            <a:ext cx="354012" cy="300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4</a:t>
            </a:r>
          </a:p>
        </p:txBody>
      </p:sp>
      <p:sp>
        <p:nvSpPr>
          <p:cNvPr id="19" name="Line 2">
            <a:extLst>
              <a:ext uri="{FF2B5EF4-FFF2-40B4-BE49-F238E27FC236}">
                <a16:creationId xmlns:a16="http://schemas.microsoft.com/office/drawing/2014/main" id="{7080F601-5C49-4D02-BBB6-A250B46C26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56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3">
            <a:extLst>
              <a:ext uri="{FF2B5EF4-FFF2-40B4-BE49-F238E27FC236}">
                <a16:creationId xmlns:a16="http://schemas.microsoft.com/office/drawing/2014/main" id="{E8B3BDA1-F828-4149-8B9F-4C89742EAC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1" name="AutoShape 4">
            <a:extLst>
              <a:ext uri="{FF2B5EF4-FFF2-40B4-BE49-F238E27FC236}">
                <a16:creationId xmlns:a16="http://schemas.microsoft.com/office/drawing/2014/main" id="{245A2DBB-F9F1-4C9C-AA8F-AD97DDDB4B3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193800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EDCD38-6753-4D69-90E7-D263CEC91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" grpId="0" animBg="1"/>
      <p:bldP spid="313" grpId="1" animBg="1"/>
      <p:bldP spid="314" grpId="0" animBg="1"/>
      <p:bldP spid="314" grpId="1" animBg="1"/>
      <p:bldP spid="315" grpId="0" animBg="1"/>
      <p:bldP spid="315" grpId="1" animBg="1"/>
      <p:bldP spid="316" grpId="0" animBg="1"/>
      <p:bldP spid="31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49B637D8-4413-42F7-A46B-6C57C88C9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799" y="548680"/>
            <a:ext cx="8712193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Topology - underlying field of mathematics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mathematical field, where positional relationships are investigated by omitting metrics (lengths, angles)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Typical topological terms:</a:t>
            </a:r>
          </a:p>
          <a:p>
            <a:pPr marL="1085850" lvl="1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Neighborhood</a:t>
            </a:r>
          </a:p>
          <a:p>
            <a:pPr marL="1085850" lvl="1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Boundary (of a set)</a:t>
            </a:r>
          </a:p>
          <a:p>
            <a:pPr marL="1085850" lvl="1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Connectedness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Two geometric structures are topologically equivalent (isomorphic) if they can be transformed into each other by plastic deformation (without cutting or gluing parts together)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76400330-5ABA-42E3-9263-9DE8A4BD01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2BFEAD12-92F2-42B9-B541-569997D8DB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E02827DF-773E-4EBF-A7D0-2D20A948CBF6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15902B-BCC5-4B7D-A644-87763F4B8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>
            <a:extLst>
              <a:ext uri="{FF2B5EF4-FFF2-40B4-BE49-F238E27FC236}">
                <a16:creationId xmlns:a16="http://schemas.microsoft.com/office/drawing/2014/main" id="{3370B82D-B959-40A7-BDC6-C8B510A79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432" y="476672"/>
            <a:ext cx="8305793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Graph Theory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This has emerged as an independent field from topology and combinatorics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 graph consists of a set of vertices (nodes) and a set of (directional or non-directional) edges (links) each connecting two vertices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Two isomorphic graphs:</a:t>
            </a:r>
          </a:p>
        </p:txBody>
      </p:sp>
      <p:sp>
        <p:nvSpPr>
          <p:cNvPr id="17412" name="Oval 4">
            <a:extLst>
              <a:ext uri="{FF2B5EF4-FFF2-40B4-BE49-F238E27FC236}">
                <a16:creationId xmlns:a16="http://schemas.microsoft.com/office/drawing/2014/main" id="{B767F001-1568-4E88-B9D3-DFD756A2F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8160" y="4481105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3" name="Oval 5">
            <a:extLst>
              <a:ext uri="{FF2B5EF4-FFF2-40B4-BE49-F238E27FC236}">
                <a16:creationId xmlns:a16="http://schemas.microsoft.com/office/drawing/2014/main" id="{10CB9EEE-406F-4492-8AF3-0D4CB9A52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3335" y="5057368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4" name="Oval 6">
            <a:extLst>
              <a:ext uri="{FF2B5EF4-FFF2-40B4-BE49-F238E27FC236}">
                <a16:creationId xmlns:a16="http://schemas.microsoft.com/office/drawing/2014/main" id="{F6E514C8-277F-4E08-9943-90B40F0C6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398" y="5057368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5" name="Oval 7">
            <a:extLst>
              <a:ext uri="{FF2B5EF4-FFF2-40B4-BE49-F238E27FC236}">
                <a16:creationId xmlns:a16="http://schemas.microsoft.com/office/drawing/2014/main" id="{8BE37D81-B8C7-4273-AA51-F0014DDAF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8160" y="5633630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6" name="Oval 8">
            <a:extLst>
              <a:ext uri="{FF2B5EF4-FFF2-40B4-BE49-F238E27FC236}">
                <a16:creationId xmlns:a16="http://schemas.microsoft.com/office/drawing/2014/main" id="{8F9BF2C7-35A3-44F7-9194-0E5DABC0F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8160" y="6497230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7" name="Line 9">
            <a:extLst>
              <a:ext uri="{FF2B5EF4-FFF2-40B4-BE49-F238E27FC236}">
                <a16:creationId xmlns:a16="http://schemas.microsoft.com/office/drawing/2014/main" id="{D47B4DC4-C9FB-406D-A790-84B1F3D453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6360" y="4554130"/>
            <a:ext cx="43180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>
            <a:extLst>
              <a:ext uri="{FF2B5EF4-FFF2-40B4-BE49-F238E27FC236}">
                <a16:creationId xmlns:a16="http://schemas.microsoft.com/office/drawing/2014/main" id="{1EAB6B06-A413-427C-A19A-1E390C88A79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9598" y="4554130"/>
            <a:ext cx="43180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1">
            <a:extLst>
              <a:ext uri="{FF2B5EF4-FFF2-40B4-BE49-F238E27FC236}">
                <a16:creationId xmlns:a16="http://schemas.microsoft.com/office/drawing/2014/main" id="{EC1156F7-8329-442A-930D-C842182045C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6360" y="5128805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>
            <a:extLst>
              <a:ext uri="{FF2B5EF4-FFF2-40B4-BE49-F238E27FC236}">
                <a16:creationId xmlns:a16="http://schemas.microsoft.com/office/drawing/2014/main" id="{F1BC98B9-13B7-4FE2-B206-C0F2F28E20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89598" y="5128805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>
            <a:extLst>
              <a:ext uri="{FF2B5EF4-FFF2-40B4-BE49-F238E27FC236}">
                <a16:creationId xmlns:a16="http://schemas.microsoft.com/office/drawing/2014/main" id="{65FA6B34-FB32-4A05-90DF-2ACFFAF9BC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8160" y="570506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Oval 14">
            <a:extLst>
              <a:ext uri="{FF2B5EF4-FFF2-40B4-BE49-F238E27FC236}">
                <a16:creationId xmlns:a16="http://schemas.microsoft.com/office/drawing/2014/main" id="{59B87C63-9C6D-435A-9B81-8E72AB2DC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9133" y="4651722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23" name="Oval 15">
            <a:extLst>
              <a:ext uri="{FF2B5EF4-FFF2-40B4-BE49-F238E27FC236}">
                <a16:creationId xmlns:a16="http://schemas.microsoft.com/office/drawing/2014/main" id="{9A05FE86-4535-4682-BD3A-D633D8787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5396" y="4724747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24" name="Oval 16">
            <a:extLst>
              <a:ext uri="{FF2B5EF4-FFF2-40B4-BE49-F238E27FC236}">
                <a16:creationId xmlns:a16="http://schemas.microsoft.com/office/drawing/2014/main" id="{FE409B99-CD74-432E-87EF-DB73AE81C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2371" y="5227985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25" name="Oval 17">
            <a:extLst>
              <a:ext uri="{FF2B5EF4-FFF2-40B4-BE49-F238E27FC236}">
                <a16:creationId xmlns:a16="http://schemas.microsoft.com/office/drawing/2014/main" id="{A4C7E864-4F8A-47FD-9D32-22CBED8B6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9133" y="5804247"/>
            <a:ext cx="71438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26" name="Oval 18">
            <a:extLst>
              <a:ext uri="{FF2B5EF4-FFF2-40B4-BE49-F238E27FC236}">
                <a16:creationId xmlns:a16="http://schemas.microsoft.com/office/drawing/2014/main" id="{662892C3-06F0-4B49-A821-A26A16ED5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6971" y="5732810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27" name="Line 19">
            <a:extLst>
              <a:ext uri="{FF2B5EF4-FFF2-40B4-BE49-F238E27FC236}">
                <a16:creationId xmlns:a16="http://schemas.microsoft.com/office/drawing/2014/main" id="{484B9A76-A2E8-4B5F-9282-06B031E9600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22158" y="4724747"/>
            <a:ext cx="503238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0">
            <a:extLst>
              <a:ext uri="{FF2B5EF4-FFF2-40B4-BE49-F238E27FC236}">
                <a16:creationId xmlns:a16="http://schemas.microsoft.com/office/drawing/2014/main" id="{C4289869-FCEF-4CC6-839D-E73DC67A438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20571" y="4724747"/>
            <a:ext cx="43180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1">
            <a:extLst>
              <a:ext uri="{FF2B5EF4-FFF2-40B4-BE49-F238E27FC236}">
                <a16:creationId xmlns:a16="http://schemas.microsoft.com/office/drawing/2014/main" id="{D579D237-D908-4BE1-A8DA-2567987012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49133" y="4796185"/>
            <a:ext cx="576263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2">
            <a:extLst>
              <a:ext uri="{FF2B5EF4-FFF2-40B4-BE49-F238E27FC236}">
                <a16:creationId xmlns:a16="http://schemas.microsoft.com/office/drawing/2014/main" id="{E7087A74-57B8-4295-A3F2-D7A1AEEB04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20571" y="5299422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>
            <a:extLst>
              <a:ext uri="{FF2B5EF4-FFF2-40B4-BE49-F238E27FC236}">
                <a16:creationId xmlns:a16="http://schemas.microsoft.com/office/drawing/2014/main" id="{2DD7A6C7-0A5E-464D-86E7-4D84FDE1A5C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996" y="5804247"/>
            <a:ext cx="719137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">
            <a:extLst>
              <a:ext uri="{FF2B5EF4-FFF2-40B4-BE49-F238E27FC236}">
                <a16:creationId xmlns:a16="http://schemas.microsoft.com/office/drawing/2014/main" id="{EEC26666-28F1-46BD-9B15-4014A1751C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3">
            <a:extLst>
              <a:ext uri="{FF2B5EF4-FFF2-40B4-BE49-F238E27FC236}">
                <a16:creationId xmlns:a16="http://schemas.microsoft.com/office/drawing/2014/main" id="{E9FB2466-E213-4A2E-B8E3-2F90FE876E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6" name="AutoShape 4">
            <a:extLst>
              <a:ext uri="{FF2B5EF4-FFF2-40B4-BE49-F238E27FC236}">
                <a16:creationId xmlns:a16="http://schemas.microsoft.com/office/drawing/2014/main" id="{DE2BEECA-C17A-42E3-A405-23F6D9833DF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E53ED8-38C6-4F9A-8D7F-E35093F32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 descr="graphen4">
            <a:extLst>
              <a:ext uri="{FF2B5EF4-FFF2-40B4-BE49-F238E27FC236}">
                <a16:creationId xmlns:a16="http://schemas.microsoft.com/office/drawing/2014/main" id="{4FCCBFA6-787B-4566-A2C2-A23C8B124D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221163"/>
            <a:ext cx="21367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2">
            <a:extLst>
              <a:ext uri="{FF2B5EF4-FFF2-40B4-BE49-F238E27FC236}">
                <a16:creationId xmlns:a16="http://schemas.microsoft.com/office/drawing/2014/main" id="{C76B9E27-2AB4-4150-9B22-6CEEE0B2D2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F0B1B834-5AA1-410F-9950-D3D3E3BBC6B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821E3D41-609B-445A-A439-23C285C42A52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30305A-6093-4983-B7D7-D2A588C11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81A862-9F94-418A-AB06-2C5E70BEA3B4}"/>
              </a:ext>
            </a:extLst>
          </p:cNvPr>
          <p:cNvSpPr txBox="1"/>
          <p:nvPr/>
        </p:nvSpPr>
        <p:spPr>
          <a:xfrm>
            <a:off x="539552" y="548680"/>
            <a:ext cx="830579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Directed graphs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 edges are provided with a direction (orientation)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tree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is a graph without circles (closed chains of consecutive edges).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rooted tree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a tree with a specially designed vertex, the base vertex or root.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each rooted tree can be given a "natural orientation" of the edges by orienting all edges "away from the base vertex".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>
            <a:extLst>
              <a:ext uri="{FF2B5EF4-FFF2-40B4-BE49-F238E27FC236}">
                <a16:creationId xmlns:a16="http://schemas.microsoft.com/office/drawing/2014/main" id="{F3D6EC9C-05E7-4609-9F41-8DE2B877A9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59" name="Line 3">
            <a:extLst>
              <a:ext uri="{FF2B5EF4-FFF2-40B4-BE49-F238E27FC236}">
                <a16:creationId xmlns:a16="http://schemas.microsoft.com/office/drawing/2014/main" id="{6BAE8761-7D3E-47D7-B441-E899802E4E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9460" name="AutoShape 4">
            <a:extLst>
              <a:ext uri="{FF2B5EF4-FFF2-40B4-BE49-F238E27FC236}">
                <a16:creationId xmlns:a16="http://schemas.microsoft.com/office/drawing/2014/main" id="{B823CEB6-18EC-4255-95E6-C8D27872BE7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62" name="Text Box 6">
            <a:extLst>
              <a:ext uri="{FF2B5EF4-FFF2-40B4-BE49-F238E27FC236}">
                <a16:creationId xmlns:a16="http://schemas.microsoft.com/office/drawing/2014/main" id="{1CD9E3C4-55F3-4D35-8917-7CAB1C35A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3068960"/>
            <a:ext cx="20882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Example rule:</a:t>
            </a:r>
          </a:p>
        </p:txBody>
      </p:sp>
      <p:pic>
        <p:nvPicPr>
          <p:cNvPr id="19463" name="Picture 7" descr="ldiagr4">
            <a:extLst>
              <a:ext uri="{FF2B5EF4-FFF2-40B4-BE49-F238E27FC236}">
                <a16:creationId xmlns:a16="http://schemas.microsoft.com/office/drawing/2014/main" id="{D8EE8C56-C323-4155-ACA6-E58BF751E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234" y="2404116"/>
            <a:ext cx="6554304" cy="399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4" name="Rectangle 8">
            <a:extLst>
              <a:ext uri="{FF2B5EF4-FFF2-40B4-BE49-F238E27FC236}">
                <a16:creationId xmlns:a16="http://schemas.microsoft.com/office/drawing/2014/main" id="{797D9744-8121-4686-A739-952A57943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8234" y="4005263"/>
            <a:ext cx="6646379" cy="25193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9465" name="Text Box 9">
            <a:extLst>
              <a:ext uri="{FF2B5EF4-FFF2-40B4-BE49-F238E27FC236}">
                <a16:creationId xmlns:a16="http://schemas.microsoft.com/office/drawing/2014/main" id="{3EBBA1B5-4091-4974-B958-ABE156B41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74" y="620688"/>
            <a:ext cx="8188957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Now we let the graphs change over time!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Graph-grammars (example)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7E52CD-4A10-458E-8D86-8DAECE58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18</a:t>
            </a:fld>
            <a:endParaRPr lang="de-DE" altLang="de-DE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>
            <a:extLst>
              <a:ext uri="{FF2B5EF4-FFF2-40B4-BE49-F238E27FC236}">
                <a16:creationId xmlns:a16="http://schemas.microsoft.com/office/drawing/2014/main" id="{2D3215A6-EE04-4939-A205-65831EB6C6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3" name="Line 3">
            <a:extLst>
              <a:ext uri="{FF2B5EF4-FFF2-40B4-BE49-F238E27FC236}">
                <a16:creationId xmlns:a16="http://schemas.microsoft.com/office/drawing/2014/main" id="{A2255CC8-54D9-43C2-AE13-4797F773F0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999" y="809626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0484" name="AutoShape 4">
            <a:extLst>
              <a:ext uri="{FF2B5EF4-FFF2-40B4-BE49-F238E27FC236}">
                <a16:creationId xmlns:a16="http://schemas.microsoft.com/office/drawing/2014/main" id="{F6960C33-87D5-4CC7-BC5A-899EBEE3AD7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85" name="Text Box 5">
            <a:extLst>
              <a:ext uri="{FF2B5EF4-FFF2-40B4-BE49-F238E27FC236}">
                <a16:creationId xmlns:a16="http://schemas.microsoft.com/office/drawing/2014/main" id="{D004E438-016E-4523-9CCF-246457F8A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8" y="649942"/>
            <a:ext cx="49323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Graph-grammar (example)</a:t>
            </a:r>
          </a:p>
        </p:txBody>
      </p:sp>
      <p:sp>
        <p:nvSpPr>
          <p:cNvPr id="20486" name="Text Box 6">
            <a:extLst>
              <a:ext uri="{FF2B5EF4-FFF2-40B4-BE49-F238E27FC236}">
                <a16:creationId xmlns:a16="http://schemas.microsoft.com/office/drawing/2014/main" id="{09B7EF80-C82E-423A-A411-2A033C8AA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2526432"/>
            <a:ext cx="1219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Rule:</a:t>
            </a:r>
          </a:p>
        </p:txBody>
      </p:sp>
      <p:sp>
        <p:nvSpPr>
          <p:cNvPr id="20487" name="Text Box 7">
            <a:extLst>
              <a:ext uri="{FF2B5EF4-FFF2-40B4-BE49-F238E27FC236}">
                <a16:creationId xmlns:a16="http://schemas.microsoft.com/office/drawing/2014/main" id="{E3938745-686D-455E-BEC7-AF1EB32F3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4437112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>
                <a:solidFill>
                  <a:schemeClr val="accent2"/>
                </a:solidFill>
                <a:latin typeface="Arial" panose="020B0604020202020204" pitchFamily="34" charset="0"/>
              </a:rPr>
              <a:t>Application:</a:t>
            </a: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pic>
        <p:nvPicPr>
          <p:cNvPr id="20488" name="Picture 8" descr="ldiagr4">
            <a:extLst>
              <a:ext uri="{FF2B5EF4-FFF2-40B4-BE49-F238E27FC236}">
                <a16:creationId xmlns:a16="http://schemas.microsoft.com/office/drawing/2014/main" id="{13495749-6A62-40BE-939D-FF91FAD527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024" y="1916832"/>
            <a:ext cx="6172200" cy="375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Text Box 9">
            <a:extLst>
              <a:ext uri="{FF2B5EF4-FFF2-40B4-BE49-F238E27FC236}">
                <a16:creationId xmlns:a16="http://schemas.microsoft.com/office/drawing/2014/main" id="{0F52A1E7-FDDD-44D5-A400-A6C00C4EC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9861" y="5517282"/>
            <a:ext cx="48974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not applicable here! (wrong edge type)</a:t>
            </a:r>
            <a:endParaRPr lang="de-DE" altLang="de-DE" sz="1800" dirty="0">
              <a:latin typeface="Arial" panose="020B0604020202020204" pitchFamily="34" charset="0"/>
            </a:endParaRPr>
          </a:p>
        </p:txBody>
      </p:sp>
      <p:sp>
        <p:nvSpPr>
          <p:cNvPr id="20490" name="Line 10">
            <a:extLst>
              <a:ext uri="{FF2B5EF4-FFF2-40B4-BE49-F238E27FC236}">
                <a16:creationId xmlns:a16="http://schemas.microsoft.com/office/drawing/2014/main" id="{FBE51959-48A5-4969-B3D1-8F9282579B4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291311" y="5229944"/>
            <a:ext cx="142875" cy="358775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4BB0DB-8366-4A41-8B2E-30B3FD794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99448" y="6284168"/>
            <a:ext cx="1905000" cy="457200"/>
          </a:xfrm>
        </p:spPr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19</a:t>
            </a:fld>
            <a:endParaRPr lang="de-DE" alt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>
            <a:extLst>
              <a:ext uri="{FF2B5EF4-FFF2-40B4-BE49-F238E27FC236}">
                <a16:creationId xmlns:a16="http://schemas.microsoft.com/office/drawing/2014/main" id="{36E262D7-4738-40A7-B48B-8F4821AA3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726655"/>
            <a:ext cx="4752528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stochastic L-Systems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context sensitive L-Systems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interpretation rules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354E3F5F-E59E-4E2D-B45A-ED89C7A7B4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93FB3C40-A745-457E-97AD-8BB176F400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6BF73A1E-0DDB-4EE2-B8F4-82913788DFF8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5046C9-5BAD-40F5-8322-162B223D1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">
            <a:extLst>
              <a:ext uri="{FF2B5EF4-FFF2-40B4-BE49-F238E27FC236}">
                <a16:creationId xmlns:a16="http://schemas.microsoft.com/office/drawing/2014/main" id="{E933FBE1-F833-4ED4-AE1C-973F9159E7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0CFBA72A-FF51-4F3B-B4DC-6DE9310C9E2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4">
            <a:extLst>
              <a:ext uri="{FF2B5EF4-FFF2-40B4-BE49-F238E27FC236}">
                <a16:creationId xmlns:a16="http://schemas.microsoft.com/office/drawing/2014/main" id="{23591540-7CF8-4F22-9AC7-7B4F8143809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EC7D8B-537A-4DD9-8E9C-8B101E3C6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E2D38EC-A98E-4959-BAED-C6F71A974A61}"/>
              </a:ext>
            </a:extLst>
          </p:cNvPr>
          <p:cNvSpPr/>
          <p:nvPr/>
        </p:nvSpPr>
        <p:spPr>
          <a:xfrm>
            <a:off x="539555" y="476672"/>
            <a:ext cx="8223446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Relational Growth Grammar (RGG)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a special type of graph grammar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Contains: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alphabet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the definition of all allowed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▪ node types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▪ edge types (types of relations)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axiom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an initial graph composed of elements of the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alphabet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set of graph replacement rules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49624ECC-EC8A-4188-BA22-81A4DC33FE6A}"/>
              </a:ext>
            </a:extLst>
          </p:cNvPr>
          <p:cNvSpPr/>
          <p:nvPr/>
        </p:nvSpPr>
        <p:spPr>
          <a:xfrm>
            <a:off x="539555" y="1362829"/>
            <a:ext cx="8223446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Relational Growth Grammar contains: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alphabet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the definition of all allowed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▪ node types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▪ types of relations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axiom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an initial graph composed of elements of the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alphabet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set of graph replacement rules</a:t>
            </a:r>
          </a:p>
        </p:txBody>
      </p:sp>
      <p:grpSp>
        <p:nvGrpSpPr>
          <p:cNvPr id="2" name="Gruppieren 17">
            <a:extLst>
              <a:ext uri="{FF2B5EF4-FFF2-40B4-BE49-F238E27FC236}">
                <a16:creationId xmlns:a16="http://schemas.microsoft.com/office/drawing/2014/main" id="{E8C0CA26-96F0-4A8C-8B50-3D73031284EA}"/>
              </a:ext>
            </a:extLst>
          </p:cNvPr>
          <p:cNvGrpSpPr>
            <a:grpSpLocks/>
          </p:cNvGrpSpPr>
          <p:nvPr/>
        </p:nvGrpSpPr>
        <p:grpSpPr bwMode="auto">
          <a:xfrm>
            <a:off x="4483472" y="2699628"/>
            <a:ext cx="3383805" cy="369332"/>
            <a:chOff x="4504390" y="2847685"/>
            <a:chExt cx="3216145" cy="275870"/>
          </a:xfrm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24167E26-8198-4491-AF60-5FC6546F3035}"/>
                </a:ext>
              </a:extLst>
            </p:cNvPr>
            <p:cNvSpPr/>
            <p:nvPr/>
          </p:nvSpPr>
          <p:spPr bwMode="auto">
            <a:xfrm flipH="1">
              <a:off x="5828311" y="2858784"/>
              <a:ext cx="838166" cy="2647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 err="1"/>
                <a:t>Shoot</a:t>
              </a:r>
              <a:endParaRPr lang="de-DE" sz="1100" dirty="0"/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E8623A38-6ED2-4D5B-94CB-D1FD983EEA0B}"/>
                </a:ext>
              </a:extLst>
            </p:cNvPr>
            <p:cNvSpPr/>
            <p:nvPr/>
          </p:nvSpPr>
          <p:spPr bwMode="auto">
            <a:xfrm>
              <a:off x="4504390" y="2847685"/>
              <a:ext cx="839753" cy="2647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/>
                <a:t>Root</a:t>
              </a: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C1178234-2C00-4F93-86D2-3444D2BA33AF}"/>
                </a:ext>
              </a:extLst>
            </p:cNvPr>
            <p:cNvSpPr/>
            <p:nvPr/>
          </p:nvSpPr>
          <p:spPr bwMode="auto">
            <a:xfrm>
              <a:off x="7136359" y="2860369"/>
              <a:ext cx="584176" cy="2394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/>
                <a:t>Bud</a:t>
              </a:r>
            </a:p>
          </p:txBody>
        </p:sp>
      </p:grpSp>
      <p:grpSp>
        <p:nvGrpSpPr>
          <p:cNvPr id="3" name="Gruppieren 21">
            <a:extLst>
              <a:ext uri="{FF2B5EF4-FFF2-40B4-BE49-F238E27FC236}">
                <a16:creationId xmlns:a16="http://schemas.microsoft.com/office/drawing/2014/main" id="{88B4B9AC-D80C-47EE-815C-04887C80B48E}"/>
              </a:ext>
            </a:extLst>
          </p:cNvPr>
          <p:cNvGrpSpPr>
            <a:grpSpLocks/>
          </p:cNvGrpSpPr>
          <p:nvPr/>
        </p:nvGrpSpPr>
        <p:grpSpPr bwMode="auto">
          <a:xfrm>
            <a:off x="4139952" y="3771686"/>
            <a:ext cx="3240360" cy="354474"/>
            <a:chOff x="4818156" y="4764339"/>
            <a:chExt cx="2957960" cy="265113"/>
          </a:xfrm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9EBE1F04-F44D-44E6-A9C3-AA230E06B110}"/>
                </a:ext>
              </a:extLst>
            </p:cNvPr>
            <p:cNvSpPr/>
            <p:nvPr/>
          </p:nvSpPr>
          <p:spPr bwMode="auto">
            <a:xfrm>
              <a:off x="4818156" y="4764339"/>
              <a:ext cx="839915" cy="2651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/>
                <a:t>Root</a:t>
              </a:r>
            </a:p>
          </p:txBody>
        </p:sp>
        <p:cxnSp>
          <p:nvCxnSpPr>
            <p:cNvPr id="13" name="Gerade Verbindung mit Pfeil 12">
              <a:extLst>
                <a:ext uri="{FF2B5EF4-FFF2-40B4-BE49-F238E27FC236}">
                  <a16:creationId xmlns:a16="http://schemas.microsoft.com/office/drawing/2014/main" id="{7E921C12-1F7B-4FC5-8B8D-0036558B65B5}"/>
                </a:ext>
              </a:extLst>
            </p:cNvPr>
            <p:cNvCxnSpPr/>
            <p:nvPr/>
          </p:nvCxnSpPr>
          <p:spPr bwMode="auto">
            <a:xfrm flipV="1">
              <a:off x="5680299" y="4892926"/>
              <a:ext cx="303258" cy="79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DB1203E8-C716-4935-B26F-C9C0B41D25E6}"/>
                </a:ext>
              </a:extLst>
            </p:cNvPr>
            <p:cNvSpPr/>
            <p:nvPr/>
          </p:nvSpPr>
          <p:spPr bwMode="auto">
            <a:xfrm flipH="1">
              <a:off x="6002610" y="4764339"/>
              <a:ext cx="838327" cy="2651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 err="1"/>
                <a:t>Shoot</a:t>
              </a:r>
              <a:endParaRPr lang="de-DE" sz="1100" dirty="0"/>
            </a:p>
          </p:txBody>
        </p:sp>
        <p:cxnSp>
          <p:nvCxnSpPr>
            <p:cNvPr id="15" name="Gerade Verbindung mit Pfeil 14">
              <a:extLst>
                <a:ext uri="{FF2B5EF4-FFF2-40B4-BE49-F238E27FC236}">
                  <a16:creationId xmlns:a16="http://schemas.microsoft.com/office/drawing/2014/main" id="{04EE1C50-297E-41B9-9D22-DC9906E84416}"/>
                </a:ext>
              </a:extLst>
            </p:cNvPr>
            <p:cNvCxnSpPr/>
            <p:nvPr/>
          </p:nvCxnSpPr>
          <p:spPr bwMode="auto">
            <a:xfrm flipV="1">
              <a:off x="6875867" y="4892926"/>
              <a:ext cx="303259" cy="79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4BFA9D28-809F-4D34-83D8-6524552D99B9}"/>
                </a:ext>
              </a:extLst>
            </p:cNvPr>
            <p:cNvSpPr/>
            <p:nvPr/>
          </p:nvSpPr>
          <p:spPr bwMode="auto">
            <a:xfrm>
              <a:off x="7191828" y="4777039"/>
              <a:ext cx="584288" cy="2397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/>
                <a:t>Bud</a:t>
              </a:r>
            </a:p>
          </p:txBody>
        </p:sp>
      </p:grpSp>
      <p:grpSp>
        <p:nvGrpSpPr>
          <p:cNvPr id="4" name="Gruppieren 20">
            <a:extLst>
              <a:ext uri="{FF2B5EF4-FFF2-40B4-BE49-F238E27FC236}">
                <a16:creationId xmlns:a16="http://schemas.microsoft.com/office/drawing/2014/main" id="{8CFED172-8522-4C75-BE92-94F20FF7E2B5}"/>
              </a:ext>
            </a:extLst>
          </p:cNvPr>
          <p:cNvGrpSpPr>
            <a:grpSpLocks/>
          </p:cNvGrpSpPr>
          <p:nvPr/>
        </p:nvGrpSpPr>
        <p:grpSpPr bwMode="auto">
          <a:xfrm>
            <a:off x="5123681" y="3131676"/>
            <a:ext cx="3480764" cy="369332"/>
            <a:chOff x="4324575" y="3195018"/>
            <a:chExt cx="3288923" cy="370366"/>
          </a:xfrm>
        </p:grpSpPr>
        <p:cxnSp>
          <p:nvCxnSpPr>
            <p:cNvPr id="9" name="Gerade Verbindung mit Pfeil 8">
              <a:extLst>
                <a:ext uri="{FF2B5EF4-FFF2-40B4-BE49-F238E27FC236}">
                  <a16:creationId xmlns:a16="http://schemas.microsoft.com/office/drawing/2014/main" id="{59A7BFF0-C18D-4CF7-9894-08DBB23B0644}"/>
                </a:ext>
              </a:extLst>
            </p:cNvPr>
            <p:cNvCxnSpPr/>
            <p:nvPr/>
          </p:nvCxnSpPr>
          <p:spPr bwMode="auto">
            <a:xfrm>
              <a:off x="7229318" y="3400380"/>
              <a:ext cx="384180" cy="318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Gerade Verbindung mit Pfeil 9">
              <a:extLst>
                <a:ext uri="{FF2B5EF4-FFF2-40B4-BE49-F238E27FC236}">
                  <a16:creationId xmlns:a16="http://schemas.microsoft.com/office/drawing/2014/main" id="{4D37E0B2-E688-4660-B91D-8AD644504D56}"/>
                </a:ext>
              </a:extLst>
            </p:cNvPr>
            <p:cNvCxnSpPr/>
            <p:nvPr/>
          </p:nvCxnSpPr>
          <p:spPr bwMode="auto">
            <a:xfrm flipV="1">
              <a:off x="5516804" y="3395603"/>
              <a:ext cx="303216" cy="95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2537" name="Textfeld 16">
              <a:extLst>
                <a:ext uri="{FF2B5EF4-FFF2-40B4-BE49-F238E27FC236}">
                  <a16:creationId xmlns:a16="http://schemas.microsoft.com/office/drawing/2014/main" id="{25EA1051-89A8-44E7-9B03-356CBC1368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4575" y="3195018"/>
              <a:ext cx="2941871" cy="370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de-DE" sz="1800" b="1" dirty="0">
                  <a:latin typeface="Arial" panose="020B0604020202020204" pitchFamily="34" charset="0"/>
                  <a:cs typeface="Arial" panose="020B0604020202020204" pitchFamily="34" charset="0"/>
                </a:rPr>
                <a:t>Successor        </a:t>
              </a:r>
              <a:r>
                <a:rPr lang="en-US" altLang="de-DE" sz="18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Branching</a:t>
              </a:r>
            </a:p>
          </p:txBody>
        </p:sp>
      </p:grpSp>
      <p:sp>
        <p:nvSpPr>
          <p:cNvPr id="18" name="Line 2">
            <a:extLst>
              <a:ext uri="{FF2B5EF4-FFF2-40B4-BE49-F238E27FC236}">
                <a16:creationId xmlns:a16="http://schemas.microsoft.com/office/drawing/2014/main" id="{D05FE7CE-166B-4DDA-AF37-C85C10C27F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3">
            <a:extLst>
              <a:ext uri="{FF2B5EF4-FFF2-40B4-BE49-F238E27FC236}">
                <a16:creationId xmlns:a16="http://schemas.microsoft.com/office/drawing/2014/main" id="{F380E207-810F-495D-BFEE-96E465D98B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0" name="AutoShape 4">
            <a:extLst>
              <a:ext uri="{FF2B5EF4-FFF2-40B4-BE49-F238E27FC236}">
                <a16:creationId xmlns:a16="http://schemas.microsoft.com/office/drawing/2014/main" id="{4964E62C-82CF-48C8-B5A9-F55D17BF28B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6A5F7-E4D9-4061-8421-A16CA194C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Untertitel 2">
            <a:extLst>
              <a:ext uri="{FF2B5EF4-FFF2-40B4-BE49-F238E27FC236}">
                <a16:creationId xmlns:a16="http://schemas.microsoft.com/office/drawing/2014/main" id="{9F1FD0F1-7149-45F8-A473-8CECCBEFB26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331640" y="1556792"/>
            <a:ext cx="6768743" cy="2592277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What are these graph replacement rules 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RGG rules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  <a:r>
              <a:rPr lang="en-US" altLang="de-DE" sz="2800" dirty="0">
                <a:latin typeface="Arial" panose="020B0604020202020204" pitchFamily="34" charset="0"/>
              </a:rPr>
              <a:t>?</a:t>
            </a:r>
          </a:p>
          <a:p>
            <a:pPr marL="0" indent="0" algn="ctr"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And how do we </a:t>
            </a:r>
            <a:r>
              <a:rPr lang="en-US" altLang="de-DE" sz="2800">
                <a:latin typeface="Arial" panose="020B0604020202020204" pitchFamily="34" charset="0"/>
              </a:rPr>
              <a:t>apply them?</a:t>
            </a:r>
            <a:endParaRPr lang="en-US" altLang="de-DE" sz="2800" dirty="0">
              <a:latin typeface="Arial" panose="020B0604020202020204" pitchFamily="34" charset="0"/>
            </a:endParaRP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A6FD4D0E-4E99-4614-BAF0-27B30E58E7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467F7810-288C-40E8-883F-A190B3CB21D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0CB36E84-14F9-4A3C-999C-3672FC1A859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32EAAE-701C-4CBF-8473-C05A30A2E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Untertitel 2">
            <a:extLst>
              <a:ext uri="{FF2B5EF4-FFF2-40B4-BE49-F238E27FC236}">
                <a16:creationId xmlns:a16="http://schemas.microsoft.com/office/drawing/2014/main" id="{9F1FD0F1-7149-45F8-A473-8CECCBEFB26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56817" y="971569"/>
            <a:ext cx="8687183" cy="485297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 replacement rules are</a:t>
            </a:r>
            <a:br>
              <a:rPr lang="en-US" alt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Rules for the transformation of a graph (subgraph) into another graph</a:t>
            </a:r>
            <a:b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 rule consists essentially of:</a:t>
            </a:r>
          </a:p>
          <a:p>
            <a:pPr marL="0" indent="0" eaLnBrk="1" hangingPunct="1">
              <a:buFontTx/>
              <a:buNone/>
            </a:pPr>
            <a:b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left-hand side of rule ==&gt; right-hand side of rule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A6FD4D0E-4E99-4614-BAF0-27B30E58E7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467F7810-288C-40E8-883F-A190B3CB21D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0CB36E84-14F9-4A3C-999C-3672FC1A859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32EAAE-701C-4CBF-8473-C05A30A2E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968045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Inhaltsplatzhalter 2">
            <a:extLst>
              <a:ext uri="{FF2B5EF4-FFF2-40B4-BE49-F238E27FC236}">
                <a16:creationId xmlns:a16="http://schemas.microsoft.com/office/drawing/2014/main" id="{9A119773-4E9F-4502-9076-699AA1B53054}"/>
              </a:ext>
            </a:extLst>
          </p:cNvPr>
          <p:cNvSpPr txBox="1">
            <a:spLocks/>
          </p:cNvSpPr>
          <p:nvPr/>
        </p:nvSpPr>
        <p:spPr bwMode="auto">
          <a:xfrm>
            <a:off x="887020" y="758934"/>
            <a:ext cx="7571180" cy="4974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eaLnBrk="1" hangingPunct="1">
              <a:buSzPct val="60000"/>
              <a:buNone/>
            </a:pPr>
            <a:r>
              <a:rPr lang="en-US" altLang="de-DE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How an RGG rule is applied</a:t>
            </a:r>
          </a:p>
          <a:p>
            <a:pPr marL="0" indent="0" eaLnBrk="1" hangingPunct="1">
              <a:buSzPct val="60000"/>
              <a:buNone/>
            </a:pPr>
            <a:endParaRPr lang="en-US" altLang="de-DE" b="1" dirty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buSzPct val="60000"/>
              <a:buFont typeface="Wingdings" panose="05000000000000000000" pitchFamily="2" charset="2"/>
              <a:buChar char="Ø"/>
            </a:pPr>
            <a:r>
              <a:rPr lang="en-US" altLang="de-DE" sz="2800" dirty="0">
                <a:latin typeface="Calibri" panose="020F0502020204030204" pitchFamily="34" charset="0"/>
                <a:cs typeface="Arial" panose="020B0604020202020204" pitchFamily="34" charset="0"/>
              </a:rPr>
              <a:t>each left-hand side of a rule describes a subgraph (a pattern of nodes and edges which is searched for in the whole graph), </a:t>
            </a:r>
            <a:r>
              <a:rPr lang="en-US" altLang="de-DE" sz="2800" b="1" dirty="0">
                <a:latin typeface="Calibri" panose="020F0502020204030204" pitchFamily="34" charset="0"/>
                <a:cs typeface="Arial" panose="020B0604020202020204" pitchFamily="34" charset="0"/>
              </a:rPr>
              <a:t>which is replaced</a:t>
            </a:r>
            <a:r>
              <a:rPr lang="en-US" altLang="de-DE" sz="2800" dirty="0">
                <a:latin typeface="Calibri" panose="020F0502020204030204" pitchFamily="34" charset="0"/>
                <a:cs typeface="Arial" panose="020B0604020202020204" pitchFamily="34" charset="0"/>
              </a:rPr>
              <a:t> when the rule is applied</a:t>
            </a:r>
          </a:p>
          <a:p>
            <a:pPr marL="0" indent="0" eaLnBrk="1" hangingPunct="1">
              <a:buSzPct val="60000"/>
              <a:buNone/>
            </a:pPr>
            <a:endParaRPr lang="en-US" altLang="de-DE" sz="28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buSzPct val="60000"/>
              <a:buFont typeface="Wingdings" panose="05000000000000000000" pitchFamily="2" charset="2"/>
              <a:buChar char="Ø"/>
            </a:pPr>
            <a:r>
              <a:rPr lang="en-US" altLang="de-DE" sz="2800" dirty="0">
                <a:latin typeface="Calibri" panose="020F0502020204030204" pitchFamily="34" charset="0"/>
                <a:cs typeface="Arial" panose="020B0604020202020204" pitchFamily="34" charset="0"/>
              </a:rPr>
              <a:t>each right-hand side of a rule defines a new subgraph, </a:t>
            </a:r>
            <a:r>
              <a:rPr lang="en-US" altLang="de-DE" sz="2800" b="1" dirty="0">
                <a:latin typeface="Calibri" panose="020F0502020204030204" pitchFamily="34" charset="0"/>
                <a:cs typeface="Arial" panose="020B0604020202020204" pitchFamily="34" charset="0"/>
              </a:rPr>
              <a:t>which is inserted as substitute for the removed subgraph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4EEEFE14-0478-4A51-AFA7-4AA64F8B2D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F885B713-BE9F-4651-80B9-3FDB6B2CF5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A85F4ECB-554B-43C8-BA15-E902A851823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7B36A2-524B-4A77-8693-20E8D8BBB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Inhaltsplatzhalter 2">
            <a:extLst>
              <a:ext uri="{FF2B5EF4-FFF2-40B4-BE49-F238E27FC236}">
                <a16:creationId xmlns:a16="http://schemas.microsoft.com/office/drawing/2014/main" id="{1E4ECFF4-CB1B-4F74-9616-98CE9850E7B6}"/>
              </a:ext>
            </a:extLst>
          </p:cNvPr>
          <p:cNvSpPr txBox="1">
            <a:spLocks/>
          </p:cNvSpPr>
          <p:nvPr/>
        </p:nvSpPr>
        <p:spPr bwMode="auto">
          <a:xfrm>
            <a:off x="533400" y="566738"/>
            <a:ext cx="8229600" cy="203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eaLnBrk="1" hangingPunct="1">
              <a:buSzPct val="60000"/>
              <a:buNone/>
            </a:pPr>
            <a:r>
              <a:rPr lang="en-US" altLang="de-DE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Simple example with strings</a:t>
            </a:r>
          </a:p>
          <a:p>
            <a:pPr marL="0" indent="0" eaLnBrk="1" hangingPunct="1">
              <a:buSzPct val="60000"/>
              <a:buNone/>
            </a:pPr>
            <a:endParaRPr lang="en-US" altLang="de-DE" b="1" dirty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buSzPct val="60000"/>
              <a:buFont typeface="Wingdings" panose="05000000000000000000" pitchFamily="2" charset="2"/>
              <a:buChar char="Ø"/>
            </a:pPr>
            <a:r>
              <a:rPr lang="en-US" altLang="de-DE" sz="2800" dirty="0">
                <a:latin typeface="Calibri" panose="020F0502020204030204" pitchFamily="34" charset="0"/>
                <a:cs typeface="Arial" panose="020B0604020202020204" pitchFamily="34" charset="0"/>
              </a:rPr>
              <a:t>Every occurrence of the subgraph defined in the left-hand side of the rule is replaced!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2256E341-D484-4FD7-A9BF-C139483D5DDB}"/>
              </a:ext>
            </a:extLst>
          </p:cNvPr>
          <p:cNvSpPr/>
          <p:nvPr/>
        </p:nvSpPr>
        <p:spPr>
          <a:xfrm>
            <a:off x="1042988" y="30289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A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F506C325-DD2C-4DAB-8D66-E1565E4BDA41}"/>
              </a:ext>
            </a:extLst>
          </p:cNvPr>
          <p:cNvCxnSpPr>
            <a:stCxn id="5" idx="6"/>
          </p:cNvCxnSpPr>
          <p:nvPr/>
        </p:nvCxnSpPr>
        <p:spPr>
          <a:xfrm>
            <a:off x="1528763" y="320516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D0752462-2FFD-40C8-9076-B9BCA05E7DD1}"/>
              </a:ext>
            </a:extLst>
          </p:cNvPr>
          <p:cNvSpPr/>
          <p:nvPr/>
        </p:nvSpPr>
        <p:spPr>
          <a:xfrm>
            <a:off x="1709738" y="30289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B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6B9CA49-6154-458F-A8B0-6F713CF13A0C}"/>
              </a:ext>
            </a:extLst>
          </p:cNvPr>
          <p:cNvCxnSpPr>
            <a:stCxn id="7" idx="6"/>
          </p:cNvCxnSpPr>
          <p:nvPr/>
        </p:nvCxnSpPr>
        <p:spPr>
          <a:xfrm>
            <a:off x="2195513" y="320516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1B777D6E-BE4D-4ED4-B7DB-746D241E96CF}"/>
              </a:ext>
            </a:extLst>
          </p:cNvPr>
          <p:cNvSpPr/>
          <p:nvPr/>
        </p:nvSpPr>
        <p:spPr>
          <a:xfrm>
            <a:off x="2376488" y="30289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572D456B-C1F9-4961-97BD-D5DEC22AA6AB}"/>
              </a:ext>
            </a:extLst>
          </p:cNvPr>
          <p:cNvCxnSpPr>
            <a:stCxn id="9" idx="6"/>
          </p:cNvCxnSpPr>
          <p:nvPr/>
        </p:nvCxnSpPr>
        <p:spPr>
          <a:xfrm>
            <a:off x="2862263" y="320516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Ellipse 10">
            <a:extLst>
              <a:ext uri="{FF2B5EF4-FFF2-40B4-BE49-F238E27FC236}">
                <a16:creationId xmlns:a16="http://schemas.microsoft.com/office/drawing/2014/main" id="{43641AF7-765D-47AD-9EE7-B4B614E94D6E}"/>
              </a:ext>
            </a:extLst>
          </p:cNvPr>
          <p:cNvSpPr/>
          <p:nvPr/>
        </p:nvSpPr>
        <p:spPr>
          <a:xfrm>
            <a:off x="3043238" y="30289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A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2219B86D-F9F3-41E9-B3B4-873D32F900E6}"/>
              </a:ext>
            </a:extLst>
          </p:cNvPr>
          <p:cNvCxnSpPr>
            <a:stCxn id="11" idx="6"/>
          </p:cNvCxnSpPr>
          <p:nvPr/>
        </p:nvCxnSpPr>
        <p:spPr>
          <a:xfrm>
            <a:off x="3529013" y="320516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B4DA03F2-6F90-436C-901B-B7E2C02C383D}"/>
              </a:ext>
            </a:extLst>
          </p:cNvPr>
          <p:cNvSpPr/>
          <p:nvPr/>
        </p:nvSpPr>
        <p:spPr>
          <a:xfrm>
            <a:off x="1057275" y="47625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D</a:t>
            </a: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F0DEF753-8D98-4AE3-8D4D-63FC2951B7AF}"/>
              </a:ext>
            </a:extLst>
          </p:cNvPr>
          <p:cNvCxnSpPr>
            <a:stCxn id="13" idx="6"/>
          </p:cNvCxnSpPr>
          <p:nvPr/>
        </p:nvCxnSpPr>
        <p:spPr>
          <a:xfrm>
            <a:off x="1543050" y="49387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DE0AD6BC-1662-4999-B7F8-A75A1E8680D8}"/>
              </a:ext>
            </a:extLst>
          </p:cNvPr>
          <p:cNvSpPr/>
          <p:nvPr/>
        </p:nvSpPr>
        <p:spPr>
          <a:xfrm>
            <a:off x="1724025" y="47625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B</a:t>
            </a:r>
          </a:p>
        </p:txBody>
      </p: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851FB2D2-67F6-47FA-A156-451340D772FF}"/>
              </a:ext>
            </a:extLst>
          </p:cNvPr>
          <p:cNvCxnSpPr>
            <a:stCxn id="15" idx="6"/>
          </p:cNvCxnSpPr>
          <p:nvPr/>
        </p:nvCxnSpPr>
        <p:spPr>
          <a:xfrm>
            <a:off x="2209800" y="49387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7B034DD6-D910-4629-A22E-78E9D5F426C0}"/>
              </a:ext>
            </a:extLst>
          </p:cNvPr>
          <p:cNvSpPr/>
          <p:nvPr/>
        </p:nvSpPr>
        <p:spPr>
          <a:xfrm>
            <a:off x="2390775" y="47625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AEBA6C67-5C05-469A-917C-71944866AFA4}"/>
              </a:ext>
            </a:extLst>
          </p:cNvPr>
          <p:cNvCxnSpPr>
            <a:stCxn id="17" idx="6"/>
          </p:cNvCxnSpPr>
          <p:nvPr/>
        </p:nvCxnSpPr>
        <p:spPr>
          <a:xfrm>
            <a:off x="2876550" y="49387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FE32D750-1DE4-4CD2-BDDC-803978CA9762}"/>
              </a:ext>
            </a:extLst>
          </p:cNvPr>
          <p:cNvSpPr/>
          <p:nvPr/>
        </p:nvSpPr>
        <p:spPr>
          <a:xfrm>
            <a:off x="3057525" y="47625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D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98DCAFE4-332F-4F97-A35B-10F37E2A2300}"/>
              </a:ext>
            </a:extLst>
          </p:cNvPr>
          <p:cNvCxnSpPr>
            <a:stCxn id="19" idx="6"/>
          </p:cNvCxnSpPr>
          <p:nvPr/>
        </p:nvCxnSpPr>
        <p:spPr>
          <a:xfrm>
            <a:off x="3543300" y="49387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" name="Ellipse 20">
            <a:extLst>
              <a:ext uri="{FF2B5EF4-FFF2-40B4-BE49-F238E27FC236}">
                <a16:creationId xmlns:a16="http://schemas.microsoft.com/office/drawing/2014/main" id="{F5057651-AA84-4743-AC3A-F07B8BC1BDBB}"/>
              </a:ext>
            </a:extLst>
          </p:cNvPr>
          <p:cNvSpPr/>
          <p:nvPr/>
        </p:nvSpPr>
        <p:spPr>
          <a:xfrm>
            <a:off x="4700588" y="38481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A</a:t>
            </a: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0B8076EE-642E-43F4-86BD-523C0A0F01CF}"/>
              </a:ext>
            </a:extLst>
          </p:cNvPr>
          <p:cNvCxnSpPr>
            <a:stCxn id="21" idx="6"/>
          </p:cNvCxnSpPr>
          <p:nvPr/>
        </p:nvCxnSpPr>
        <p:spPr>
          <a:xfrm>
            <a:off x="5186363" y="40243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3" name="Ellipse 22">
            <a:extLst>
              <a:ext uri="{FF2B5EF4-FFF2-40B4-BE49-F238E27FC236}">
                <a16:creationId xmlns:a16="http://schemas.microsoft.com/office/drawing/2014/main" id="{FEDE262C-AE9C-428C-9769-A9DB786C239C}"/>
              </a:ext>
            </a:extLst>
          </p:cNvPr>
          <p:cNvSpPr/>
          <p:nvPr/>
        </p:nvSpPr>
        <p:spPr>
          <a:xfrm>
            <a:off x="7629525" y="38481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D</a:t>
            </a:r>
          </a:p>
        </p:txBody>
      </p: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44D6AE8F-D3B9-49F5-858E-3CCA5ADB9C53}"/>
              </a:ext>
            </a:extLst>
          </p:cNvPr>
          <p:cNvCxnSpPr/>
          <p:nvPr/>
        </p:nvCxnSpPr>
        <p:spPr>
          <a:xfrm>
            <a:off x="8162925" y="40243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6648" name="Textfeld 32">
            <a:extLst>
              <a:ext uri="{FF2B5EF4-FFF2-40B4-BE49-F238E27FC236}">
                <a16:creationId xmlns:a16="http://schemas.microsoft.com/office/drawing/2014/main" id="{FACF3D12-A6D0-4CD6-A34F-C4E6B422B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2120" y="3838575"/>
            <a:ext cx="17668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is replaced by</a:t>
            </a:r>
          </a:p>
        </p:txBody>
      </p:sp>
      <p:sp>
        <p:nvSpPr>
          <p:cNvPr id="26649" name="Inhaltsplatzhalter 2">
            <a:extLst>
              <a:ext uri="{FF2B5EF4-FFF2-40B4-BE49-F238E27FC236}">
                <a16:creationId xmlns:a16="http://schemas.microsoft.com/office/drawing/2014/main" id="{2574FE02-613B-4083-A759-1D3C7775B4C0}"/>
              </a:ext>
            </a:extLst>
          </p:cNvPr>
          <p:cNvSpPr txBox="1">
            <a:spLocks/>
          </p:cNvSpPr>
          <p:nvPr/>
        </p:nvSpPr>
        <p:spPr bwMode="auto">
          <a:xfrm>
            <a:off x="585788" y="5534025"/>
            <a:ext cx="665050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de-DE" sz="2800" dirty="0">
                <a:latin typeface="Calibri" panose="020F0502020204030204" pitchFamily="34" charset="0"/>
                <a:cs typeface="Arial" panose="020B0604020202020204" pitchFamily="34" charset="0"/>
              </a:rPr>
              <a:t>2 rule applications in the same time step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29A8F33A-1652-4BAD-8ECF-D596EB59B48F}"/>
              </a:ext>
            </a:extLst>
          </p:cNvPr>
          <p:cNvSpPr/>
          <p:nvPr/>
        </p:nvSpPr>
        <p:spPr>
          <a:xfrm>
            <a:off x="3702050" y="303053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044494EE-0452-4506-9464-C4E92389645A}"/>
              </a:ext>
            </a:extLst>
          </p:cNvPr>
          <p:cNvSpPr/>
          <p:nvPr/>
        </p:nvSpPr>
        <p:spPr>
          <a:xfrm>
            <a:off x="3722688" y="4773613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sp>
        <p:nvSpPr>
          <p:cNvPr id="29" name="Line 2">
            <a:extLst>
              <a:ext uri="{FF2B5EF4-FFF2-40B4-BE49-F238E27FC236}">
                <a16:creationId xmlns:a16="http://schemas.microsoft.com/office/drawing/2014/main" id="{C072C09C-E91D-48D3-A61A-3C3C36ADD9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">
            <a:extLst>
              <a:ext uri="{FF2B5EF4-FFF2-40B4-BE49-F238E27FC236}">
                <a16:creationId xmlns:a16="http://schemas.microsoft.com/office/drawing/2014/main" id="{52F8ADF1-2116-4E27-A213-240F868E1F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1" name="AutoShape 4">
            <a:extLst>
              <a:ext uri="{FF2B5EF4-FFF2-40B4-BE49-F238E27FC236}">
                <a16:creationId xmlns:a16="http://schemas.microsoft.com/office/drawing/2014/main" id="{0CEE3877-6706-4B3C-A0F5-A8E2C9FD2792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740F42-C4F5-4F3C-AD41-CD89400BD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Inhaltsplatzhalter 2">
            <a:extLst>
              <a:ext uri="{FF2B5EF4-FFF2-40B4-BE49-F238E27FC236}">
                <a16:creationId xmlns:a16="http://schemas.microsoft.com/office/drawing/2014/main" id="{00089E02-BAB5-4BC1-813F-7A8F98DE0292}"/>
              </a:ext>
            </a:extLst>
          </p:cNvPr>
          <p:cNvSpPr txBox="1">
            <a:spLocks/>
          </p:cNvSpPr>
          <p:nvPr/>
        </p:nvSpPr>
        <p:spPr bwMode="auto">
          <a:xfrm>
            <a:off x="1001318" y="1196752"/>
            <a:ext cx="7141363" cy="326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 complete RGG rule can contain 5 parts</a:t>
            </a:r>
          </a:p>
          <a:p>
            <a:pPr eaLnBrk="1" hangingPunct="1">
              <a:buFontTx/>
              <a:buNone/>
            </a:pPr>
            <a:endParaRPr lang="en-US" altLang="de-DE" sz="2800" dirty="0">
              <a:solidFill>
                <a:srgbClr val="7030A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Calibri" panose="020F0502020204030204" pitchFamily="34" charset="0"/>
                <a:cs typeface="Arial" panose="020B0604020202020204" pitchFamily="34" charset="0"/>
              </a:rPr>
              <a:t>(* </a:t>
            </a:r>
            <a:r>
              <a:rPr lang="en-US" altLang="de-DE" sz="2800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context</a:t>
            </a:r>
            <a:r>
              <a:rPr lang="en-US" altLang="de-DE" sz="2800" dirty="0">
                <a:latin typeface="Calibri" panose="020F0502020204030204" pitchFamily="34" charset="0"/>
                <a:cs typeface="Arial" panose="020B0604020202020204" pitchFamily="34" charset="0"/>
              </a:rPr>
              <a:t> *), left-hand side, ( </a:t>
            </a:r>
            <a:r>
              <a:rPr lang="en-US" altLang="de-DE" sz="2800" dirty="0">
                <a:solidFill>
                  <a:srgbClr val="0099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condition</a:t>
            </a:r>
            <a:r>
              <a:rPr lang="en-US" altLang="de-DE" sz="2800" dirty="0">
                <a:latin typeface="Calibri" panose="020F0502020204030204" pitchFamily="34" charset="0"/>
                <a:cs typeface="Arial" panose="020B0604020202020204" pitchFamily="34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Calibri" panose="020F0502020204030204" pitchFamily="34" charset="0"/>
                <a:cs typeface="Arial" panose="020B0604020202020204" pitchFamily="34" charset="0"/>
              </a:rPr>
              <a:t>				==&gt;</a:t>
            </a: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Calibri" panose="020F0502020204030204" pitchFamily="34" charset="0"/>
                <a:cs typeface="Arial" panose="020B0604020202020204" pitchFamily="34" charset="0"/>
              </a:rPr>
              <a:t>right-hand side { </a:t>
            </a:r>
            <a:r>
              <a:rPr lang="en-US" altLang="de-DE" sz="2800" dirty="0">
                <a:solidFill>
                  <a:srgbClr val="0099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imperative XL code </a:t>
            </a:r>
            <a:r>
              <a:rPr lang="en-US" altLang="de-DE" sz="2800" dirty="0">
                <a:latin typeface="Calibri" panose="020F0502020204030204" pitchFamily="34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2E649F30-8689-419B-ADF6-72353DB54B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06C0CA72-BC1B-4C12-A1E1-EC65EEEC42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B5EF268C-49D4-445F-B31F-0B18D0E86FC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889968-71ED-40CC-BC83-6891E4A22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Inhaltsplatzhalter 2">
            <a:extLst>
              <a:ext uri="{FF2B5EF4-FFF2-40B4-BE49-F238E27FC236}">
                <a16:creationId xmlns:a16="http://schemas.microsoft.com/office/drawing/2014/main" id="{6C2B79F7-6D7A-43F8-9483-DE3B6B69F489}"/>
              </a:ext>
            </a:extLst>
          </p:cNvPr>
          <p:cNvSpPr txBox="1">
            <a:spLocks/>
          </p:cNvSpPr>
          <p:nvPr/>
        </p:nvSpPr>
        <p:spPr bwMode="auto">
          <a:xfrm>
            <a:off x="827583" y="548680"/>
            <a:ext cx="6120675" cy="3242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example</a:t>
            </a:r>
          </a:p>
          <a:p>
            <a:pPr eaLnBrk="1" hangingPunct="1">
              <a:buFontTx/>
              <a:buNone/>
            </a:pPr>
            <a:endParaRPr lang="en-US" altLang="de-DE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(* </a:t>
            </a:r>
            <a:r>
              <a:rPr lang="en-US" altLang="de-DE" sz="2400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context</a:t>
            </a: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 *), left-hand side, ( </a:t>
            </a:r>
            <a:r>
              <a:rPr lang="en-US" altLang="de-DE" sz="2400" dirty="0">
                <a:solidFill>
                  <a:srgbClr val="0099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condition</a:t>
            </a: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==&gt;</a:t>
            </a: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right-hand side { </a:t>
            </a:r>
            <a:r>
              <a:rPr lang="en-US" altLang="de-DE" sz="2400" dirty="0">
                <a:solidFill>
                  <a:srgbClr val="0099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imperative XL code </a:t>
            </a: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Example: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C6F2CCB4-14C0-4806-943E-9DCE2817B5CD}"/>
              </a:ext>
            </a:extLst>
          </p:cNvPr>
          <p:cNvSpPr/>
          <p:nvPr/>
        </p:nvSpPr>
        <p:spPr>
          <a:xfrm>
            <a:off x="652463" y="376237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C82DD814-C501-42F5-B407-B0156A684288}"/>
              </a:ext>
            </a:extLst>
          </p:cNvPr>
          <p:cNvCxnSpPr>
            <a:stCxn id="5" idx="6"/>
          </p:cNvCxnSpPr>
          <p:nvPr/>
        </p:nvCxnSpPr>
        <p:spPr>
          <a:xfrm>
            <a:off x="1138238" y="393858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2654AAE5-BC0D-4E34-92FB-B7849CB32C77}"/>
              </a:ext>
            </a:extLst>
          </p:cNvPr>
          <p:cNvSpPr/>
          <p:nvPr/>
        </p:nvSpPr>
        <p:spPr>
          <a:xfrm>
            <a:off x="1319213" y="376237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E8C4F60B-B07B-44BB-B06B-FC5BBD4FFBEF}"/>
              </a:ext>
            </a:extLst>
          </p:cNvPr>
          <p:cNvCxnSpPr>
            <a:stCxn id="7" idx="6"/>
          </p:cNvCxnSpPr>
          <p:nvPr/>
        </p:nvCxnSpPr>
        <p:spPr>
          <a:xfrm>
            <a:off x="1804988" y="393858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EA37B63C-40F5-4974-B8FD-5EF93F4A37B0}"/>
              </a:ext>
            </a:extLst>
          </p:cNvPr>
          <p:cNvSpPr/>
          <p:nvPr/>
        </p:nvSpPr>
        <p:spPr>
          <a:xfrm>
            <a:off x="1985963" y="376237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025412EF-2A6F-4684-AEDE-93E6632FCDB6}"/>
              </a:ext>
            </a:extLst>
          </p:cNvPr>
          <p:cNvCxnSpPr>
            <a:stCxn id="9" idx="6"/>
          </p:cNvCxnSpPr>
          <p:nvPr/>
        </p:nvCxnSpPr>
        <p:spPr>
          <a:xfrm>
            <a:off x="2471738" y="393858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Ellipse 10">
            <a:extLst>
              <a:ext uri="{FF2B5EF4-FFF2-40B4-BE49-F238E27FC236}">
                <a16:creationId xmlns:a16="http://schemas.microsoft.com/office/drawing/2014/main" id="{DA29401D-F592-476B-89D3-1FA1DCE1FE3C}"/>
              </a:ext>
            </a:extLst>
          </p:cNvPr>
          <p:cNvSpPr/>
          <p:nvPr/>
        </p:nvSpPr>
        <p:spPr>
          <a:xfrm>
            <a:off x="2652713" y="376237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4C7A48FF-278C-4348-8FF1-553CEE94C63A}"/>
              </a:ext>
            </a:extLst>
          </p:cNvPr>
          <p:cNvCxnSpPr>
            <a:stCxn id="11" idx="6"/>
          </p:cNvCxnSpPr>
          <p:nvPr/>
        </p:nvCxnSpPr>
        <p:spPr>
          <a:xfrm>
            <a:off x="3138488" y="393858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11E6E035-63D6-4C93-A5A6-DEEB0217C387}"/>
              </a:ext>
            </a:extLst>
          </p:cNvPr>
          <p:cNvSpPr/>
          <p:nvPr/>
        </p:nvSpPr>
        <p:spPr>
          <a:xfrm>
            <a:off x="676275" y="549592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D</a:t>
            </a: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C2D73C19-8748-415B-9703-B7EF16E800C2}"/>
              </a:ext>
            </a:extLst>
          </p:cNvPr>
          <p:cNvCxnSpPr>
            <a:stCxn id="13" idx="6"/>
          </p:cNvCxnSpPr>
          <p:nvPr/>
        </p:nvCxnSpPr>
        <p:spPr>
          <a:xfrm>
            <a:off x="1162050" y="567213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8789C5DC-1155-4BAD-BDB9-9AA33B2E9E65}"/>
              </a:ext>
            </a:extLst>
          </p:cNvPr>
          <p:cNvSpPr/>
          <p:nvPr/>
        </p:nvSpPr>
        <p:spPr>
          <a:xfrm>
            <a:off x="2000250" y="549592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07C0FC48-6D5C-495D-A27E-53707CDF19B9}"/>
              </a:ext>
            </a:extLst>
          </p:cNvPr>
          <p:cNvCxnSpPr>
            <a:stCxn id="15" idx="6"/>
          </p:cNvCxnSpPr>
          <p:nvPr/>
        </p:nvCxnSpPr>
        <p:spPr>
          <a:xfrm>
            <a:off x="2486025" y="567213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2127C7AD-BA31-49A5-BEDB-7AAAF2354800}"/>
              </a:ext>
            </a:extLst>
          </p:cNvPr>
          <p:cNvSpPr/>
          <p:nvPr/>
        </p:nvSpPr>
        <p:spPr>
          <a:xfrm>
            <a:off x="7286625" y="45910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D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AC073292-A9DA-46BA-9E3F-29B91D752DC2}"/>
              </a:ext>
            </a:extLst>
          </p:cNvPr>
          <p:cNvCxnSpPr>
            <a:stCxn id="17" idx="6"/>
          </p:cNvCxnSpPr>
          <p:nvPr/>
        </p:nvCxnSpPr>
        <p:spPr>
          <a:xfrm>
            <a:off x="7772400" y="476726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0C6D4F26-1250-41AF-BC06-7249703C7C58}"/>
              </a:ext>
            </a:extLst>
          </p:cNvPr>
          <p:cNvSpPr/>
          <p:nvPr/>
        </p:nvSpPr>
        <p:spPr>
          <a:xfrm>
            <a:off x="3519488" y="458152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70372086-6777-418D-81CC-1009D00D858F}"/>
              </a:ext>
            </a:extLst>
          </p:cNvPr>
          <p:cNvCxnSpPr>
            <a:stCxn id="19" idx="6"/>
          </p:cNvCxnSpPr>
          <p:nvPr/>
        </p:nvCxnSpPr>
        <p:spPr>
          <a:xfrm>
            <a:off x="4005263" y="475773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8692" name="Textfeld 22">
            <a:extLst>
              <a:ext uri="{FF2B5EF4-FFF2-40B4-BE49-F238E27FC236}">
                <a16:creationId xmlns:a16="http://schemas.microsoft.com/office/drawing/2014/main" id="{0D8FE8E1-0BDC-4B2D-9643-410DBF03E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458" y="4509120"/>
            <a:ext cx="17668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is replaced by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BF114E8D-91C9-4438-95AE-C8EF856AD135}"/>
              </a:ext>
            </a:extLst>
          </p:cNvPr>
          <p:cNvSpPr/>
          <p:nvPr/>
        </p:nvSpPr>
        <p:spPr>
          <a:xfrm>
            <a:off x="4424363" y="4589463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6F093B78-87D4-4FDF-8128-CCA6A87E6524}"/>
              </a:ext>
            </a:extLst>
          </p:cNvPr>
          <p:cNvCxnSpPr>
            <a:stCxn id="22" idx="6"/>
          </p:cNvCxnSpPr>
          <p:nvPr/>
        </p:nvCxnSpPr>
        <p:spPr>
          <a:xfrm>
            <a:off x="4910138" y="4765675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4" name="Ellipse 23">
            <a:extLst>
              <a:ext uri="{FF2B5EF4-FFF2-40B4-BE49-F238E27FC236}">
                <a16:creationId xmlns:a16="http://schemas.microsoft.com/office/drawing/2014/main" id="{6E5A735D-186B-4A11-BFF9-DF550DD4FFF8}"/>
              </a:ext>
            </a:extLst>
          </p:cNvPr>
          <p:cNvSpPr/>
          <p:nvPr/>
        </p:nvSpPr>
        <p:spPr>
          <a:xfrm>
            <a:off x="2667000" y="549592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D7AD8D98-7CF7-4997-B8D8-D315ED918826}"/>
              </a:ext>
            </a:extLst>
          </p:cNvPr>
          <p:cNvCxnSpPr>
            <a:stCxn id="24" idx="6"/>
          </p:cNvCxnSpPr>
          <p:nvPr/>
        </p:nvCxnSpPr>
        <p:spPr>
          <a:xfrm>
            <a:off x="3152775" y="567213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8698" name="Textfeld 28">
            <a:extLst>
              <a:ext uri="{FF2B5EF4-FFF2-40B4-BE49-F238E27FC236}">
                <a16:creationId xmlns:a16="http://schemas.microsoft.com/office/drawing/2014/main" id="{E5EB4CFA-8759-44C1-92D8-B1FE7FF44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200" y="4564063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</a:t>
            </a:r>
          </a:p>
        </p:txBody>
      </p:sp>
      <p:sp>
        <p:nvSpPr>
          <p:cNvPr id="28699" name="Textfeld 29">
            <a:extLst>
              <a:ext uri="{FF2B5EF4-FFF2-40B4-BE49-F238E27FC236}">
                <a16:creationId xmlns:a16="http://schemas.microsoft.com/office/drawing/2014/main" id="{5E60B18F-2804-4F51-8963-3D2437AFA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4552950"/>
            <a:ext cx="350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*)</a:t>
            </a: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849FE93B-48AF-4832-A447-099C8D3CC41E}"/>
              </a:ext>
            </a:extLst>
          </p:cNvPr>
          <p:cNvSpPr/>
          <p:nvPr/>
        </p:nvSpPr>
        <p:spPr>
          <a:xfrm>
            <a:off x="1328738" y="55054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563BA39C-9026-4710-9A2C-3F300D43CD68}"/>
              </a:ext>
            </a:extLst>
          </p:cNvPr>
          <p:cNvCxnSpPr>
            <a:stCxn id="29" idx="6"/>
          </p:cNvCxnSpPr>
          <p:nvPr/>
        </p:nvCxnSpPr>
        <p:spPr>
          <a:xfrm>
            <a:off x="1814513" y="568166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1" name="Ellipse 30">
            <a:extLst>
              <a:ext uri="{FF2B5EF4-FFF2-40B4-BE49-F238E27FC236}">
                <a16:creationId xmlns:a16="http://schemas.microsoft.com/office/drawing/2014/main" id="{8B37F1EA-8E2B-4B79-9E21-6BBEB9D4BEA7}"/>
              </a:ext>
            </a:extLst>
          </p:cNvPr>
          <p:cNvSpPr/>
          <p:nvPr/>
        </p:nvSpPr>
        <p:spPr>
          <a:xfrm>
            <a:off x="3325813" y="550862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1D3F1EA0-E53F-4B59-B6FE-E5423D4BF91F}"/>
              </a:ext>
            </a:extLst>
          </p:cNvPr>
          <p:cNvSpPr/>
          <p:nvPr/>
        </p:nvSpPr>
        <p:spPr>
          <a:xfrm>
            <a:off x="3325813" y="37655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sp>
        <p:nvSpPr>
          <p:cNvPr id="33" name="Line 2">
            <a:extLst>
              <a:ext uri="{FF2B5EF4-FFF2-40B4-BE49-F238E27FC236}">
                <a16:creationId xmlns:a16="http://schemas.microsoft.com/office/drawing/2014/main" id="{CD19C5CC-BE3D-4E82-805D-9DB9311969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">
            <a:extLst>
              <a:ext uri="{FF2B5EF4-FFF2-40B4-BE49-F238E27FC236}">
                <a16:creationId xmlns:a16="http://schemas.microsoft.com/office/drawing/2014/main" id="{143F80D5-A005-4C6B-8B21-2E38422D8E4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5" name="AutoShape 4">
            <a:extLst>
              <a:ext uri="{FF2B5EF4-FFF2-40B4-BE49-F238E27FC236}">
                <a16:creationId xmlns:a16="http://schemas.microsoft.com/office/drawing/2014/main" id="{4F681042-C024-43CD-9217-D707E1963EA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2C8041-DF00-441F-89B6-7F084A043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>
            <a:extLst>
              <a:ext uri="{FF2B5EF4-FFF2-40B4-BE49-F238E27FC236}">
                <a16:creationId xmlns:a16="http://schemas.microsoft.com/office/drawing/2014/main" id="{7C872D5A-BB03-4E9F-A868-D71DC1881C25}"/>
              </a:ext>
            </a:extLst>
          </p:cNvPr>
          <p:cNvSpPr/>
          <p:nvPr/>
        </p:nvSpPr>
        <p:spPr>
          <a:xfrm>
            <a:off x="652463" y="3762375"/>
            <a:ext cx="485775" cy="35242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07E2594C-EEBC-44E1-9214-4F4031CB5CBA}"/>
              </a:ext>
            </a:extLst>
          </p:cNvPr>
          <p:cNvCxnSpPr>
            <a:stCxn id="5" idx="6"/>
          </p:cNvCxnSpPr>
          <p:nvPr/>
        </p:nvCxnSpPr>
        <p:spPr>
          <a:xfrm>
            <a:off x="1138238" y="393858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D4729F02-4F15-4E42-8DAD-480AF1A9919E}"/>
              </a:ext>
            </a:extLst>
          </p:cNvPr>
          <p:cNvSpPr/>
          <p:nvPr/>
        </p:nvSpPr>
        <p:spPr>
          <a:xfrm>
            <a:off x="1319213" y="376237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0EFAFBB7-9776-4F1D-A4BF-C9E4370A7AF2}"/>
              </a:ext>
            </a:extLst>
          </p:cNvPr>
          <p:cNvCxnSpPr>
            <a:stCxn id="7" idx="6"/>
          </p:cNvCxnSpPr>
          <p:nvPr/>
        </p:nvCxnSpPr>
        <p:spPr>
          <a:xfrm>
            <a:off x="1804988" y="393858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59E6965A-B8B6-49A0-A3CC-7DEFF6C86BED}"/>
              </a:ext>
            </a:extLst>
          </p:cNvPr>
          <p:cNvSpPr/>
          <p:nvPr/>
        </p:nvSpPr>
        <p:spPr>
          <a:xfrm>
            <a:off x="1985963" y="376237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B7877E99-C36F-4779-8CAA-9F208CC859A7}"/>
              </a:ext>
            </a:extLst>
          </p:cNvPr>
          <p:cNvCxnSpPr>
            <a:stCxn id="9" idx="6"/>
          </p:cNvCxnSpPr>
          <p:nvPr/>
        </p:nvCxnSpPr>
        <p:spPr>
          <a:xfrm>
            <a:off x="2471738" y="393858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Ellipse 10">
            <a:extLst>
              <a:ext uri="{FF2B5EF4-FFF2-40B4-BE49-F238E27FC236}">
                <a16:creationId xmlns:a16="http://schemas.microsoft.com/office/drawing/2014/main" id="{F6F76D57-CE77-4742-852B-F8758597BD3A}"/>
              </a:ext>
            </a:extLst>
          </p:cNvPr>
          <p:cNvSpPr/>
          <p:nvPr/>
        </p:nvSpPr>
        <p:spPr>
          <a:xfrm>
            <a:off x="2652713" y="376237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5E3C38C1-4D80-46DB-AEC5-41C45F533C73}"/>
              </a:ext>
            </a:extLst>
          </p:cNvPr>
          <p:cNvCxnSpPr>
            <a:stCxn id="11" idx="6"/>
          </p:cNvCxnSpPr>
          <p:nvPr/>
        </p:nvCxnSpPr>
        <p:spPr>
          <a:xfrm>
            <a:off x="3138488" y="393858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6DF0C681-C113-41BB-8CCF-4AB6D196DED2}"/>
              </a:ext>
            </a:extLst>
          </p:cNvPr>
          <p:cNvSpPr/>
          <p:nvPr/>
        </p:nvSpPr>
        <p:spPr>
          <a:xfrm>
            <a:off x="1314450" y="52578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D</a:t>
            </a: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8DBB62CD-AF74-4C5F-B003-A2A6BB030E89}"/>
              </a:ext>
            </a:extLst>
          </p:cNvPr>
          <p:cNvCxnSpPr>
            <a:stCxn id="13" idx="6"/>
          </p:cNvCxnSpPr>
          <p:nvPr/>
        </p:nvCxnSpPr>
        <p:spPr>
          <a:xfrm>
            <a:off x="1800225" y="54340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5A527B9C-5139-4CBB-822F-A7B906330C6A}"/>
              </a:ext>
            </a:extLst>
          </p:cNvPr>
          <p:cNvSpPr/>
          <p:nvPr/>
        </p:nvSpPr>
        <p:spPr>
          <a:xfrm>
            <a:off x="2000250" y="52578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A9D37E53-F5E4-4A6D-BD34-1E60A4CBAE4E}"/>
              </a:ext>
            </a:extLst>
          </p:cNvPr>
          <p:cNvCxnSpPr>
            <a:stCxn id="15" idx="6"/>
          </p:cNvCxnSpPr>
          <p:nvPr/>
        </p:nvCxnSpPr>
        <p:spPr>
          <a:xfrm>
            <a:off x="2486025" y="54340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59F9A299-90C8-481F-B149-EB80E242CECB}"/>
              </a:ext>
            </a:extLst>
          </p:cNvPr>
          <p:cNvSpPr/>
          <p:nvPr/>
        </p:nvSpPr>
        <p:spPr>
          <a:xfrm>
            <a:off x="7524750" y="458152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D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88CE900C-210A-4797-A02D-28FD3CAF5EA6}"/>
              </a:ext>
            </a:extLst>
          </p:cNvPr>
          <p:cNvCxnSpPr>
            <a:stCxn id="17" idx="6"/>
          </p:cNvCxnSpPr>
          <p:nvPr/>
        </p:nvCxnSpPr>
        <p:spPr>
          <a:xfrm>
            <a:off x="8023225" y="4757738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5DCADA32-F8E5-4357-9722-FD5015433593}"/>
              </a:ext>
            </a:extLst>
          </p:cNvPr>
          <p:cNvSpPr/>
          <p:nvPr/>
        </p:nvSpPr>
        <p:spPr>
          <a:xfrm>
            <a:off x="1952625" y="4610100"/>
            <a:ext cx="814388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a:A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CFEB46F0-C5B4-4DBC-B20C-671AA492A704}"/>
              </a:ext>
            </a:extLst>
          </p:cNvPr>
          <p:cNvCxnSpPr>
            <a:stCxn id="19" idx="6"/>
          </p:cNvCxnSpPr>
          <p:nvPr/>
        </p:nvCxnSpPr>
        <p:spPr>
          <a:xfrm>
            <a:off x="2767013" y="47863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Ellipse 21">
            <a:extLst>
              <a:ext uri="{FF2B5EF4-FFF2-40B4-BE49-F238E27FC236}">
                <a16:creationId xmlns:a16="http://schemas.microsoft.com/office/drawing/2014/main" id="{8B404F19-C704-4240-B32C-13B8E6DE0295}"/>
              </a:ext>
            </a:extLst>
          </p:cNvPr>
          <p:cNvSpPr/>
          <p:nvPr/>
        </p:nvSpPr>
        <p:spPr>
          <a:xfrm>
            <a:off x="2947988" y="461803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49F758A3-D679-4482-ADD7-89DE31657C2C}"/>
              </a:ext>
            </a:extLst>
          </p:cNvPr>
          <p:cNvCxnSpPr>
            <a:stCxn id="22" idx="6"/>
          </p:cNvCxnSpPr>
          <p:nvPr/>
        </p:nvCxnSpPr>
        <p:spPr>
          <a:xfrm>
            <a:off x="3433763" y="4794250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4" name="Ellipse 23">
            <a:extLst>
              <a:ext uri="{FF2B5EF4-FFF2-40B4-BE49-F238E27FC236}">
                <a16:creationId xmlns:a16="http://schemas.microsoft.com/office/drawing/2014/main" id="{1C9889C5-08B6-4619-ABF0-A88ED01D14B7}"/>
              </a:ext>
            </a:extLst>
          </p:cNvPr>
          <p:cNvSpPr/>
          <p:nvPr/>
        </p:nvSpPr>
        <p:spPr>
          <a:xfrm>
            <a:off x="2667000" y="52578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111FE6B1-51EF-43FD-A23C-6DC91CA6182D}"/>
              </a:ext>
            </a:extLst>
          </p:cNvPr>
          <p:cNvCxnSpPr>
            <a:stCxn id="24" idx="6"/>
          </p:cNvCxnSpPr>
          <p:nvPr/>
        </p:nvCxnSpPr>
        <p:spPr>
          <a:xfrm>
            <a:off x="3152775" y="54340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722" name="Textfeld 29">
            <a:extLst>
              <a:ext uri="{FF2B5EF4-FFF2-40B4-BE49-F238E27FC236}">
                <a16:creationId xmlns:a16="http://schemas.microsoft.com/office/drawing/2014/main" id="{E2939282-A7AF-4202-B20F-1C742A71D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738" y="4572000"/>
            <a:ext cx="185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a[length] &gt; 10 )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8A689801-B8FC-4CFC-BADB-5125E1B180E6}"/>
              </a:ext>
            </a:extLst>
          </p:cNvPr>
          <p:cNvSpPr/>
          <p:nvPr/>
        </p:nvSpPr>
        <p:spPr>
          <a:xfrm>
            <a:off x="660400" y="57912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8A6131B9-E028-49C6-A153-14BDD6B0AF7F}"/>
              </a:ext>
            </a:extLst>
          </p:cNvPr>
          <p:cNvCxnSpPr>
            <a:stCxn id="28" idx="6"/>
          </p:cNvCxnSpPr>
          <p:nvPr/>
        </p:nvCxnSpPr>
        <p:spPr>
          <a:xfrm>
            <a:off x="1146175" y="59674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0" name="Ellipse 29">
            <a:extLst>
              <a:ext uri="{FF2B5EF4-FFF2-40B4-BE49-F238E27FC236}">
                <a16:creationId xmlns:a16="http://schemas.microsoft.com/office/drawing/2014/main" id="{17425191-A967-4395-BDF2-73DE1FC55A9B}"/>
              </a:ext>
            </a:extLst>
          </p:cNvPr>
          <p:cNvSpPr/>
          <p:nvPr/>
        </p:nvSpPr>
        <p:spPr>
          <a:xfrm>
            <a:off x="1327150" y="57912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8E17050C-986C-4716-93AB-8AD47E918B70}"/>
              </a:ext>
            </a:extLst>
          </p:cNvPr>
          <p:cNvCxnSpPr>
            <a:stCxn id="30" idx="6"/>
          </p:cNvCxnSpPr>
          <p:nvPr/>
        </p:nvCxnSpPr>
        <p:spPr>
          <a:xfrm>
            <a:off x="1812925" y="59674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2" name="Ellipse 31">
            <a:extLst>
              <a:ext uri="{FF2B5EF4-FFF2-40B4-BE49-F238E27FC236}">
                <a16:creationId xmlns:a16="http://schemas.microsoft.com/office/drawing/2014/main" id="{CBD63B5F-E7FF-4780-BF11-CA5605717A85}"/>
              </a:ext>
            </a:extLst>
          </p:cNvPr>
          <p:cNvSpPr/>
          <p:nvPr/>
        </p:nvSpPr>
        <p:spPr>
          <a:xfrm>
            <a:off x="1993900" y="57912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172378B6-166A-44F0-816D-870377B14C22}"/>
              </a:ext>
            </a:extLst>
          </p:cNvPr>
          <p:cNvCxnSpPr>
            <a:stCxn id="32" idx="6"/>
          </p:cNvCxnSpPr>
          <p:nvPr/>
        </p:nvCxnSpPr>
        <p:spPr>
          <a:xfrm>
            <a:off x="2479675" y="59674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4" name="Ellipse 33">
            <a:extLst>
              <a:ext uri="{FF2B5EF4-FFF2-40B4-BE49-F238E27FC236}">
                <a16:creationId xmlns:a16="http://schemas.microsoft.com/office/drawing/2014/main" id="{EA79F672-906A-4EFB-8DBD-627D6DB53863}"/>
              </a:ext>
            </a:extLst>
          </p:cNvPr>
          <p:cNvSpPr/>
          <p:nvPr/>
        </p:nvSpPr>
        <p:spPr>
          <a:xfrm>
            <a:off x="2660650" y="57912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A4BE0273-5514-4ED8-B2C9-6DF51D4650F5}"/>
              </a:ext>
            </a:extLst>
          </p:cNvPr>
          <p:cNvCxnSpPr>
            <a:stCxn id="34" idx="6"/>
          </p:cNvCxnSpPr>
          <p:nvPr/>
        </p:nvCxnSpPr>
        <p:spPr>
          <a:xfrm>
            <a:off x="3146425" y="59674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731" name="Textfeld 38">
            <a:extLst>
              <a:ext uri="{FF2B5EF4-FFF2-40B4-BE49-F238E27FC236}">
                <a16:creationId xmlns:a16="http://schemas.microsoft.com/office/drawing/2014/main" id="{0D06C05D-A9C5-4CFA-94C5-A6BE7CAC2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3238" y="5360988"/>
            <a:ext cx="45513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2 possible results, depending on the current length parameter of the A node</a:t>
            </a: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BBBB4F9D-3779-415C-9AA1-6C6900A938DC}"/>
              </a:ext>
            </a:extLst>
          </p:cNvPr>
          <p:cNvSpPr/>
          <p:nvPr/>
        </p:nvSpPr>
        <p:spPr>
          <a:xfrm>
            <a:off x="3328988" y="579278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56AEC7AE-3104-459C-BC1E-7295E5816A8E}"/>
              </a:ext>
            </a:extLst>
          </p:cNvPr>
          <p:cNvSpPr/>
          <p:nvPr/>
        </p:nvSpPr>
        <p:spPr>
          <a:xfrm>
            <a:off x="3328988" y="52768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2F884088-4824-499A-9006-AC4A4EBBEA81}"/>
              </a:ext>
            </a:extLst>
          </p:cNvPr>
          <p:cNvSpPr/>
          <p:nvPr/>
        </p:nvSpPr>
        <p:spPr>
          <a:xfrm>
            <a:off x="3308350" y="3781425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sp>
        <p:nvSpPr>
          <p:cNvPr id="39" name="Line 2">
            <a:extLst>
              <a:ext uri="{FF2B5EF4-FFF2-40B4-BE49-F238E27FC236}">
                <a16:creationId xmlns:a16="http://schemas.microsoft.com/office/drawing/2014/main" id="{85376B30-0731-4767-86FF-E9CD37E50B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3">
            <a:extLst>
              <a:ext uri="{FF2B5EF4-FFF2-40B4-BE49-F238E27FC236}">
                <a16:creationId xmlns:a16="http://schemas.microsoft.com/office/drawing/2014/main" id="{2C418A3C-96FE-440C-97BD-2E37CEF7EA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4" name="AutoShape 4">
            <a:extLst>
              <a:ext uri="{FF2B5EF4-FFF2-40B4-BE49-F238E27FC236}">
                <a16:creationId xmlns:a16="http://schemas.microsoft.com/office/drawing/2014/main" id="{938A35DD-972B-4A8D-B6D2-4AD42BCF1C96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47C07F-402A-4995-B7C4-9F33F54B4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sp>
        <p:nvSpPr>
          <p:cNvPr id="45" name="Inhaltsplatzhalter 2">
            <a:extLst>
              <a:ext uri="{FF2B5EF4-FFF2-40B4-BE49-F238E27FC236}">
                <a16:creationId xmlns:a16="http://schemas.microsoft.com/office/drawing/2014/main" id="{2484A380-E2D0-4587-8C31-30DFD5D9142E}"/>
              </a:ext>
            </a:extLst>
          </p:cNvPr>
          <p:cNvSpPr txBox="1">
            <a:spLocks/>
          </p:cNvSpPr>
          <p:nvPr/>
        </p:nvSpPr>
        <p:spPr bwMode="auto">
          <a:xfrm>
            <a:off x="827583" y="548680"/>
            <a:ext cx="5976659" cy="3242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 example</a:t>
            </a:r>
          </a:p>
          <a:p>
            <a:pPr eaLnBrk="1" hangingPunct="1">
              <a:buFontTx/>
              <a:buNone/>
            </a:pPr>
            <a:endParaRPr lang="en-US" altLang="de-DE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(* </a:t>
            </a:r>
            <a:r>
              <a:rPr lang="en-US" altLang="de-DE" sz="2400" dirty="0">
                <a:solidFill>
                  <a:schemeClr val="accent2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context</a:t>
            </a: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 *), left-hand side, ( </a:t>
            </a:r>
            <a:r>
              <a:rPr lang="en-US" altLang="de-DE" sz="2400" dirty="0">
                <a:solidFill>
                  <a:srgbClr val="0099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condition</a:t>
            </a: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==&gt;</a:t>
            </a: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right-hand side { </a:t>
            </a:r>
            <a:r>
              <a:rPr lang="en-US" altLang="de-DE" sz="2400" dirty="0">
                <a:solidFill>
                  <a:srgbClr val="0099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imperative XL code </a:t>
            </a: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Example:</a:t>
            </a:r>
          </a:p>
        </p:txBody>
      </p:sp>
      <p:sp>
        <p:nvSpPr>
          <p:cNvPr id="46" name="Textfeld 22">
            <a:extLst>
              <a:ext uri="{FF2B5EF4-FFF2-40B4-BE49-F238E27FC236}">
                <a16:creationId xmlns:a16="http://schemas.microsoft.com/office/drawing/2014/main" id="{73B85888-0374-4E68-A4FF-C9C4B0224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1474" y="4509120"/>
            <a:ext cx="17668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is replaced by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9418E882-58B7-42DB-A539-65BABF296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21" y="188640"/>
            <a:ext cx="849647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RELATIONAL GROWTH GRAMMARS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RGG: Relational Growth Grammars, parallel graph grammars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Summary: Structure of a rule of a RGG</a:t>
            </a: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79D0968D-1155-497C-9ABF-78F3FBC77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34" y="2093937"/>
            <a:ext cx="6408712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(* C *), L,(E) ==&gt; R { P };</a:t>
            </a:r>
          </a:p>
        </p:txBody>
      </p:sp>
      <p:sp>
        <p:nvSpPr>
          <p:cNvPr id="5" name="Line 2">
            <a:extLst>
              <a:ext uri="{FF2B5EF4-FFF2-40B4-BE49-F238E27FC236}">
                <a16:creationId xmlns:a16="http://schemas.microsoft.com/office/drawing/2014/main" id="{81B6E2C9-2CCD-4922-A0D6-F06929CDA9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83921279-08F7-40A5-B3BC-A677210A917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54868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4">
            <a:extLst>
              <a:ext uri="{FF2B5EF4-FFF2-40B4-BE49-F238E27FC236}">
                <a16:creationId xmlns:a16="http://schemas.microsoft.com/office/drawing/2014/main" id="{E3ECE8BE-63AE-47AD-8D00-D0299AD27B8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4EBD88-36D2-435F-A379-0B4490134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29</a:t>
            </a:fld>
            <a:endParaRPr lang="de-DE" altLang="de-DE" dirty="0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A9C41961-18B5-4285-BBB2-FFEC5CBFD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4077072"/>
            <a:ext cx="1176901" cy="9233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Context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(Set of graphs)</a:t>
            </a: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658B1DE7-654F-4B0E-B02D-867F8A679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1497" y="4077071"/>
            <a:ext cx="1670713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Left-hand side of rule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(Set of graphs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to be replaced by R)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A27ECB5C-0AF7-4180-BEE8-E7110FFF1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2216" y="4075201"/>
            <a:ext cx="2339942" cy="17543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Condition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(Set of logical expressions, contains parameters related to node labels from L and C)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250CF8FE-6FBF-4D34-9EEF-C7EC2A857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1403" y="4077072"/>
            <a:ext cx="1320911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Right-hand side of rule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(Set of graphs)</a:t>
            </a: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6BACBB03-F4A3-44F8-B8D5-5DA9E0657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9561" y="4077072"/>
            <a:ext cx="1464927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Imperative Code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(List of commands)</a:t>
            </a: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34F06B07-12AB-4BE2-9ADD-990A20C5C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679" y="6228020"/>
            <a:ext cx="5428527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Graphs: </a:t>
            </a:r>
            <a:r>
              <a:rPr lang="en-US" altLang="de-DE" sz="1800" dirty="0">
                <a:latin typeface="Arial" panose="020B0604020202020204" pitchFamily="34" charset="0"/>
              </a:rPr>
              <a:t>directed with edge-labels and node-labels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0363BB2-B6E7-4AA4-BC1D-54B6C1126D30}"/>
              </a:ext>
            </a:extLst>
          </p:cNvPr>
          <p:cNvCxnSpPr>
            <a:cxnSpLocks/>
            <a:stCxn id="9" idx="0"/>
          </p:cNvCxnSpPr>
          <p:nvPr/>
        </p:nvCxnSpPr>
        <p:spPr>
          <a:xfrm flipV="1">
            <a:off x="1416035" y="2642915"/>
            <a:ext cx="765793" cy="1434157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AC2F8E0-B302-4EA7-B2EE-B3AAC65F8A41}"/>
              </a:ext>
            </a:extLst>
          </p:cNvPr>
          <p:cNvCxnSpPr>
            <a:cxnSpLocks/>
          </p:cNvCxnSpPr>
          <p:nvPr/>
        </p:nvCxnSpPr>
        <p:spPr>
          <a:xfrm flipV="1">
            <a:off x="2867658" y="2615319"/>
            <a:ext cx="563762" cy="1481553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E476953-FACE-48A0-9287-6FD80DC85BAF}"/>
              </a:ext>
            </a:extLst>
          </p:cNvPr>
          <p:cNvCxnSpPr>
            <a:cxnSpLocks/>
          </p:cNvCxnSpPr>
          <p:nvPr/>
        </p:nvCxnSpPr>
        <p:spPr>
          <a:xfrm flipH="1" flipV="1">
            <a:off x="4133760" y="2670544"/>
            <a:ext cx="112014" cy="1424457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7071603-1775-4C7D-A6D4-52F58541B787}"/>
              </a:ext>
            </a:extLst>
          </p:cNvPr>
          <p:cNvCxnSpPr>
            <a:cxnSpLocks/>
          </p:cNvCxnSpPr>
          <p:nvPr/>
        </p:nvCxnSpPr>
        <p:spPr>
          <a:xfrm flipH="1" flipV="1">
            <a:off x="6573647" y="2615319"/>
            <a:ext cx="1528189" cy="1516945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909567B-525F-4B0D-A86F-B27174570E16}"/>
              </a:ext>
            </a:extLst>
          </p:cNvPr>
          <p:cNvCxnSpPr>
            <a:cxnSpLocks/>
          </p:cNvCxnSpPr>
          <p:nvPr/>
        </p:nvCxnSpPr>
        <p:spPr>
          <a:xfrm flipH="1" flipV="1">
            <a:off x="1226173" y="5085184"/>
            <a:ext cx="177476" cy="1152129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1E634EFC-D4DB-4582-9A17-2DFD33A6D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054" y="788506"/>
            <a:ext cx="7258322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On our next slides: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Simple model of a young spruce tree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The graph as a basic data structure: Definition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Properties of graphs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Graph replacement rules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How relational growth grammars work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Two rule types: L system rules and SPO rules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C1C8C7A3-0853-4BE9-88C9-9F09980728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21F2E408-2123-44A6-92DD-D7BF719625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040A771F-3348-4F9B-85FB-ECD026BE48B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145556-1889-4F57-A79D-281B85C90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A08494EA-4DBE-402A-96FB-CD213A191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267" y="506175"/>
            <a:ext cx="6840433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The grammar directly modifies the graph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The workaround via string code is omitted (or is only used for rule input)</a:t>
            </a:r>
            <a:endParaRPr lang="en-US" altLang="de-DE" sz="2800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Line 2">
            <a:extLst>
              <a:ext uri="{FF2B5EF4-FFF2-40B4-BE49-F238E27FC236}">
                <a16:creationId xmlns:a16="http://schemas.microsoft.com/office/drawing/2014/main" id="{33C67262-6B86-40A0-BA79-9AF5C41272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8966FB79-8FDD-45EE-B1C4-7A5DA69324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4">
            <a:extLst>
              <a:ext uri="{FF2B5EF4-FFF2-40B4-BE49-F238E27FC236}">
                <a16:creationId xmlns:a16="http://schemas.microsoft.com/office/drawing/2014/main" id="{04445B16-E09C-49B3-9961-067BC7F8E5D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C8DE1C3-05CE-458D-9753-EF2617AC4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pic>
        <p:nvPicPr>
          <p:cNvPr id="4" name="Picture 3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67CF03A4-FA91-4B3D-AF92-AE3072D631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94" y="2852936"/>
            <a:ext cx="4297065" cy="2343854"/>
          </a:xfrm>
          <a:prstGeom prst="rect">
            <a:avLst/>
          </a:prstGeom>
        </p:spPr>
      </p:pic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AB2F1E4B-1BE2-4FBD-9B99-19A9FCE841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888" y="2852936"/>
            <a:ext cx="4038600" cy="1476375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id="{5B3D769E-B8BB-402E-8E37-E1F64D321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469" y="706051"/>
            <a:ext cx="7625727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RGG as generalizations of L-systems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</a:rPr>
              <a:t>Character strings correspond to special graphs</a:t>
            </a:r>
            <a:endParaRPr lang="en-US" altLang="de-DE" sz="2800" dirty="0">
              <a:latin typeface="Arial" panose="020B0604020202020204" pitchFamily="34" charset="0"/>
            </a:endParaRPr>
          </a:p>
        </p:txBody>
      </p:sp>
      <p:sp>
        <p:nvSpPr>
          <p:cNvPr id="32771" name="Oval 3">
            <a:extLst>
              <a:ext uri="{FF2B5EF4-FFF2-40B4-BE49-F238E27FC236}">
                <a16:creationId xmlns:a16="http://schemas.microsoft.com/office/drawing/2014/main" id="{F9F37F44-F8F2-457E-ACAD-2F77BE83F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408" y="234888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2772" name="Oval 4">
            <a:extLst>
              <a:ext uri="{FF2B5EF4-FFF2-40B4-BE49-F238E27FC236}">
                <a16:creationId xmlns:a16="http://schemas.microsoft.com/office/drawing/2014/main" id="{2734563B-B160-4C9E-8EBF-D50FE51B5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0408" y="234888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2773" name="Oval 5">
            <a:extLst>
              <a:ext uri="{FF2B5EF4-FFF2-40B4-BE49-F238E27FC236}">
                <a16:creationId xmlns:a16="http://schemas.microsoft.com/office/drawing/2014/main" id="{EAB45D7F-50EA-4960-B28C-54E6EA08F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3408" y="234888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2774" name="Oval 6">
            <a:extLst>
              <a:ext uri="{FF2B5EF4-FFF2-40B4-BE49-F238E27FC236}">
                <a16:creationId xmlns:a16="http://schemas.microsoft.com/office/drawing/2014/main" id="{8647B56B-5978-4405-84F2-5E6B28775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6408" y="234888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2775" name="Oval 7">
            <a:extLst>
              <a:ext uri="{FF2B5EF4-FFF2-40B4-BE49-F238E27FC236}">
                <a16:creationId xmlns:a16="http://schemas.microsoft.com/office/drawing/2014/main" id="{74BF5AEC-A149-4BC2-9659-B4B8297B5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408" y="234888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2776" name="Line 8">
            <a:extLst>
              <a:ext uri="{FF2B5EF4-FFF2-40B4-BE49-F238E27FC236}">
                <a16:creationId xmlns:a16="http://schemas.microsoft.com/office/drawing/2014/main" id="{27804F7C-5EE4-4EF9-867B-EC3EE7942C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72208" y="250128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Line 9">
            <a:extLst>
              <a:ext uri="{FF2B5EF4-FFF2-40B4-BE49-F238E27FC236}">
                <a16:creationId xmlns:a16="http://schemas.microsoft.com/office/drawing/2014/main" id="{EF305CF3-8A8D-475A-94BA-396266C2AF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15208" y="250128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Line 10">
            <a:extLst>
              <a:ext uri="{FF2B5EF4-FFF2-40B4-BE49-F238E27FC236}">
                <a16:creationId xmlns:a16="http://schemas.microsoft.com/office/drawing/2014/main" id="{A2BE7E51-F1CA-4F67-92C0-004D47E512F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8208" y="250128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Line 11">
            <a:extLst>
              <a:ext uri="{FF2B5EF4-FFF2-40B4-BE49-F238E27FC236}">
                <a16:creationId xmlns:a16="http://schemas.microsoft.com/office/drawing/2014/main" id="{5DE929B6-772C-42AD-91A8-4F0BE64C442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01208" y="250128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Text Box 12">
            <a:extLst>
              <a:ext uri="{FF2B5EF4-FFF2-40B4-BE49-F238E27FC236}">
                <a16:creationId xmlns:a16="http://schemas.microsoft.com/office/drawing/2014/main" id="{38C8982F-B774-4D1D-B98E-0692909B7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924944"/>
            <a:ext cx="8229600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In text form we write in general (user-defined) edges as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altLang="de-D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edgetype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altLang="de-D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Edges of the special type "successor" are usually written as a blank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(instead of 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-successor-&gt;</a:t>
            </a:r>
            <a:r>
              <a:rPr lang="en-US" altLang="de-DE" sz="24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Also possible:     &gt;</a:t>
            </a:r>
          </a:p>
        </p:txBody>
      </p:sp>
      <p:sp>
        <p:nvSpPr>
          <p:cNvPr id="13" name="Line 2">
            <a:extLst>
              <a:ext uri="{FF2B5EF4-FFF2-40B4-BE49-F238E27FC236}">
                <a16:creationId xmlns:a16="http://schemas.microsoft.com/office/drawing/2014/main" id="{9957B8A0-7C77-4DD0-8B03-3D6E490324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3">
            <a:extLst>
              <a:ext uri="{FF2B5EF4-FFF2-40B4-BE49-F238E27FC236}">
                <a16:creationId xmlns:a16="http://schemas.microsoft.com/office/drawing/2014/main" id="{96D1561A-D113-444C-AA49-95903AD4893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5" name="AutoShape 4">
            <a:extLst>
              <a:ext uri="{FF2B5EF4-FFF2-40B4-BE49-F238E27FC236}">
                <a16:creationId xmlns:a16="http://schemas.microsoft.com/office/drawing/2014/main" id="{5AF3215D-888F-40D7-81F3-3E9BC5C4ED7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062F914-B542-49A1-B810-8C135D74D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5">
            <a:extLst>
              <a:ext uri="{FF2B5EF4-FFF2-40B4-BE49-F238E27FC236}">
                <a16:creationId xmlns:a16="http://schemas.microsoft.com/office/drawing/2014/main" id="{8BDBCAF5-2E5A-46CD-AA67-CA7E2DD22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8680"/>
            <a:ext cx="8604247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For general graphs: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Problem of embedding the right-hand side of the rule</a:t>
            </a:r>
            <a:endParaRPr lang="en-US" altLang="de-DE" sz="2800" dirty="0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  <p:sp>
        <p:nvSpPr>
          <p:cNvPr id="33795" name="Text Box 6">
            <a:extLst>
              <a:ext uri="{FF2B5EF4-FFF2-40B4-BE49-F238E27FC236}">
                <a16:creationId xmlns:a16="http://schemas.microsoft.com/office/drawing/2014/main" id="{DE502851-248B-424A-BD3B-D740A1C58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2432150"/>
            <a:ext cx="1219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Rule:</a:t>
            </a:r>
          </a:p>
        </p:txBody>
      </p:sp>
      <p:sp>
        <p:nvSpPr>
          <p:cNvPr id="33796" name="Text Box 7">
            <a:extLst>
              <a:ext uri="{FF2B5EF4-FFF2-40B4-BE49-F238E27FC236}">
                <a16:creationId xmlns:a16="http://schemas.microsoft.com/office/drawing/2014/main" id="{814C1BE2-F667-4D5B-BF12-92F6766CB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262" y="4365625"/>
            <a:ext cx="1981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Application:</a:t>
            </a:r>
          </a:p>
        </p:txBody>
      </p:sp>
      <p:pic>
        <p:nvPicPr>
          <p:cNvPr id="33797" name="Picture 8" descr="ldiagr4">
            <a:extLst>
              <a:ext uri="{FF2B5EF4-FFF2-40B4-BE49-F238E27FC236}">
                <a16:creationId xmlns:a16="http://schemas.microsoft.com/office/drawing/2014/main" id="{5DE0DB00-DBDB-4477-B0D5-482DF1611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844675"/>
            <a:ext cx="6172200" cy="375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8" name="Line 11">
            <a:extLst>
              <a:ext uri="{FF2B5EF4-FFF2-40B4-BE49-F238E27FC236}">
                <a16:creationId xmlns:a16="http://schemas.microsoft.com/office/drawing/2014/main" id="{A63F33EA-15AB-4509-BC2D-AFA0555AE1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88125" y="4941888"/>
            <a:ext cx="0" cy="503237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Line 12">
            <a:extLst>
              <a:ext uri="{FF2B5EF4-FFF2-40B4-BE49-F238E27FC236}">
                <a16:creationId xmlns:a16="http://schemas.microsoft.com/office/drawing/2014/main" id="{0F3FBB65-6AE8-49A3-B8B6-3D362FABB6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16688" y="4365625"/>
            <a:ext cx="0" cy="503238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Line 13">
            <a:extLst>
              <a:ext uri="{FF2B5EF4-FFF2-40B4-BE49-F238E27FC236}">
                <a16:creationId xmlns:a16="http://schemas.microsoft.com/office/drawing/2014/main" id="{E2EDD08E-65EF-455D-A017-2687B99394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56550" y="4652963"/>
            <a:ext cx="0" cy="503237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Line 14">
            <a:extLst>
              <a:ext uri="{FF2B5EF4-FFF2-40B4-BE49-F238E27FC236}">
                <a16:creationId xmlns:a16="http://schemas.microsoft.com/office/drawing/2014/main" id="{A43E4413-C297-48B0-A3D6-D282FFA890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12088" y="4005263"/>
            <a:ext cx="0" cy="503237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2">
            <a:extLst>
              <a:ext uri="{FF2B5EF4-FFF2-40B4-BE49-F238E27FC236}">
                <a16:creationId xmlns:a16="http://schemas.microsoft.com/office/drawing/2014/main" id="{E21576E6-6C13-4FE1-9E36-3870376D2F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3">
            <a:extLst>
              <a:ext uri="{FF2B5EF4-FFF2-40B4-BE49-F238E27FC236}">
                <a16:creationId xmlns:a16="http://schemas.microsoft.com/office/drawing/2014/main" id="{91E483CD-D987-48C0-B20B-72D32C359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" name="AutoShape 4">
            <a:extLst>
              <a:ext uri="{FF2B5EF4-FFF2-40B4-BE49-F238E27FC236}">
                <a16:creationId xmlns:a16="http://schemas.microsoft.com/office/drawing/2014/main" id="{4E2888F5-03AC-4B14-B668-EBBB9AFA243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F6FD29-F7DF-4A0D-B39B-06F1807C7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214CA0DB-FEB3-43B9-B547-6D8E5EA95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708367"/>
            <a:ext cx="8223449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2 types of rules for graph replacement in XL </a:t>
            </a:r>
            <a:endParaRPr lang="en-US" altLang="de-DE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●  </a:t>
            </a: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</a:rPr>
              <a:t>L-System-Rule</a:t>
            </a:r>
            <a:r>
              <a:rPr lang="en-US" altLang="de-DE" sz="2800" dirty="0">
                <a:latin typeface="Arial" panose="020B0604020202020204" pitchFamily="34" charset="0"/>
              </a:rPr>
              <a:t>,  symbol:  ==&gt;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embeds the right-hand side into the graph (i.e. incoming and outgoing edges are retained)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●</a:t>
            </a:r>
            <a:r>
              <a:rPr lang="en-US" altLang="de-DE" sz="2400" dirty="0"/>
              <a:t>  </a:t>
            </a: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</a:rPr>
              <a:t>SPO-Rule</a:t>
            </a:r>
            <a:r>
              <a:rPr lang="en-US" altLang="de-DE" sz="2800" dirty="0">
                <a:latin typeface="Arial" panose="020B0604020202020204" pitchFamily="34" charset="0"/>
              </a:rPr>
              <a:t>,  symbol:  ==&gt;&gt;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incoming and outgoing edges are </a:t>
            </a:r>
            <a:r>
              <a:rPr lang="en-US" altLang="de-DE" sz="2800" b="1" dirty="0">
                <a:latin typeface="Arial" panose="020B0604020202020204" pitchFamily="34" charset="0"/>
              </a:rPr>
              <a:t>deleted</a:t>
            </a:r>
            <a:r>
              <a:rPr lang="en-US" altLang="de-DE" sz="2800" dirty="0">
                <a:latin typeface="Arial" panose="020B0604020202020204" pitchFamily="34" charset="0"/>
              </a:rPr>
              <a:t> (unless their retention is explicitly specified in the rule)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“SPO” means “single pushout” - a notion from universal algebra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4558EDDF-EEB2-4916-84E2-11143BD7B4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29626AFF-F3E4-41F3-9D16-790D65AEB06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B35D747B-1D88-4A95-9D5D-71CA0F8C6B5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CED7AC-76A7-4A5E-9F5D-3E5B2FB09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>
            <a:extLst>
              <a:ext uri="{FF2B5EF4-FFF2-40B4-BE49-F238E27FC236}">
                <a16:creationId xmlns:a16="http://schemas.microsoft.com/office/drawing/2014/main" id="{D9AFA452-7967-4F96-8F57-19030F00A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711274"/>
            <a:ext cx="7924800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a:A ==&gt;&gt; a C</a:t>
            </a:r>
            <a:r>
              <a:rPr lang="en-US" altLang="de-DE" sz="2800" dirty="0">
                <a:latin typeface="Arial" panose="020B0604020202020204" pitchFamily="34" charset="0"/>
              </a:rPr>
              <a:t>           (SPO-rule)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B   ==&gt;  D E</a:t>
            </a:r>
            <a:r>
              <a:rPr lang="en-US" altLang="de-DE" sz="2800" dirty="0">
                <a:latin typeface="Arial" panose="020B0604020202020204" pitchFamily="34" charset="0"/>
              </a:rPr>
              <a:t>       (L-System rules)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C   ==&gt;  A</a:t>
            </a: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57126523-35B7-40AA-833E-F233198AF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5055567"/>
            <a:ext cx="21126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Start graph</a:t>
            </a: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35844" name="Text Box 4">
            <a:extLst>
              <a:ext uri="{FF2B5EF4-FFF2-40B4-BE49-F238E27FC236}">
                <a16:creationId xmlns:a16="http://schemas.microsoft.com/office/drawing/2014/main" id="{9F4B876D-C072-43E5-83CC-B38AE75D6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1048" y="497544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 dirty="0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5845" name="Text Box 5">
            <a:extLst>
              <a:ext uri="{FF2B5EF4-FFF2-40B4-BE49-F238E27FC236}">
                <a16:creationId xmlns:a16="http://schemas.microsoft.com/office/drawing/2014/main" id="{761E0AEF-BF7C-4296-8008-CDBF3F26B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1248" y="497544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B</a:t>
            </a:r>
          </a:p>
        </p:txBody>
      </p:sp>
      <p:sp>
        <p:nvSpPr>
          <p:cNvPr id="35846" name="Text Box 6">
            <a:extLst>
              <a:ext uri="{FF2B5EF4-FFF2-40B4-BE49-F238E27FC236}">
                <a16:creationId xmlns:a16="http://schemas.microsoft.com/office/drawing/2014/main" id="{5A49E357-F2EE-45A1-881D-B4CE4B8BB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1448" y="497544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35847" name="AutoShape 7">
            <a:extLst>
              <a:ext uri="{FF2B5EF4-FFF2-40B4-BE49-F238E27FC236}">
                <a16:creationId xmlns:a16="http://schemas.microsoft.com/office/drawing/2014/main" id="{2A191745-5B24-4B7D-8B2B-0FC7C831A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8648" y="497544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5848" name="AutoShape 8">
            <a:extLst>
              <a:ext uri="{FF2B5EF4-FFF2-40B4-BE49-F238E27FC236}">
                <a16:creationId xmlns:a16="http://schemas.microsoft.com/office/drawing/2014/main" id="{93C1C2A7-B817-444A-86E1-97F5706B0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8848" y="497544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5849" name="AutoShape 9">
            <a:extLst>
              <a:ext uri="{FF2B5EF4-FFF2-40B4-BE49-F238E27FC236}">
                <a16:creationId xmlns:a16="http://schemas.microsoft.com/office/drawing/2014/main" id="{F279872A-6735-4A09-9562-2EBB83A85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9048" y="497544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5850" name="Line 10">
            <a:extLst>
              <a:ext uri="{FF2B5EF4-FFF2-40B4-BE49-F238E27FC236}">
                <a16:creationId xmlns:a16="http://schemas.microsoft.com/office/drawing/2014/main" id="{BB54BE23-90DC-4BAC-9DD0-ED7CC454CA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0648" y="5280248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1" name="Line 11">
            <a:extLst>
              <a:ext uri="{FF2B5EF4-FFF2-40B4-BE49-F238E27FC236}">
                <a16:creationId xmlns:a16="http://schemas.microsoft.com/office/drawing/2014/main" id="{A0920095-7CF5-4BED-82A5-4F3D9FEC7054}"/>
              </a:ext>
            </a:extLst>
          </p:cNvPr>
          <p:cNvSpPr>
            <a:spLocks noChangeShapeType="1"/>
          </p:cNvSpPr>
          <p:nvPr/>
        </p:nvSpPr>
        <p:spPr bwMode="auto">
          <a:xfrm>
            <a:off x="5670848" y="5280248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2">
            <a:extLst>
              <a:ext uri="{FF2B5EF4-FFF2-40B4-BE49-F238E27FC236}">
                <a16:creationId xmlns:a16="http://schemas.microsoft.com/office/drawing/2014/main" id="{87AE8C32-2F1C-4D73-AD5F-95869D336B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3">
            <a:extLst>
              <a:ext uri="{FF2B5EF4-FFF2-40B4-BE49-F238E27FC236}">
                <a16:creationId xmlns:a16="http://schemas.microsoft.com/office/drawing/2014/main" id="{606E1C7E-B901-4857-9912-9C18FE922E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7" name="AutoShape 4">
            <a:extLst>
              <a:ext uri="{FF2B5EF4-FFF2-40B4-BE49-F238E27FC236}">
                <a16:creationId xmlns:a16="http://schemas.microsoft.com/office/drawing/2014/main" id="{51C6DA97-9489-4C83-8958-97403BB4E7B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6169E0-2E0C-45EC-8B8B-5ECDBE777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>
            <a:extLst>
              <a:ext uri="{FF2B5EF4-FFF2-40B4-BE49-F238E27FC236}">
                <a16:creationId xmlns:a16="http://schemas.microsoft.com/office/drawing/2014/main" id="{73B886EC-344C-4C92-B296-86A2D83D4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9261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6869" name="Text Box 5">
            <a:extLst>
              <a:ext uri="{FF2B5EF4-FFF2-40B4-BE49-F238E27FC236}">
                <a16:creationId xmlns:a16="http://schemas.microsoft.com/office/drawing/2014/main" id="{FE3402D3-68C1-43B5-8228-5984FEC74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9261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B</a:t>
            </a:r>
          </a:p>
        </p:txBody>
      </p:sp>
      <p:sp>
        <p:nvSpPr>
          <p:cNvPr id="36870" name="Text Box 6">
            <a:extLst>
              <a:ext uri="{FF2B5EF4-FFF2-40B4-BE49-F238E27FC236}">
                <a16:creationId xmlns:a16="http://schemas.microsoft.com/office/drawing/2014/main" id="{AED1D4F6-F936-419F-9B1B-7A8BEDE02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9261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36871" name="AutoShape 7">
            <a:extLst>
              <a:ext uri="{FF2B5EF4-FFF2-40B4-BE49-F238E27FC236}">
                <a16:creationId xmlns:a16="http://schemas.microsoft.com/office/drawing/2014/main" id="{3F26451F-3460-4F3A-832E-282431410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9261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72" name="AutoShape 8">
            <a:extLst>
              <a:ext uri="{FF2B5EF4-FFF2-40B4-BE49-F238E27FC236}">
                <a16:creationId xmlns:a16="http://schemas.microsoft.com/office/drawing/2014/main" id="{2DD0B223-B881-496A-B691-3168411F2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9261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73" name="AutoShape 9">
            <a:extLst>
              <a:ext uri="{FF2B5EF4-FFF2-40B4-BE49-F238E27FC236}">
                <a16:creationId xmlns:a16="http://schemas.microsoft.com/office/drawing/2014/main" id="{35F66988-3025-47D4-9766-14E89B1A2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9261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74" name="Line 10">
            <a:extLst>
              <a:ext uri="{FF2B5EF4-FFF2-40B4-BE49-F238E27FC236}">
                <a16:creationId xmlns:a16="http://schemas.microsoft.com/office/drawing/2014/main" id="{B7B7142F-E7C5-496C-85DC-408FA3D22B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23096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Line 11">
            <a:extLst>
              <a:ext uri="{FF2B5EF4-FFF2-40B4-BE49-F238E27FC236}">
                <a16:creationId xmlns:a16="http://schemas.microsoft.com/office/drawing/2014/main" id="{975D1B0F-E828-4FAB-B7DE-D32FA65FEA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423096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Text Box 12">
            <a:extLst>
              <a:ext uri="{FF2B5EF4-FFF2-40B4-BE49-F238E27FC236}">
                <a16:creationId xmlns:a16="http://schemas.microsoft.com/office/drawing/2014/main" id="{0041172F-D906-48F6-BB24-EB16A4382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9835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D</a:t>
            </a:r>
          </a:p>
        </p:txBody>
      </p:sp>
      <p:sp>
        <p:nvSpPr>
          <p:cNvPr id="36877" name="Text Box 13">
            <a:extLst>
              <a:ext uri="{FF2B5EF4-FFF2-40B4-BE49-F238E27FC236}">
                <a16:creationId xmlns:a16="http://schemas.microsoft.com/office/drawing/2014/main" id="{79C52B96-D27F-4CF6-9CE8-6D67CF280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9835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36878" name="AutoShape 14">
            <a:extLst>
              <a:ext uri="{FF2B5EF4-FFF2-40B4-BE49-F238E27FC236}">
                <a16:creationId xmlns:a16="http://schemas.microsoft.com/office/drawing/2014/main" id="{85F81D1C-7CBC-4183-A2B5-EAF346680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59835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79" name="AutoShape 15">
            <a:extLst>
              <a:ext uri="{FF2B5EF4-FFF2-40B4-BE49-F238E27FC236}">
                <a16:creationId xmlns:a16="http://schemas.microsoft.com/office/drawing/2014/main" id="{633AB7E3-62B7-43DC-BBD6-E7F330710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9835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80" name="Line 16">
            <a:extLst>
              <a:ext uri="{FF2B5EF4-FFF2-40B4-BE49-F238E27FC236}">
                <a16:creationId xmlns:a16="http://schemas.microsoft.com/office/drawing/2014/main" id="{12AE1130-FB00-45F0-9EEC-0E0DF6619EB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628836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1" name="Text Box 17">
            <a:extLst>
              <a:ext uri="{FF2B5EF4-FFF2-40B4-BE49-F238E27FC236}">
                <a16:creationId xmlns:a16="http://schemas.microsoft.com/office/drawing/2014/main" id="{302752CC-924F-47EB-B6CF-FB08FAE95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9835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6882" name="AutoShape 18">
            <a:extLst>
              <a:ext uri="{FF2B5EF4-FFF2-40B4-BE49-F238E27FC236}">
                <a16:creationId xmlns:a16="http://schemas.microsoft.com/office/drawing/2014/main" id="{DD289D62-8CE7-40EB-956E-A06E0B79B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9835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83" name="Line 19">
            <a:extLst>
              <a:ext uri="{FF2B5EF4-FFF2-40B4-BE49-F238E27FC236}">
                <a16:creationId xmlns:a16="http://schemas.microsoft.com/office/drawing/2014/main" id="{73953396-1225-4E10-BF26-0AAC30BA53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4611960"/>
            <a:ext cx="45720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4" name="Line 20">
            <a:extLst>
              <a:ext uri="{FF2B5EF4-FFF2-40B4-BE49-F238E27FC236}">
                <a16:creationId xmlns:a16="http://schemas.microsoft.com/office/drawing/2014/main" id="{8BE4BCFD-DC7E-4063-932E-177718995A7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611960"/>
            <a:ext cx="45720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5" name="Line 21">
            <a:extLst>
              <a:ext uri="{FF2B5EF4-FFF2-40B4-BE49-F238E27FC236}">
                <a16:creationId xmlns:a16="http://schemas.microsoft.com/office/drawing/2014/main" id="{00EEC9A7-4E1F-41D7-8120-DCF38F2E5AA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4611960"/>
            <a:ext cx="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">
            <a:extLst>
              <a:ext uri="{FF2B5EF4-FFF2-40B4-BE49-F238E27FC236}">
                <a16:creationId xmlns:a16="http://schemas.microsoft.com/office/drawing/2014/main" id="{DA88FE81-42A1-49C4-BA22-0F7943E039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3">
            <a:extLst>
              <a:ext uri="{FF2B5EF4-FFF2-40B4-BE49-F238E27FC236}">
                <a16:creationId xmlns:a16="http://schemas.microsoft.com/office/drawing/2014/main" id="{63AB82C3-C6F4-4626-B8AE-E588F914A5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5" name="AutoShape 4">
            <a:extLst>
              <a:ext uri="{FF2B5EF4-FFF2-40B4-BE49-F238E27FC236}">
                <a16:creationId xmlns:a16="http://schemas.microsoft.com/office/drawing/2014/main" id="{70F938FD-7C0D-4ED2-A2F3-758A2838FED5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8A1B45-F101-4296-8435-40EB1AF4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  <p:sp>
        <p:nvSpPr>
          <p:cNvPr id="26" name="Text Box 2">
            <a:extLst>
              <a:ext uri="{FF2B5EF4-FFF2-40B4-BE49-F238E27FC236}">
                <a16:creationId xmlns:a16="http://schemas.microsoft.com/office/drawing/2014/main" id="{98EF3003-D3C8-4938-BB83-AB0939968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04664"/>
            <a:ext cx="7924800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a:A ==&gt;&gt; a C</a:t>
            </a:r>
            <a:r>
              <a:rPr lang="en-US" altLang="de-DE" sz="2800" dirty="0">
                <a:latin typeface="Arial" panose="020B0604020202020204" pitchFamily="34" charset="0"/>
              </a:rPr>
              <a:t>           (SPO-rule)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B   ==&gt;  D E</a:t>
            </a:r>
            <a:r>
              <a:rPr lang="en-US" altLang="de-DE" sz="2800" dirty="0">
                <a:latin typeface="Arial" panose="020B0604020202020204" pitchFamily="34" charset="0"/>
              </a:rPr>
              <a:t>       (L-System rules)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C   ==&gt;  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Text Box 4">
            <a:extLst>
              <a:ext uri="{FF2B5EF4-FFF2-40B4-BE49-F238E27FC236}">
                <a16:creationId xmlns:a16="http://schemas.microsoft.com/office/drawing/2014/main" id="{17651EA1-768E-4D60-855A-468666746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9981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7893" name="Text Box 5">
            <a:extLst>
              <a:ext uri="{FF2B5EF4-FFF2-40B4-BE49-F238E27FC236}">
                <a16:creationId xmlns:a16="http://schemas.microsoft.com/office/drawing/2014/main" id="{F6A5DDAB-F32C-47CF-A27F-D980493C9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9981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 dirty="0">
                <a:latin typeface="Courier New" panose="02070309020205020404" pitchFamily="49" charset="0"/>
              </a:rPr>
              <a:t>B</a:t>
            </a:r>
          </a:p>
        </p:txBody>
      </p:sp>
      <p:sp>
        <p:nvSpPr>
          <p:cNvPr id="37894" name="Text Box 6">
            <a:extLst>
              <a:ext uri="{FF2B5EF4-FFF2-40B4-BE49-F238E27FC236}">
                <a16:creationId xmlns:a16="http://schemas.microsoft.com/office/drawing/2014/main" id="{08E80015-3D79-4A4A-B3DF-5F03B1629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9981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37895" name="AutoShape 7">
            <a:extLst>
              <a:ext uri="{FF2B5EF4-FFF2-40B4-BE49-F238E27FC236}">
                <a16:creationId xmlns:a16="http://schemas.microsoft.com/office/drawing/2014/main" id="{521465C2-4651-417C-BA8E-63C0DAF2C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9981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896" name="AutoShape 8">
            <a:extLst>
              <a:ext uri="{FF2B5EF4-FFF2-40B4-BE49-F238E27FC236}">
                <a16:creationId xmlns:a16="http://schemas.microsoft.com/office/drawing/2014/main" id="{0C560A40-36DC-430D-BA8A-3B14ED68A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9981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897" name="AutoShape 9">
            <a:extLst>
              <a:ext uri="{FF2B5EF4-FFF2-40B4-BE49-F238E27FC236}">
                <a16:creationId xmlns:a16="http://schemas.microsoft.com/office/drawing/2014/main" id="{E0E4B4EA-1F6A-49C0-9123-E97D19141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9981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898" name="Line 10">
            <a:extLst>
              <a:ext uri="{FF2B5EF4-FFF2-40B4-BE49-F238E27FC236}">
                <a16:creationId xmlns:a16="http://schemas.microsoft.com/office/drawing/2014/main" id="{F34E5AB7-8C0F-47FD-ACAE-2E1B6B8334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302968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9" name="Line 11">
            <a:extLst>
              <a:ext uri="{FF2B5EF4-FFF2-40B4-BE49-F238E27FC236}">
                <a16:creationId xmlns:a16="http://schemas.microsoft.com/office/drawing/2014/main" id="{AF57014E-23B1-466E-8F44-EC3F9A886C8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4302968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0" name="Text Box 12">
            <a:extLst>
              <a:ext uri="{FF2B5EF4-FFF2-40B4-BE49-F238E27FC236}">
                <a16:creationId xmlns:a16="http://schemas.microsoft.com/office/drawing/2014/main" id="{4548D16E-0CD6-48DD-ADB2-013D614B3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0555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D</a:t>
            </a:r>
          </a:p>
        </p:txBody>
      </p:sp>
      <p:sp>
        <p:nvSpPr>
          <p:cNvPr id="37901" name="Text Box 13">
            <a:extLst>
              <a:ext uri="{FF2B5EF4-FFF2-40B4-BE49-F238E27FC236}">
                <a16:creationId xmlns:a16="http://schemas.microsoft.com/office/drawing/2014/main" id="{14E0CCCC-00BF-40EE-851E-9E0D02AF3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60555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37902" name="AutoShape 14">
            <a:extLst>
              <a:ext uri="{FF2B5EF4-FFF2-40B4-BE49-F238E27FC236}">
                <a16:creationId xmlns:a16="http://schemas.microsoft.com/office/drawing/2014/main" id="{B0C8AE9C-2650-4C1B-9042-730307C38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60555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903" name="AutoShape 15">
            <a:extLst>
              <a:ext uri="{FF2B5EF4-FFF2-40B4-BE49-F238E27FC236}">
                <a16:creationId xmlns:a16="http://schemas.microsoft.com/office/drawing/2014/main" id="{1F5EE61B-9AF7-4DAC-A5C0-6AE6516E15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60555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904" name="Line 16">
            <a:extLst>
              <a:ext uri="{FF2B5EF4-FFF2-40B4-BE49-F238E27FC236}">
                <a16:creationId xmlns:a16="http://schemas.microsoft.com/office/drawing/2014/main" id="{536A62D8-722F-4C98-BF1D-796C54B213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6360368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5" name="Text Box 17">
            <a:extLst>
              <a:ext uri="{FF2B5EF4-FFF2-40B4-BE49-F238E27FC236}">
                <a16:creationId xmlns:a16="http://schemas.microsoft.com/office/drawing/2014/main" id="{2118FC58-5B10-4DE5-B8FB-43EC21894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60555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7906" name="AutoShape 18">
            <a:extLst>
              <a:ext uri="{FF2B5EF4-FFF2-40B4-BE49-F238E27FC236}">
                <a16:creationId xmlns:a16="http://schemas.microsoft.com/office/drawing/2014/main" id="{CC0BAAF7-1098-4820-920A-FB32FD246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60555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907" name="Line 19">
            <a:extLst>
              <a:ext uri="{FF2B5EF4-FFF2-40B4-BE49-F238E27FC236}">
                <a16:creationId xmlns:a16="http://schemas.microsoft.com/office/drawing/2014/main" id="{8C13E662-0A06-4D68-BEFD-B05156C7C0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4683968"/>
            <a:ext cx="45720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8" name="Line 20">
            <a:extLst>
              <a:ext uri="{FF2B5EF4-FFF2-40B4-BE49-F238E27FC236}">
                <a16:creationId xmlns:a16="http://schemas.microsoft.com/office/drawing/2014/main" id="{21F7559D-E5AC-4B25-9B61-35126A2D27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683968"/>
            <a:ext cx="45720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9" name="Line 21">
            <a:extLst>
              <a:ext uri="{FF2B5EF4-FFF2-40B4-BE49-F238E27FC236}">
                <a16:creationId xmlns:a16="http://schemas.microsoft.com/office/drawing/2014/main" id="{5A56BBA5-BDB8-4253-947F-B452F86F7421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4683968"/>
            <a:ext cx="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7910" name="AutoShape 22">
            <a:extLst>
              <a:ext uri="{FF2B5EF4-FFF2-40B4-BE49-F238E27FC236}">
                <a16:creationId xmlns:a16="http://schemas.microsoft.com/office/drawing/2014/main" id="{96247B0C-11BF-4EBA-BE0E-F5133D261A94}"/>
              </a:ext>
            </a:extLst>
          </p:cNvPr>
          <p:cNvCxnSpPr>
            <a:cxnSpLocks noChangeShapeType="1"/>
            <a:stCxn id="37895" idx="3"/>
          </p:cNvCxnSpPr>
          <p:nvPr/>
        </p:nvCxnSpPr>
        <p:spPr bwMode="auto">
          <a:xfrm flipH="1">
            <a:off x="2133600" y="4341068"/>
            <a:ext cx="771525" cy="1333500"/>
          </a:xfrm>
          <a:prstGeom prst="curvedConnector4">
            <a:avLst>
              <a:gd name="adj1" fmla="val -28394"/>
              <a:gd name="adj2" fmla="val 6285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11" name="Arc 23">
            <a:extLst>
              <a:ext uri="{FF2B5EF4-FFF2-40B4-BE49-F238E27FC236}">
                <a16:creationId xmlns:a16="http://schemas.microsoft.com/office/drawing/2014/main" id="{7CE61EDB-5957-4DEF-8367-5E16062B2591}"/>
              </a:ext>
            </a:extLst>
          </p:cNvPr>
          <p:cNvSpPr>
            <a:spLocks/>
          </p:cNvSpPr>
          <p:nvPr/>
        </p:nvSpPr>
        <p:spPr bwMode="auto">
          <a:xfrm flipH="1" flipV="1">
            <a:off x="2133600" y="5674568"/>
            <a:ext cx="762000" cy="6858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2" name="Line 24">
            <a:extLst>
              <a:ext uri="{FF2B5EF4-FFF2-40B4-BE49-F238E27FC236}">
                <a16:creationId xmlns:a16="http://schemas.microsoft.com/office/drawing/2014/main" id="{82ADBDA1-47AD-444E-80F6-E5C7C8B95A7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636036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7913" name="AutoShape 25">
            <a:extLst>
              <a:ext uri="{FF2B5EF4-FFF2-40B4-BE49-F238E27FC236}">
                <a16:creationId xmlns:a16="http://schemas.microsoft.com/office/drawing/2014/main" id="{DC6BEA28-5ED2-485A-8786-A47636CA186B}"/>
              </a:ext>
            </a:extLst>
          </p:cNvPr>
          <p:cNvCxnSpPr>
            <a:cxnSpLocks noChangeShapeType="1"/>
            <a:stCxn id="37903" idx="3"/>
          </p:cNvCxnSpPr>
          <p:nvPr/>
        </p:nvCxnSpPr>
        <p:spPr bwMode="auto">
          <a:xfrm flipH="1" flipV="1">
            <a:off x="4648200" y="5064968"/>
            <a:ext cx="314325" cy="1333500"/>
          </a:xfrm>
          <a:prstGeom prst="curvedConnector4">
            <a:avLst>
              <a:gd name="adj1" fmla="val -69699"/>
              <a:gd name="adj2" fmla="val 6285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14" name="Freeform 26">
            <a:extLst>
              <a:ext uri="{FF2B5EF4-FFF2-40B4-BE49-F238E27FC236}">
                <a16:creationId xmlns:a16="http://schemas.microsoft.com/office/drawing/2014/main" id="{871F7919-5DBD-4338-A883-25171F04C8B4}"/>
              </a:ext>
            </a:extLst>
          </p:cNvPr>
          <p:cNvSpPr>
            <a:spLocks/>
          </p:cNvSpPr>
          <p:nvPr/>
        </p:nvSpPr>
        <p:spPr bwMode="auto">
          <a:xfrm>
            <a:off x="4635500" y="4353768"/>
            <a:ext cx="787400" cy="1701800"/>
          </a:xfrm>
          <a:custGeom>
            <a:avLst/>
            <a:gdLst>
              <a:gd name="T0" fmla="*/ 2147483646 w 496"/>
              <a:gd name="T1" fmla="*/ 2147483646 h 1072"/>
              <a:gd name="T2" fmla="*/ 2147483646 w 496"/>
              <a:gd name="T3" fmla="*/ 2147483646 h 1072"/>
              <a:gd name="T4" fmla="*/ 2147483646 w 496"/>
              <a:gd name="T5" fmla="*/ 2147483646 h 1072"/>
              <a:gd name="T6" fmla="*/ 2147483646 w 496"/>
              <a:gd name="T7" fmla="*/ 2147483646 h 1072"/>
              <a:gd name="T8" fmla="*/ 2147483646 w 496"/>
              <a:gd name="T9" fmla="*/ 2147483646 h 1072"/>
              <a:gd name="T10" fmla="*/ 2147483646 w 496"/>
              <a:gd name="T11" fmla="*/ 2147483646 h 1072"/>
              <a:gd name="T12" fmla="*/ 2147483646 w 496"/>
              <a:gd name="T13" fmla="*/ 2147483646 h 1072"/>
              <a:gd name="T14" fmla="*/ 2147483646 w 496"/>
              <a:gd name="T15" fmla="*/ 2147483646 h 1072"/>
              <a:gd name="T16" fmla="*/ 2147483646 w 496"/>
              <a:gd name="T17" fmla="*/ 2147483646 h 1072"/>
              <a:gd name="T18" fmla="*/ 2147483646 w 496"/>
              <a:gd name="T19" fmla="*/ 2147483646 h 1072"/>
              <a:gd name="T20" fmla="*/ 2147483646 w 496"/>
              <a:gd name="T21" fmla="*/ 2147483646 h 1072"/>
              <a:gd name="T22" fmla="*/ 2147483646 w 496"/>
              <a:gd name="T23" fmla="*/ 2147483646 h 107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96" h="1072">
                <a:moveTo>
                  <a:pt x="8" y="448"/>
                </a:moveTo>
                <a:cubicBezTo>
                  <a:pt x="4" y="400"/>
                  <a:pt x="0" y="352"/>
                  <a:pt x="8" y="304"/>
                </a:cubicBezTo>
                <a:cubicBezTo>
                  <a:pt x="16" y="256"/>
                  <a:pt x="40" y="200"/>
                  <a:pt x="56" y="160"/>
                </a:cubicBezTo>
                <a:cubicBezTo>
                  <a:pt x="72" y="120"/>
                  <a:pt x="88" y="88"/>
                  <a:pt x="104" y="64"/>
                </a:cubicBezTo>
                <a:cubicBezTo>
                  <a:pt x="120" y="40"/>
                  <a:pt x="128" y="24"/>
                  <a:pt x="152" y="16"/>
                </a:cubicBezTo>
                <a:cubicBezTo>
                  <a:pt x="176" y="8"/>
                  <a:pt x="216" y="0"/>
                  <a:pt x="248" y="16"/>
                </a:cubicBezTo>
                <a:cubicBezTo>
                  <a:pt x="280" y="32"/>
                  <a:pt x="320" y="72"/>
                  <a:pt x="344" y="112"/>
                </a:cubicBezTo>
                <a:cubicBezTo>
                  <a:pt x="368" y="152"/>
                  <a:pt x="376" y="192"/>
                  <a:pt x="392" y="256"/>
                </a:cubicBezTo>
                <a:cubicBezTo>
                  <a:pt x="408" y="320"/>
                  <a:pt x="424" y="416"/>
                  <a:pt x="440" y="496"/>
                </a:cubicBezTo>
                <a:cubicBezTo>
                  <a:pt x="456" y="576"/>
                  <a:pt x="480" y="664"/>
                  <a:pt x="488" y="736"/>
                </a:cubicBezTo>
                <a:cubicBezTo>
                  <a:pt x="496" y="808"/>
                  <a:pt x="488" y="872"/>
                  <a:pt x="488" y="928"/>
                </a:cubicBezTo>
                <a:cubicBezTo>
                  <a:pt x="488" y="984"/>
                  <a:pt x="488" y="1048"/>
                  <a:pt x="488" y="10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5" name="Line 27">
            <a:extLst>
              <a:ext uri="{FF2B5EF4-FFF2-40B4-BE49-F238E27FC236}">
                <a16:creationId xmlns:a16="http://schemas.microsoft.com/office/drawing/2014/main" id="{FC203357-CA78-479D-82B3-E4D32A9B1E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82696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6" name="Text Box 28">
            <a:extLst>
              <a:ext uri="{FF2B5EF4-FFF2-40B4-BE49-F238E27FC236}">
                <a16:creationId xmlns:a16="http://schemas.microsoft.com/office/drawing/2014/main" id="{5F5A80E1-C5A6-4130-932A-EB6C173BF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150568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b="1">
                <a:latin typeface="Courier New" panose="02070309020205020404" pitchFamily="49" charset="0"/>
              </a:rPr>
              <a:t>a:</a:t>
            </a:r>
          </a:p>
        </p:txBody>
      </p:sp>
      <p:sp>
        <p:nvSpPr>
          <p:cNvPr id="30" name="Line 2">
            <a:extLst>
              <a:ext uri="{FF2B5EF4-FFF2-40B4-BE49-F238E27FC236}">
                <a16:creationId xmlns:a16="http://schemas.microsoft.com/office/drawing/2014/main" id="{B857472D-7CA2-4C31-B670-E946AA3840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">
            <a:extLst>
              <a:ext uri="{FF2B5EF4-FFF2-40B4-BE49-F238E27FC236}">
                <a16:creationId xmlns:a16="http://schemas.microsoft.com/office/drawing/2014/main" id="{97A6EE19-D8D2-4FBF-BD12-05DF44B0AF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2" name="AutoShape 4">
            <a:extLst>
              <a:ext uri="{FF2B5EF4-FFF2-40B4-BE49-F238E27FC236}">
                <a16:creationId xmlns:a16="http://schemas.microsoft.com/office/drawing/2014/main" id="{09141EBA-8D98-440C-A9FA-B5690DA3C63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DF2282-27D8-43C7-9685-214E31253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  <p:sp>
        <p:nvSpPr>
          <p:cNvPr id="33" name="Text Box 2">
            <a:extLst>
              <a:ext uri="{FF2B5EF4-FFF2-40B4-BE49-F238E27FC236}">
                <a16:creationId xmlns:a16="http://schemas.microsoft.com/office/drawing/2014/main" id="{ED348EF7-8F7F-4502-877A-E8BCCBE39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04664"/>
            <a:ext cx="7924800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a:A ==&gt;&gt; a C</a:t>
            </a:r>
            <a:r>
              <a:rPr lang="en-US" altLang="de-DE" sz="2800" dirty="0">
                <a:latin typeface="Arial" panose="020B0604020202020204" pitchFamily="34" charset="0"/>
              </a:rPr>
              <a:t>           (SPO-rule)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B   ==&gt;  D E</a:t>
            </a:r>
            <a:r>
              <a:rPr lang="en-US" altLang="de-DE" sz="2800" dirty="0">
                <a:latin typeface="Arial" panose="020B0604020202020204" pitchFamily="34" charset="0"/>
              </a:rPr>
              <a:t>       (L-System rules)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C   ==&gt;  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4">
            <a:extLst>
              <a:ext uri="{FF2B5EF4-FFF2-40B4-BE49-F238E27FC236}">
                <a16:creationId xmlns:a16="http://schemas.microsoft.com/office/drawing/2014/main" id="{B3355ADD-E063-40F9-9D16-15A442F03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17572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8917" name="Text Box 5">
            <a:extLst>
              <a:ext uri="{FF2B5EF4-FFF2-40B4-BE49-F238E27FC236}">
                <a16:creationId xmlns:a16="http://schemas.microsoft.com/office/drawing/2014/main" id="{C79CCEED-41B9-4F41-BF9A-28B88602A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17572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8918" name="AutoShape 6">
            <a:extLst>
              <a:ext uri="{FF2B5EF4-FFF2-40B4-BE49-F238E27FC236}">
                <a16:creationId xmlns:a16="http://schemas.microsoft.com/office/drawing/2014/main" id="{7EC38815-EBDC-4BA0-9B51-6AC43D0D4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17572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8919" name="AutoShape 7">
            <a:extLst>
              <a:ext uri="{FF2B5EF4-FFF2-40B4-BE49-F238E27FC236}">
                <a16:creationId xmlns:a16="http://schemas.microsoft.com/office/drawing/2014/main" id="{A0CC53DD-0693-4C63-A76E-B3F88ED85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7572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8920" name="Line 8">
            <a:extLst>
              <a:ext uri="{FF2B5EF4-FFF2-40B4-BE49-F238E27FC236}">
                <a16:creationId xmlns:a16="http://schemas.microsoft.com/office/drawing/2014/main" id="{3FA6AD53-B28E-496F-95E4-0F40D923FD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48052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1" name="Line 9">
            <a:extLst>
              <a:ext uri="{FF2B5EF4-FFF2-40B4-BE49-F238E27FC236}">
                <a16:creationId xmlns:a16="http://schemas.microsoft.com/office/drawing/2014/main" id="{EDCECB23-DFD8-4743-B96C-51582F43B12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48052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2" name="Text Box 10">
            <a:extLst>
              <a:ext uri="{FF2B5EF4-FFF2-40B4-BE49-F238E27FC236}">
                <a16:creationId xmlns:a16="http://schemas.microsoft.com/office/drawing/2014/main" id="{15ECDE1D-DC57-48FA-9688-A59F72603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17572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D</a:t>
            </a:r>
          </a:p>
        </p:txBody>
      </p:sp>
      <p:sp>
        <p:nvSpPr>
          <p:cNvPr id="38923" name="Text Box 11">
            <a:extLst>
              <a:ext uri="{FF2B5EF4-FFF2-40B4-BE49-F238E27FC236}">
                <a16:creationId xmlns:a16="http://schemas.microsoft.com/office/drawing/2014/main" id="{B54D1C0F-23C7-4B5A-96FC-13CDBFF55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17572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38924" name="AutoShape 12">
            <a:extLst>
              <a:ext uri="{FF2B5EF4-FFF2-40B4-BE49-F238E27FC236}">
                <a16:creationId xmlns:a16="http://schemas.microsoft.com/office/drawing/2014/main" id="{27A77158-3AED-4E5A-9CC0-E21C2BDCF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7572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8925" name="AutoShape 13">
            <a:extLst>
              <a:ext uri="{FF2B5EF4-FFF2-40B4-BE49-F238E27FC236}">
                <a16:creationId xmlns:a16="http://schemas.microsoft.com/office/drawing/2014/main" id="{0FBD67D5-D63F-4F49-9234-024A55EF7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17572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8926" name="Line 14">
            <a:extLst>
              <a:ext uri="{FF2B5EF4-FFF2-40B4-BE49-F238E27FC236}">
                <a16:creationId xmlns:a16="http://schemas.microsoft.com/office/drawing/2014/main" id="{D3854C32-B2B8-4967-BABF-E038ADE1FB6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48052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7" name="Text Box 15">
            <a:extLst>
              <a:ext uri="{FF2B5EF4-FFF2-40B4-BE49-F238E27FC236}">
                <a16:creationId xmlns:a16="http://schemas.microsoft.com/office/drawing/2014/main" id="{5C46CA92-DDBD-4408-8F8C-5954841E4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32812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b="1">
                <a:latin typeface="Courier New" panose="02070309020205020404" pitchFamily="49" charset="0"/>
              </a:rPr>
              <a:t>a:</a:t>
            </a:r>
          </a:p>
        </p:txBody>
      </p:sp>
      <p:sp>
        <p:nvSpPr>
          <p:cNvPr id="38928" name="Text Box 16">
            <a:extLst>
              <a:ext uri="{FF2B5EF4-FFF2-40B4-BE49-F238E27FC236}">
                <a16:creationId xmlns:a16="http://schemas.microsoft.com/office/drawing/2014/main" id="{1326BCB8-E976-4FB1-A4C9-53C010026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62352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38929" name="AutoShape 17">
            <a:extLst>
              <a:ext uri="{FF2B5EF4-FFF2-40B4-BE49-F238E27FC236}">
                <a16:creationId xmlns:a16="http://schemas.microsoft.com/office/drawing/2014/main" id="{A6AFA9AB-1086-463D-B501-B631FAA47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62352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8930" name="Line 18">
            <a:extLst>
              <a:ext uri="{FF2B5EF4-FFF2-40B4-BE49-F238E27FC236}">
                <a16:creationId xmlns:a16="http://schemas.microsoft.com/office/drawing/2014/main" id="{E8BD38DE-90CE-4119-9666-9DEFA6A60DB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86152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2" name="Text Box 20">
            <a:extLst>
              <a:ext uri="{FF2B5EF4-FFF2-40B4-BE49-F238E27FC236}">
                <a16:creationId xmlns:a16="http://schemas.microsoft.com/office/drawing/2014/main" id="{25DDC8CE-3E95-49D8-BC43-20A680EFD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5264373"/>
            <a:ext cx="24479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= final result</a:t>
            </a:r>
          </a:p>
        </p:txBody>
      </p:sp>
      <p:sp>
        <p:nvSpPr>
          <p:cNvPr id="21" name="Line 2">
            <a:extLst>
              <a:ext uri="{FF2B5EF4-FFF2-40B4-BE49-F238E27FC236}">
                <a16:creationId xmlns:a16="http://schemas.microsoft.com/office/drawing/2014/main" id="{86E11760-72C3-4646-8092-5A3C04CCFA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3">
            <a:extLst>
              <a:ext uri="{FF2B5EF4-FFF2-40B4-BE49-F238E27FC236}">
                <a16:creationId xmlns:a16="http://schemas.microsoft.com/office/drawing/2014/main" id="{B2055D30-A58B-40C4-9FC1-9922573D0E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3" name="AutoShape 4">
            <a:extLst>
              <a:ext uri="{FF2B5EF4-FFF2-40B4-BE49-F238E27FC236}">
                <a16:creationId xmlns:a16="http://schemas.microsoft.com/office/drawing/2014/main" id="{2DE42AA5-398E-43BE-A2AF-3D1BA4443604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EB5B02-FC22-4548-A058-CC9C70870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37</a:t>
            </a:fld>
            <a:endParaRPr lang="de-DE" altLang="de-DE" dirty="0"/>
          </a:p>
        </p:txBody>
      </p:sp>
      <p:sp>
        <p:nvSpPr>
          <p:cNvPr id="24" name="Text Box 2">
            <a:extLst>
              <a:ext uri="{FF2B5EF4-FFF2-40B4-BE49-F238E27FC236}">
                <a16:creationId xmlns:a16="http://schemas.microsoft.com/office/drawing/2014/main" id="{4363C0D4-231A-4F30-BA29-273DF6E0F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04664"/>
            <a:ext cx="7924800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Example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a:A ==&gt;&gt; a C</a:t>
            </a:r>
            <a:r>
              <a:rPr lang="en-US" altLang="de-DE" sz="2800" dirty="0">
                <a:latin typeface="Arial" panose="020B0604020202020204" pitchFamily="34" charset="0"/>
              </a:rPr>
              <a:t>           (SPO-rule)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B   ==&gt;  D E</a:t>
            </a:r>
            <a:r>
              <a:rPr lang="en-US" altLang="de-DE" sz="2800" dirty="0">
                <a:latin typeface="Arial" panose="020B0604020202020204" pitchFamily="34" charset="0"/>
              </a:rPr>
              <a:t>       (L-System rules)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C   ==&gt;  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>
            <a:extLst>
              <a:ext uri="{FF2B5EF4-FFF2-40B4-BE49-F238E27FC236}">
                <a16:creationId xmlns:a16="http://schemas.microsoft.com/office/drawing/2014/main" id="{49C268DD-4656-43BA-9802-946F87EEE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" y="533743"/>
            <a:ext cx="8208963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Test the example </a:t>
            </a:r>
            <a:r>
              <a:rPr lang="en-US" altLang="de-DE" sz="2800" b="1" dirty="0">
                <a:solidFill>
                  <a:srgbClr val="FF0000"/>
                </a:solidFill>
                <a:latin typeface="Courier New" panose="02070309020205020404" pitchFamily="49" charset="0"/>
              </a:rPr>
              <a:t>sm09_e27.rgg</a:t>
            </a:r>
            <a:endParaRPr lang="en-US" altLang="de-DE" sz="12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A extends Sphere(3);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20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[  Axiom ==&gt; F(20, 4) A;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public void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runL</a:t>
            </a:r>
            <a:r>
              <a:rPr lang="en-US" altLang="de-DE" sz="20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A ==&gt; RU(20) F(20, 4)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public void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runSPO</a:t>
            </a:r>
            <a:r>
              <a:rPr lang="en-US" altLang="de-DE" sz="20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A ==&gt;&gt; ^ RU(20) F(20, 4, 5)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(</a:t>
            </a:r>
            <a:r>
              <a:rPr lang="en-US" altLang="de-DE" sz="20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^ </a:t>
            </a:r>
            <a:r>
              <a:rPr lang="en-US" altLang="de-DE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denotes the root node in the current graph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15AC2B0A-CFD6-49F5-B63B-A811E2CC7B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37247FE8-BA62-4A06-8A6A-3A2E1DAD3B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B25DDBCF-4010-4E26-9E2B-0497D59D58F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4B597F-B5CF-4EAC-BA01-88E2E9BD9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38</a:t>
            </a:fld>
            <a:endParaRPr lang="de-DE" altLang="de-DE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>
            <a:extLst>
              <a:ext uri="{FF2B5EF4-FFF2-40B4-BE49-F238E27FC236}">
                <a16:creationId xmlns:a16="http://schemas.microsoft.com/office/drawing/2014/main" id="{980F606C-770D-44AF-B8F1-5712FDEB3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544" y="595313"/>
            <a:ext cx="8208963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Example   </a:t>
            </a:r>
            <a:r>
              <a:rPr lang="en-US" altLang="de-DE" sz="2800" b="1" dirty="0">
                <a:solidFill>
                  <a:srgbClr val="FF0000"/>
                </a:solidFill>
                <a:latin typeface="Courier New" panose="02070309020205020404" pitchFamily="49" charset="0"/>
              </a:rPr>
              <a:t>sm09_e27.rgg</a:t>
            </a:r>
            <a:endParaRPr lang="en-US" altLang="de-DE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A extends Sphere(3);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20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[  Axiom ==&gt; F(20, 4) A;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public void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runL</a:t>
            </a:r>
            <a:r>
              <a:rPr lang="en-US" altLang="de-DE" sz="20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A ==&gt; RU(20) F(20, 4)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public void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runSPO</a:t>
            </a:r>
            <a:r>
              <a:rPr lang="en-US" altLang="de-DE" sz="20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A ==&gt;&gt; ^ RU(20) F(20, 4, 5)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Also view the result in the (2D) graph panel!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C81B11AC-F22C-4908-8E07-2323428953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70E293B2-55E1-46BE-BC03-12CB797F99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70135964-29B3-4AC7-9C32-2B697D167EB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7EB6D0-404E-4933-BB11-64D7947A3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A5DF7DBD-0E8C-45FA-BE4E-C2026FDF5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404664"/>
            <a:ext cx="8305793" cy="643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 A Spruce Model in XL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/* Spruce model sm09_fichte.rgg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T; 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Terminal buds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M1;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1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medial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S1;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1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subapical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M2;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2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nd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medial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GU(float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, int age) extends F0;   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growth unit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BA(int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GA(int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HA(int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 ang = 45;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 x3 = 50;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a  = { 0, 15, 25, 32, 37, 40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gg = { 0, 0, 4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hh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 0, 0, 2, 4, 8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int n, k;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float[]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prob_n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{0.1, 0.4, 0.3, 0.2};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n_subap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{5, 6, 7, 8};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E0CABC21-D6FE-4069-BE32-5CC1DB8E81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40D0B986-6828-4D20-8DA6-35AF0E8A67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B758A400-B540-454C-AC93-62C0AAD5937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7061E9-ABF3-41DB-985D-22124B3EE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>
            <a:extLst>
              <a:ext uri="{FF2B5EF4-FFF2-40B4-BE49-F238E27FC236}">
                <a16:creationId xmlns:a16="http://schemas.microsoft.com/office/drawing/2014/main" id="{D4C2EC52-5962-4CDA-9FF5-CB786FC1D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200" y="522922"/>
            <a:ext cx="8209600" cy="5863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   Assignment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Analyze the XL-Code of the model  </a:t>
            </a:r>
            <a:r>
              <a:rPr lang="en-US" altLang="de-DE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</a:rPr>
              <a:t>sm09_fichte.rgg</a:t>
            </a:r>
            <a:r>
              <a:rPr lang="en-US" altLang="de-DE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Test the model with </a:t>
            </a:r>
            <a:r>
              <a:rPr lang="en-US" altLang="de-DE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, and analyze again the code for the second time.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Take note of everything that might be unclear to you.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Try to answer the following questions: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how to increase the thickness growth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	- for all growth units (GU)?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	- for the trunk only?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how can a slimmer crown shape be achieved (e.g., by changing the length growth)?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-   how can the number of main side branches be reduced?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D987D0EC-EAE0-4F98-9028-4D87069C0B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114DCD04-37A2-442D-950A-9DA5C62966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A9D40BDE-D8B8-40B7-9518-F1E63B8FA4B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9A1216-2C65-4CFD-8478-A3DCC2A20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04C66A29-481D-4E62-B44A-B17DEE70A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60648"/>
            <a:ext cx="8496498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protected void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init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Axiom ==&gt; P(2) D(1) L(100) 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x:T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GU(2.2,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RH(random(0, 360)) { k = 0; }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for ((1:3))  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3 medial side branches of 1</a:t>
            </a:r>
            <a:r>
              <a:rPr lang="en-US" altLang="de-DE" sz="14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 (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(random(0.2, 0.85)) RH(k*120+normal(0, 5.5))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   { k++; } RL(x3+normal(0, 2.2)) BA(0, 0)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(0.4) M1 ]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RH(random(0, 360)) { n =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n_subap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[distribution(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prob_n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)]; k = 0; }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for ((1:n))  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n subapical side branches of 1</a:t>
            </a:r>
            <a:r>
              <a:rPr lang="en-US" altLang="de-DE" sz="14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(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RH(k*360/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3.1))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{ k++; } RL(x3+normal(0, 2.2)) BA(0, 0)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(0.65) S1 ]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x:S1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GU(1.3,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RU(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S2 ]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RH(-15)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RU(-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S2 ] GA(0, 0) S1;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x:M1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GU(0.8,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M2 ]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RH(-15)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RU(-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M2 ] HA(0, 0) M1;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17F5EFB4-377D-4AA2-99DB-96CADD8478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FCA1CA60-0F7F-4317-B88C-0E2DA24A13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54868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29B85E75-879B-473B-B519-AD10F4400BC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D94C764-02DA-492C-8156-94EA5EBB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9AEA5BDD-E96B-410A-899C-14EDC39B8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484" y="549275"/>
            <a:ext cx="6120804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x:S2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GU(1.3, 0)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           RU(ang)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S3 ]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RH(-10)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  RU(-ang)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S3 ] S2;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6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x:M2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GU(0.8, 0)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           RU(ang)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M3 ]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RH(-10)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  RU(-ang)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M3 ] M2;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6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x:S3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GU(1.3,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x:M3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GU(0.8,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GU(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, t)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DlAdd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*(t+1)) GU(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, t+1);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DlAdd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arg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) ==&gt; 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6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BA(age, angle) ==&gt; BA(age+1,  a[age&lt;5 ? age+1 : 5]);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GA(age, angle) ==&gt; GA(age+1, gg[age&lt;2 ? age+1 : 2]);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HA(age, angle) ==&gt; HA(age+1,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hh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[age&lt;4 ? age+1 : 4]);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]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74E95430-AC29-49C8-8F2C-A920A33A1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5585162"/>
            <a:ext cx="608487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New node types and commands that occur here: see the following slides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D45BAF19-70ED-4366-9DD7-A4F516AEB2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C6AC8A7E-A25E-4F4E-A7FE-2DFADBB132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DF4F1029-5782-4670-847C-1E34496E52E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87B240-6FF9-4696-9781-B28ED355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746ABB8B-CFFF-4259-B561-3616AAFEE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82" y="765175"/>
            <a:ext cx="8305798" cy="490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Function  </a:t>
            </a:r>
            <a:r>
              <a:rPr lang="en-US" altLang="de-DE" sz="2400" b="1" dirty="0" err="1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TurtleState.length</a:t>
            </a:r>
            <a:r>
              <a:rPr lang="en-US" altLang="de-DE" sz="2400" b="1" dirty="0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(for one node 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returns the step length of the turtle at node </a:t>
            </a:r>
            <a:r>
              <a:rPr lang="en-US" altLang="de-DE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Turtle-Command (Node)  </a:t>
            </a:r>
            <a:r>
              <a:rPr lang="en-US" altLang="de-DE" sz="2400" b="1" dirty="0" err="1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AdjustLU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eaLnBrk="1" hangingPunct="1">
              <a:spcBef>
                <a:spcPct val="3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rotates the Turtle around the H-axis so that the U-vector points upwards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Turtle-Command (Node)  </a:t>
            </a:r>
            <a:r>
              <a:rPr lang="en-US" altLang="de-DE" sz="2400" b="1" dirty="0">
                <a:solidFill>
                  <a:srgbClr val="CC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:  </a:t>
            </a:r>
          </a:p>
          <a:p>
            <a:pPr eaLnBrk="1" hangingPunct="1">
              <a:spcBef>
                <a:spcPct val="3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controls leaf mass (analogous to 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30000"/>
              </a:spcBef>
              <a:buFontTx/>
              <a:buNone/>
              <a:defRPr/>
            </a:pPr>
            <a:endParaRPr lang="en-US" altLang="de-DE" sz="1000" dirty="0">
              <a:latin typeface="Arial" panose="020B0604020202020204" pitchFamily="34" charset="0"/>
            </a:endParaRP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50E17E67-6B49-4DCF-8A7B-E2A9A7D664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FC68794E-DA8B-49DF-A6AC-FF8CD4DD41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A93F1AAE-1B5C-479A-987C-BEF008AD1478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24FC4E-3DCB-4CB2-97DE-89920FD0A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23BA960F-33DB-41CB-BDD3-C372BD8FF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304" y="579159"/>
            <a:ext cx="8712200" cy="5586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Operator with 3 arguments for case distinctions: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Condition ?   Expression 1   :   Expression 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Returns the value of Expression1 if the condition is met, otherwise the value of Expression2.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 =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Condition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?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Expression1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: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Expression2  is equivalent to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if (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 =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Expression1;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else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 =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Expression2;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(this operator is also available in C, C++ and Java)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91288B6A-AE18-4346-A18F-D41F408D06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3568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38F7B5E0-7B5B-4CB9-9996-0B3CE7FBD2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52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7606BF17-9D5D-41FF-8CB8-8CCA1C7E2CF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265808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76B177-9250-4224-AFB7-2BF1D66EF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>
            <a:extLst>
              <a:ext uri="{FF2B5EF4-FFF2-40B4-BE49-F238E27FC236}">
                <a16:creationId xmlns:a16="http://schemas.microsoft.com/office/drawing/2014/main" id="{36F4146F-785B-4422-8507-109E98099A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68675" y="3925044"/>
            <a:ext cx="0" cy="800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" name="Line 3">
            <a:extLst>
              <a:ext uri="{FF2B5EF4-FFF2-40B4-BE49-F238E27FC236}">
                <a16:creationId xmlns:a16="http://schemas.microsoft.com/office/drawing/2014/main" id="{35A7CCD1-5E3F-452D-8B1B-6C2E50E2A6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68675" y="3031282"/>
            <a:ext cx="0" cy="8001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Line 4">
            <a:extLst>
              <a:ext uri="{FF2B5EF4-FFF2-40B4-BE49-F238E27FC236}">
                <a16:creationId xmlns:a16="http://schemas.microsoft.com/office/drawing/2014/main" id="{46703209-1E5D-4BF5-A732-3B13B8D868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82975" y="3478957"/>
            <a:ext cx="914400" cy="685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665E0D64-5959-4A25-B46F-7C4B9756D64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339975" y="3369419"/>
            <a:ext cx="914400" cy="1028700"/>
          </a:xfrm>
          <a:prstGeom prst="curvedRightArrow">
            <a:avLst>
              <a:gd name="adj1" fmla="val 22500"/>
              <a:gd name="adj2" fmla="val 45000"/>
              <a:gd name="adj3" fmla="val 33333"/>
            </a:avLst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0246" name="AutoShape 6">
            <a:extLst>
              <a:ext uri="{FF2B5EF4-FFF2-40B4-BE49-F238E27FC236}">
                <a16:creationId xmlns:a16="http://schemas.microsoft.com/office/drawing/2014/main" id="{B731ECD9-7598-4DAE-BAF2-68C4369F4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2975" y="3925044"/>
            <a:ext cx="685800" cy="4572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1445247999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1445247999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Oval 8">
            <a:extLst>
              <a:ext uri="{FF2B5EF4-FFF2-40B4-BE49-F238E27FC236}">
                <a16:creationId xmlns:a16="http://schemas.microsoft.com/office/drawing/2014/main" id="{CE1DBB09-B00B-4B1C-AD23-32AB11A47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517396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0249" name="Oval 9">
            <a:extLst>
              <a:ext uri="{FF2B5EF4-FFF2-40B4-BE49-F238E27FC236}">
                <a16:creationId xmlns:a16="http://schemas.microsoft.com/office/drawing/2014/main" id="{25F249A6-E1E4-43BF-9A75-207FD69018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86916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0250" name="Oval 10">
            <a:extLst>
              <a:ext uri="{FF2B5EF4-FFF2-40B4-BE49-F238E27FC236}">
                <a16:creationId xmlns:a16="http://schemas.microsoft.com/office/drawing/2014/main" id="{B7392131-CFC0-4085-BD33-5BA928BFB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547876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0251" name="Oval 11">
            <a:extLst>
              <a:ext uri="{FF2B5EF4-FFF2-40B4-BE49-F238E27FC236}">
                <a16:creationId xmlns:a16="http://schemas.microsoft.com/office/drawing/2014/main" id="{9A1BE253-A6B6-456B-9FC2-E0F7FD155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585976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0252" name="Line 12">
            <a:extLst>
              <a:ext uri="{FF2B5EF4-FFF2-40B4-BE49-F238E27FC236}">
                <a16:creationId xmlns:a16="http://schemas.microsoft.com/office/drawing/2014/main" id="{F348F7D0-384A-40F4-B385-79B5272E06F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086600" y="5402560"/>
            <a:ext cx="381000" cy="45720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Line 13">
            <a:extLst>
              <a:ext uri="{FF2B5EF4-FFF2-40B4-BE49-F238E27FC236}">
                <a16:creationId xmlns:a16="http://schemas.microsoft.com/office/drawing/2014/main" id="{8CC4EE04-3440-4E36-8866-E6BD073B29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800" y="502156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Line 14">
            <a:extLst>
              <a:ext uri="{FF2B5EF4-FFF2-40B4-BE49-F238E27FC236}">
                <a16:creationId xmlns:a16="http://schemas.microsoft.com/office/drawing/2014/main" id="{A20CE1FB-93C6-4B92-8723-3C4B336816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43800" y="5097760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Line 15">
            <a:extLst>
              <a:ext uri="{FF2B5EF4-FFF2-40B4-BE49-F238E27FC236}">
                <a16:creationId xmlns:a16="http://schemas.microsoft.com/office/drawing/2014/main" id="{47E8ACD4-0EFD-4D02-B68C-127BBACF906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772400" y="502156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Line 16">
            <a:extLst>
              <a:ext uri="{FF2B5EF4-FFF2-40B4-BE49-F238E27FC236}">
                <a16:creationId xmlns:a16="http://schemas.microsoft.com/office/drawing/2014/main" id="{6D4AC064-4082-4FA1-828E-3B9C6B9FB2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0" y="5554960"/>
            <a:ext cx="60960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Line 17">
            <a:extLst>
              <a:ext uri="{FF2B5EF4-FFF2-40B4-BE49-F238E27FC236}">
                <a16:creationId xmlns:a16="http://schemas.microsoft.com/office/drawing/2014/main" id="{51C2F30C-4CCD-41C4-9192-118C8DEE9D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0" y="563116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2">
            <a:extLst>
              <a:ext uri="{FF2B5EF4-FFF2-40B4-BE49-F238E27FC236}">
                <a16:creationId xmlns:a16="http://schemas.microsoft.com/office/drawing/2014/main" id="{9BE36320-AF41-43DC-B04F-8CECC82427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3">
            <a:extLst>
              <a:ext uri="{FF2B5EF4-FFF2-40B4-BE49-F238E27FC236}">
                <a16:creationId xmlns:a16="http://schemas.microsoft.com/office/drawing/2014/main" id="{F6C99BE3-4811-4BB8-A8B8-22AD5AC3E6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0" name="AutoShape 4">
            <a:extLst>
              <a:ext uri="{FF2B5EF4-FFF2-40B4-BE49-F238E27FC236}">
                <a16:creationId xmlns:a16="http://schemas.microsoft.com/office/drawing/2014/main" id="{CCA4729E-8BBC-44A5-AF54-1AC8D57EAC8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1D4F37-E4B2-4E25-A42F-07A6854B5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176"/>
            <a:ext cx="1905000" cy="457200"/>
          </a:xfrm>
        </p:spPr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9</a:t>
            </a:fld>
            <a:endParaRPr lang="de-DE" altLang="de-DE" dirty="0"/>
          </a:p>
        </p:txBody>
      </p:sp>
      <p:sp>
        <p:nvSpPr>
          <p:cNvPr id="26" name="Rectangle 7">
            <a:extLst>
              <a:ext uri="{FF2B5EF4-FFF2-40B4-BE49-F238E27FC236}">
                <a16:creationId xmlns:a16="http://schemas.microsoft.com/office/drawing/2014/main" id="{4F85DA10-8B55-438D-A07F-E13E5D86B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476672"/>
            <a:ext cx="8305800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step to graph grammars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i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Disadvantage of L-Systems: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• In L-Systems with branches (using Turtle commands) only 2 possible relations between objects: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	-  "direct successor" and "branch"</a:t>
            </a: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de-DE" sz="2000" dirty="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Extensions:</a:t>
            </a:r>
          </a:p>
          <a:p>
            <a:pPr marL="342900" indent="-342900">
              <a:spcBef>
                <a:spcPct val="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Allow further relation types (arbitrarily selected)</a:t>
            </a:r>
          </a:p>
          <a:p>
            <a:pPr marL="342900" indent="-342900">
              <a:spcBef>
                <a:spcPct val="0"/>
              </a:spcBef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Allow cycles</a:t>
            </a:r>
          </a:p>
          <a:p>
            <a:pPr marL="342900" indent="-342900">
              <a:spcBef>
                <a:spcPct val="0"/>
              </a:spcBef>
              <a:buFontTx/>
              <a:buChar char="-"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Graph-Grammar</a:t>
            </a:r>
            <a:endParaRPr lang="en-US" altLang="de-DE" sz="2000" dirty="0"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2755</Words>
  <Application>Microsoft Office PowerPoint</Application>
  <PresentationFormat>Bildschirmpräsentation (4:3)</PresentationFormat>
  <Paragraphs>573</Paragraphs>
  <Slides>40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40</vt:i4>
      </vt:variant>
    </vt:vector>
  </HeadingPairs>
  <TitlesOfParts>
    <vt:vector size="47" baseType="lpstr">
      <vt:lpstr>Arial</vt:lpstr>
      <vt:lpstr>Calibri</vt:lpstr>
      <vt:lpstr>Courier New</vt:lpstr>
      <vt:lpstr>Symbol</vt:lpstr>
      <vt:lpstr>Times New Roman</vt:lpstr>
      <vt:lpstr>Wingdings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A graph: a way to organize data  Definition: a set of nodes (partially) connected by (directed) edges (relations)</vt:lpstr>
      <vt:lpstr>PowerPoint-Präsentation</vt:lpstr>
      <vt:lpstr>Do you find such a structure anywhere in real life?</vt:lpstr>
      <vt:lpstr>How about now?</vt:lpstr>
      <vt:lpstr> It is a tree - trees are special graphs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Kurth</cp:lastModifiedBy>
  <cp:revision>222</cp:revision>
  <dcterms:created xsi:type="dcterms:W3CDTF">2006-10-23T15:58:10Z</dcterms:created>
  <dcterms:modified xsi:type="dcterms:W3CDTF">2021-06-05T13:26:40Z</dcterms:modified>
</cp:coreProperties>
</file>