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611" r:id="rId2"/>
    <p:sldId id="535" r:id="rId3"/>
    <p:sldId id="435" r:id="rId4"/>
    <p:sldId id="631" r:id="rId5"/>
    <p:sldId id="632" r:id="rId6"/>
    <p:sldId id="633" r:id="rId7"/>
    <p:sldId id="634" r:id="rId8"/>
    <p:sldId id="635" r:id="rId9"/>
    <p:sldId id="636" r:id="rId10"/>
    <p:sldId id="608" r:id="rId11"/>
    <p:sldId id="609" r:id="rId12"/>
    <p:sldId id="638" r:id="rId13"/>
    <p:sldId id="573" r:id="rId14"/>
    <p:sldId id="576" r:id="rId15"/>
    <p:sldId id="574" r:id="rId16"/>
    <p:sldId id="577" r:id="rId17"/>
    <p:sldId id="578" r:id="rId18"/>
    <p:sldId id="575" r:id="rId19"/>
    <p:sldId id="572" r:id="rId20"/>
  </p:sldIdLst>
  <p:sldSz cx="9144000" cy="6858000" type="screen4x3"/>
  <p:notesSz cx="6797675" cy="9928225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0000FF"/>
    <a:srgbClr val="0080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965" autoAdjust="0"/>
    <p:restoredTop sz="95842" autoAdjust="0"/>
  </p:normalViewPr>
  <p:slideViewPr>
    <p:cSldViewPr>
      <p:cViewPr varScale="1">
        <p:scale>
          <a:sx n="107" d="100"/>
          <a:sy n="107" d="100"/>
        </p:scale>
        <p:origin x="48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998166-EA72-4E6B-9CF4-47C3A8684DE7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C2649D-57C2-4EDC-BB5D-F2A80C8D8C3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1640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97B8B0F-1ECE-4F8B-8D62-9FAF7929364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4B3DAF0-2F71-41A3-8A46-D2762586911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27FC56C-E817-425A-98AF-9AE4E5F4E1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2D0032-E9A8-4421-8AE0-BDC92F04B99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0057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73E1E63-0D28-47EE-928F-CCA5BD2856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638433D-E3B0-43C0-A75C-9D4A14DBEB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42B2B68-2BC5-4848-BD56-93BEF45B8D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6A09D4-CBAF-4454-A7BF-4AD7E63B14D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86260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C8C7F78-996B-4D17-882C-9D3F9FF49B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D7830C4-56D8-456C-9CCB-B32105A010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B4C4FA6-602D-4EDD-B035-E71796B504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6E1D4-CB84-47AD-BD2A-AF4DF3F57E58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124681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5B3ADE5-00CF-4CD3-9C28-DD33E1C6796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5EFFC5D-2A3E-4B02-9D92-316838A100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8D704A4-3C56-4411-83F1-1436EB2626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30ECAA-3A72-47C5-965A-8324B5AF05D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570171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8B0AB01-FE64-45B9-BA5D-A89F7AB856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6712C51-AD34-4F70-97D8-34AB252B82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C033C41-C380-42A2-996F-3CB6666D3C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EEA997-A416-41CB-9CF0-08E188C713D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75273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B2F0488-6E35-4462-9B6D-9ADED944BDA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4640A6E-3DBE-434A-B815-C3F007E9D6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03F0CD5-5A55-41F4-8721-BB2D701088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ACD92C-CD87-4E8A-B8BB-08987C8053A9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18975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299D6F2-13A5-41C1-A6B4-DF254FAE6B2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37BDCB9-B924-4672-8079-9164B4DCEF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BDFEEED-A3DA-42D4-9ADF-E299FD64133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29A7D1-8072-4C4A-9470-60D0C97EA6F6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634945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624BEA5-918C-44B6-933B-6652E42205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8B27531-0C18-47AA-AA70-E59A8B85A8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53647BD-F5A8-43B9-9041-72948453C3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580B4C-B84F-4633-9C99-A1F17F6179F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38992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E229746-6CFF-42F1-95F4-FAE18A7292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CCF5EFC-CAD4-494A-AFBE-0DCF701CCC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C1603E2-897E-4E6D-91BF-F808C0EE23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41D66D-E7B1-4B38-99CD-9052D1BD6D7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91947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98FEA40-A84C-4E06-A8BE-D811109460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8D58E9-77CA-48A4-9C24-456682F2332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ACC5932-C865-4ACC-831A-0494A8DBDC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1E1CEF-0F61-40B3-9EEB-1725498EDED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211324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4D07880-E566-47BB-92CC-A735086520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932AEAF-CC5C-41E3-8534-1B68B601AFA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863FFDA-E719-470F-BFDB-A83992D54A6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8D7A6F-DDB2-4211-A0D0-FC986B56504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38630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0F795C7-58A1-4AB8-AD55-27E90E1D48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das Titelformat zu bearbeiten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6D4C362-7845-4302-8846-FF70D7BD6D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die Formate des Vorlagentextes zu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4B11306-8948-40E6-B3C8-C52321E3FAC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73A51B9-EDDF-4186-B757-60D50A44B62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77627AF-CB1A-487C-8A6E-E10865BC935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3CD88E2D-DD82-44A2-BF60-EC6CDC71306F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">
            <a:extLst>
              <a:ext uri="{FF2B5EF4-FFF2-40B4-BE49-F238E27FC236}">
                <a16:creationId xmlns:a16="http://schemas.microsoft.com/office/drawing/2014/main" id="{57E814C3-5FDA-49A4-8807-E786702781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2204864"/>
            <a:ext cx="8077200" cy="3693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de-DE" b="1" dirty="0">
                <a:solidFill>
                  <a:srgbClr val="CC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Functional-Structural Plant Models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  <a:defRPr/>
            </a:pPr>
            <a:r>
              <a:rPr lang="en-US" altLang="de-DE" sz="2000" dirty="0">
                <a:solidFill>
                  <a:srgbClr val="CC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Summer semester 2021</a:t>
            </a: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endParaRPr lang="en-US" alt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de-DE" sz="2000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Winfried </a:t>
            </a:r>
            <a:r>
              <a:rPr lang="en-US" altLang="de-DE" sz="2000" dirty="0" err="1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Kurth</a:t>
            </a:r>
            <a:endParaRPr lang="en-US" altLang="de-DE" sz="2000" dirty="0">
              <a:solidFill>
                <a:srgbClr val="00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endParaRPr lang="en-US" alt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University of Göttingen</a:t>
            </a: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Chair of Computer Graphics and Ecoinformatics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5</a:t>
            </a:r>
            <a:r>
              <a:rPr lang="en-US" altLang="de-DE" sz="2400" baseline="30000" dirty="0">
                <a:solidFill>
                  <a:schemeClr val="accent2"/>
                </a:solidFill>
                <a:latin typeface="Arial" panose="020B0604020202020204" pitchFamily="34" charset="0"/>
              </a:rPr>
              <a:t>th</a:t>
            </a: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 Lecture: 20 May, 2021</a:t>
            </a:r>
          </a:p>
        </p:txBody>
      </p:sp>
      <p:pic>
        <p:nvPicPr>
          <p:cNvPr id="2051" name="Picture 6" descr="groimpstart">
            <a:extLst>
              <a:ext uri="{FF2B5EF4-FFF2-40B4-BE49-F238E27FC236}">
                <a16:creationId xmlns:a16="http://schemas.microsoft.com/office/drawing/2014/main" id="{9C2860B9-4817-4F6D-B0C9-CEC3603E4C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457200"/>
            <a:ext cx="2052638" cy="157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7" descr="groimp500x500">
            <a:extLst>
              <a:ext uri="{FF2B5EF4-FFF2-40B4-BE49-F238E27FC236}">
                <a16:creationId xmlns:a16="http://schemas.microsoft.com/office/drawing/2014/main" id="{6DE95E07-6BEE-473E-8801-9FAE419D90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476250"/>
            <a:ext cx="792163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DC4E66F-38F7-4609-A992-A174FBFFA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41D66D-E7B1-4B38-99CD-9052D1BD6D73}" type="slidenum">
              <a:rPr lang="de-DE" altLang="de-DE" smtClean="0"/>
              <a:pPr>
                <a:defRPr/>
              </a:pPr>
              <a:t>1</a:t>
            </a:fld>
            <a:endParaRPr lang="de-DE" altLang="de-DE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69BFDA30-0916-4182-86B2-C1783DF873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476250"/>
            <a:ext cx="8208962" cy="594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CC3300"/>
                </a:solidFill>
                <a:latin typeface="Arial" panose="020B0604020202020204" pitchFamily="34" charset="0"/>
              </a:rPr>
              <a:t>Example of a </a:t>
            </a:r>
            <a:r>
              <a:rPr lang="en-US" altLang="de-DE" sz="2800" b="1" dirty="0">
                <a:solidFill>
                  <a:srgbClr val="0000FF"/>
                </a:solidFill>
                <a:latin typeface="Arial" panose="020B0604020202020204" pitchFamily="34" charset="0"/>
              </a:rPr>
              <a:t>for-loop:</a:t>
            </a:r>
          </a:p>
          <a:p>
            <a:pPr marL="457200" indent="-4572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solidFill>
                  <a:srgbClr val="008000"/>
                </a:solidFill>
                <a:latin typeface="Arial" panose="020B0604020202020204" pitchFamily="34" charset="0"/>
              </a:rPr>
              <a:t>the automatic generation of several lateral branches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800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rgbClr val="FF0000"/>
                </a:solidFill>
                <a:latin typeface="Courier New" panose="02070309020205020404" pitchFamily="49" charset="0"/>
              </a:rPr>
              <a:t>sm09_e22.rgg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8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8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solidFill>
                  <a:srgbClr val="0000FF"/>
                </a:solidFill>
                <a:latin typeface="Courier New" panose="02070309020205020404" pitchFamily="49" charset="0"/>
              </a:rPr>
              <a:t>protected void </a:t>
            </a:r>
            <a:r>
              <a:rPr lang="en-US" altLang="de-DE" sz="1800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init</a:t>
            </a:r>
            <a:r>
              <a:rPr lang="en-US" altLang="de-DE" sz="1800" b="1" dirty="0">
                <a:solidFill>
                  <a:srgbClr val="0000FF"/>
                </a:solidFill>
                <a:latin typeface="Courier New" panose="02070309020205020404" pitchFamily="49" charset="0"/>
              </a:rPr>
              <a:t>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solidFill>
                  <a:srgbClr val="0000FF"/>
                </a:solidFill>
                <a:latin typeface="Courier New" panose="02070309020205020404" pitchFamily="49" charset="0"/>
              </a:rPr>
              <a:t>[ Axiom ==&gt; F(10);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800" b="1" dirty="0">
              <a:solidFill>
                <a:srgbClr val="0000FF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solidFill>
                  <a:srgbClr val="0000FF"/>
                </a:solidFill>
                <a:latin typeface="Courier New" panose="02070309020205020404" pitchFamily="49" charset="0"/>
              </a:rPr>
              <a:t>public void </a:t>
            </a:r>
            <a:r>
              <a:rPr lang="en-US" altLang="de-DE" sz="1800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sideBranch</a:t>
            </a:r>
            <a:r>
              <a:rPr lang="en-US" altLang="de-DE" sz="1800" b="1" dirty="0">
                <a:solidFill>
                  <a:srgbClr val="0000FF"/>
                </a:solidFill>
                <a:latin typeface="Courier New" panose="02070309020205020404" pitchFamily="49" charset="0"/>
              </a:rPr>
              <a:t>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solidFill>
                  <a:srgbClr val="0000FF"/>
                </a:solidFill>
                <a:latin typeface="Courier New" panose="02070309020205020404" pitchFamily="49" charset="0"/>
              </a:rPr>
              <a:t>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solidFill>
                  <a:srgbClr val="0000FF"/>
                </a:solidFill>
                <a:latin typeface="Courier New" panose="02070309020205020404" pitchFamily="49" charset="0"/>
              </a:rPr>
              <a:t>   F(x) ==&gt; F(x) L(x)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solidFill>
                  <a:srgbClr val="0000FF"/>
                </a:solidFill>
                <a:latin typeface="Courier New" panose="02070309020205020404" pitchFamily="49" charset="0"/>
              </a:rPr>
              <a:t>	     for (int </a:t>
            </a:r>
            <a:r>
              <a:rPr lang="en-US" altLang="de-DE" sz="1800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800" b="1" dirty="0">
                <a:solidFill>
                  <a:srgbClr val="0000FF"/>
                </a:solidFill>
                <a:latin typeface="Courier New" panose="02070309020205020404" pitchFamily="49" charset="0"/>
              </a:rPr>
              <a:t>=1; </a:t>
            </a:r>
            <a:r>
              <a:rPr lang="en-US" altLang="de-DE" sz="1800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800" b="1" dirty="0">
                <a:solidFill>
                  <a:srgbClr val="0000FF"/>
                </a:solidFill>
                <a:latin typeface="Courier New" panose="02070309020205020404" pitchFamily="49" charset="0"/>
              </a:rPr>
              <a:t>&lt;=5; </a:t>
            </a:r>
            <a:r>
              <a:rPr lang="en-US" altLang="de-DE" sz="1800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800" b="1" dirty="0">
                <a:solidFill>
                  <a:srgbClr val="0000FF"/>
                </a:solidFill>
                <a:latin typeface="Courier New" panose="02070309020205020404" pitchFamily="49" charset="0"/>
              </a:rPr>
              <a:t>++)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solidFill>
                  <a:srgbClr val="0000FF"/>
                </a:solidFill>
                <a:latin typeface="Courier New" panose="02070309020205020404" pitchFamily="49" charset="0"/>
              </a:rPr>
              <a:t>              (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solidFill>
                  <a:srgbClr val="0000FF"/>
                </a:solidFill>
                <a:latin typeface="Courier New" panose="02070309020205020404" pitchFamily="49" charset="0"/>
              </a:rPr>
              <a:t>	       [ </a:t>
            </a:r>
            <a:r>
              <a:rPr lang="en-US" altLang="de-DE" sz="1800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MRel</a:t>
            </a:r>
            <a:r>
              <a:rPr lang="en-US" altLang="de-DE" sz="1800" b="1" dirty="0">
                <a:solidFill>
                  <a:srgbClr val="0000FF"/>
                </a:solidFill>
                <a:latin typeface="Courier New" panose="02070309020205020404" pitchFamily="49" charset="0"/>
              </a:rPr>
              <a:t>(0.1*i+0.2) RU((-1**</a:t>
            </a:r>
            <a:r>
              <a:rPr lang="en-US" altLang="de-DE" sz="1800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800" b="1" dirty="0">
                <a:solidFill>
                  <a:srgbClr val="0000FF"/>
                </a:solidFill>
                <a:latin typeface="Courier New" panose="02070309020205020404" pitchFamily="49" charset="0"/>
              </a:rPr>
              <a:t>)*30) F(x*0.2)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solidFill>
                  <a:srgbClr val="0000FF"/>
                </a:solidFill>
                <a:latin typeface="Courier New" panose="02070309020205020404" pitchFamily="49" charset="0"/>
              </a:rPr>
              <a:t>              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solidFill>
                  <a:srgbClr val="0000FF"/>
                </a:solidFill>
                <a:latin typeface="Courier New" panose="02070309020205020404" pitchFamily="49" charset="0"/>
              </a:rPr>
              <a:t>]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1D459872-F0CB-409D-B6BB-3C4682C0210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18864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34EF9C2C-8793-4429-87B3-B7950218B08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0999" y="548680"/>
            <a:ext cx="1" cy="630932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8B6F988F-B1E5-4D42-85E9-3BD09EFFDFD8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17435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4FB5372-68B6-4875-99B6-55943E526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41D66D-E7B1-4B38-99CD-9052D1BD6D73}" type="slidenum">
              <a:rPr lang="de-DE" altLang="de-DE" smtClean="0"/>
              <a:pPr>
                <a:defRPr/>
              </a:pPr>
              <a:t>10</a:t>
            </a:fld>
            <a:endParaRPr lang="de-DE" altLang="de-DE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4">
            <a:extLst>
              <a:ext uri="{FF2B5EF4-FFF2-40B4-BE49-F238E27FC236}">
                <a16:creationId xmlns:a16="http://schemas.microsoft.com/office/drawing/2014/main" id="{51CC712B-3D77-4D46-A98C-D89C80EDC5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8609" y="476250"/>
            <a:ext cx="8497887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CC3300"/>
                </a:solidFill>
                <a:latin typeface="Arial" panose="020B0604020202020204" pitchFamily="34" charset="0"/>
              </a:rPr>
              <a:t>Example of using </a:t>
            </a:r>
            <a:r>
              <a:rPr lang="en-US" altLang="de-DE" b="1" dirty="0">
                <a:solidFill>
                  <a:srgbClr val="0000FF"/>
                </a:solidFill>
                <a:latin typeface="Arial" panose="020B0604020202020204" pitchFamily="34" charset="0"/>
              </a:rPr>
              <a:t>arrays</a:t>
            </a:r>
          </a:p>
          <a:p>
            <a:pPr marL="457200" indent="-4572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solidFill>
                  <a:srgbClr val="008000"/>
                </a:solidFill>
                <a:latin typeface="Arial" panose="020B0604020202020204" pitchFamily="34" charset="0"/>
              </a:rPr>
              <a:t>difference between functions and arrays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rgbClr val="FF0000"/>
                </a:solidFill>
                <a:latin typeface="Courier New" panose="02070309020205020404" pitchFamily="49" charset="0"/>
              </a:rPr>
              <a:t>sm09_e20.rgg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8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 float[] length = { 1,  1,  0.5,   0.2};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 float[] angle  = {40, 50, 80  , 100  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void run1()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a:A, (a[order] &lt; 4) ==&gt; F(length[a[order]])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   [ RU( angle[a[order]]) RH(90) A(a[order]+1) ]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   [ RU(-angle[a[order]]) RH(90) A(a[order]+1) ];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A3E3F919-49E8-40B6-B511-A44276DFA28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18864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0BE8071F-4F85-402B-8898-7186ACB9399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0999" y="548680"/>
            <a:ext cx="1" cy="630932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9909C208-D631-4420-AECD-DF69804B18F8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17435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B4E3C6B-6705-4F07-96C8-7D28650BF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41D66D-E7B1-4B38-99CD-9052D1BD6D73}" type="slidenum">
              <a:rPr lang="de-DE" altLang="de-DE" smtClean="0"/>
              <a:pPr>
                <a:defRPr/>
              </a:pPr>
              <a:t>11</a:t>
            </a:fld>
            <a:endParaRPr lang="de-DE" altLang="de-DE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5">
            <a:extLst>
              <a:ext uri="{FF2B5EF4-FFF2-40B4-BE49-F238E27FC236}">
                <a16:creationId xmlns:a16="http://schemas.microsoft.com/office/drawing/2014/main" id="{3623E531-7206-4B8C-920B-330530D70F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518" y="836613"/>
            <a:ext cx="8208962" cy="4001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CC3300"/>
                </a:solidFill>
                <a:latin typeface="Arial" panose="020B0604020202020204" pitchFamily="34" charset="0"/>
              </a:rPr>
              <a:t>Additional Examples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rgbClr val="FF0000"/>
                </a:solidFill>
                <a:latin typeface="Courier New" panose="02070309020205020404" pitchFamily="49" charset="0"/>
              </a:rPr>
              <a:t>sm09_e07.rgg</a:t>
            </a:r>
            <a:endParaRPr lang="en-US" altLang="de-DE" sz="24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solidFill>
                  <a:srgbClr val="0000FF"/>
                </a:solidFill>
                <a:latin typeface="Arial" panose="020B0604020202020204" pitchFamily="34" charset="0"/>
              </a:rPr>
              <a:t>(Colored Koch curve) - insert simple imperative XL code directly into a rule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rgbClr val="FF0000"/>
                </a:solidFill>
                <a:latin typeface="Courier New" panose="02070309020205020404" pitchFamily="49" charset="0"/>
              </a:rPr>
              <a:t>sm09_e07a.rgg</a:t>
            </a:r>
            <a:endParaRPr lang="en-US" altLang="de-DE" sz="24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solidFill>
                  <a:srgbClr val="0000FF"/>
                </a:solidFill>
                <a:latin typeface="Arial" panose="020B0604020202020204" pitchFamily="34" charset="0"/>
              </a:rPr>
              <a:t>Transfer of information (here: color) to successor objects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47DCF274-5BC4-4D4C-9E1A-94005E8CA8B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18864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088CEDB4-5F8C-4B4F-8289-8565A2D4A3C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0999" y="548680"/>
            <a:ext cx="1" cy="630932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C17C71BE-5C9D-44AA-9535-826D3759B2C5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17435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AAB7522-DC08-4FA6-84D6-1D2ECC9A7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41D66D-E7B1-4B38-99CD-9052D1BD6D73}" type="slidenum">
              <a:rPr lang="de-DE" altLang="de-DE" smtClean="0"/>
              <a:pPr>
                <a:defRPr/>
              </a:pPr>
              <a:t>12</a:t>
            </a:fld>
            <a:endParaRPr lang="de-DE" altLang="de-DE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>
            <a:extLst>
              <a:ext uri="{FF2B5EF4-FFF2-40B4-BE49-F238E27FC236}">
                <a16:creationId xmlns:a16="http://schemas.microsoft.com/office/drawing/2014/main" id="{53E20BFD-62BF-423B-A038-4B7F8E7E2B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7065" y="476672"/>
            <a:ext cx="7647383" cy="58169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CC3300"/>
                </a:solidFill>
                <a:latin typeface="Arial" panose="020B0604020202020204" pitchFamily="34" charset="0"/>
              </a:rPr>
              <a:t>Conditional L-system rule in XL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i="1" dirty="0">
                <a:latin typeface="Arial" panose="020B0604020202020204" pitchFamily="34" charset="0"/>
              </a:rPr>
              <a:t>left side of rule</a:t>
            </a:r>
            <a:r>
              <a:rPr lang="en-US" altLang="de-DE" sz="2400" dirty="0">
                <a:latin typeface="Arial" panose="020B0604020202020204" pitchFamily="34" charset="0"/>
              </a:rPr>
              <a:t>, (condition) ==&gt; </a:t>
            </a:r>
            <a:r>
              <a:rPr lang="en-US" altLang="de-DE" sz="2400" i="1" dirty="0">
                <a:latin typeface="Arial" panose="020B0604020202020204" pitchFamily="34" charset="0"/>
              </a:rPr>
              <a:t>right side of rule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Examples: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800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CC3300"/>
                </a:solidFill>
                <a:latin typeface="Courier New" panose="02070309020205020404" pitchFamily="49" charset="0"/>
              </a:rPr>
              <a:t>sm09_e11.rgg</a:t>
            </a:r>
            <a:r>
              <a:rPr lang="en-US" altLang="de-DE" sz="2800" b="1" dirty="0">
                <a:solidFill>
                  <a:srgbClr val="0000FF"/>
                </a:solidFill>
                <a:latin typeface="Courier New" panose="02070309020205020404" pitchFamily="49" charset="0"/>
              </a:rPr>
              <a:t>	 - </a:t>
            </a:r>
            <a:r>
              <a:rPr lang="en-US" altLang="de-DE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to make the application of a rule depend on a condition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CC3300"/>
                </a:solidFill>
                <a:latin typeface="Courier New" panose="02070309020205020404" pitchFamily="49" charset="0"/>
              </a:rPr>
              <a:t>sm09_e12.rgg</a:t>
            </a:r>
            <a:r>
              <a:rPr lang="en-US" altLang="de-DE" sz="2800" b="1" dirty="0">
                <a:solidFill>
                  <a:srgbClr val="0000FF"/>
                </a:solidFill>
                <a:latin typeface="Courier New" panose="02070309020205020404" pitchFamily="49" charset="0"/>
              </a:rPr>
              <a:t>	- </a:t>
            </a:r>
            <a:r>
              <a:rPr lang="en-US" altLang="de-DE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to keep the branching order as a parameter and how to get access to its value in a condition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CC3300"/>
                </a:solidFill>
                <a:latin typeface="Courier New" panose="02070309020205020404" pitchFamily="49" charset="0"/>
              </a:rPr>
              <a:t>sm09_e13.rgg</a:t>
            </a:r>
            <a:r>
              <a:rPr lang="en-US" altLang="de-DE" sz="2800" b="1" dirty="0">
                <a:solidFill>
                  <a:srgbClr val="0000FF"/>
                </a:solidFill>
                <a:latin typeface="Courier New" panose="02070309020205020404" pitchFamily="49" charset="0"/>
              </a:rPr>
              <a:t>	</a:t>
            </a:r>
            <a:r>
              <a:rPr lang="en-US" altLang="de-DE" sz="2800" dirty="0">
                <a:solidFill>
                  <a:srgbClr val="0000FF"/>
                </a:solidFill>
                <a:latin typeface="Arial" panose="020B0604020202020204" pitchFamily="34" charset="0"/>
              </a:rPr>
              <a:t> -  how to connect two conditions logically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30CF4C77-4013-42D4-95F1-346FC774F1F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18864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A668FBA1-E172-4918-BFFD-AB2358F3503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0998" y="548680"/>
            <a:ext cx="0" cy="630932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A90D01C7-DE8B-44E3-9303-6760800B5380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17435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71D6237-CD03-423B-9373-733AA2188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41D66D-E7B1-4B38-99CD-9052D1BD6D73}" type="slidenum">
              <a:rPr lang="de-DE" altLang="de-DE" smtClean="0"/>
              <a:pPr>
                <a:defRPr/>
              </a:pPr>
              <a:t>13</a:t>
            </a:fld>
            <a:endParaRPr lang="de-DE" altLang="de-DE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>
            <a:extLst>
              <a:ext uri="{FF2B5EF4-FFF2-40B4-BE49-F238E27FC236}">
                <a16:creationId xmlns:a16="http://schemas.microsoft.com/office/drawing/2014/main" id="{BCEC007C-F89D-4772-AA68-63AA5942E1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361" y="260350"/>
            <a:ext cx="547183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CC3300"/>
                </a:solidFill>
                <a:latin typeface="Arial" panose="020B0604020202020204" pitchFamily="34" charset="0"/>
              </a:rPr>
              <a:t>Setting colors in XL (summary)</a:t>
            </a:r>
          </a:p>
        </p:txBody>
      </p:sp>
      <p:sp>
        <p:nvSpPr>
          <p:cNvPr id="4" name="Line 3">
            <a:extLst>
              <a:ext uri="{FF2B5EF4-FFF2-40B4-BE49-F238E27FC236}">
                <a16:creationId xmlns:a16="http://schemas.microsoft.com/office/drawing/2014/main" id="{0BC155C7-D7E0-491F-8002-2E9CBA455A8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18864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4">
            <a:extLst>
              <a:ext uri="{FF2B5EF4-FFF2-40B4-BE49-F238E27FC236}">
                <a16:creationId xmlns:a16="http://schemas.microsoft.com/office/drawing/2014/main" id="{EAC90324-3B6F-4EA2-B338-9D1204B6227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0999" y="548680"/>
            <a:ext cx="1" cy="630932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" name="AutoShape 5">
            <a:extLst>
              <a:ext uri="{FF2B5EF4-FFF2-40B4-BE49-F238E27FC236}">
                <a16:creationId xmlns:a16="http://schemas.microsoft.com/office/drawing/2014/main" id="{8C86AA46-ED15-4E20-82FE-180AC7D6C3C0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17435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6C92E5E-CF74-48C8-9D3F-E7A346667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41D66D-E7B1-4B38-99CD-9052D1BD6D73}" type="slidenum">
              <a:rPr lang="de-DE" altLang="de-DE" smtClean="0"/>
              <a:pPr>
                <a:defRPr/>
              </a:pPr>
              <a:t>14</a:t>
            </a:fld>
            <a:endParaRPr lang="de-DE" altLang="de-DE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F9BC583-DC27-447F-905F-07671529C9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855279"/>
            <a:ext cx="8568952" cy="5886089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>
            <a:extLst>
              <a:ext uri="{FF2B5EF4-FFF2-40B4-BE49-F238E27FC236}">
                <a16:creationId xmlns:a16="http://schemas.microsoft.com/office/drawing/2014/main" id="{842DF190-1AAC-45AC-9222-CAC24A0F03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364" y="765175"/>
            <a:ext cx="7848100" cy="4278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CC3300"/>
                </a:solidFill>
                <a:latin typeface="Arial" panose="020B0604020202020204" pitchFamily="34" charset="0"/>
              </a:rPr>
              <a:t>Texture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Textures are 2-dimensional patterns that are applied to surfaces instead of colors to give a more realistic impression of the appearance of object surfaces.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Sources for textures: photos, scans of objects, image databases on the Internet, artificially generated patterns...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9C8E026B-704A-4B6D-ADFE-F53380F7E61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18864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07C8A78A-C177-4D1E-986B-4F885D88357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548680"/>
            <a:ext cx="14536" cy="630932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1A0E5661-C8BA-421B-9FA2-39B889CD9F95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17435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21578E7-1E1F-4EAD-A02F-E956CCFEC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41D66D-E7B1-4B38-99CD-9052D1BD6D73}" type="slidenum">
              <a:rPr lang="de-DE" altLang="de-DE" smtClean="0"/>
              <a:pPr>
                <a:defRPr/>
              </a:pPr>
              <a:t>15</a:t>
            </a:fld>
            <a:endParaRPr lang="de-DE" altLang="de-DE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3">
            <a:extLst>
              <a:ext uri="{FF2B5EF4-FFF2-40B4-BE49-F238E27FC236}">
                <a16:creationId xmlns:a16="http://schemas.microsoft.com/office/drawing/2014/main" id="{02CB31D7-3BAD-4A9A-8458-D3BA6C63D61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3568" y="188640"/>
            <a:ext cx="8460432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CE5146E6-E27D-4BE5-A3A6-A09E75282AB5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520" y="548680"/>
            <a:ext cx="0" cy="630932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17AAF74B-5DAB-4845-BB5D-DEF91AF7FB0D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265808" y="17435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BB000FA-6362-430C-B0B0-095F2BE08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41D66D-E7B1-4B38-99CD-9052D1BD6D73}" type="slidenum">
              <a:rPr lang="de-DE" altLang="de-DE" smtClean="0"/>
              <a:pPr>
                <a:defRPr/>
              </a:pPr>
              <a:t>16</a:t>
            </a:fld>
            <a:endParaRPr lang="de-DE" altLang="de-DE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A9A8551-0C32-4517-A823-7EE0B0216E65}"/>
              </a:ext>
            </a:extLst>
          </p:cNvPr>
          <p:cNvSpPr txBox="1"/>
          <p:nvPr/>
        </p:nvSpPr>
        <p:spPr>
          <a:xfrm>
            <a:off x="395537" y="326261"/>
            <a:ext cx="6120680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CC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GroIMP</a:t>
            </a:r>
            <a:r>
              <a:rPr lang="en-US" sz="2800" b="1" dirty="0">
                <a:solidFill>
                  <a:srgbClr val="CC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project with textures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Tx/>
              <a:buChar char="-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Our default program: see the box</a:t>
            </a:r>
          </a:p>
          <a:p>
            <a:pPr marL="342900" indent="-342900">
              <a:buFontTx/>
              <a:buChar char="-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Panels &gt; Explorers &gt; 3D &gt; Shaders</a:t>
            </a:r>
          </a:p>
          <a:p>
            <a:pPr marL="342900" indent="-342900">
              <a:buFontTx/>
              <a:buChar char="-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shader window to be anchored in the user interface</a:t>
            </a:r>
          </a:p>
          <a:p>
            <a:pPr marL="342900" indent="-342900">
              <a:buFontTx/>
              <a:buChar char="-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 the shader window: Object &gt; New &gt; Lambert</a:t>
            </a:r>
          </a:p>
          <a:p>
            <a:pPr marL="342900" indent="-342900">
              <a:buFontTx/>
              <a:buChar char="-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Name “Lambert” click twice (with pause) or tip F2 and rename (e.g., tree)</a:t>
            </a:r>
          </a:p>
          <a:p>
            <a:pPr marL="342900" indent="-342900">
              <a:buFontTx/>
              <a:buChar char="-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Double click on the Sphere icon &gt; the Attribute Editor should open</a:t>
            </a:r>
          </a:p>
          <a:p>
            <a:pPr marL="342900" indent="-342900">
              <a:buFontTx/>
              <a:buChar char="-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 Attribute Editor: Diffuse color &gt; Surface Maps &gt; Image</a:t>
            </a:r>
          </a:p>
          <a:p>
            <a:pPr marL="342900" indent="-342900">
              <a:buFontTx/>
              <a:buChar char="-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Then click on: Image &gt; From File</a:t>
            </a:r>
          </a:p>
          <a:p>
            <a:pPr marL="342900" indent="-342900">
              <a:buFontTx/>
              <a:buChar char="-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Choose your photo data and add to the project by using “Add File”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E306ADA-3576-43E5-B677-632D6925FE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1059" y="422285"/>
            <a:ext cx="3107445" cy="2142616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cxnSp>
        <p:nvCxnSpPr>
          <p:cNvPr id="9" name="Gerade Verbindung mit Pfeil 8">
            <a:extLst>
              <a:ext uri="{FF2B5EF4-FFF2-40B4-BE49-F238E27FC236}">
                <a16:creationId xmlns:a16="http://schemas.microsoft.com/office/drawing/2014/main" id="{518CDDC5-9345-46DF-8A50-DF7996B694CA}"/>
              </a:ext>
            </a:extLst>
          </p:cNvPr>
          <p:cNvCxnSpPr/>
          <p:nvPr/>
        </p:nvCxnSpPr>
        <p:spPr>
          <a:xfrm>
            <a:off x="5436096" y="1340768"/>
            <a:ext cx="564963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4" descr="kat21">
            <a:extLst>
              <a:ext uri="{FF2B5EF4-FFF2-40B4-BE49-F238E27FC236}">
                <a16:creationId xmlns:a16="http://schemas.microsoft.com/office/drawing/2014/main" id="{DAD24DE4-C794-44CB-ACA3-871BAB5F65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8441" y="1875755"/>
            <a:ext cx="3040063" cy="407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5" name="Picture 5" descr="kat21a">
            <a:extLst>
              <a:ext uri="{FF2B5EF4-FFF2-40B4-BE49-F238E27FC236}">
                <a16:creationId xmlns:a16="http://schemas.microsoft.com/office/drawing/2014/main" id="{65215D0D-3BFB-4E77-BD2E-C6A3B5B819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73" y="2132861"/>
            <a:ext cx="5897887" cy="2952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Text Box 6">
            <a:extLst>
              <a:ext uri="{FF2B5EF4-FFF2-40B4-BE49-F238E27FC236}">
                <a16:creationId xmlns:a16="http://schemas.microsoft.com/office/drawing/2014/main" id="{7C405908-F0F4-4BCC-ADA3-1F089198B7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592" y="573366"/>
            <a:ext cx="5897877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solidFill>
                  <a:srgbClr val="CC3300"/>
                </a:solidFill>
                <a:latin typeface="Arial" panose="020B0604020202020204" pitchFamily="34" charset="0"/>
              </a:rPr>
              <a:t>Example with tree photo as texture for the rectangle:</a:t>
            </a:r>
          </a:p>
        </p:txBody>
      </p:sp>
      <p:sp>
        <p:nvSpPr>
          <p:cNvPr id="5" name="Line 3">
            <a:extLst>
              <a:ext uri="{FF2B5EF4-FFF2-40B4-BE49-F238E27FC236}">
                <a16:creationId xmlns:a16="http://schemas.microsoft.com/office/drawing/2014/main" id="{6B700FDE-9835-4C7F-8876-11E02F974DF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11560" y="18864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4">
            <a:extLst>
              <a:ext uri="{FF2B5EF4-FFF2-40B4-BE49-F238E27FC236}">
                <a16:creationId xmlns:a16="http://schemas.microsoft.com/office/drawing/2014/main" id="{4DAF2DEC-D66E-4C43-8AC6-4510DCAA0B58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512" y="54868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" name="AutoShape 5">
            <a:extLst>
              <a:ext uri="{FF2B5EF4-FFF2-40B4-BE49-F238E27FC236}">
                <a16:creationId xmlns:a16="http://schemas.microsoft.com/office/drawing/2014/main" id="{1E0942C6-D303-4994-8029-475BB73F209C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193800" y="17435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22A1AE0-F266-4CB7-B7B8-E90076822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41D66D-E7B1-4B38-99CD-9052D1BD6D73}" type="slidenum">
              <a:rPr lang="de-DE" altLang="de-DE" smtClean="0"/>
              <a:pPr>
                <a:defRPr/>
              </a:pPr>
              <a:t>17</a:t>
            </a:fld>
            <a:endParaRPr lang="de-DE" altLang="de-DE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>
            <a:extLst>
              <a:ext uri="{FF2B5EF4-FFF2-40B4-BE49-F238E27FC236}">
                <a16:creationId xmlns:a16="http://schemas.microsoft.com/office/drawing/2014/main" id="{7D8D2360-8CC9-442A-88B6-86C1FA272E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301" y="409882"/>
            <a:ext cx="8641203" cy="6063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CC3300"/>
                </a:solidFill>
                <a:latin typeface="Arial" panose="020B0604020202020204" pitchFamily="34" charset="0"/>
              </a:rPr>
              <a:t>To be taken into account when creating the project: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  <a:sym typeface="Symbol" panose="05050102010706020507" pitchFamily="18" charset="2"/>
              </a:rPr>
              <a:t>after selecting the image file, the editor content needs to be saved / compiled once again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  <a:sym typeface="Symbol" panose="05050102010706020507" pitchFamily="18" charset="2"/>
              </a:rPr>
              <a:t>      - textured objects are now displayed with texture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  <a:sym typeface="Symbol" panose="05050102010706020507" pitchFamily="18" charset="2"/>
              </a:rPr>
              <a:t>Saving the entire project 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  <a:sym typeface="Symbol" panose="05050102010706020507" pitchFamily="18" charset="2"/>
              </a:rPr>
              <a:t>      File  Save, give name of the Project (does not have to match the name of the RGG program). Photo data will be saved.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000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  <a:sym typeface="Symbol" panose="05050102010706020507" pitchFamily="18" charset="2"/>
              </a:rPr>
              <a:t>Project data will have a name ending with </a:t>
            </a:r>
            <a:r>
              <a:rPr lang="en-US" altLang="de-DE" sz="2400" b="1" dirty="0">
                <a:solidFill>
                  <a:srgbClr val="0000FF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.</a:t>
            </a:r>
            <a:r>
              <a:rPr lang="en-US" altLang="de-DE" sz="2400" b="1" dirty="0" err="1">
                <a:solidFill>
                  <a:srgbClr val="0000FF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gsz</a:t>
            </a:r>
            <a:r>
              <a:rPr lang="en-US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   </a:t>
            </a:r>
            <a:r>
              <a:rPr lang="en-US" altLang="de-DE" sz="2000" dirty="0">
                <a:latin typeface="Arial" panose="020B0604020202020204" pitchFamily="34" charset="0"/>
                <a:sym typeface="Symbol" panose="05050102010706020507" pitchFamily="18" charset="2"/>
              </a:rPr>
              <a:t>(readable with a data compression program, e.g., </a:t>
            </a:r>
            <a:r>
              <a:rPr lang="en-US" altLang="de-DE" sz="2000" dirty="0" err="1">
                <a:latin typeface="Arial" panose="020B0604020202020204" pitchFamily="34" charset="0"/>
                <a:sym typeface="Symbol" panose="05050102010706020507" pitchFamily="18" charset="2"/>
              </a:rPr>
              <a:t>WinZIP</a:t>
            </a:r>
            <a:r>
              <a:rPr lang="en-US" altLang="de-DE" sz="2000" dirty="0">
                <a:latin typeface="Arial" panose="020B0604020202020204" pitchFamily="34" charset="0"/>
                <a:sym typeface="Symbol" panose="05050102010706020507" pitchFamily="18" charset="2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000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Example: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b="1" dirty="0">
                <a:solidFill>
                  <a:srgbClr val="0000FF"/>
                </a:solidFill>
                <a:latin typeface="Courier New" panose="02070309020205020404" pitchFamily="49" charset="0"/>
              </a:rPr>
              <a:t>sm09_e10.gsz</a:t>
            </a:r>
            <a:r>
              <a:rPr lang="en-US" altLang="de-DE" sz="2000" dirty="0">
                <a:solidFill>
                  <a:srgbClr val="0000FF"/>
                </a:solidFill>
                <a:latin typeface="Arial" panose="020B0604020202020204" pitchFamily="34" charset="0"/>
              </a:rPr>
              <a:t>	 Use of a leaf texture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000" dirty="0"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4" name="Line 3">
            <a:extLst>
              <a:ext uri="{FF2B5EF4-FFF2-40B4-BE49-F238E27FC236}">
                <a16:creationId xmlns:a16="http://schemas.microsoft.com/office/drawing/2014/main" id="{FCC2A990-A1DB-4D9F-B1A3-218D1D7A336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18864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4">
            <a:extLst>
              <a:ext uri="{FF2B5EF4-FFF2-40B4-BE49-F238E27FC236}">
                <a16:creationId xmlns:a16="http://schemas.microsoft.com/office/drawing/2014/main" id="{61A6F4BD-E728-47E2-A80A-EB7F82F211C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0999" y="548680"/>
            <a:ext cx="1" cy="630932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" name="AutoShape 5">
            <a:extLst>
              <a:ext uri="{FF2B5EF4-FFF2-40B4-BE49-F238E27FC236}">
                <a16:creationId xmlns:a16="http://schemas.microsoft.com/office/drawing/2014/main" id="{DF45F872-5AA8-43CA-8D4E-B3B7B524785C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17435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DB21D5A-8F37-4E02-8FF1-6650B2EF9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41D66D-E7B1-4B38-99CD-9052D1BD6D73}" type="slidenum">
              <a:rPr lang="de-DE" altLang="de-DE" smtClean="0"/>
              <a:pPr>
                <a:defRPr/>
              </a:pPr>
              <a:t>18</a:t>
            </a:fld>
            <a:endParaRPr lang="de-DE" altLang="de-DE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>
            <a:extLst>
              <a:ext uri="{FF2B5EF4-FFF2-40B4-BE49-F238E27FC236}">
                <a16:creationId xmlns:a16="http://schemas.microsoft.com/office/drawing/2014/main" id="{826011B2-F2D0-486B-A7CB-3D4D8F7357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355" y="894199"/>
            <a:ext cx="8136117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Assignment for our next lecture: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8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</a:endParaRPr>
          </a:p>
          <a:p>
            <a:pPr marL="457200" indent="-4572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Work in ILIAS learning module “Introduction to </a:t>
            </a:r>
            <a:r>
              <a:rPr lang="en-US" altLang="de-DE" sz="2800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GroIMP</a:t>
            </a:r>
            <a:r>
              <a:rPr lang="en-US" altLang="de-DE" sz="28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“ (available at </a:t>
            </a:r>
            <a:r>
              <a:rPr lang="en-US" altLang="de-DE" sz="2800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StudIP</a:t>
            </a:r>
            <a:r>
              <a:rPr lang="en-US" altLang="de-DE" sz="28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) lessons 5 – 12.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2DE60F14-B777-4918-9396-F143DD4DA7E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18864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AFC1FE5F-D2C1-4470-83A2-B7BB70A21E2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0999" y="548680"/>
            <a:ext cx="1" cy="630932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8E5349DE-3C4C-4667-B55A-8472D3DC0A08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17435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CF6240A-F798-4103-A881-3CB0F5DB9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41D66D-E7B1-4B38-99CD-9052D1BD6D73}" type="slidenum">
              <a:rPr lang="de-DE" altLang="de-DE" smtClean="0"/>
              <a:pPr>
                <a:defRPr/>
              </a:pPr>
              <a:t>19</a:t>
            </a:fld>
            <a:endParaRPr lang="de-DE" altLang="de-D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>
            <a:extLst>
              <a:ext uri="{FF2B5EF4-FFF2-40B4-BE49-F238E27FC236}">
                <a16:creationId xmlns:a16="http://schemas.microsoft.com/office/drawing/2014/main" id="{88996BAD-05B8-45BE-A767-96D5B13DAE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476250"/>
            <a:ext cx="8353425" cy="3145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CC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From our last lecture</a:t>
            </a:r>
            <a:r>
              <a:rPr lang="en-US" altLang="de-DE" dirty="0">
                <a:solidFill>
                  <a:srgbClr val="CC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800" dirty="0">
              <a:solidFill>
                <a:srgbClr val="CC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endParaRPr lang="en-US" altLang="de-DE" sz="2400" dirty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spcAft>
                <a:spcPct val="40000"/>
              </a:spcAft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</a:rPr>
              <a:t>simple branching patterns modelled with L-systems</a:t>
            </a:r>
          </a:p>
          <a:p>
            <a:pPr marL="342900" indent="-342900" eaLnBrk="1" hangingPunct="1">
              <a:spcBef>
                <a:spcPct val="0"/>
              </a:spcBef>
              <a:spcAft>
                <a:spcPct val="40000"/>
              </a:spcAft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</a:rPr>
              <a:t>more L-system examples</a:t>
            </a:r>
          </a:p>
          <a:p>
            <a:pPr marL="342900" indent="-342900" eaLnBrk="1" hangingPunct="1">
              <a:spcBef>
                <a:spcPct val="0"/>
              </a:spcBef>
              <a:spcAft>
                <a:spcPct val="40000"/>
              </a:spcAft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</a:rPr>
              <a:t>imperative code in XL (introduction)</a:t>
            </a:r>
            <a:endParaRPr lang="en-US" altLang="de-DE" sz="2800" dirty="0"/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2AFE138A-DB75-4133-827E-E8106FF8782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18864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AB9A367D-4DF4-4593-8FA2-16AC7070CC8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0999" y="548680"/>
            <a:ext cx="1" cy="630932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29E92FF8-E542-463D-B7AD-53C845A0BFD0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17435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4E677A3-311C-455A-829C-78C7B6FEC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41D66D-E7B1-4B38-99CD-9052D1BD6D73}" type="slidenum">
              <a:rPr lang="de-DE" altLang="de-DE" smtClean="0"/>
              <a:pPr>
                <a:defRPr/>
              </a:pPr>
              <a:t>2</a:t>
            </a:fld>
            <a:endParaRPr lang="de-DE" altLang="de-DE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>
            <a:extLst>
              <a:ext uri="{FF2B5EF4-FFF2-40B4-BE49-F238E27FC236}">
                <a16:creationId xmlns:a16="http://schemas.microsoft.com/office/drawing/2014/main" id="{71A43143-C6AB-4285-8B02-9D44C67EEC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729565"/>
            <a:ext cx="8604248" cy="4139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CC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Today</a:t>
            </a:r>
            <a:r>
              <a:rPr lang="en-US" altLang="de-DE" dirty="0">
                <a:solidFill>
                  <a:srgbClr val="CC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1400" dirty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</a:rPr>
              <a:t>using imperative code in XL programs (examples)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</a:rPr>
              <a:t>use of loops and arrays for branch constructions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</a:rPr>
              <a:t>conditional rule application (examples)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</a:rPr>
              <a:t>incorporation of textures into plant models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</a:rPr>
              <a:t>creating a project in </a:t>
            </a:r>
            <a:r>
              <a:rPr lang="en-US" altLang="de-DE" sz="2800" dirty="0" err="1">
                <a:latin typeface="Arial" panose="020B0604020202020204" pitchFamily="34" charset="0"/>
              </a:rPr>
              <a:t>GroIMP</a:t>
            </a:r>
            <a:endParaRPr lang="en-US" altLang="de-DE" sz="2800" dirty="0">
              <a:latin typeface="Arial" panose="020B0604020202020204" pitchFamily="34" charset="0"/>
            </a:endParaRP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5121C2FB-DB77-4F46-9C59-3243E5ABDB7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18864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4066B0A6-E93A-44B4-A429-7EAEFDDA53A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0999" y="548680"/>
            <a:ext cx="1" cy="630932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9D031B40-5E74-42DD-828E-FA9C6F1C9B49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17435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D1FB450-C941-4E93-A8B1-D8A676132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41D66D-E7B1-4B38-99CD-9052D1BD6D73}" type="slidenum">
              <a:rPr lang="de-DE" altLang="de-DE" smtClean="0"/>
              <a:pPr>
                <a:defRPr/>
              </a:pPr>
              <a:t>3</a:t>
            </a:fld>
            <a:endParaRPr lang="de-DE" altLang="de-DE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>
            <a:extLst>
              <a:ext uri="{FF2B5EF4-FFF2-40B4-BE49-F238E27FC236}">
                <a16:creationId xmlns:a16="http://schemas.microsoft.com/office/drawing/2014/main" id="{B6D6DEC9-F83D-46BE-B1EC-DD30B6C906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359940"/>
            <a:ext cx="8593900" cy="58169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Courier New" panose="02070309020205020404" pitchFamily="49" charset="0"/>
              </a:rPr>
              <a:t> sm_progbsp02.rgg</a:t>
            </a:r>
            <a:endParaRPr lang="en-US" altLang="de-DE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de-DE" sz="2000" dirty="0">
                <a:solidFill>
                  <a:srgbClr val="008000"/>
                </a:solidFill>
                <a:latin typeface="Arial" panose="020B0604020202020204" pitchFamily="34" charset="0"/>
              </a:rPr>
              <a:t>   a simple imperative program:</a:t>
            </a:r>
          </a:p>
          <a:p>
            <a:pPr eaLnBrk="1" hangingPunct="1">
              <a:spcBef>
                <a:spcPts val="0"/>
              </a:spcBef>
              <a:buNone/>
            </a:pPr>
            <a:r>
              <a:rPr lang="en-US" altLang="de-DE" sz="2000" dirty="0">
                <a:solidFill>
                  <a:srgbClr val="008000"/>
                </a:solidFill>
                <a:latin typeface="Arial" panose="020B0604020202020204" pitchFamily="34" charset="0"/>
              </a:rPr>
              <a:t>   the odd square numbers from 1 to 81 are output to the </a:t>
            </a:r>
            <a:r>
              <a:rPr lang="en-US" altLang="de-DE" sz="2000" dirty="0" err="1">
                <a:solidFill>
                  <a:srgbClr val="008000"/>
                </a:solidFill>
                <a:latin typeface="Arial" panose="020B0604020202020204" pitchFamily="34" charset="0"/>
              </a:rPr>
              <a:t>GroIMP</a:t>
            </a:r>
            <a:r>
              <a:rPr lang="en-US" altLang="de-DE" sz="2000" dirty="0">
                <a:solidFill>
                  <a:srgbClr val="008000"/>
                </a:solidFill>
                <a:latin typeface="Arial" panose="020B0604020202020204" pitchFamily="34" charset="0"/>
              </a:rPr>
              <a:t> console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de-DE" sz="2400" b="1" dirty="0">
                <a:solidFill>
                  <a:srgbClr val="0000FF"/>
                </a:solidFill>
                <a:latin typeface="Courier New" panose="02070309020205020404" pitchFamily="49" charset="0"/>
              </a:rPr>
              <a:t>protected void </a:t>
            </a:r>
            <a:r>
              <a:rPr lang="en-US" altLang="de-DE" sz="2400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init</a:t>
            </a:r>
            <a:r>
              <a:rPr lang="en-US" altLang="de-DE" sz="2400" b="1" dirty="0">
                <a:solidFill>
                  <a:srgbClr val="0000FF"/>
                </a:solidFill>
                <a:latin typeface="Courier New" panose="02070309020205020404" pitchFamily="49" charset="0"/>
              </a:rPr>
              <a:t>() 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de-DE" sz="2400" b="1" dirty="0">
                <a:solidFill>
                  <a:srgbClr val="0000FF"/>
                </a:solidFill>
                <a:latin typeface="Courier New" panose="02070309020205020404" pitchFamily="49" charset="0"/>
              </a:rPr>
              <a:t>{ 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de-DE" sz="2400" b="1" dirty="0">
                <a:solidFill>
                  <a:srgbClr val="0000FF"/>
                </a:solidFill>
                <a:latin typeface="Courier New" panose="02070309020205020404" pitchFamily="49" charset="0"/>
              </a:rPr>
              <a:t>   int a, b; 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de-DE" sz="2400" b="1" dirty="0">
                <a:solidFill>
                  <a:srgbClr val="0000FF"/>
                </a:solidFill>
                <a:latin typeface="Courier New" panose="02070309020205020404" pitchFamily="49" charset="0"/>
              </a:rPr>
              <a:t>   for (a = 1; a &lt;= 10; a++) 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de-DE" sz="2400" b="1" dirty="0">
                <a:solidFill>
                  <a:srgbClr val="0000FF"/>
                </a:solidFill>
                <a:latin typeface="Courier New" panose="02070309020205020404" pitchFamily="49" charset="0"/>
              </a:rPr>
              <a:t>     { 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de-DE" sz="2400" b="1" dirty="0">
                <a:solidFill>
                  <a:srgbClr val="0000FF"/>
                </a:solidFill>
                <a:latin typeface="Courier New" panose="02070309020205020404" pitchFamily="49" charset="0"/>
              </a:rPr>
              <a:t>     b = a*a; 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de-DE" sz="2400" b="1" dirty="0">
                <a:solidFill>
                  <a:srgbClr val="0000FF"/>
                </a:solidFill>
                <a:latin typeface="Courier New" panose="02070309020205020404" pitchFamily="49" charset="0"/>
              </a:rPr>
              <a:t>     if (b % 2 != 0) </a:t>
            </a:r>
            <a:r>
              <a:rPr lang="en-US" altLang="de-DE" sz="2400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println</a:t>
            </a:r>
            <a:r>
              <a:rPr lang="en-US" altLang="de-DE" sz="2400" b="1" dirty="0">
                <a:solidFill>
                  <a:srgbClr val="0000FF"/>
                </a:solidFill>
                <a:latin typeface="Courier New" panose="02070309020205020404" pitchFamily="49" charset="0"/>
              </a:rPr>
              <a:t>(b); 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de-DE" sz="2400" b="1" dirty="0">
                <a:solidFill>
                  <a:srgbClr val="0000FF"/>
                </a:solidFill>
                <a:latin typeface="Courier New" panose="02070309020205020404" pitchFamily="49" charset="0"/>
              </a:rPr>
              <a:t>     } 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de-DE" sz="2400" b="1" dirty="0">
                <a:solidFill>
                  <a:srgbClr val="0000FF"/>
                </a:solidFill>
                <a:latin typeface="Courier New" panose="02070309020205020404" pitchFamily="49" charset="0"/>
              </a:rPr>
              <a:t>   </a:t>
            </a:r>
            <a:r>
              <a:rPr lang="en-US" altLang="de-DE" sz="2400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println</a:t>
            </a:r>
            <a:r>
              <a:rPr lang="en-US" altLang="de-DE" sz="2400" b="1" dirty="0">
                <a:solidFill>
                  <a:srgbClr val="0000FF"/>
                </a:solidFill>
                <a:latin typeface="Courier New" panose="02070309020205020404" pitchFamily="49" charset="0"/>
              </a:rPr>
              <a:t>("end."); 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de-DE" sz="2400" b="1" dirty="0">
                <a:solidFill>
                  <a:srgbClr val="0000FF"/>
                </a:solidFill>
                <a:latin typeface="Courier New" panose="02070309020205020404" pitchFamily="49" charset="0"/>
              </a:rPr>
              <a:t>}</a:t>
            </a:r>
            <a:r>
              <a:rPr lang="en-US" altLang="de-DE" sz="2400" dirty="0">
                <a:solidFill>
                  <a:srgbClr val="0000FF"/>
                </a:solidFill>
                <a:latin typeface="Courier New" panose="02070309020205020404" pitchFamily="49" charset="0"/>
              </a:rPr>
              <a:t> 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AF463828-C942-4833-9F40-EAED32E8FD4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18864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7D8E1EF2-182A-4CCE-A0BE-1779454AEBF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0999" y="548680"/>
            <a:ext cx="1" cy="630932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30BA1F07-484E-4AF5-BCA7-62AEBFC40B63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17435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EF08558-E2B7-47A6-929D-D724D63FC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41D66D-E7B1-4B38-99CD-9052D1BD6D73}" type="slidenum">
              <a:rPr lang="de-DE" altLang="de-DE" smtClean="0"/>
              <a:pPr>
                <a:defRPr/>
              </a:pPr>
              <a:t>4</a:t>
            </a:fld>
            <a:endParaRPr lang="de-DE" altLang="de-DE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>
            <a:extLst>
              <a:ext uri="{FF2B5EF4-FFF2-40B4-BE49-F238E27FC236}">
                <a16:creationId xmlns:a16="http://schemas.microsoft.com/office/drawing/2014/main" id="{009928EA-7E8F-4A9F-9DCE-86AAF16C31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48680"/>
            <a:ext cx="7849691" cy="5847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600" dirty="0">
                <a:solidFill>
                  <a:srgbClr val="FF0000"/>
                </a:solidFill>
                <a:latin typeface="Courier New" panose="02070309020205020404" pitchFamily="49" charset="0"/>
              </a:rPr>
              <a:t> </a:t>
            </a:r>
            <a:r>
              <a:rPr lang="en-US" altLang="de-DE" sz="2800" b="1" dirty="0">
                <a:solidFill>
                  <a:srgbClr val="FF0000"/>
                </a:solidFill>
                <a:latin typeface="Courier New" panose="02070309020205020404" pitchFamily="49" charset="0"/>
              </a:rPr>
              <a:t>sm_progbsp03.rgg</a:t>
            </a:r>
            <a:endParaRPr lang="en-US" altLang="de-DE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ts val="600"/>
              </a:spcBef>
              <a:buNone/>
            </a:pPr>
            <a:r>
              <a:rPr lang="en-US" altLang="de-DE" sz="2000" dirty="0">
                <a:solidFill>
                  <a:srgbClr val="008000"/>
                </a:solidFill>
                <a:latin typeface="Arial" panose="020B0604020202020204" pitchFamily="34" charset="0"/>
              </a:rPr>
              <a:t>  a simple imperative program</a:t>
            </a:r>
          </a:p>
          <a:p>
            <a:pPr eaLnBrk="1" hangingPunct="1">
              <a:spcBef>
                <a:spcPts val="600"/>
              </a:spcBef>
              <a:buNone/>
            </a:pPr>
            <a:r>
              <a:rPr lang="en-US" altLang="de-DE" sz="2000" dirty="0">
                <a:solidFill>
                  <a:srgbClr val="008000"/>
                </a:solidFill>
                <a:latin typeface="Arial" panose="020B0604020202020204" pitchFamily="34" charset="0"/>
              </a:rPr>
              <a:t>  the first 20 Fibonacci numbers are written into an array </a:t>
            </a:r>
          </a:p>
          <a:p>
            <a:pPr eaLnBrk="1" hangingPunct="1">
              <a:spcBef>
                <a:spcPts val="0"/>
              </a:spcBef>
              <a:buNone/>
            </a:pPr>
            <a:r>
              <a:rPr lang="en-US" altLang="de-DE" sz="2000" dirty="0">
                <a:solidFill>
                  <a:srgbClr val="008000"/>
                </a:solidFill>
                <a:latin typeface="Arial" panose="020B0604020202020204" pitchFamily="34" charset="0"/>
              </a:rPr>
              <a:t>  and then output to the </a:t>
            </a:r>
            <a:r>
              <a:rPr lang="en-US" altLang="de-DE" sz="2000" dirty="0" err="1">
                <a:solidFill>
                  <a:srgbClr val="008000"/>
                </a:solidFill>
                <a:latin typeface="Arial" panose="020B0604020202020204" pitchFamily="34" charset="0"/>
              </a:rPr>
              <a:t>GroIMP</a:t>
            </a:r>
            <a:r>
              <a:rPr lang="en-US" altLang="de-DE" sz="2000" dirty="0">
                <a:solidFill>
                  <a:srgbClr val="008000"/>
                </a:solidFill>
                <a:latin typeface="Arial" panose="020B0604020202020204" pitchFamily="34" charset="0"/>
              </a:rPr>
              <a:t> console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de-DE" sz="2000" b="1" dirty="0">
                <a:solidFill>
                  <a:srgbClr val="0000FF"/>
                </a:solidFill>
                <a:latin typeface="Courier New" panose="02070309020205020404" pitchFamily="49" charset="0"/>
              </a:rPr>
              <a:t>protected void </a:t>
            </a:r>
            <a:r>
              <a:rPr lang="en-US" altLang="de-DE" sz="2000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init</a:t>
            </a:r>
            <a:r>
              <a:rPr lang="en-US" altLang="de-DE" sz="2000" b="1" dirty="0">
                <a:solidFill>
                  <a:srgbClr val="0000FF"/>
                </a:solidFill>
                <a:latin typeface="Courier New" panose="02070309020205020404" pitchFamily="49" charset="0"/>
              </a:rPr>
              <a:t>() 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de-DE" sz="2000" b="1" dirty="0">
                <a:solidFill>
                  <a:srgbClr val="0000FF"/>
                </a:solidFill>
                <a:latin typeface="Courier New" panose="02070309020205020404" pitchFamily="49" charset="0"/>
              </a:rPr>
              <a:t>{ 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de-DE" sz="2000" b="1" dirty="0">
                <a:solidFill>
                  <a:srgbClr val="0000FF"/>
                </a:solidFill>
                <a:latin typeface="Courier New" panose="02070309020205020404" pitchFamily="49" charset="0"/>
              </a:rPr>
              <a:t>   int </a:t>
            </a:r>
            <a:r>
              <a:rPr lang="en-US" altLang="de-DE" sz="2000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2000" b="1" dirty="0">
                <a:solidFill>
                  <a:srgbClr val="0000FF"/>
                </a:solidFill>
                <a:latin typeface="Courier New" panose="02070309020205020404" pitchFamily="49" charset="0"/>
              </a:rPr>
              <a:t>; 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de-DE" sz="2000" b="1" dirty="0">
                <a:solidFill>
                  <a:srgbClr val="0000FF"/>
                </a:solidFill>
                <a:latin typeface="Courier New" panose="02070309020205020404" pitchFamily="49" charset="0"/>
              </a:rPr>
              <a:t>   int[] </a:t>
            </a:r>
            <a:r>
              <a:rPr lang="en-US" altLang="de-DE" sz="2000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fibo</a:t>
            </a:r>
            <a:r>
              <a:rPr lang="en-US" altLang="de-DE" sz="2000" b="1" dirty="0">
                <a:solidFill>
                  <a:srgbClr val="0000FF"/>
                </a:solidFill>
                <a:latin typeface="Courier New" panose="02070309020205020404" pitchFamily="49" charset="0"/>
              </a:rPr>
              <a:t> = new int[20]; </a:t>
            </a:r>
            <a:r>
              <a:rPr lang="en-US" altLang="de-DE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/* </a:t>
            </a:r>
            <a:r>
              <a:rPr lang="en-US" altLang="de-DE" sz="2000" dirty="0">
                <a:solidFill>
                  <a:srgbClr val="008000"/>
                </a:solidFill>
                <a:latin typeface="Arial" panose="020B0604020202020204" pitchFamily="34" charset="0"/>
              </a:rPr>
              <a:t>Array declaration 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de-DE" sz="2000" dirty="0">
                <a:solidFill>
                  <a:srgbClr val="008000"/>
                </a:solidFill>
                <a:latin typeface="Arial" panose="020B0604020202020204" pitchFamily="34" charset="0"/>
              </a:rPr>
              <a:t>                                                                      and initialization </a:t>
            </a:r>
            <a:r>
              <a:rPr lang="en-US" altLang="de-DE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*/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   </a:t>
            </a:r>
            <a:r>
              <a:rPr lang="en-US" altLang="de-DE" sz="2000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fibo</a:t>
            </a:r>
            <a:r>
              <a:rPr lang="en-US" altLang="de-DE" sz="2000" b="1" dirty="0">
                <a:solidFill>
                  <a:srgbClr val="0000FF"/>
                </a:solidFill>
                <a:latin typeface="Courier New" panose="02070309020205020404" pitchFamily="49" charset="0"/>
              </a:rPr>
              <a:t>[0] = </a:t>
            </a:r>
            <a:r>
              <a:rPr lang="en-US" altLang="de-DE" sz="2000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fibo</a:t>
            </a:r>
            <a:r>
              <a:rPr lang="en-US" altLang="de-DE" sz="2000" b="1" dirty="0">
                <a:solidFill>
                  <a:srgbClr val="0000FF"/>
                </a:solidFill>
                <a:latin typeface="Courier New" panose="02070309020205020404" pitchFamily="49" charset="0"/>
              </a:rPr>
              <a:t>[1] = 1; 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de-DE" sz="2000" b="1" dirty="0">
                <a:solidFill>
                  <a:srgbClr val="0000FF"/>
                </a:solidFill>
                <a:latin typeface="Courier New" panose="02070309020205020404" pitchFamily="49" charset="0"/>
              </a:rPr>
              <a:t>   for (</a:t>
            </a:r>
            <a:r>
              <a:rPr lang="en-US" altLang="de-DE" sz="2000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2000" b="1" dirty="0">
                <a:solidFill>
                  <a:srgbClr val="0000FF"/>
                </a:solidFill>
                <a:latin typeface="Courier New" panose="02070309020205020404" pitchFamily="49" charset="0"/>
              </a:rPr>
              <a:t>=2; </a:t>
            </a:r>
            <a:r>
              <a:rPr lang="en-US" altLang="de-DE" sz="2000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2000" b="1" dirty="0">
                <a:solidFill>
                  <a:srgbClr val="0000FF"/>
                </a:solidFill>
                <a:latin typeface="Courier New" panose="02070309020205020404" pitchFamily="49" charset="0"/>
              </a:rPr>
              <a:t> &lt;= 19; </a:t>
            </a:r>
            <a:r>
              <a:rPr lang="en-US" altLang="de-DE" sz="2000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2000" b="1" dirty="0">
                <a:solidFill>
                  <a:srgbClr val="0000FF"/>
                </a:solidFill>
                <a:latin typeface="Courier New" panose="02070309020205020404" pitchFamily="49" charset="0"/>
              </a:rPr>
              <a:t>++) 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de-DE" sz="2000" b="1" dirty="0">
                <a:solidFill>
                  <a:srgbClr val="0000FF"/>
                </a:solidFill>
                <a:latin typeface="Courier New" panose="02070309020205020404" pitchFamily="49" charset="0"/>
              </a:rPr>
              <a:t>      </a:t>
            </a:r>
            <a:r>
              <a:rPr lang="en-US" altLang="de-DE" sz="2000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fibo</a:t>
            </a:r>
            <a:r>
              <a:rPr lang="en-US" altLang="de-DE" sz="2000" b="1" dirty="0">
                <a:solidFill>
                  <a:srgbClr val="0000FF"/>
                </a:solidFill>
                <a:latin typeface="Courier New" panose="02070309020205020404" pitchFamily="49" charset="0"/>
              </a:rPr>
              <a:t>[</a:t>
            </a:r>
            <a:r>
              <a:rPr lang="en-US" altLang="de-DE" sz="2000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2000" b="1" dirty="0">
                <a:solidFill>
                  <a:srgbClr val="0000FF"/>
                </a:solidFill>
                <a:latin typeface="Courier New" panose="02070309020205020404" pitchFamily="49" charset="0"/>
              </a:rPr>
              <a:t>] = </a:t>
            </a:r>
            <a:r>
              <a:rPr lang="en-US" altLang="de-DE" sz="2000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fibo</a:t>
            </a:r>
            <a:r>
              <a:rPr lang="en-US" altLang="de-DE" sz="2000" b="1" dirty="0">
                <a:solidFill>
                  <a:srgbClr val="0000FF"/>
                </a:solidFill>
                <a:latin typeface="Courier New" panose="02070309020205020404" pitchFamily="49" charset="0"/>
              </a:rPr>
              <a:t>[i-1] + </a:t>
            </a:r>
            <a:r>
              <a:rPr lang="en-US" altLang="de-DE" sz="2000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fibo</a:t>
            </a:r>
            <a:r>
              <a:rPr lang="en-US" altLang="de-DE" sz="2000" b="1" dirty="0">
                <a:solidFill>
                  <a:srgbClr val="0000FF"/>
                </a:solidFill>
                <a:latin typeface="Courier New" panose="02070309020205020404" pitchFamily="49" charset="0"/>
              </a:rPr>
              <a:t>[i-2]; 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de-DE" sz="2000" b="1" dirty="0">
                <a:solidFill>
                  <a:srgbClr val="0000FF"/>
                </a:solidFill>
                <a:latin typeface="Courier New" panose="02070309020205020404" pitchFamily="49" charset="0"/>
              </a:rPr>
              <a:t>   for (</a:t>
            </a:r>
            <a:r>
              <a:rPr lang="en-US" altLang="de-DE" sz="2000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2000" b="1" dirty="0">
                <a:solidFill>
                  <a:srgbClr val="0000FF"/>
                </a:solidFill>
                <a:latin typeface="Courier New" panose="02070309020205020404" pitchFamily="49" charset="0"/>
              </a:rPr>
              <a:t>=0; </a:t>
            </a:r>
            <a:r>
              <a:rPr lang="en-US" altLang="de-DE" sz="2000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2000" b="1" dirty="0">
                <a:solidFill>
                  <a:srgbClr val="0000FF"/>
                </a:solidFill>
                <a:latin typeface="Courier New" panose="02070309020205020404" pitchFamily="49" charset="0"/>
              </a:rPr>
              <a:t> &lt;= 19; </a:t>
            </a:r>
            <a:r>
              <a:rPr lang="en-US" altLang="de-DE" sz="2000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2000" b="1" dirty="0">
                <a:solidFill>
                  <a:srgbClr val="0000FF"/>
                </a:solidFill>
                <a:latin typeface="Courier New" panose="02070309020205020404" pitchFamily="49" charset="0"/>
              </a:rPr>
              <a:t>++) 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de-DE" sz="2000" b="1" dirty="0">
                <a:solidFill>
                  <a:srgbClr val="0000FF"/>
                </a:solidFill>
                <a:latin typeface="Courier New" panose="02070309020205020404" pitchFamily="49" charset="0"/>
              </a:rPr>
              <a:t>      </a:t>
            </a:r>
            <a:r>
              <a:rPr lang="en-US" altLang="de-DE" sz="2000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println</a:t>
            </a:r>
            <a:r>
              <a:rPr lang="en-US" altLang="de-DE" sz="2000" b="1" dirty="0">
                <a:solidFill>
                  <a:srgbClr val="0000FF"/>
                </a:solidFill>
                <a:latin typeface="Courier New" panose="02070309020205020404" pitchFamily="49" charset="0"/>
              </a:rPr>
              <a:t>(</a:t>
            </a:r>
            <a:r>
              <a:rPr lang="en-US" altLang="de-DE" sz="2000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fibo</a:t>
            </a:r>
            <a:r>
              <a:rPr lang="en-US" altLang="de-DE" sz="2000" b="1" dirty="0">
                <a:solidFill>
                  <a:srgbClr val="0000FF"/>
                </a:solidFill>
                <a:latin typeface="Courier New" panose="02070309020205020404" pitchFamily="49" charset="0"/>
              </a:rPr>
              <a:t>[</a:t>
            </a:r>
            <a:r>
              <a:rPr lang="en-US" altLang="de-DE" sz="2000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2000" b="1" dirty="0">
                <a:solidFill>
                  <a:srgbClr val="0000FF"/>
                </a:solidFill>
                <a:latin typeface="Courier New" panose="02070309020205020404" pitchFamily="49" charset="0"/>
              </a:rPr>
              <a:t>]); 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de-DE" sz="2000" b="1" dirty="0">
                <a:solidFill>
                  <a:srgbClr val="0000FF"/>
                </a:solidFill>
                <a:latin typeface="Courier New" panose="02070309020205020404" pitchFamily="49" charset="0"/>
              </a:rPr>
              <a:t>   </a:t>
            </a:r>
            <a:r>
              <a:rPr lang="en-US" altLang="de-DE" sz="2000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println</a:t>
            </a:r>
            <a:r>
              <a:rPr lang="en-US" altLang="de-DE" sz="2000" b="1" dirty="0">
                <a:solidFill>
                  <a:srgbClr val="0000FF"/>
                </a:solidFill>
                <a:latin typeface="Courier New" panose="02070309020205020404" pitchFamily="49" charset="0"/>
              </a:rPr>
              <a:t>("end."); 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de-DE" sz="2000" b="1" dirty="0">
                <a:solidFill>
                  <a:srgbClr val="0000FF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EF8DC144-7704-4E6A-923B-DB2236917EE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18864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F282F3DE-F04E-4413-B078-76E9B0733FB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0999" y="548680"/>
            <a:ext cx="1" cy="630932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19FBEA9B-F6B3-4578-9894-E05BAAF4D8F9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17435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A3438A6-AD11-4941-994D-AB572D023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41D66D-E7B1-4B38-99CD-9052D1BD6D73}" type="slidenum">
              <a:rPr lang="de-DE" altLang="de-DE" smtClean="0"/>
              <a:pPr>
                <a:defRPr/>
              </a:pPr>
              <a:t>5</a:t>
            </a:fld>
            <a:endParaRPr lang="de-DE" altLang="de-DE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>
            <a:extLst>
              <a:ext uri="{FF2B5EF4-FFF2-40B4-BE49-F238E27FC236}">
                <a16:creationId xmlns:a16="http://schemas.microsoft.com/office/drawing/2014/main" id="{A9CAE536-87A8-4EAA-AE29-645FEBB46F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0870" y="333375"/>
            <a:ext cx="7705540" cy="632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FF0000"/>
                </a:solidFill>
                <a:latin typeface="Courier New" panose="02070309020205020404" pitchFamily="49" charset="0"/>
              </a:rPr>
              <a:t>sm_progbsp04.rgg</a:t>
            </a: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</a:rPr>
              <a:t>:  using a function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de-DE" sz="1800" b="1" dirty="0">
                <a:solidFill>
                  <a:srgbClr val="008000"/>
                </a:solidFill>
                <a:latin typeface="Courier New" panose="02070309020205020404" pitchFamily="49" charset="0"/>
              </a:rPr>
              <a:t>/* </a:t>
            </a:r>
            <a:r>
              <a:rPr lang="en-US" altLang="de-DE" sz="1800" dirty="0">
                <a:solidFill>
                  <a:srgbClr val="008000"/>
                </a:solidFill>
                <a:latin typeface="Arial" panose="020B0604020202020204" pitchFamily="34" charset="0"/>
              </a:rPr>
              <a:t>a simple imperative program: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de-DE" sz="1800" dirty="0">
                <a:solidFill>
                  <a:srgbClr val="008000"/>
                </a:solidFill>
                <a:latin typeface="Arial" panose="020B0604020202020204" pitchFamily="34" charset="0"/>
              </a:rPr>
              <a:t>A self-written function calculates x</a:t>
            </a:r>
            <a:r>
              <a:rPr lang="en-US" altLang="de-DE" sz="1800" baseline="30000" dirty="0">
                <a:solidFill>
                  <a:srgbClr val="008000"/>
                </a:solidFill>
                <a:latin typeface="Arial" panose="020B0604020202020204" pitchFamily="34" charset="0"/>
              </a:rPr>
              <a:t>2</a:t>
            </a:r>
            <a:r>
              <a:rPr lang="en-US" altLang="de-DE" sz="1800" dirty="0">
                <a:solidFill>
                  <a:srgbClr val="008000"/>
                </a:solidFill>
                <a:latin typeface="Arial" panose="020B0604020202020204" pitchFamily="34" charset="0"/>
              </a:rPr>
              <a:t> + 1; 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de-DE" sz="1800" dirty="0">
                <a:solidFill>
                  <a:srgbClr val="008000"/>
                </a:solidFill>
                <a:latin typeface="Arial" panose="020B0604020202020204" pitchFamily="34" charset="0"/>
              </a:rPr>
              <a:t>this is evaluated for x from 0 to 1 in 0.1 steps.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de-DE" sz="1800" dirty="0">
                <a:solidFill>
                  <a:srgbClr val="008000"/>
                </a:solidFill>
                <a:latin typeface="Arial" panose="020B0604020202020204" pitchFamily="34" charset="0"/>
              </a:rPr>
              <a:t>Pay attention to rounding errors and to the correct upper limit for x.</a:t>
            </a:r>
            <a:r>
              <a:rPr lang="en-US" altLang="de-DE" sz="1800" b="1" dirty="0">
                <a:solidFill>
                  <a:srgbClr val="008000"/>
                </a:solidFill>
                <a:latin typeface="Courier New" panose="02070309020205020404" pitchFamily="49" charset="0"/>
              </a:rPr>
              <a:t> */</a:t>
            </a:r>
            <a:r>
              <a:rPr lang="en-US" altLang="de-DE" sz="1800" b="1" dirty="0">
                <a:latin typeface="Courier New" panose="02070309020205020404" pitchFamily="49" charset="0"/>
              </a:rPr>
              <a:t> 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endParaRPr lang="en-US" altLang="de-DE" sz="800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de-DE" sz="1800" b="1" dirty="0">
                <a:solidFill>
                  <a:srgbClr val="0000FF"/>
                </a:solidFill>
                <a:latin typeface="Courier New" panose="02070309020205020404" pitchFamily="49" charset="0"/>
              </a:rPr>
              <a:t>public float function(float x) 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de-DE" sz="1800" b="1" dirty="0">
                <a:solidFill>
                  <a:srgbClr val="0000FF"/>
                </a:solidFill>
                <a:latin typeface="Courier New" panose="02070309020205020404" pitchFamily="49" charset="0"/>
              </a:rPr>
              <a:t>   { 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de-DE" sz="1800" b="1" dirty="0">
                <a:solidFill>
                  <a:srgbClr val="0000FF"/>
                </a:solidFill>
                <a:latin typeface="Courier New" panose="02070309020205020404" pitchFamily="49" charset="0"/>
              </a:rPr>
              <a:t>   return x*x + 1; 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de-DE" sz="1800" b="1" dirty="0">
                <a:solidFill>
                  <a:srgbClr val="0000FF"/>
                </a:solidFill>
                <a:latin typeface="Courier New" panose="02070309020205020404" pitchFamily="49" charset="0"/>
              </a:rPr>
              <a:t>   } 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de-DE" sz="1800" b="1" dirty="0">
                <a:solidFill>
                  <a:srgbClr val="0000FF"/>
                </a:solidFill>
                <a:latin typeface="Courier New" panose="02070309020205020404" pitchFamily="49" charset="0"/>
              </a:rPr>
              <a:t>protected void </a:t>
            </a:r>
            <a:r>
              <a:rPr lang="en-US" altLang="de-DE" sz="1800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init</a:t>
            </a:r>
            <a:r>
              <a:rPr lang="en-US" altLang="de-DE" sz="1800" b="1" dirty="0">
                <a:solidFill>
                  <a:srgbClr val="0000FF"/>
                </a:solidFill>
                <a:latin typeface="Courier New" panose="02070309020205020404" pitchFamily="49" charset="0"/>
              </a:rPr>
              <a:t>() 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de-DE" sz="1800" b="1" dirty="0">
                <a:solidFill>
                  <a:srgbClr val="0000FF"/>
                </a:solidFill>
                <a:latin typeface="Courier New" panose="02070309020205020404" pitchFamily="49" charset="0"/>
              </a:rPr>
              <a:t>   { 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de-DE" sz="1800" b="1" dirty="0">
                <a:solidFill>
                  <a:srgbClr val="0000FF"/>
                </a:solidFill>
                <a:latin typeface="Courier New" panose="02070309020205020404" pitchFamily="49" charset="0"/>
              </a:rPr>
              <a:t>   float a = 0.0;           </a:t>
            </a:r>
            <a:r>
              <a:rPr lang="en-US" altLang="de-DE" sz="1800" b="1" dirty="0">
                <a:solidFill>
                  <a:srgbClr val="008000"/>
                </a:solidFill>
                <a:latin typeface="Courier New" panose="02070309020205020404" pitchFamily="49" charset="0"/>
              </a:rPr>
              <a:t>/* </a:t>
            </a:r>
            <a:r>
              <a:rPr lang="en-US" altLang="de-DE" sz="1800" dirty="0">
                <a:solidFill>
                  <a:srgbClr val="008000"/>
                </a:solidFill>
                <a:latin typeface="Arial" panose="020B0604020202020204" pitchFamily="34" charset="0"/>
              </a:rPr>
              <a:t>floating-point number</a:t>
            </a:r>
            <a:r>
              <a:rPr lang="en-US" altLang="de-DE" sz="1800" b="1" dirty="0">
                <a:solidFill>
                  <a:srgbClr val="008000"/>
                </a:solidFill>
                <a:latin typeface="Courier New" panose="02070309020205020404" pitchFamily="49" charset="0"/>
              </a:rPr>
              <a:t> */</a:t>
            </a:r>
            <a:r>
              <a:rPr lang="en-US" altLang="de-DE" sz="1800" b="1" dirty="0">
                <a:latin typeface="Courier New" panose="02070309020205020404" pitchFamily="49" charset="0"/>
              </a:rPr>
              <a:t> 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   </a:t>
            </a:r>
            <a:r>
              <a:rPr lang="en-US" altLang="de-DE" sz="1800" b="1" dirty="0">
                <a:solidFill>
                  <a:srgbClr val="0000FF"/>
                </a:solidFill>
                <a:latin typeface="Courier New" panose="02070309020205020404" pitchFamily="49" charset="0"/>
              </a:rPr>
              <a:t>while (a &lt;= 1.00001) 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de-DE" sz="1800" b="1" dirty="0">
                <a:solidFill>
                  <a:srgbClr val="0000FF"/>
                </a:solidFill>
                <a:latin typeface="Courier New" panose="02070309020205020404" pitchFamily="49" charset="0"/>
              </a:rPr>
              <a:t>      { 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de-DE" sz="1800" b="1" dirty="0">
                <a:solidFill>
                  <a:srgbClr val="0000FF"/>
                </a:solidFill>
                <a:latin typeface="Courier New" panose="02070309020205020404" pitchFamily="49" charset="0"/>
              </a:rPr>
              <a:t>      </a:t>
            </a:r>
            <a:r>
              <a:rPr lang="en-US" altLang="de-DE" sz="1800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println</a:t>
            </a:r>
            <a:r>
              <a:rPr lang="en-US" altLang="de-DE" sz="1800" b="1" dirty="0">
                <a:solidFill>
                  <a:srgbClr val="0000FF"/>
                </a:solidFill>
                <a:latin typeface="Courier New" panose="02070309020205020404" pitchFamily="49" charset="0"/>
              </a:rPr>
              <a:t>(function(a)); </a:t>
            </a:r>
            <a:r>
              <a:rPr lang="en-US" altLang="de-DE" sz="1800" b="1" dirty="0">
                <a:solidFill>
                  <a:srgbClr val="008000"/>
                </a:solidFill>
                <a:latin typeface="Courier New" panose="02070309020205020404" pitchFamily="49" charset="0"/>
              </a:rPr>
              <a:t>/* </a:t>
            </a:r>
            <a:r>
              <a:rPr lang="en-US" altLang="de-DE" sz="1800" dirty="0">
                <a:solidFill>
                  <a:srgbClr val="008000"/>
                </a:solidFill>
                <a:latin typeface="Arial" panose="020B0604020202020204" pitchFamily="34" charset="0"/>
              </a:rPr>
              <a:t>evaluate function, and print </a:t>
            </a:r>
            <a:r>
              <a:rPr lang="en-US" altLang="de-DE" sz="1800" b="1" dirty="0">
                <a:solidFill>
                  <a:srgbClr val="008000"/>
                </a:solidFill>
                <a:latin typeface="Courier New" panose="02070309020205020404" pitchFamily="49" charset="0"/>
              </a:rPr>
              <a:t>*/</a:t>
            </a:r>
            <a:r>
              <a:rPr lang="en-US" altLang="de-DE" sz="1800" b="1" dirty="0">
                <a:latin typeface="Courier New" panose="02070309020205020404" pitchFamily="49" charset="0"/>
              </a:rPr>
              <a:t> 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      </a:t>
            </a:r>
            <a:r>
              <a:rPr lang="en-US" altLang="de-DE" sz="1800" b="1" dirty="0">
                <a:solidFill>
                  <a:srgbClr val="0000FF"/>
                </a:solidFill>
                <a:latin typeface="Courier New" panose="02070309020205020404" pitchFamily="49" charset="0"/>
              </a:rPr>
              <a:t>a += 0.1;             </a:t>
            </a:r>
            <a:r>
              <a:rPr lang="en-US" altLang="de-DE" sz="1800" b="1" dirty="0">
                <a:solidFill>
                  <a:srgbClr val="008000"/>
                </a:solidFill>
                <a:latin typeface="Courier New" panose="02070309020205020404" pitchFamily="49" charset="0"/>
              </a:rPr>
              <a:t>/* </a:t>
            </a:r>
            <a:r>
              <a:rPr lang="en-US" altLang="de-DE" sz="1800" dirty="0">
                <a:solidFill>
                  <a:srgbClr val="008000"/>
                </a:solidFill>
                <a:latin typeface="Arial" panose="020B0604020202020204" pitchFamily="34" charset="0"/>
              </a:rPr>
              <a:t>increment</a:t>
            </a:r>
            <a:r>
              <a:rPr lang="en-US" altLang="de-DE" sz="1800" b="1" dirty="0">
                <a:solidFill>
                  <a:srgbClr val="008000"/>
                </a:solidFill>
                <a:latin typeface="Courier New" panose="02070309020205020404" pitchFamily="49" charset="0"/>
              </a:rPr>
              <a:t> a */</a:t>
            </a:r>
            <a:r>
              <a:rPr lang="en-US" altLang="de-DE" sz="1800" b="1" dirty="0">
                <a:latin typeface="Courier New" panose="02070309020205020404" pitchFamily="49" charset="0"/>
              </a:rPr>
              <a:t> 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      </a:t>
            </a:r>
            <a:r>
              <a:rPr lang="en-US" altLang="de-DE" sz="1800" b="1" dirty="0">
                <a:solidFill>
                  <a:srgbClr val="0000FF"/>
                </a:solidFill>
                <a:latin typeface="Courier New" panose="02070309020205020404" pitchFamily="49" charset="0"/>
              </a:rPr>
              <a:t>} 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de-DE" sz="1800" b="1" dirty="0">
                <a:solidFill>
                  <a:srgbClr val="0000FF"/>
                </a:solidFill>
                <a:latin typeface="Courier New" panose="02070309020205020404" pitchFamily="49" charset="0"/>
              </a:rPr>
              <a:t>   </a:t>
            </a:r>
            <a:r>
              <a:rPr lang="en-US" altLang="de-DE" sz="1800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println</a:t>
            </a:r>
            <a:r>
              <a:rPr lang="en-US" altLang="de-DE" sz="1800" b="1" dirty="0">
                <a:solidFill>
                  <a:srgbClr val="0000FF"/>
                </a:solidFill>
                <a:latin typeface="Courier New" panose="02070309020205020404" pitchFamily="49" charset="0"/>
              </a:rPr>
              <a:t>("end.");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de-DE" sz="1800" b="1" dirty="0">
                <a:solidFill>
                  <a:srgbClr val="0000FF"/>
                </a:solidFill>
                <a:latin typeface="Courier New" panose="02070309020205020404" pitchFamily="49" charset="0"/>
              </a:rPr>
              <a:t>   }</a:t>
            </a:r>
            <a:r>
              <a:rPr lang="en-US" altLang="de-DE" sz="1800" dirty="0">
                <a:solidFill>
                  <a:srgbClr val="0000FF"/>
                </a:solidFill>
                <a:latin typeface="Courier New" panose="02070309020205020404" pitchFamily="49" charset="0"/>
              </a:rPr>
              <a:t> 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BA44A40F-705D-4827-8861-8359E71A73A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18864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702F9FF0-757D-4927-9C23-97D9BC8DEBF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0998" y="548680"/>
            <a:ext cx="1" cy="630932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53741A45-E272-4A3A-B252-131F1EB028A7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17435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4EB4FB7-F37B-43EF-A735-6559E4299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41D66D-E7B1-4B38-99CD-9052D1BD6D73}" type="slidenum">
              <a:rPr lang="de-DE" altLang="de-DE" smtClean="0"/>
              <a:pPr>
                <a:defRPr/>
              </a:pPr>
              <a:t>6</a:t>
            </a:fld>
            <a:endParaRPr lang="de-DE" altLang="de-DE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>
            <a:extLst>
              <a:ext uri="{FF2B5EF4-FFF2-40B4-BE49-F238E27FC236}">
                <a16:creationId xmlns:a16="http://schemas.microsoft.com/office/drawing/2014/main" id="{0BAB237E-E475-427B-8E3C-68C2A04C1E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5623" y="353199"/>
            <a:ext cx="7707757" cy="19543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CC3300"/>
                </a:solidFill>
                <a:latin typeface="Arial" panose="020B0604020202020204" pitchFamily="34" charset="0"/>
              </a:rPr>
              <a:t>Nesting of rule-based and imperative code in XL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Rule-oriented block: </a:t>
            </a:r>
            <a:r>
              <a:rPr lang="en-US" altLang="de-DE" sz="2400" dirty="0">
                <a:solidFill>
                  <a:srgbClr val="0000FF"/>
                </a:solidFill>
                <a:latin typeface="Arial" panose="020B0604020202020204" pitchFamily="34" charset="0"/>
              </a:rPr>
              <a:t>[ … ]</a:t>
            </a:r>
          </a:p>
          <a:p>
            <a:pPr marL="342900" indent="-342900" eaLnBrk="1" hangingPunct="1">
              <a:spcBef>
                <a:spcPts val="6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Imperative block (similar to Java): </a:t>
            </a:r>
            <a:r>
              <a:rPr lang="en-US" altLang="de-DE" sz="2400" dirty="0">
                <a:solidFill>
                  <a:srgbClr val="008000"/>
                </a:solidFill>
                <a:latin typeface="Arial" panose="020B0604020202020204" pitchFamily="34" charset="0"/>
              </a:rPr>
              <a:t>{ … }</a:t>
            </a:r>
          </a:p>
        </p:txBody>
      </p:sp>
      <p:pic>
        <p:nvPicPr>
          <p:cNvPr id="8196" name="Picture 6" descr="kat19c">
            <a:extLst>
              <a:ext uri="{FF2B5EF4-FFF2-40B4-BE49-F238E27FC236}">
                <a16:creationId xmlns:a16="http://schemas.microsoft.com/office/drawing/2014/main" id="{FEB91909-8D88-4AB8-BA34-5217213814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420888"/>
            <a:ext cx="7691261" cy="4233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3">
            <a:extLst>
              <a:ext uri="{FF2B5EF4-FFF2-40B4-BE49-F238E27FC236}">
                <a16:creationId xmlns:a16="http://schemas.microsoft.com/office/drawing/2014/main" id="{41A5BA31-A8F5-4551-842F-B633FB466A0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18864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4">
            <a:extLst>
              <a:ext uri="{FF2B5EF4-FFF2-40B4-BE49-F238E27FC236}">
                <a16:creationId xmlns:a16="http://schemas.microsoft.com/office/drawing/2014/main" id="{092D0B8A-DC70-42D0-A66C-D731E5C06D8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0999" y="548680"/>
            <a:ext cx="1" cy="630932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" name="AutoShape 5">
            <a:extLst>
              <a:ext uri="{FF2B5EF4-FFF2-40B4-BE49-F238E27FC236}">
                <a16:creationId xmlns:a16="http://schemas.microsoft.com/office/drawing/2014/main" id="{CE753521-B760-4916-8754-A76776C43F40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17435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3BF7433-AA6F-42F7-85BD-9D207E381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41D66D-E7B1-4B38-99CD-9052D1BD6D73}" type="slidenum">
              <a:rPr lang="de-DE" altLang="de-DE" smtClean="0"/>
              <a:pPr>
                <a:defRPr/>
              </a:pPr>
              <a:t>7</a:t>
            </a:fld>
            <a:endParaRPr lang="de-DE" alt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5487FD7A-8B30-41CA-8E13-A22558CCDCEC}"/>
              </a:ext>
            </a:extLst>
          </p:cNvPr>
          <p:cNvSpPr txBox="1"/>
          <p:nvPr/>
        </p:nvSpPr>
        <p:spPr>
          <a:xfrm>
            <a:off x="1907704" y="3598513"/>
            <a:ext cx="36004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>
            <a:extLst>
              <a:ext uri="{FF2B5EF4-FFF2-40B4-BE49-F238E27FC236}">
                <a16:creationId xmlns:a16="http://schemas.microsoft.com/office/drawing/2014/main" id="{81CECB20-0488-46B4-BE30-1C91831E38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4314" y="342834"/>
            <a:ext cx="7560431" cy="19543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CC3300"/>
                </a:solidFill>
                <a:latin typeface="Arial" panose="020B0604020202020204" pitchFamily="34" charset="0"/>
              </a:rPr>
              <a:t>Nesting of rule-based and imperative code in XL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Rule-oriented block: </a:t>
            </a:r>
            <a:r>
              <a:rPr lang="en-US" altLang="de-DE" sz="2400" dirty="0">
                <a:solidFill>
                  <a:srgbClr val="0000FF"/>
                </a:solidFill>
                <a:latin typeface="Arial" panose="020B0604020202020204" pitchFamily="34" charset="0"/>
              </a:rPr>
              <a:t>[ … ]</a:t>
            </a:r>
          </a:p>
          <a:p>
            <a:pPr marL="342900" indent="-342900" eaLnBrk="1" hangingPunct="1">
              <a:spcBef>
                <a:spcPts val="6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Imperative block (similar to Java): </a:t>
            </a:r>
            <a:r>
              <a:rPr lang="en-US" altLang="de-DE" sz="2400" dirty="0">
                <a:solidFill>
                  <a:srgbClr val="008000"/>
                </a:solidFill>
                <a:latin typeface="Arial" panose="020B0604020202020204" pitchFamily="34" charset="0"/>
              </a:rPr>
              <a:t>{ … }</a:t>
            </a:r>
          </a:p>
        </p:txBody>
      </p:sp>
      <p:pic>
        <p:nvPicPr>
          <p:cNvPr id="9220" name="Picture 6" descr="kat19c">
            <a:extLst>
              <a:ext uri="{FF2B5EF4-FFF2-40B4-BE49-F238E27FC236}">
                <a16:creationId xmlns:a16="http://schemas.microsoft.com/office/drawing/2014/main" id="{87F0834C-1295-4CE5-9521-A06A8A1677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245" y="2474912"/>
            <a:ext cx="7848598" cy="423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7" descr="kat19d">
            <a:extLst>
              <a:ext uri="{FF2B5EF4-FFF2-40B4-BE49-F238E27FC236}">
                <a16:creationId xmlns:a16="http://schemas.microsoft.com/office/drawing/2014/main" id="{C7719F19-A624-4C63-8E64-2EC2AD45AD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2997200"/>
            <a:ext cx="2808288" cy="197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2" name="AutoShape 8">
            <a:extLst>
              <a:ext uri="{FF2B5EF4-FFF2-40B4-BE49-F238E27FC236}">
                <a16:creationId xmlns:a16="http://schemas.microsoft.com/office/drawing/2014/main" id="{5BF28B40-ADBB-4EBF-8970-AA73078CED75}"/>
              </a:ext>
            </a:extLst>
          </p:cNvPr>
          <p:cNvSpPr>
            <a:spLocks/>
          </p:cNvSpPr>
          <p:nvPr/>
        </p:nvSpPr>
        <p:spPr bwMode="auto">
          <a:xfrm>
            <a:off x="3563938" y="3357563"/>
            <a:ext cx="360362" cy="1223962"/>
          </a:xfrm>
          <a:prstGeom prst="rightBrace">
            <a:avLst>
              <a:gd name="adj1" fmla="val 28304"/>
              <a:gd name="adj2" fmla="val 50000"/>
            </a:avLst>
          </a:prstGeom>
          <a:noFill/>
          <a:ln w="190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9223" name="AutoShape 9">
            <a:extLst>
              <a:ext uri="{FF2B5EF4-FFF2-40B4-BE49-F238E27FC236}">
                <a16:creationId xmlns:a16="http://schemas.microsoft.com/office/drawing/2014/main" id="{98D86DCB-8425-4AAD-B8FA-7A4D2350D980}"/>
              </a:ext>
            </a:extLst>
          </p:cNvPr>
          <p:cNvSpPr>
            <a:spLocks/>
          </p:cNvSpPr>
          <p:nvPr/>
        </p:nvSpPr>
        <p:spPr bwMode="auto">
          <a:xfrm>
            <a:off x="5724525" y="3068638"/>
            <a:ext cx="287338" cy="1800225"/>
          </a:xfrm>
          <a:prstGeom prst="leftBrace">
            <a:avLst>
              <a:gd name="adj1" fmla="val 52210"/>
              <a:gd name="adj2" fmla="val 50000"/>
            </a:avLst>
          </a:prstGeom>
          <a:noFill/>
          <a:ln w="190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8" name="Line 3">
            <a:extLst>
              <a:ext uri="{FF2B5EF4-FFF2-40B4-BE49-F238E27FC236}">
                <a16:creationId xmlns:a16="http://schemas.microsoft.com/office/drawing/2014/main" id="{303F69CA-A337-43EC-A4CC-66F35FB8D9A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18864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Line 4">
            <a:extLst>
              <a:ext uri="{FF2B5EF4-FFF2-40B4-BE49-F238E27FC236}">
                <a16:creationId xmlns:a16="http://schemas.microsoft.com/office/drawing/2014/main" id="{4D0C303D-12CC-4F22-A9BC-42FCE72896F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0997" y="548680"/>
            <a:ext cx="3" cy="630932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0" name="AutoShape 5">
            <a:extLst>
              <a:ext uri="{FF2B5EF4-FFF2-40B4-BE49-F238E27FC236}">
                <a16:creationId xmlns:a16="http://schemas.microsoft.com/office/drawing/2014/main" id="{774A016C-1C42-4E7D-B2CC-BC6435F87D60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17435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2DF943C-37DF-4615-8705-B590DC36A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41D66D-E7B1-4B38-99CD-9052D1BD6D73}" type="slidenum">
              <a:rPr lang="de-DE" altLang="de-DE" smtClean="0"/>
              <a:pPr>
                <a:defRPr/>
              </a:pPr>
              <a:t>8</a:t>
            </a:fld>
            <a:endParaRPr lang="de-DE" altLang="de-DE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EB37D9B-50A4-4D5F-9BE8-26E022FD12AE}"/>
              </a:ext>
            </a:extLst>
          </p:cNvPr>
          <p:cNvSpPr txBox="1"/>
          <p:nvPr/>
        </p:nvSpPr>
        <p:spPr>
          <a:xfrm>
            <a:off x="6502946" y="3032043"/>
            <a:ext cx="181347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alternatively</a:t>
            </a:r>
            <a:r>
              <a:rPr lang="de-DE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B0A89578-3757-4753-9CA7-0DDE9319576E}"/>
              </a:ext>
            </a:extLst>
          </p:cNvPr>
          <p:cNvSpPr txBox="1"/>
          <p:nvPr/>
        </p:nvSpPr>
        <p:spPr>
          <a:xfrm>
            <a:off x="2123766" y="3681799"/>
            <a:ext cx="36004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>
            <a:extLst>
              <a:ext uri="{FF2B5EF4-FFF2-40B4-BE49-F238E27FC236}">
                <a16:creationId xmlns:a16="http://schemas.microsoft.com/office/drawing/2014/main" id="{529834F3-5676-40C1-B564-ACB56625FD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188" y="288513"/>
            <a:ext cx="8496300" cy="63248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CC3300"/>
                </a:solidFill>
                <a:latin typeface="Arial" panose="020B0604020202020204" pitchFamily="34" charset="0"/>
              </a:rPr>
              <a:t>Note the different syntax of control structures in the imperative and rule-based parts of XL: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imperative: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b="1" dirty="0">
                <a:solidFill>
                  <a:srgbClr val="0000FF"/>
                </a:solidFill>
                <a:latin typeface="Courier New" panose="02070309020205020404" pitchFamily="49" charset="0"/>
              </a:rPr>
              <a:t>{</a:t>
            </a:r>
            <a:r>
              <a:rPr lang="en-US" altLang="de-DE" sz="2000" b="1" dirty="0">
                <a:latin typeface="Courier New" panose="02070309020205020404" pitchFamily="49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   // ...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   for (int </a:t>
            </a:r>
            <a:r>
              <a:rPr lang="en-US" altLang="de-DE" sz="2000" b="1" dirty="0" err="1">
                <a:latin typeface="Courier New" panose="02070309020205020404" pitchFamily="49" charset="0"/>
              </a:rPr>
              <a:t>i</a:t>
            </a:r>
            <a:r>
              <a:rPr lang="en-US" altLang="de-DE" sz="2000" b="1" dirty="0">
                <a:latin typeface="Courier New" panose="02070309020205020404" pitchFamily="49" charset="0"/>
              </a:rPr>
              <a:t> = 1; </a:t>
            </a:r>
            <a:r>
              <a:rPr lang="en-US" altLang="de-DE" sz="2000" b="1" dirty="0" err="1">
                <a:latin typeface="Courier New" panose="02070309020205020404" pitchFamily="49" charset="0"/>
              </a:rPr>
              <a:t>i</a:t>
            </a:r>
            <a:r>
              <a:rPr lang="en-US" altLang="de-DE" sz="2000" b="1" dirty="0">
                <a:latin typeface="Courier New" panose="02070309020205020404" pitchFamily="49" charset="0"/>
              </a:rPr>
              <a:t> &lt;= 42; </a:t>
            </a:r>
            <a:r>
              <a:rPr lang="en-US" altLang="de-DE" sz="2000" b="1" dirty="0" err="1">
                <a:latin typeface="Courier New" panose="02070309020205020404" pitchFamily="49" charset="0"/>
              </a:rPr>
              <a:t>i</a:t>
            </a:r>
            <a:r>
              <a:rPr lang="en-US" altLang="de-DE" sz="2000" b="1" dirty="0">
                <a:latin typeface="Courier New" panose="02070309020205020404" pitchFamily="49" charset="0"/>
              </a:rPr>
              <a:t>++)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      </a:t>
            </a:r>
            <a:r>
              <a:rPr lang="en-US" altLang="de-DE" sz="2000" b="1" dirty="0">
                <a:solidFill>
                  <a:srgbClr val="0000FF"/>
                </a:solidFill>
                <a:latin typeface="Courier New" panose="02070309020205020404" pitchFamily="49" charset="0"/>
              </a:rPr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      x[</a:t>
            </a:r>
            <a:r>
              <a:rPr lang="en-US" altLang="de-DE" sz="2000" b="1" dirty="0" err="1">
                <a:latin typeface="Courier New" panose="02070309020205020404" pitchFamily="49" charset="0"/>
              </a:rPr>
              <a:t>i</a:t>
            </a:r>
            <a:r>
              <a:rPr lang="en-US" altLang="de-DE" sz="2000" b="1" dirty="0">
                <a:latin typeface="Courier New" panose="02070309020205020404" pitchFamily="49" charset="0"/>
              </a:rPr>
              <a:t>] = 3*</a:t>
            </a:r>
            <a:r>
              <a:rPr lang="en-US" altLang="de-DE" sz="2000" b="1" dirty="0" err="1">
                <a:latin typeface="Courier New" panose="02070309020205020404" pitchFamily="49" charset="0"/>
              </a:rPr>
              <a:t>i</a:t>
            </a:r>
            <a:r>
              <a:rPr lang="en-US" altLang="de-DE" sz="2000" b="1" dirty="0">
                <a:latin typeface="Courier New" panose="02070309020205020404" pitchFamily="49" charset="0"/>
              </a:rPr>
              <a:t> + 1;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      </a:t>
            </a:r>
            <a:r>
              <a:rPr lang="en-US" altLang="de-DE" sz="2000" b="1" dirty="0">
                <a:solidFill>
                  <a:srgbClr val="0000FF"/>
                </a:solidFill>
                <a:latin typeface="Courier New" panose="02070309020205020404" pitchFamily="49" charset="0"/>
              </a:rPr>
              <a:t>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solidFill>
                  <a:srgbClr val="0000FF"/>
                </a:solidFill>
                <a:latin typeface="Courier New" panose="02070309020205020404" pitchFamily="49" charset="0"/>
              </a:rPr>
              <a:t>}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200" dirty="0">
                <a:latin typeface="Arial" panose="020B0604020202020204" pitchFamily="34" charset="0"/>
              </a:rPr>
              <a:t>rule-based: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b="1" dirty="0">
                <a:solidFill>
                  <a:srgbClr val="CC3300"/>
                </a:solidFill>
                <a:latin typeface="Courier New" panose="02070309020205020404" pitchFamily="49" charset="0"/>
              </a:rPr>
              <a:t>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   A(x) ==&gt; for (int </a:t>
            </a:r>
            <a:r>
              <a:rPr lang="en-US" altLang="de-DE" sz="2000" b="1" dirty="0" err="1">
                <a:latin typeface="Courier New" panose="02070309020205020404" pitchFamily="49" charset="0"/>
              </a:rPr>
              <a:t>i</a:t>
            </a:r>
            <a:r>
              <a:rPr lang="en-US" altLang="de-DE" sz="2000" b="1" dirty="0">
                <a:latin typeface="Courier New" panose="02070309020205020404" pitchFamily="49" charset="0"/>
              </a:rPr>
              <a:t> = 1; </a:t>
            </a:r>
            <a:r>
              <a:rPr lang="en-US" altLang="de-DE" sz="2000" b="1" dirty="0" err="1">
                <a:latin typeface="Courier New" panose="02070309020205020404" pitchFamily="49" charset="0"/>
              </a:rPr>
              <a:t>i</a:t>
            </a:r>
            <a:r>
              <a:rPr lang="en-US" altLang="de-DE" sz="2000" b="1" dirty="0">
                <a:latin typeface="Courier New" panose="02070309020205020404" pitchFamily="49" charset="0"/>
              </a:rPr>
              <a:t> &lt;= 7; </a:t>
            </a:r>
            <a:r>
              <a:rPr lang="en-US" altLang="de-DE" sz="2000" b="1" dirty="0" err="1">
                <a:latin typeface="Courier New" panose="02070309020205020404" pitchFamily="49" charset="0"/>
              </a:rPr>
              <a:t>i</a:t>
            </a:r>
            <a:r>
              <a:rPr lang="en-US" altLang="de-DE" sz="2000" b="1" dirty="0">
                <a:latin typeface="Courier New" panose="02070309020205020404" pitchFamily="49" charset="0"/>
              </a:rPr>
              <a:t>++)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      </a:t>
            </a:r>
            <a:r>
              <a:rPr lang="en-US" altLang="de-DE" sz="2000" b="1" dirty="0">
                <a:solidFill>
                  <a:srgbClr val="009900"/>
                </a:solidFill>
                <a:latin typeface="Courier New" panose="02070309020205020404" pitchFamily="49" charset="0"/>
              </a:rPr>
              <a:t>(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      RU(15) F(x)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      </a:t>
            </a:r>
            <a:r>
              <a:rPr lang="en-US" altLang="de-DE" sz="2000" b="1" dirty="0">
                <a:solidFill>
                  <a:srgbClr val="009900"/>
                </a:solidFill>
                <a:latin typeface="Courier New" panose="02070309020205020404" pitchFamily="49" charset="0"/>
              </a:rPr>
              <a:t>)</a:t>
            </a:r>
            <a:r>
              <a:rPr lang="en-US" altLang="de-DE" sz="2000" b="1" dirty="0">
                <a:latin typeface="Courier New" panose="02070309020205020404" pitchFamily="49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solidFill>
                  <a:srgbClr val="CC3300"/>
                </a:solidFill>
                <a:latin typeface="Courier New" panose="02070309020205020404" pitchFamily="49" charset="0"/>
              </a:rPr>
              <a:t>]</a:t>
            </a:r>
          </a:p>
        </p:txBody>
      </p:sp>
      <p:sp>
        <p:nvSpPr>
          <p:cNvPr id="10243" name="Text Box 5">
            <a:extLst>
              <a:ext uri="{FF2B5EF4-FFF2-40B4-BE49-F238E27FC236}">
                <a16:creationId xmlns:a16="http://schemas.microsoft.com/office/drawing/2014/main" id="{59485667-6256-4B76-B605-970FE37B82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5976" y="6309320"/>
            <a:ext cx="35290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000" dirty="0">
                <a:latin typeface="Arial" panose="020B0604020202020204" pitchFamily="34" charset="0"/>
              </a:rPr>
              <a:t>(also </a:t>
            </a:r>
            <a:r>
              <a:rPr lang="de-DE" altLang="de-DE" sz="2000" dirty="0" err="1">
                <a:latin typeface="Arial" panose="020B0604020202020204" pitchFamily="34" charset="0"/>
              </a:rPr>
              <a:t>with</a:t>
            </a:r>
            <a:r>
              <a:rPr lang="de-DE" altLang="de-DE" sz="2000" dirty="0">
                <a:latin typeface="Arial" panose="020B0604020202020204" pitchFamily="34" charset="0"/>
              </a:rPr>
              <a:t> </a:t>
            </a:r>
            <a:r>
              <a:rPr lang="de-DE" altLang="de-DE" sz="2000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if</a:t>
            </a:r>
            <a:r>
              <a:rPr lang="de-DE" altLang="de-DE" sz="2000" b="1" dirty="0">
                <a:solidFill>
                  <a:srgbClr val="0000FF"/>
                </a:solidFill>
                <a:latin typeface="Courier New" panose="02070309020205020404" pitchFamily="49" charset="0"/>
              </a:rPr>
              <a:t> ( ... )</a:t>
            </a:r>
            <a:r>
              <a:rPr lang="de-DE" altLang="de-DE" sz="2000" dirty="0">
                <a:solidFill>
                  <a:srgbClr val="0000FF"/>
                </a:solidFill>
                <a:latin typeface="Arial" panose="020B0604020202020204" pitchFamily="34" charset="0"/>
              </a:rPr>
              <a:t>  )</a:t>
            </a:r>
          </a:p>
        </p:txBody>
      </p:sp>
      <p:sp>
        <p:nvSpPr>
          <p:cNvPr id="4" name="Line 3">
            <a:extLst>
              <a:ext uri="{FF2B5EF4-FFF2-40B4-BE49-F238E27FC236}">
                <a16:creationId xmlns:a16="http://schemas.microsoft.com/office/drawing/2014/main" id="{F19944C2-6BBF-4078-9CED-C48CEF47078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18864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4">
            <a:extLst>
              <a:ext uri="{FF2B5EF4-FFF2-40B4-BE49-F238E27FC236}">
                <a16:creationId xmlns:a16="http://schemas.microsoft.com/office/drawing/2014/main" id="{B195F04E-C027-4C71-8CB4-4B20C4148CA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0999" y="548680"/>
            <a:ext cx="1" cy="630932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" name="AutoShape 5">
            <a:extLst>
              <a:ext uri="{FF2B5EF4-FFF2-40B4-BE49-F238E27FC236}">
                <a16:creationId xmlns:a16="http://schemas.microsoft.com/office/drawing/2014/main" id="{ED035F6B-F431-4168-AA41-6A2EEFF2A679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17435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E8EBF13-0407-4ECB-8FF2-E002CC6F2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41D66D-E7B1-4B38-99CD-9052D1BD6D73}" type="slidenum">
              <a:rPr lang="de-DE" altLang="de-DE" smtClean="0"/>
              <a:pPr>
                <a:defRPr/>
              </a:pPr>
              <a:t>9</a:t>
            </a:fld>
            <a:endParaRPr lang="de-DE" altLang="de-D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1215</Words>
  <Application>Microsoft Office PowerPoint</Application>
  <PresentationFormat>Bildschirmpräsentation (4:3)</PresentationFormat>
  <Paragraphs>194</Paragraphs>
  <Slides>19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19</vt:i4>
      </vt:variant>
    </vt:vector>
  </HeadingPairs>
  <TitlesOfParts>
    <vt:vector size="24" baseType="lpstr">
      <vt:lpstr>Arial</vt:lpstr>
      <vt:lpstr>Calibri</vt:lpstr>
      <vt:lpstr>Courier New</vt:lpstr>
      <vt:lpstr>Times New Roman</vt:lpstr>
      <vt:lpstr>Standarddesign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BTU Cottbus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Winfried Kurth</dc:creator>
  <cp:lastModifiedBy>Kurth</cp:lastModifiedBy>
  <cp:revision>209</cp:revision>
  <cp:lastPrinted>2015-06-11T07:57:54Z</cp:lastPrinted>
  <dcterms:created xsi:type="dcterms:W3CDTF">2006-10-23T15:58:10Z</dcterms:created>
  <dcterms:modified xsi:type="dcterms:W3CDTF">2021-05-04T08:09:21Z</dcterms:modified>
</cp:coreProperties>
</file>