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580" r:id="rId2"/>
    <p:sldId id="535" r:id="rId3"/>
    <p:sldId id="610" r:id="rId4"/>
    <p:sldId id="435" r:id="rId5"/>
    <p:sldId id="582" r:id="rId6"/>
    <p:sldId id="583" r:id="rId7"/>
    <p:sldId id="584" r:id="rId8"/>
    <p:sldId id="585" r:id="rId9"/>
    <p:sldId id="542" r:id="rId10"/>
    <p:sldId id="603" r:id="rId11"/>
    <p:sldId id="604" r:id="rId12"/>
    <p:sldId id="605" r:id="rId13"/>
    <p:sldId id="606" r:id="rId14"/>
    <p:sldId id="607" r:id="rId15"/>
    <p:sldId id="608" r:id="rId16"/>
    <p:sldId id="609" r:id="rId17"/>
    <p:sldId id="602" r:id="rId18"/>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107" d="100"/>
          <a:sy n="107"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F14EC82-75C1-4165-8CD4-E278E64D51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AAE067CD-D913-48FB-A48C-E4D6E8142C3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277A96C-4F51-4A87-900A-4D4D67D13AE7}" type="datetimeFigureOut">
              <a:rPr lang="de-DE"/>
              <a:pPr>
                <a:defRPr/>
              </a:pPr>
              <a:t>03.05.2021</a:t>
            </a:fld>
            <a:endParaRPr lang="de-DE"/>
          </a:p>
        </p:txBody>
      </p:sp>
      <p:sp>
        <p:nvSpPr>
          <p:cNvPr id="4" name="Folienbildplatzhalter 3">
            <a:extLst>
              <a:ext uri="{FF2B5EF4-FFF2-40B4-BE49-F238E27FC236}">
                <a16:creationId xmlns:a16="http://schemas.microsoft.com/office/drawing/2014/main" id="{F82849EE-03C2-4F0D-A1FE-97A21F84AD7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EA1CEA3F-588F-4B0C-8FCF-7D73E0C1D5F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352E0CEA-DD12-4DF8-A0F3-A3070D08C58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DEA3F009-51C3-4766-B0DD-75B99A4B62E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547B8F65-F2F3-48F0-BB17-6FBFDF72919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3442842F-8057-4012-9C4E-2AAD3368E2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53D41C8-A3DA-40A0-823A-7DC33CBE032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0AF51E74-A71D-4EC7-88D9-BBCB944E12E9}"/>
              </a:ext>
            </a:extLst>
          </p:cNvPr>
          <p:cNvSpPr>
            <a:spLocks noGrp="1" noChangeArrowheads="1"/>
          </p:cNvSpPr>
          <p:nvPr>
            <p:ph type="sldNum" sz="quarter" idx="12"/>
          </p:nvPr>
        </p:nvSpPr>
        <p:spPr>
          <a:ln/>
        </p:spPr>
        <p:txBody>
          <a:bodyPr/>
          <a:lstStyle>
            <a:lvl1pPr>
              <a:defRPr/>
            </a:lvl1pPr>
          </a:lstStyle>
          <a:p>
            <a:pPr>
              <a:defRPr/>
            </a:pPr>
            <a:fld id="{33F700BF-E898-4406-BEC7-06A24C032016}" type="slidenum">
              <a:rPr lang="de-DE" altLang="de-DE"/>
              <a:pPr>
                <a:defRPr/>
              </a:pPr>
              <a:t>‹Nr.›</a:t>
            </a:fld>
            <a:endParaRPr lang="de-DE" altLang="de-DE"/>
          </a:p>
        </p:txBody>
      </p:sp>
    </p:spTree>
    <p:extLst>
      <p:ext uri="{BB962C8B-B14F-4D97-AF65-F5344CB8AC3E}">
        <p14:creationId xmlns:p14="http://schemas.microsoft.com/office/powerpoint/2010/main" val="38784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D45D751E-84AD-44BD-A495-567E09F9B13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EF031DD-0EA9-4E2B-A65B-866E46B654F8}"/>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DA5105D7-2938-4632-81F8-8A2B3853FBBD}"/>
              </a:ext>
            </a:extLst>
          </p:cNvPr>
          <p:cNvSpPr>
            <a:spLocks noGrp="1" noChangeArrowheads="1"/>
          </p:cNvSpPr>
          <p:nvPr>
            <p:ph type="sldNum" sz="quarter" idx="12"/>
          </p:nvPr>
        </p:nvSpPr>
        <p:spPr>
          <a:ln/>
        </p:spPr>
        <p:txBody>
          <a:bodyPr/>
          <a:lstStyle>
            <a:lvl1pPr>
              <a:defRPr/>
            </a:lvl1pPr>
          </a:lstStyle>
          <a:p>
            <a:pPr>
              <a:defRPr/>
            </a:pPr>
            <a:fld id="{EA7D1C9B-F455-4043-A6D1-D2AB0C7975CD}" type="slidenum">
              <a:rPr lang="de-DE" altLang="de-DE"/>
              <a:pPr>
                <a:defRPr/>
              </a:pPr>
              <a:t>‹Nr.›</a:t>
            </a:fld>
            <a:endParaRPr lang="de-DE" altLang="de-DE"/>
          </a:p>
        </p:txBody>
      </p:sp>
    </p:spTree>
    <p:extLst>
      <p:ext uri="{BB962C8B-B14F-4D97-AF65-F5344CB8AC3E}">
        <p14:creationId xmlns:p14="http://schemas.microsoft.com/office/powerpoint/2010/main" val="340384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66BCB03E-D6F9-40EB-B1C0-9A42F0F624E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47B8CC19-00E8-4772-98E7-6454617184C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9E0D9C38-8857-4F9F-8A3A-D489FA26FFF0}"/>
              </a:ext>
            </a:extLst>
          </p:cNvPr>
          <p:cNvSpPr>
            <a:spLocks noGrp="1" noChangeArrowheads="1"/>
          </p:cNvSpPr>
          <p:nvPr>
            <p:ph type="sldNum" sz="quarter" idx="12"/>
          </p:nvPr>
        </p:nvSpPr>
        <p:spPr>
          <a:ln/>
        </p:spPr>
        <p:txBody>
          <a:bodyPr/>
          <a:lstStyle>
            <a:lvl1pPr>
              <a:defRPr/>
            </a:lvl1pPr>
          </a:lstStyle>
          <a:p>
            <a:pPr>
              <a:defRPr/>
            </a:pPr>
            <a:fld id="{5149B432-D97C-4460-8705-7BE63BF131DE}" type="slidenum">
              <a:rPr lang="de-DE" altLang="de-DE"/>
              <a:pPr>
                <a:defRPr/>
              </a:pPr>
              <a:t>‹Nr.›</a:t>
            </a:fld>
            <a:endParaRPr lang="de-DE" altLang="de-DE"/>
          </a:p>
        </p:txBody>
      </p:sp>
    </p:spTree>
    <p:extLst>
      <p:ext uri="{BB962C8B-B14F-4D97-AF65-F5344CB8AC3E}">
        <p14:creationId xmlns:p14="http://schemas.microsoft.com/office/powerpoint/2010/main" val="23618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26E6F0-1E83-4640-ACCB-110F61EA181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4C4C3A6-D780-46D9-BA70-7AA485313B6F}"/>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CDBB9D50-7F00-4D0B-BFFF-E218A69458F4}"/>
              </a:ext>
            </a:extLst>
          </p:cNvPr>
          <p:cNvSpPr>
            <a:spLocks noGrp="1" noChangeArrowheads="1"/>
          </p:cNvSpPr>
          <p:nvPr>
            <p:ph type="sldNum" sz="quarter" idx="12"/>
          </p:nvPr>
        </p:nvSpPr>
        <p:spPr>
          <a:ln/>
        </p:spPr>
        <p:txBody>
          <a:bodyPr/>
          <a:lstStyle>
            <a:lvl1pPr>
              <a:defRPr/>
            </a:lvl1pPr>
          </a:lstStyle>
          <a:p>
            <a:pPr>
              <a:defRPr/>
            </a:pPr>
            <a:fld id="{CE165B28-C5D1-46AD-A758-3B3C533560B3}" type="slidenum">
              <a:rPr lang="de-DE" altLang="de-DE"/>
              <a:pPr>
                <a:defRPr/>
              </a:pPr>
              <a:t>‹Nr.›</a:t>
            </a:fld>
            <a:endParaRPr lang="de-DE" altLang="de-DE"/>
          </a:p>
        </p:txBody>
      </p:sp>
    </p:spTree>
    <p:extLst>
      <p:ext uri="{BB962C8B-B14F-4D97-AF65-F5344CB8AC3E}">
        <p14:creationId xmlns:p14="http://schemas.microsoft.com/office/powerpoint/2010/main" val="247443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E1554745-3E56-4296-AD26-9F994D919D94}"/>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773299F8-A296-4FD8-A382-D921F8F457A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38524DEF-6C7C-4F97-8838-F80E0C215C4E}"/>
              </a:ext>
            </a:extLst>
          </p:cNvPr>
          <p:cNvSpPr>
            <a:spLocks noGrp="1" noChangeArrowheads="1"/>
          </p:cNvSpPr>
          <p:nvPr>
            <p:ph type="sldNum" sz="quarter" idx="12"/>
          </p:nvPr>
        </p:nvSpPr>
        <p:spPr>
          <a:ln/>
        </p:spPr>
        <p:txBody>
          <a:bodyPr/>
          <a:lstStyle>
            <a:lvl1pPr>
              <a:defRPr/>
            </a:lvl1pPr>
          </a:lstStyle>
          <a:p>
            <a:pPr>
              <a:defRPr/>
            </a:pPr>
            <a:fld id="{E7E1BCBF-20EC-4856-AF43-6CF7DE14225B}" type="slidenum">
              <a:rPr lang="de-DE" altLang="de-DE"/>
              <a:pPr>
                <a:defRPr/>
              </a:pPr>
              <a:t>‹Nr.›</a:t>
            </a:fld>
            <a:endParaRPr lang="de-DE" altLang="de-DE"/>
          </a:p>
        </p:txBody>
      </p:sp>
    </p:spTree>
    <p:extLst>
      <p:ext uri="{BB962C8B-B14F-4D97-AF65-F5344CB8AC3E}">
        <p14:creationId xmlns:p14="http://schemas.microsoft.com/office/powerpoint/2010/main" val="302104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4D16DBB0-BE4B-48C3-8292-2C28D12F8A3A}"/>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2093F1DC-D6FB-4E3A-988C-657AE48E482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650B582-F13E-416D-8F83-669713762A69}"/>
              </a:ext>
            </a:extLst>
          </p:cNvPr>
          <p:cNvSpPr>
            <a:spLocks noGrp="1" noChangeArrowheads="1"/>
          </p:cNvSpPr>
          <p:nvPr>
            <p:ph type="sldNum" sz="quarter" idx="12"/>
          </p:nvPr>
        </p:nvSpPr>
        <p:spPr>
          <a:ln/>
        </p:spPr>
        <p:txBody>
          <a:bodyPr/>
          <a:lstStyle>
            <a:lvl1pPr>
              <a:defRPr/>
            </a:lvl1pPr>
          </a:lstStyle>
          <a:p>
            <a:pPr>
              <a:defRPr/>
            </a:pPr>
            <a:fld id="{F64FD350-E5CC-4191-9850-515781AB0EC3}" type="slidenum">
              <a:rPr lang="de-DE" altLang="de-DE"/>
              <a:pPr>
                <a:defRPr/>
              </a:pPr>
              <a:t>‹Nr.›</a:t>
            </a:fld>
            <a:endParaRPr lang="de-DE" altLang="de-DE"/>
          </a:p>
        </p:txBody>
      </p:sp>
    </p:spTree>
    <p:extLst>
      <p:ext uri="{BB962C8B-B14F-4D97-AF65-F5344CB8AC3E}">
        <p14:creationId xmlns:p14="http://schemas.microsoft.com/office/powerpoint/2010/main" val="174296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E2E5B76-529B-4069-8285-BC8603AC3EC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94C61AF8-2A80-473A-B78B-11E546F0E9E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D0E43362-A017-4C14-A5CE-369E84D4E150}"/>
              </a:ext>
            </a:extLst>
          </p:cNvPr>
          <p:cNvSpPr>
            <a:spLocks noGrp="1" noChangeArrowheads="1"/>
          </p:cNvSpPr>
          <p:nvPr>
            <p:ph type="sldNum" sz="quarter" idx="12"/>
          </p:nvPr>
        </p:nvSpPr>
        <p:spPr>
          <a:ln/>
        </p:spPr>
        <p:txBody>
          <a:bodyPr/>
          <a:lstStyle>
            <a:lvl1pPr>
              <a:defRPr/>
            </a:lvl1pPr>
          </a:lstStyle>
          <a:p>
            <a:pPr>
              <a:defRPr/>
            </a:pPr>
            <a:fld id="{54EAA725-5930-4755-B1CC-40EDDC2CE0C1}" type="slidenum">
              <a:rPr lang="de-DE" altLang="de-DE"/>
              <a:pPr>
                <a:defRPr/>
              </a:pPr>
              <a:t>‹Nr.›</a:t>
            </a:fld>
            <a:endParaRPr lang="de-DE" altLang="de-DE"/>
          </a:p>
        </p:txBody>
      </p:sp>
    </p:spTree>
    <p:extLst>
      <p:ext uri="{BB962C8B-B14F-4D97-AF65-F5344CB8AC3E}">
        <p14:creationId xmlns:p14="http://schemas.microsoft.com/office/powerpoint/2010/main" val="112408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2525E21A-0A27-43BF-95FF-2D23CD9AD3B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68238E0A-5160-4129-9458-852CB9850F53}"/>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87C8FC2B-1BD4-48F0-9805-37B9B5ED88DA}"/>
              </a:ext>
            </a:extLst>
          </p:cNvPr>
          <p:cNvSpPr>
            <a:spLocks noGrp="1" noChangeArrowheads="1"/>
          </p:cNvSpPr>
          <p:nvPr>
            <p:ph type="sldNum" sz="quarter" idx="12"/>
          </p:nvPr>
        </p:nvSpPr>
        <p:spPr>
          <a:ln/>
        </p:spPr>
        <p:txBody>
          <a:bodyPr/>
          <a:lstStyle>
            <a:lvl1pPr>
              <a:defRPr/>
            </a:lvl1pPr>
          </a:lstStyle>
          <a:p>
            <a:pPr>
              <a:defRPr/>
            </a:pPr>
            <a:fld id="{9CABDD43-B234-4A8B-993F-D12B32F2AB33}" type="slidenum">
              <a:rPr lang="de-DE" altLang="de-DE"/>
              <a:pPr>
                <a:defRPr/>
              </a:pPr>
              <a:t>‹Nr.›</a:t>
            </a:fld>
            <a:endParaRPr lang="de-DE" altLang="de-DE"/>
          </a:p>
        </p:txBody>
      </p:sp>
    </p:spTree>
    <p:extLst>
      <p:ext uri="{BB962C8B-B14F-4D97-AF65-F5344CB8AC3E}">
        <p14:creationId xmlns:p14="http://schemas.microsoft.com/office/powerpoint/2010/main" val="201766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7B1422-504B-4C3A-878C-10C9206D0DF7}"/>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AA761D86-1D8E-410E-8556-196CA7223E47}"/>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BBDC9C53-D294-4B90-93A9-F0D1D3433772}"/>
              </a:ext>
            </a:extLst>
          </p:cNvPr>
          <p:cNvSpPr>
            <a:spLocks noGrp="1" noChangeArrowheads="1"/>
          </p:cNvSpPr>
          <p:nvPr>
            <p:ph type="sldNum" sz="quarter" idx="12"/>
          </p:nvPr>
        </p:nvSpPr>
        <p:spPr>
          <a:ln/>
        </p:spPr>
        <p:txBody>
          <a:bodyPr/>
          <a:lstStyle>
            <a:lvl1pPr>
              <a:defRPr/>
            </a:lvl1pPr>
          </a:lstStyle>
          <a:p>
            <a:pPr>
              <a:defRPr/>
            </a:pPr>
            <a:fld id="{20372987-3694-4FB7-AC0A-237BC92BA478}" type="slidenum">
              <a:rPr lang="de-DE" altLang="de-DE"/>
              <a:pPr>
                <a:defRPr/>
              </a:pPr>
              <a:t>‹Nr.›</a:t>
            </a:fld>
            <a:endParaRPr lang="de-DE" altLang="de-DE"/>
          </a:p>
        </p:txBody>
      </p:sp>
    </p:spTree>
    <p:extLst>
      <p:ext uri="{BB962C8B-B14F-4D97-AF65-F5344CB8AC3E}">
        <p14:creationId xmlns:p14="http://schemas.microsoft.com/office/powerpoint/2010/main" val="14757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61165F0-D020-4DE3-B63C-6D3E5C14DC4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B442CA72-E297-4154-BFDF-4004D8F21D3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ECAC935B-ED48-4260-9167-3812248D08B6}"/>
              </a:ext>
            </a:extLst>
          </p:cNvPr>
          <p:cNvSpPr>
            <a:spLocks noGrp="1" noChangeArrowheads="1"/>
          </p:cNvSpPr>
          <p:nvPr>
            <p:ph type="sldNum" sz="quarter" idx="12"/>
          </p:nvPr>
        </p:nvSpPr>
        <p:spPr>
          <a:ln/>
        </p:spPr>
        <p:txBody>
          <a:bodyPr/>
          <a:lstStyle>
            <a:lvl1pPr>
              <a:defRPr/>
            </a:lvl1pPr>
          </a:lstStyle>
          <a:p>
            <a:pPr>
              <a:defRPr/>
            </a:pPr>
            <a:fld id="{E8B4E025-81D6-44C2-A7BF-9CB0B4A0807F}" type="slidenum">
              <a:rPr lang="de-DE" altLang="de-DE"/>
              <a:pPr>
                <a:defRPr/>
              </a:pPr>
              <a:t>‹Nr.›</a:t>
            </a:fld>
            <a:endParaRPr lang="de-DE" altLang="de-DE"/>
          </a:p>
        </p:txBody>
      </p:sp>
    </p:spTree>
    <p:extLst>
      <p:ext uri="{BB962C8B-B14F-4D97-AF65-F5344CB8AC3E}">
        <p14:creationId xmlns:p14="http://schemas.microsoft.com/office/powerpoint/2010/main" val="171489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92662662-BAC0-47CC-8B8B-18B28A612CC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3F00ECE3-8465-49F1-8954-5E8542AE89D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4C884975-128E-469A-A71E-F4A703C73E1F}"/>
              </a:ext>
            </a:extLst>
          </p:cNvPr>
          <p:cNvSpPr>
            <a:spLocks noGrp="1" noChangeArrowheads="1"/>
          </p:cNvSpPr>
          <p:nvPr>
            <p:ph type="sldNum" sz="quarter" idx="12"/>
          </p:nvPr>
        </p:nvSpPr>
        <p:spPr>
          <a:ln/>
        </p:spPr>
        <p:txBody>
          <a:bodyPr/>
          <a:lstStyle>
            <a:lvl1pPr>
              <a:defRPr/>
            </a:lvl1pPr>
          </a:lstStyle>
          <a:p>
            <a:pPr>
              <a:defRPr/>
            </a:pPr>
            <a:fld id="{048A77B0-2F96-4C88-AEA0-D91326454BC8}" type="slidenum">
              <a:rPr lang="de-DE" altLang="de-DE"/>
              <a:pPr>
                <a:defRPr/>
              </a:pPr>
              <a:t>‹Nr.›</a:t>
            </a:fld>
            <a:endParaRPr lang="de-DE" altLang="de-DE"/>
          </a:p>
        </p:txBody>
      </p:sp>
    </p:spTree>
    <p:extLst>
      <p:ext uri="{BB962C8B-B14F-4D97-AF65-F5344CB8AC3E}">
        <p14:creationId xmlns:p14="http://schemas.microsoft.com/office/powerpoint/2010/main" val="429248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EDB2C0-B92A-464A-91E9-C3585DBDD703}"/>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0CFD6911-37D1-4E84-BF6A-281099A6E1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DD52CBC7-2365-4067-B567-E348EF4E489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33982998-6D7B-45FE-9869-FDA25D0ACFA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C3F31559-C1AC-4807-8777-5889D6D4CFD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1CFB927-B72B-451B-832C-EEF28AF82F4C}"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44E14DD1-05C0-4B4D-B10A-B8B7ED39C8CE}"/>
              </a:ext>
            </a:extLst>
          </p:cNvPr>
          <p:cNvSpPr txBox="1">
            <a:spLocks noChangeArrowheads="1"/>
          </p:cNvSpPr>
          <p:nvPr/>
        </p:nvSpPr>
        <p:spPr bwMode="auto">
          <a:xfrm>
            <a:off x="683568" y="2132856"/>
            <a:ext cx="776987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Functional-Structural Plant Models</a:t>
            </a:r>
          </a:p>
          <a:p>
            <a:pPr eaLnBrk="1" hangingPunct="1">
              <a:spcBef>
                <a:spcPct val="50000"/>
              </a:spcBef>
              <a:buFontTx/>
              <a:buNone/>
            </a:pPr>
            <a:r>
              <a:rPr lang="en-US" altLang="de-DE" sz="2800" dirty="0">
                <a:solidFill>
                  <a:srgbClr val="CC3300"/>
                </a:solidFill>
                <a:latin typeface="Arial" panose="020B0604020202020204" pitchFamily="34" charset="0"/>
              </a:rPr>
              <a:t>Summer semester 2021</a:t>
            </a:r>
          </a:p>
          <a:p>
            <a:pPr eaLnBrk="1" hangingPunct="1">
              <a:spcBef>
                <a:spcPct val="50000"/>
              </a:spcBef>
              <a:buFontTx/>
              <a:buNone/>
            </a:pPr>
            <a:r>
              <a:rPr lang="en-US" altLang="de-DE" sz="2800" dirty="0">
                <a:solidFill>
                  <a:srgbClr val="008000"/>
                </a:solidFill>
                <a:latin typeface="Arial" panose="020B0604020202020204" pitchFamily="34" charset="0"/>
              </a:rPr>
              <a:t>Winfried </a:t>
            </a:r>
            <a:r>
              <a:rPr lang="en-US" altLang="de-DE" sz="2800" dirty="0" err="1">
                <a:solidFill>
                  <a:srgbClr val="008000"/>
                </a:solidFill>
                <a:latin typeface="Arial" panose="020B0604020202020204" pitchFamily="34" charset="0"/>
              </a:rPr>
              <a:t>Kurth</a:t>
            </a:r>
            <a:endParaRPr lang="en-US" altLang="de-DE" sz="2800" dirty="0">
              <a:solidFill>
                <a:srgbClr val="008000"/>
              </a:solidFill>
              <a:latin typeface="Arial" panose="020B0604020202020204" pitchFamily="34" charset="0"/>
            </a:endParaRPr>
          </a:p>
          <a:p>
            <a:pPr eaLnBrk="1" hangingPunct="1">
              <a:spcBef>
                <a:spcPct val="50000"/>
              </a:spcBef>
              <a:buFontTx/>
              <a:buNone/>
            </a:pPr>
            <a:endParaRPr lang="en-US" altLang="de-DE" sz="1000" dirty="0">
              <a:solidFill>
                <a:srgbClr val="008000"/>
              </a:solidFill>
              <a:latin typeface="Arial" panose="020B0604020202020204" pitchFamily="34" charset="0"/>
            </a:endParaRPr>
          </a:p>
          <a:p>
            <a:pPr eaLnBrk="1" hangingPunct="1">
              <a:spcBef>
                <a:spcPts val="0"/>
              </a:spcBef>
              <a:buFontTx/>
              <a:buNone/>
            </a:pPr>
            <a:r>
              <a:rPr lang="en-US" altLang="de-DE" sz="2800" dirty="0">
                <a:latin typeface="Arial" panose="020B0604020202020204" pitchFamily="34" charset="0"/>
              </a:rPr>
              <a:t>University of Göttingen</a:t>
            </a:r>
          </a:p>
          <a:p>
            <a:pPr eaLnBrk="1" hangingPunct="1">
              <a:spcBef>
                <a:spcPts val="0"/>
              </a:spcBef>
              <a:buFontTx/>
              <a:buNone/>
            </a:pPr>
            <a:r>
              <a:rPr lang="en-US" altLang="de-DE" sz="2800" dirty="0">
                <a:latin typeface="Arial" panose="020B0604020202020204" pitchFamily="34" charset="0"/>
              </a:rPr>
              <a:t>Chair of Computer Graphics and Ecoinformatics</a:t>
            </a:r>
          </a:p>
          <a:p>
            <a:pPr eaLnBrk="1" hangingPunct="1">
              <a:spcBef>
                <a:spcPts val="0"/>
              </a:spcBef>
              <a:buFontTx/>
              <a:buNone/>
            </a:pPr>
            <a:endParaRPr lang="en-US" altLang="de-DE" sz="2800" dirty="0">
              <a:latin typeface="Arial" panose="020B0604020202020204" pitchFamily="34" charset="0"/>
            </a:endParaRPr>
          </a:p>
          <a:p>
            <a:pPr eaLnBrk="1" hangingPunct="1">
              <a:spcBef>
                <a:spcPts val="0"/>
              </a:spcBef>
              <a:buFontTx/>
              <a:buNone/>
            </a:pPr>
            <a:endParaRPr lang="en-US" altLang="de-DE" sz="2800" dirty="0">
              <a:latin typeface="Arial" panose="020B0604020202020204" pitchFamily="34" charset="0"/>
            </a:endParaRPr>
          </a:p>
          <a:p>
            <a:pPr eaLnBrk="1" hangingPunct="1">
              <a:spcBef>
                <a:spcPct val="50000"/>
              </a:spcBef>
              <a:buFontTx/>
              <a:buNone/>
            </a:pPr>
            <a:r>
              <a:rPr lang="en-US" altLang="de-DE" sz="2800" dirty="0">
                <a:solidFill>
                  <a:schemeClr val="accent2"/>
                </a:solidFill>
                <a:latin typeface="Arial" panose="020B0604020202020204" pitchFamily="34" charset="0"/>
              </a:rPr>
              <a:t>4</a:t>
            </a:r>
            <a:r>
              <a:rPr lang="en-US" altLang="de-DE" sz="2800" baseline="30000" dirty="0">
                <a:solidFill>
                  <a:schemeClr val="accent2"/>
                </a:solidFill>
                <a:latin typeface="Arial" panose="020B0604020202020204" pitchFamily="34" charset="0"/>
              </a:rPr>
              <a:t>th</a:t>
            </a:r>
            <a:r>
              <a:rPr lang="en-US" altLang="de-DE" sz="2800" dirty="0">
                <a:solidFill>
                  <a:schemeClr val="accent2"/>
                </a:solidFill>
                <a:latin typeface="Arial" panose="020B0604020202020204" pitchFamily="34" charset="0"/>
              </a:rPr>
              <a:t> Lecture: 6 May, 2021</a:t>
            </a:r>
          </a:p>
        </p:txBody>
      </p:sp>
      <p:pic>
        <p:nvPicPr>
          <p:cNvPr id="3075" name="Picture 6" descr="groimpstart">
            <a:extLst>
              <a:ext uri="{FF2B5EF4-FFF2-40B4-BE49-F238E27FC236}">
                <a16:creationId xmlns:a16="http://schemas.microsoft.com/office/drawing/2014/main" id="{40BCA41D-5D9B-4864-B702-F9EFBE25E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groimp500x500">
            <a:extLst>
              <a:ext uri="{FF2B5EF4-FFF2-40B4-BE49-F238E27FC236}">
                <a16:creationId xmlns:a16="http://schemas.microsoft.com/office/drawing/2014/main" id="{FBF317BB-A6E4-43AF-9B3A-0FCCD6715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42D5B9E-1EC4-438D-A64C-1DEE2DC2295B}"/>
              </a:ext>
            </a:extLst>
          </p:cNvPr>
          <p:cNvSpPr>
            <a:spLocks noGrp="1"/>
          </p:cNvSpPr>
          <p:nvPr>
            <p:ph type="sldNum" sz="quarter" idx="12"/>
          </p:nvPr>
        </p:nvSpPr>
        <p:spPr/>
        <p:txBody>
          <a:bodyPr/>
          <a:lstStyle/>
          <a:p>
            <a:pPr>
              <a:defRPr/>
            </a:pPr>
            <a:fld id="{20372987-3694-4FB7-AC0A-237BC92BA478}"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395287" y="431948"/>
            <a:ext cx="8748711"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611560" y="260648"/>
            <a:ext cx="8532438"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179512"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193800"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13</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14</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15</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cs typeface="Arial" panose="020B0604020202020204" pitchFamily="34"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16</a:t>
            </a:fld>
            <a:endParaRPr lang="de-DE" alt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17</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442621"/>
            <a:ext cx="8748460" cy="484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latin typeface="Arial" panose="020B0604020202020204" pitchFamily="34" charset="0"/>
              </a:rPr>
              <a:t>(1) Work in the ILIAS learning module “Introduction to </a:t>
            </a:r>
            <a:r>
              <a:rPr lang="en-US" altLang="de-DE" sz="2800" dirty="0" err="1">
                <a:latin typeface="Arial" panose="020B0604020202020204" pitchFamily="34" charset="0"/>
              </a:rPr>
              <a:t>GroIMP</a:t>
            </a:r>
            <a:r>
              <a:rPr lang="en-US" altLang="de-DE" sz="2800" dirty="0">
                <a:latin typeface="Arial" panose="020B0604020202020204" pitchFamily="34" charset="0"/>
              </a:rPr>
              <a:t>“ (available through </a:t>
            </a:r>
            <a:r>
              <a:rPr lang="en-US" altLang="de-DE" sz="2800" dirty="0" err="1">
                <a:latin typeface="Arial" panose="020B0604020202020204" pitchFamily="34" charset="0"/>
              </a:rPr>
              <a:t>StudIP</a:t>
            </a:r>
            <a:r>
              <a:rPr lang="en-US" altLang="de-DE" sz="2800" dirty="0">
                <a:latin typeface="Arial" panose="020B0604020202020204" pitchFamily="34" charset="0"/>
              </a:rPr>
              <a:t>):</a:t>
            </a:r>
          </a:p>
          <a:p>
            <a:pPr eaLnBrk="1" hangingPunct="1">
              <a:spcBef>
                <a:spcPct val="50000"/>
              </a:spcBef>
              <a:buFontTx/>
              <a:buNone/>
            </a:pPr>
            <a:r>
              <a:rPr lang="en-US" altLang="de-DE" sz="2800" dirty="0">
                <a:latin typeface="Arial" panose="020B0604020202020204" pitchFamily="34" charset="0"/>
              </a:rPr>
              <a:t>	- Introduction</a:t>
            </a:r>
          </a:p>
          <a:p>
            <a:pPr eaLnBrk="1" hangingPunct="1">
              <a:spcBef>
                <a:spcPct val="50000"/>
              </a:spcBef>
              <a:buFontTx/>
              <a:buNone/>
            </a:pPr>
            <a:r>
              <a:rPr lang="en-US" altLang="de-DE" sz="2800" dirty="0">
                <a:latin typeface="Arial" panose="020B0604020202020204" pitchFamily="34" charset="0"/>
              </a:rPr>
              <a:t>	- Lessons 1 - 4</a:t>
            </a:r>
          </a:p>
          <a:p>
            <a:pPr eaLnBrk="1" hangingPunct="1">
              <a:spcBef>
                <a:spcPct val="50000"/>
              </a:spcBef>
              <a:buFontTx/>
              <a:buNone/>
            </a:pPr>
            <a:endParaRPr lang="en-US" altLang="de-DE" sz="1000" dirty="0">
              <a:latin typeface="Arial" panose="020B0604020202020204" pitchFamily="34" charset="0"/>
            </a:endParaRPr>
          </a:p>
          <a:p>
            <a:pPr eaLnBrk="1" hangingPunct="1">
              <a:spcBef>
                <a:spcPct val="50000"/>
              </a:spcBef>
              <a:buFontTx/>
              <a:buNone/>
            </a:pPr>
            <a:r>
              <a:rPr lang="en-US" altLang="de-DE" sz="2800" dirty="0">
                <a:latin typeface="Arial" panose="020B0604020202020204" pitchFamily="34" charset="0"/>
              </a:rPr>
              <a:t>(2) Read Chapter 1, Sections 1.6 – 1.7 and 1.10 / 1.10.1 in the book “The Algorithmic Beauty of Plants“ by P. </a:t>
            </a:r>
            <a:r>
              <a:rPr lang="en-US" altLang="de-DE" sz="2800" dirty="0" err="1">
                <a:latin typeface="Arial" panose="020B0604020202020204" pitchFamily="34" charset="0"/>
              </a:rPr>
              <a:t>Prusinkiewicz</a:t>
            </a:r>
            <a:r>
              <a:rPr lang="en-US" altLang="de-DE" sz="2800" dirty="0">
                <a:latin typeface="Arial" panose="020B0604020202020204" pitchFamily="34" charset="0"/>
              </a:rPr>
              <a:t> and A. </a:t>
            </a:r>
            <a:r>
              <a:rPr lang="en-US" altLang="de-DE" sz="2800" dirty="0" err="1">
                <a:latin typeface="Arial" panose="020B0604020202020204" pitchFamily="34" charset="0"/>
              </a:rPr>
              <a:t>Lindenmayer</a:t>
            </a:r>
            <a:r>
              <a:rPr lang="en-US" altLang="de-DE" sz="2800" dirty="0">
                <a:latin typeface="Arial" panose="020B0604020202020204" pitchFamily="34" charset="0"/>
              </a:rPr>
              <a:t> (available online, see literature site for the course). (= pp. 21-30 and 40-43).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7743A00-A271-493F-B7EB-CB5D18BDBB8E}"/>
              </a:ext>
            </a:extLst>
          </p:cNvPr>
          <p:cNvSpPr txBox="1">
            <a:spLocks noChangeArrowheads="1"/>
          </p:cNvSpPr>
          <p:nvPr/>
        </p:nvSpPr>
        <p:spPr bwMode="auto">
          <a:xfrm>
            <a:off x="755079" y="787580"/>
            <a:ext cx="7921377"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p>
          <a:p>
            <a:pPr marL="342900" indent="-342900" eaLnBrk="1" hangingPunct="1">
              <a:spcBef>
                <a:spcPct val="0"/>
              </a:spcBef>
              <a:spcAft>
                <a:spcPct val="40000"/>
              </a:spcAft>
              <a:buFontTx/>
              <a:buChar char="-"/>
            </a:pPr>
            <a:r>
              <a:rPr lang="en-US" altLang="de-DE" sz="2800" dirty="0">
                <a:latin typeface="Arial" panose="020B0604020202020204" pitchFamily="34" charset="0"/>
              </a:rPr>
              <a:t>generating branches with turtle geometry</a:t>
            </a:r>
          </a:p>
          <a:p>
            <a:pPr marL="342900" indent="-342900" eaLnBrk="1" hangingPunct="1">
              <a:spcBef>
                <a:spcPct val="0"/>
              </a:spcBef>
              <a:spcAft>
                <a:spcPct val="40000"/>
              </a:spcAft>
              <a:buFontTx/>
              <a:buChar char="-"/>
            </a:pPr>
            <a:r>
              <a:rPr lang="en-US" altLang="de-DE" sz="2800" dirty="0">
                <a:latin typeface="Arial" panose="020B0604020202020204" pitchFamily="34" charset="0"/>
              </a:rPr>
              <a:t>simple L-systems (string substitution 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their execution with </a:t>
            </a:r>
            <a:r>
              <a:rPr lang="en-US" altLang="de-DE" sz="2800" dirty="0" err="1">
                <a:latin typeface="Arial" panose="020B0604020202020204" pitchFamily="34" charset="0"/>
              </a:rPr>
              <a:t>GroIMP</a:t>
            </a:r>
            <a:endParaRPr lang="en-US" altLang="de-DE" sz="28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modeled with L-systems</a:t>
            </a:r>
          </a:p>
        </p:txBody>
      </p:sp>
      <p:sp>
        <p:nvSpPr>
          <p:cNvPr id="3" name="Line 3">
            <a:extLst>
              <a:ext uri="{FF2B5EF4-FFF2-40B4-BE49-F238E27FC236}">
                <a16:creationId xmlns:a16="http://schemas.microsoft.com/office/drawing/2014/main" id="{D5C1A23E-D1CF-46B3-8FF2-1B31B82B7CE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3C4E6D4-9269-4B2A-ABB8-7F3D9F125B29}"/>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13233A2-1B8A-4759-9DFC-1F4EB99FDDB6}"/>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CB60EF6B-7157-43C0-8ADD-4B224DC3BA70}"/>
              </a:ext>
            </a:extLst>
          </p:cNvPr>
          <p:cNvSpPr>
            <a:spLocks noGrp="1"/>
          </p:cNvSpPr>
          <p:nvPr>
            <p:ph type="sldNum" sz="quarter" idx="12"/>
          </p:nvPr>
        </p:nvSpPr>
        <p:spPr/>
        <p:txBody>
          <a:bodyPr/>
          <a:lstStyle/>
          <a:p>
            <a:pPr>
              <a:defRPr/>
            </a:pPr>
            <a:fld id="{20372987-3694-4FB7-AC0A-237BC92BA478}" type="slidenum">
              <a:rPr lang="de-DE" altLang="de-DE" smtClean="0"/>
              <a:pPr>
                <a:defRPr/>
              </a:pPr>
              <a:t>2</a:t>
            </a:fld>
            <a:endParaRPr lang="de-DE"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B99DBC47-1AD4-4B09-BF5B-1AEE2ABE823D}"/>
              </a:ext>
            </a:extLst>
          </p:cNvPr>
          <p:cNvSpPr txBox="1">
            <a:spLocks noChangeArrowheads="1"/>
          </p:cNvSpPr>
          <p:nvPr/>
        </p:nvSpPr>
        <p:spPr bwMode="auto">
          <a:xfrm>
            <a:off x="381000" y="381000"/>
            <a:ext cx="85344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de-DE" altLang="de-DE" sz="2400" i="1" dirty="0" err="1">
                <a:solidFill>
                  <a:srgbClr val="CC3300"/>
                </a:solidFill>
                <a:latin typeface="Arial" panose="020B0604020202020204" pitchFamily="34" charset="0"/>
              </a:rPr>
              <a:t>which</a:t>
            </a:r>
            <a:r>
              <a:rPr lang="de-DE" altLang="de-DE" sz="2400" i="1" dirty="0">
                <a:solidFill>
                  <a:srgbClr val="CC3300"/>
                </a:solidFill>
                <a:latin typeface="Arial" panose="020B0604020202020204" pitchFamily="34" charset="0"/>
              </a:rPr>
              <a:t> </a:t>
            </a:r>
            <a:r>
              <a:rPr lang="de-DE" altLang="de-DE" sz="2400" i="1" dirty="0" err="1">
                <a:solidFill>
                  <a:srgbClr val="CC3300"/>
                </a:solidFill>
                <a:latin typeface="Arial" panose="020B0604020202020204" pitchFamily="34" charset="0"/>
              </a:rPr>
              <a:t>geometrical</a:t>
            </a:r>
            <a:r>
              <a:rPr lang="de-DE" altLang="de-DE" sz="2400" i="1" dirty="0">
                <a:solidFill>
                  <a:srgbClr val="CC3300"/>
                </a:solidFill>
                <a:latin typeface="Arial" panose="020B0604020202020204" pitchFamily="34" charset="0"/>
              </a:rPr>
              <a:t> </a:t>
            </a:r>
            <a:r>
              <a:rPr lang="de-DE" altLang="de-DE" sz="2400" i="1" dirty="0" err="1">
                <a:solidFill>
                  <a:srgbClr val="CC3300"/>
                </a:solidFill>
                <a:latin typeface="Arial" panose="020B0604020202020204" pitchFamily="34" charset="0"/>
              </a:rPr>
              <a:t>structure</a:t>
            </a:r>
            <a:r>
              <a:rPr lang="de-DE" altLang="de-DE" sz="2400" i="1" dirty="0">
                <a:solidFill>
                  <a:srgbClr val="CC3300"/>
                </a:solidFill>
                <a:latin typeface="Arial" panose="020B0604020202020204" pitchFamily="34" charset="0"/>
              </a:rPr>
              <a:t> </a:t>
            </a:r>
            <a:r>
              <a:rPr lang="de-DE" altLang="de-DE" sz="2400" i="1" dirty="0" err="1">
                <a:solidFill>
                  <a:srgbClr val="CC3300"/>
                </a:solidFill>
                <a:latin typeface="Arial" panose="020B0604020202020204" pitchFamily="34" charset="0"/>
              </a:rPr>
              <a:t>is</a:t>
            </a:r>
            <a:r>
              <a:rPr lang="de-DE" altLang="de-DE" sz="2400" i="1" dirty="0">
                <a:solidFill>
                  <a:srgbClr val="CC3300"/>
                </a:solidFill>
                <a:latin typeface="Arial" panose="020B0604020202020204" pitchFamily="34" charset="0"/>
              </a:rPr>
              <a:t> </a:t>
            </a:r>
            <a:r>
              <a:rPr lang="de-DE" altLang="de-DE" sz="2400" i="1" dirty="0" err="1">
                <a:solidFill>
                  <a:srgbClr val="CC3300"/>
                </a:solidFill>
                <a:latin typeface="Arial" panose="020B0604020202020204" pitchFamily="34" charset="0"/>
              </a:rPr>
              <a:t>generated</a:t>
            </a:r>
            <a:r>
              <a:rPr lang="de-DE" altLang="de-DE" sz="2400" i="1" dirty="0">
                <a:solidFill>
                  <a:srgbClr val="CC3300"/>
                </a:solidFill>
                <a:latin typeface="Arial" panose="020B0604020202020204" pitchFamily="34" charset="0"/>
              </a:rPr>
              <a:t> </a:t>
            </a:r>
            <a:r>
              <a:rPr lang="de-DE" altLang="de-DE" sz="2400" i="1" dirty="0" err="1">
                <a:solidFill>
                  <a:srgbClr val="CC3300"/>
                </a:solidFill>
                <a:latin typeface="Arial" panose="020B0604020202020204" pitchFamily="34" charset="0"/>
              </a:rPr>
              <a:t>by</a:t>
            </a:r>
            <a:endParaRPr lang="de-DE" altLang="de-DE" sz="2400" i="1" dirty="0">
              <a:solidFill>
                <a:srgbClr val="CC3300"/>
              </a:solidFill>
              <a:latin typeface="Arial" panose="020B0604020202020204" pitchFamily="34" charset="0"/>
            </a:endParaRPr>
          </a:p>
          <a:p>
            <a:pPr eaLnBrk="1" hangingPunct="1">
              <a:spcBef>
                <a:spcPct val="50000"/>
              </a:spcBef>
              <a:buFontTx/>
              <a:buNone/>
            </a:pPr>
            <a:r>
              <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CC3300"/>
                </a:solidFill>
                <a:latin typeface="Courier New" panose="02070309020205020404" pitchFamily="49" charset="0"/>
                <a:cs typeface="Courier New" panose="02070309020205020404" pitchFamily="49" charset="0"/>
              </a:rPr>
              <a:t> </a:t>
            </a: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==&gt;</a:t>
            </a:r>
            <a:r>
              <a:rPr lang="en-GB" altLang="de-DE" sz="2400" b="1" dirty="0">
                <a:solidFill>
                  <a:srgbClr val="CC3300"/>
                </a:solidFill>
                <a:latin typeface="Courier New" panose="02070309020205020404" pitchFamily="49" charset="0"/>
                <a:cs typeface="Courier New" panose="02070309020205020404" pitchFamily="49" charset="0"/>
              </a:rPr>
              <a:t> F(10) A ;</a:t>
            </a:r>
            <a:endParaRPr lang="de-DE" altLang="de-DE" sz="2400" dirty="0">
              <a:solidFill>
                <a:srgbClr val="CC3300"/>
              </a:solidFill>
              <a:cs typeface="Times New Roman" panose="02020603050405020304" pitchFamily="18" charset="0"/>
            </a:endParaRPr>
          </a:p>
          <a:p>
            <a:pPr eaLnBrk="1" hangingPunct="1">
              <a:spcBef>
                <a:spcPct val="50000"/>
              </a:spcBef>
              <a:buFontTx/>
              <a:buNone/>
            </a:pPr>
            <a:r>
              <a:rPr lang="en-GB" altLang="de-DE" sz="2400" b="1" dirty="0">
                <a:solidFill>
                  <a:srgbClr val="CC3300"/>
                </a:solidFill>
                <a:latin typeface="Courier New" panose="02070309020205020404" pitchFamily="49" charset="0"/>
                <a:cs typeface="Courier New" panose="02070309020205020404" pitchFamily="49" charset="0"/>
              </a:rPr>
              <a:t>A </a:t>
            </a: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==&gt; [ RU(-60) F(6) RH(180) A </a:t>
            </a:r>
            <a:r>
              <a:rPr lang="de-DE" altLang="de-DE" sz="2400" b="1" dirty="0" err="1">
                <a:solidFill>
                  <a:srgbClr val="CC3300"/>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(3) ]</a:t>
            </a:r>
          </a:p>
          <a:p>
            <a:pPr eaLnBrk="1" hangingPunct="1">
              <a:spcBef>
                <a:spcPct val="0"/>
              </a:spcBef>
              <a:buFontTx/>
              <a:buNone/>
            </a:pP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	 [ RU(40) F(10) RH(180) A </a:t>
            </a:r>
            <a:r>
              <a:rPr lang="de-DE" altLang="de-DE" sz="2400" b="1" dirty="0" err="1">
                <a:solidFill>
                  <a:srgbClr val="CC3300"/>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(3) ]; </a:t>
            </a:r>
          </a:p>
          <a:p>
            <a:pPr eaLnBrk="1" hangingPunct="1">
              <a:spcBef>
                <a:spcPct val="0"/>
              </a:spcBef>
              <a:buFontTx/>
              <a:buNone/>
            </a:pPr>
            <a:r>
              <a:rPr lang="de-DE" altLang="de-DE" sz="2400" b="1" dirty="0" err="1">
                <a:solidFill>
                  <a:srgbClr val="CC3300"/>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rPr>
              <a:t> ==&gt; Z;  </a:t>
            </a:r>
            <a:r>
              <a:rPr lang="de-DE"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674E57B-7787-4AC5-8E03-5DBB1EE02E18}"/>
              </a:ext>
            </a:extLst>
          </p:cNvPr>
          <p:cNvSpPr txBox="1">
            <a:spLocks noChangeArrowheads="1"/>
          </p:cNvSpPr>
          <p:nvPr/>
        </p:nvSpPr>
        <p:spPr bwMode="auto">
          <a:xfrm>
            <a:off x="682749" y="966663"/>
            <a:ext cx="691358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On our next slides: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parametric L-systems, further L-system examples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imperative code in XL (Introduction)</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82C66775-84C4-44B6-94D9-A46B05221167}"/>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17F83B12-B383-4015-9341-41F464707651}"/>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E383BED4-8B96-4BA1-9ECC-02707A2ECADA}"/>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487C79-E122-42DF-AE38-86F94938D1E0}"/>
              </a:ext>
            </a:extLst>
          </p:cNvPr>
          <p:cNvSpPr>
            <a:spLocks noGrp="1"/>
          </p:cNvSpPr>
          <p:nvPr>
            <p:ph type="sldNum" sz="quarter" idx="12"/>
          </p:nvPr>
        </p:nvSpPr>
        <p:spPr/>
        <p:txBody>
          <a:bodyPr/>
          <a:lstStyle/>
          <a:p>
            <a:pPr>
              <a:defRPr/>
            </a:pPr>
            <a:fld id="{20372987-3694-4FB7-AC0A-237BC92BA478}" type="slidenum">
              <a:rPr lang="de-DE" altLang="de-DE" smtClean="0"/>
              <a:pPr>
                <a:defRPr/>
              </a:pPr>
              <a:t>4</a:t>
            </a:fld>
            <a:endParaRPr lang="de-DE" alt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31FE8E68-AF19-4D17-A277-0D15212D3A29}"/>
              </a:ext>
            </a:extLst>
          </p:cNvPr>
          <p:cNvSpPr txBox="1">
            <a:spLocks noChangeArrowheads="1"/>
          </p:cNvSpPr>
          <p:nvPr/>
        </p:nvSpPr>
        <p:spPr bwMode="auto">
          <a:xfrm>
            <a:off x="514673" y="349488"/>
            <a:ext cx="8305799"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cs typeface="Arial" panose="020B0604020202020204" pitchFamily="34" charset="0"/>
              </a:rPr>
              <a:t>Extension of the symbol concept</a:t>
            </a:r>
          </a:p>
          <a:p>
            <a:pPr eaLnBrk="1" hangingPunct="1">
              <a:spcBef>
                <a:spcPts val="0"/>
              </a:spcBef>
              <a:buFontTx/>
              <a:buNone/>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pPr>
            <a:r>
              <a:rPr lang="en-US" altLang="de-DE" sz="2000" dirty="0">
                <a:latin typeface="Arial" panose="020B0604020202020204" pitchFamily="34" charset="0"/>
                <a:cs typeface="Arial" panose="020B0604020202020204" pitchFamily="34" charset="0"/>
              </a:rPr>
              <a:t>Allow numerical parameters not only for turtle commands such as "RU(45)" and "F(3)", but for all characters as well</a:t>
            </a:r>
          </a:p>
          <a:p>
            <a:pPr eaLnBrk="1" hangingPunct="1">
              <a:spcBef>
                <a:spcPts val="0"/>
              </a:spcBef>
              <a:buFontTx/>
              <a:buNone/>
            </a:pPr>
            <a:endParaRPr lang="de-DE" altLang="de-DE" sz="800" dirty="0">
              <a:cs typeface="Times New Roman" panose="02020603050405020304" pitchFamily="18" charset="0"/>
            </a:endParaRPr>
          </a:p>
          <a:p>
            <a:pPr eaLnBrk="1" hangingPunct="1">
              <a:spcBef>
                <a:spcPts val="0"/>
              </a:spcBef>
              <a:buFont typeface="Symbol" panose="05050102010706020507" pitchFamily="18" charset="2"/>
              <a:buChar char="®"/>
            </a:pPr>
            <a:r>
              <a:rPr lang="de-DE" altLang="de-DE" sz="2400" i="1" dirty="0">
                <a:latin typeface="Arial" panose="020B0604020202020204" pitchFamily="34" charset="0"/>
                <a:cs typeface="Arial" panose="020B0604020202020204" pitchFamily="34" charset="0"/>
              </a:rPr>
              <a:t> </a:t>
            </a:r>
            <a:r>
              <a:rPr lang="en-US" altLang="de-DE" sz="2400" i="1" dirty="0">
                <a:solidFill>
                  <a:schemeClr val="accent2"/>
                </a:solidFill>
                <a:latin typeface="Arial" panose="020B0604020202020204" pitchFamily="34" charset="0"/>
                <a:cs typeface="Arial" panose="020B0604020202020204" pitchFamily="34" charset="0"/>
              </a:rPr>
              <a:t>parameterized</a:t>
            </a:r>
            <a:r>
              <a:rPr lang="de-DE" altLang="de-DE" sz="2400" i="1" dirty="0">
                <a:solidFill>
                  <a:schemeClr val="accent2"/>
                </a:solidFill>
                <a:latin typeface="Arial" panose="020B0604020202020204" pitchFamily="34" charset="0"/>
                <a:cs typeface="Arial" panose="020B0604020202020204" pitchFamily="34" charset="0"/>
              </a:rPr>
              <a:t> L-Systems</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Any long, finite parameter lists are allowed!</a:t>
            </a: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Parameters are assigned values during rule matching</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solidFill>
                  <a:schemeClr val="accent2"/>
                </a:solidFill>
                <a:latin typeface="Arial" panose="020B0604020202020204" pitchFamily="34" charset="0"/>
                <a:cs typeface="Arial" panose="020B0604020202020204" pitchFamily="34" charset="0"/>
              </a:rPr>
              <a:t>Example:</a:t>
            </a:r>
          </a:p>
          <a:p>
            <a:pPr eaLnBrk="1" hangingPunct="1">
              <a:spcBef>
                <a:spcPts val="0"/>
              </a:spcBef>
              <a:buFont typeface="Symbol" panose="05050102010706020507" pitchFamily="18" charset="2"/>
              <a:buNone/>
            </a:pPr>
            <a:endParaRPr lang="en-US" altLang="de-DE" sz="800" dirty="0">
              <a:solidFill>
                <a:schemeClr val="accent2"/>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Rule      </a:t>
            </a:r>
            <a:r>
              <a:rPr lang="en-US" altLang="de-DE" sz="2400" b="1" dirty="0">
                <a:latin typeface="Courier New" panose="02070309020205020404" pitchFamily="49" charset="0"/>
                <a:cs typeface="Courier New" panose="02070309020205020404" pitchFamily="49" charset="0"/>
              </a:rPr>
              <a:t>A(x, y) </a:t>
            </a:r>
            <a:r>
              <a:rPr lang="en-US" altLang="de-DE" sz="2400" b="1" dirty="0">
                <a:latin typeface="Courier New" panose="02070309020205020404" pitchFamily="49" charset="0"/>
                <a:cs typeface="Arial" panose="020B0604020202020204" pitchFamily="34" charset="0"/>
                <a:sym typeface="Symbol" panose="05050102010706020507" pitchFamily="18" charset="2"/>
              </a:rPr>
              <a:t>==&gt;</a:t>
            </a:r>
            <a:r>
              <a:rPr lang="en-US" altLang="de-DE" sz="2400" b="1" dirty="0">
                <a:latin typeface="Courier New" panose="02070309020205020404" pitchFamily="49" charset="0"/>
                <a:cs typeface="Courier New" panose="02070309020205020404" pitchFamily="49" charset="0"/>
              </a:rPr>
              <a:t> F(7*x+10) B(y/2)</a:t>
            </a:r>
          </a:p>
          <a:p>
            <a:pPr eaLnBrk="1" hangingPunct="1">
              <a:spcBef>
                <a:spcPts val="0"/>
              </a:spcBef>
              <a:buFontTx/>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present character, example:       </a:t>
            </a:r>
            <a:r>
              <a:rPr lang="en-US" altLang="de-DE" sz="2400" b="1" dirty="0">
                <a:latin typeface="Courier New" panose="02070309020205020404" pitchFamily="49" charset="0"/>
                <a:cs typeface="Courier New" panose="02070309020205020404" pitchFamily="49" charset="0"/>
              </a:rPr>
              <a:t>A(2, 6)</a:t>
            </a:r>
            <a:endParaRPr lang="en-US" altLang="de-DE" sz="24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After rule application:                 </a:t>
            </a:r>
            <a:r>
              <a:rPr lang="en-US" altLang="de-DE" sz="2400" b="1" dirty="0">
                <a:latin typeface="Courier New" panose="02070309020205020404" pitchFamily="49" charset="0"/>
                <a:cs typeface="Courier New" panose="02070309020205020404" pitchFamily="49" charset="0"/>
              </a:rPr>
              <a:t>F(24) B(3)</a:t>
            </a:r>
            <a:endParaRPr lang="en-US" altLang="de-DE" sz="2400" b="1"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Conditions for the parameters can be checked (in logical conditions with Java syntax):</a:t>
            </a:r>
          </a:p>
          <a:p>
            <a:pPr eaLnBrk="1" hangingPunct="1">
              <a:spcBef>
                <a:spcPts val="0"/>
              </a:spcBef>
              <a:buFontTx/>
              <a:buNone/>
            </a:pPr>
            <a:endParaRPr lang="en-US" altLang="de-DE" sz="12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latin typeface="Courier New" panose="02070309020205020404" pitchFamily="49" charset="0"/>
                <a:cs typeface="Courier New" panose="02070309020205020404" pitchFamily="49" charset="0"/>
              </a:rPr>
              <a:t>A(x, y) (x &gt;= 17 &amp;&amp; y != 0)</a:t>
            </a:r>
            <a:r>
              <a:rPr lang="fr-FR" altLang="de-DE" sz="2400" b="1" dirty="0">
                <a:latin typeface="Courier New" panose="02070309020205020404" pitchFamily="49" charset="0"/>
                <a:cs typeface="Courier New" panose="02070309020205020404" pitchFamily="49" charset="0"/>
              </a:rPr>
              <a:t> </a:t>
            </a:r>
            <a:r>
              <a:rPr lang="en-US" altLang="de-DE" sz="2400" b="1" dirty="0">
                <a:latin typeface="Courier New" panose="02070309020205020404" pitchFamily="49" charset="0"/>
                <a:cs typeface="Arial" panose="020B0604020202020204" pitchFamily="34" charset="0"/>
                <a:sym typeface="Symbol" panose="05050102010706020507" pitchFamily="18" charset="2"/>
              </a:rPr>
              <a:t>==&gt; </a:t>
            </a:r>
            <a:r>
              <a:rPr lang="fr-FR" altLang="de-DE" sz="2400" dirty="0">
                <a:latin typeface="Arial" panose="020B0604020202020204" pitchFamily="34" charset="0"/>
                <a:cs typeface="Arial" panose="020B0604020202020204" pitchFamily="34" charset="0"/>
              </a:rPr>
              <a:t> </a:t>
            </a:r>
            <a:r>
              <a:rPr lang="en-US" altLang="de-DE" sz="2400" dirty="0">
                <a:latin typeface="Arial" panose="020B0604020202020204" pitchFamily="34" charset="0"/>
                <a:cs typeface="Arial" panose="020B0604020202020204" pitchFamily="34" charset="0"/>
              </a:rPr>
              <a:t>....</a:t>
            </a:r>
          </a:p>
        </p:txBody>
      </p:sp>
      <p:sp>
        <p:nvSpPr>
          <p:cNvPr id="3" name="Line 3">
            <a:extLst>
              <a:ext uri="{FF2B5EF4-FFF2-40B4-BE49-F238E27FC236}">
                <a16:creationId xmlns:a16="http://schemas.microsoft.com/office/drawing/2014/main" id="{A46ADC2D-1FCB-41D2-B7A8-34A511A3769A}"/>
              </a:ext>
            </a:extLst>
          </p:cNvPr>
          <p:cNvSpPr>
            <a:spLocks noChangeShapeType="1"/>
          </p:cNvSpPr>
          <p:nvPr/>
        </p:nvSpPr>
        <p:spPr bwMode="auto">
          <a:xfrm flipH="1">
            <a:off x="683568"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4DAE7EA-C44B-461F-89E6-B6EA74D59225}"/>
              </a:ext>
            </a:extLst>
          </p:cNvPr>
          <p:cNvSpPr>
            <a:spLocks noChangeShapeType="1"/>
          </p:cNvSpPr>
          <p:nvPr/>
        </p:nvSpPr>
        <p:spPr bwMode="auto">
          <a:xfrm>
            <a:off x="251520" y="54868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09493C3D-F603-4951-8A68-F6242F10F185}"/>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32B55-6F59-4F7A-938B-A4EC38BBE082}"/>
              </a:ext>
            </a:extLst>
          </p:cNvPr>
          <p:cNvSpPr>
            <a:spLocks noGrp="1"/>
          </p:cNvSpPr>
          <p:nvPr>
            <p:ph type="sldNum" sz="quarter" idx="12"/>
          </p:nvPr>
        </p:nvSpPr>
        <p:spPr/>
        <p:txBody>
          <a:bodyPr/>
          <a:lstStyle/>
          <a:p>
            <a:pPr>
              <a:defRPr/>
            </a:pPr>
            <a:fld id="{20372987-3694-4FB7-AC0A-237BC92BA478}" type="slidenum">
              <a:rPr lang="de-DE" altLang="de-DE" smtClean="0"/>
              <a:pPr>
                <a:defRPr/>
              </a:pPr>
              <a:t>5</a:t>
            </a:fld>
            <a:endParaRPr lang="de-DE" alt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39618A2F-5C09-44F8-A0B0-CFFA1F4315A7}"/>
              </a:ext>
            </a:extLst>
          </p:cNvPr>
          <p:cNvSpPr txBox="1">
            <a:spLocks noChangeArrowheads="1"/>
          </p:cNvSpPr>
          <p:nvPr/>
        </p:nvSpPr>
        <p:spPr bwMode="auto">
          <a:xfrm>
            <a:off x="1043806" y="260648"/>
            <a:ext cx="20160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a:t>
            </a:r>
          </a:p>
        </p:txBody>
      </p:sp>
      <p:pic>
        <p:nvPicPr>
          <p:cNvPr id="7171" name="Picture 5" descr="kat20a">
            <a:extLst>
              <a:ext uri="{FF2B5EF4-FFF2-40B4-BE49-F238E27FC236}">
                <a16:creationId xmlns:a16="http://schemas.microsoft.com/office/drawing/2014/main" id="{3DA473C4-F3EE-409F-A497-EFBF66161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944" y="980728"/>
            <a:ext cx="6756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6" descr="kat20">
            <a:extLst>
              <a:ext uri="{FF2B5EF4-FFF2-40B4-BE49-F238E27FC236}">
                <a16:creationId xmlns:a16="http://schemas.microsoft.com/office/drawing/2014/main" id="{A5FFE45E-A2FA-4DDA-8426-CEEA1941C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149725"/>
            <a:ext cx="79914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3E877AF2-B06C-4592-8316-1B4601396F9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C705F86-4C57-4744-B000-E4C202C1257D}"/>
              </a:ext>
            </a:extLst>
          </p:cNvPr>
          <p:cNvSpPr>
            <a:spLocks noChangeShapeType="1"/>
          </p:cNvSpPr>
          <p:nvPr/>
        </p:nvSpPr>
        <p:spPr bwMode="auto">
          <a:xfrm>
            <a:off x="381000" y="54868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309F0BFF-1730-48F8-8C9A-4A31FEBB2684}"/>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78B4D0A-0934-48B1-8C6D-1049226EC795}"/>
              </a:ext>
            </a:extLst>
          </p:cNvPr>
          <p:cNvSpPr>
            <a:spLocks noGrp="1"/>
          </p:cNvSpPr>
          <p:nvPr>
            <p:ph type="sldNum" sz="quarter" idx="12"/>
          </p:nvPr>
        </p:nvSpPr>
        <p:spPr/>
        <p:txBody>
          <a:bodyPr/>
          <a:lstStyle/>
          <a:p>
            <a:pPr>
              <a:defRPr/>
            </a:pPr>
            <a:fld id="{20372987-3694-4FB7-AC0A-237BC92BA478}" type="slidenum">
              <a:rPr lang="de-DE" altLang="de-DE" smtClean="0"/>
              <a:pPr>
                <a:defRPr/>
              </a:pPr>
              <a:t>6</a:t>
            </a:fld>
            <a:endParaRPr lang="de-DE" alt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10E8BE0-BD85-4E30-A118-2C3B25FA4DB8}"/>
              </a:ext>
            </a:extLst>
          </p:cNvPr>
          <p:cNvSpPr txBox="1">
            <a:spLocks noChangeArrowheads="1"/>
          </p:cNvSpPr>
          <p:nvPr/>
        </p:nvSpPr>
        <p:spPr bwMode="auto">
          <a:xfrm>
            <a:off x="611560" y="1044203"/>
            <a:ext cx="83820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F(n) RU(90) A(n+1);</a:t>
            </a:r>
          </a:p>
        </p:txBody>
      </p:sp>
      <p:sp>
        <p:nvSpPr>
          <p:cNvPr id="3" name="Line 3">
            <a:extLst>
              <a:ext uri="{FF2B5EF4-FFF2-40B4-BE49-F238E27FC236}">
                <a16:creationId xmlns:a16="http://schemas.microsoft.com/office/drawing/2014/main" id="{C13E3B21-D8F4-4C7C-8128-26326A1037F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7FB7554-F3E0-4F4F-B89A-5A8DC26AE415}"/>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D242252-D837-4096-871A-13D6317ABB1B}"/>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FCECBF-4586-4178-90BF-237BC168A1D6}"/>
              </a:ext>
            </a:extLst>
          </p:cNvPr>
          <p:cNvSpPr>
            <a:spLocks noGrp="1"/>
          </p:cNvSpPr>
          <p:nvPr>
            <p:ph type="sldNum" sz="quarter" idx="12"/>
          </p:nvPr>
        </p:nvSpPr>
        <p:spPr/>
        <p:txBody>
          <a:bodyPr/>
          <a:lstStyle/>
          <a:p>
            <a:pPr>
              <a:defRPr/>
            </a:pPr>
            <a:fld id="{20372987-3694-4FB7-AC0A-237BC92BA478}" type="slidenum">
              <a:rPr lang="de-DE" altLang="de-DE" smtClean="0"/>
              <a:pPr>
                <a:defRPr/>
              </a:pPr>
              <a:t>7</a:t>
            </a:fld>
            <a:endParaRPr lang="de-DE" alt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B4ABBFA5-4B93-4996-B6BB-97B86A8652F7}"/>
              </a:ext>
            </a:extLst>
          </p:cNvPr>
          <p:cNvSpPr txBox="1">
            <a:spLocks noChangeArrowheads="1"/>
          </p:cNvSpPr>
          <p:nvPr/>
        </p:nvSpPr>
        <p:spPr bwMode="auto">
          <a:xfrm>
            <a:off x="899592" y="840769"/>
            <a:ext cx="806489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US" altLang="de-DE" sz="800" i="1" dirty="0">
              <a:solidFill>
                <a:srgbClr val="CC3300"/>
              </a:solidFill>
              <a:latin typeface="Arial" panose="020B0604020202020204" pitchFamily="34"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==&gt;</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F(n) RU(90) A(n+1);</a:t>
            </a: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Alternative:</a:t>
            </a:r>
          </a:p>
          <a:p>
            <a:pPr marL="342900" indent="-342900" eaLnBrk="1" hangingPunct="1">
              <a:spcBef>
                <a:spcPct val="50000"/>
              </a:spcBef>
              <a:buFontTx/>
              <a:buChar char="-"/>
            </a:pPr>
            <a:r>
              <a:rPr lang="en-US" altLang="de-DE" sz="2400" dirty="0">
                <a:latin typeface="Arial" panose="020B0604020202020204" pitchFamily="34" charset="0"/>
                <a:cs typeface="Times New Roman" panose="02020603050405020304" pitchFamily="18" charset="0"/>
                <a:sym typeface="Symbol" panose="05050102010706020507" pitchFamily="18" charset="2"/>
              </a:rPr>
              <a:t>in the second rule replace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RU(90)</a:t>
            </a:r>
            <a:r>
              <a:rPr lang="en-US" altLang="de-DE" sz="2400" dirty="0">
                <a:latin typeface="Arial" panose="020B0604020202020204" pitchFamily="34" charset="0"/>
                <a:cs typeface="Times New Roman" panose="02020603050405020304" pitchFamily="18" charset="0"/>
                <a:sym typeface="Symbol" panose="05050102010706020507" pitchFamily="18" charset="2"/>
              </a:rPr>
              <a:t>" for instance,</a:t>
            </a:r>
          </a:p>
          <a:p>
            <a:pPr eaLnBrk="1" hangingPunct="1">
              <a:spcBef>
                <a:spcPct val="50000"/>
              </a:spcBef>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    by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RU(92)</a:t>
            </a:r>
            <a:r>
              <a:rPr lang="en-US" altLang="de-DE" sz="2400" dirty="0">
                <a:latin typeface="Arial" panose="020B0604020202020204" pitchFamily="34" charset="0"/>
                <a:cs typeface="Times New Roman" panose="02020603050405020304" pitchFamily="18" charset="0"/>
                <a:sym typeface="Symbol" panose="05050102010706020507" pitchFamily="18" charset="2"/>
              </a:rPr>
              <a:t>"</a:t>
            </a:r>
          </a:p>
        </p:txBody>
      </p:sp>
      <p:sp>
        <p:nvSpPr>
          <p:cNvPr id="3" name="Line 3">
            <a:extLst>
              <a:ext uri="{FF2B5EF4-FFF2-40B4-BE49-F238E27FC236}">
                <a16:creationId xmlns:a16="http://schemas.microsoft.com/office/drawing/2014/main" id="{E3FC8189-23C3-4C33-98FA-B7D46A07EE0F}"/>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50A56E1-C5D7-45C2-AEF1-4D063AA34A55}"/>
              </a:ext>
            </a:extLst>
          </p:cNvPr>
          <p:cNvSpPr>
            <a:spLocks noChangeShapeType="1"/>
          </p:cNvSpPr>
          <p:nvPr/>
        </p:nvSpPr>
        <p:spPr bwMode="auto">
          <a:xfrm>
            <a:off x="395536"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AE479E6-74F7-4E29-8BFA-DA7CEC32D632}"/>
              </a:ext>
            </a:extLst>
          </p:cNvPr>
          <p:cNvCxnSpPr>
            <a:cxnSpLocks noChangeShapeType="1"/>
          </p:cNvCxnSpPr>
          <p:nvPr/>
        </p:nvCxnSpPr>
        <p:spPr bwMode="auto">
          <a:xfrm rot="-5400000">
            <a:off x="409824"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AF50991-4BAC-4AB6-9D8E-F7808ECC77BB}"/>
              </a:ext>
            </a:extLst>
          </p:cNvPr>
          <p:cNvSpPr>
            <a:spLocks noGrp="1"/>
          </p:cNvSpPr>
          <p:nvPr>
            <p:ph type="sldNum" sz="quarter" idx="12"/>
          </p:nvPr>
        </p:nvSpPr>
        <p:spPr/>
        <p:txBody>
          <a:bodyPr/>
          <a:lstStyle/>
          <a:p>
            <a:pPr>
              <a:defRPr/>
            </a:pPr>
            <a:fld id="{20372987-3694-4FB7-AC0A-237BC92BA478}" type="slidenum">
              <a:rPr lang="de-DE" altLang="de-DE" smtClean="0"/>
              <a:pPr>
                <a:defRPr/>
              </a:pPr>
              <a:t>8</a:t>
            </a:fld>
            <a:endParaRPr lang="de-DE" alt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2DF4C29C-8102-4E47-BFBE-D7F596308211}"/>
              </a:ext>
            </a:extLst>
          </p:cNvPr>
          <p:cNvSpPr txBox="1">
            <a:spLocks noChangeArrowheads="1"/>
          </p:cNvSpPr>
          <p:nvPr/>
        </p:nvSpPr>
        <p:spPr bwMode="auto">
          <a:xfrm>
            <a:off x="370666" y="319291"/>
            <a:ext cx="859382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b="1" dirty="0">
                <a:solidFill>
                  <a:srgbClr val="FF0000"/>
                </a:solidFill>
                <a:latin typeface="Arial" panose="020B0604020202020204" pitchFamily="34" charset="0"/>
              </a:rPr>
              <a:t>Examples:</a:t>
            </a:r>
          </a:p>
          <a:p>
            <a:pPr eaLnBrk="1" hangingPunct="1">
              <a:spcBef>
                <a:spcPts val="0"/>
              </a:spcBef>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sm09_e04.rgg	</a:t>
            </a:r>
            <a:r>
              <a:rPr lang="en-US" altLang="de-DE" sz="2800" dirty="0">
                <a:solidFill>
                  <a:srgbClr val="0000FF"/>
                </a:solidFill>
                <a:latin typeface="Arial" panose="020B0604020202020204" pitchFamily="34" charset="0"/>
              </a:rPr>
              <a:t> - two rule blocks</a:t>
            </a:r>
          </a:p>
          <a:p>
            <a:pPr eaLnBrk="1" hangingPunct="1">
              <a:spcBef>
                <a:spcPts val="0"/>
              </a:spcBef>
              <a:spcAft>
                <a:spcPts val="0"/>
              </a:spcAft>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sm09_e05.rgg	</a:t>
            </a:r>
            <a:r>
              <a:rPr lang="en-US" altLang="de-DE" sz="2800" dirty="0">
                <a:solidFill>
                  <a:srgbClr val="0000FF"/>
                </a:solidFill>
                <a:latin typeface="Arial" panose="020B0604020202020204" pitchFamily="34" charset="0"/>
              </a:rPr>
              <a:t> - alternating positioning of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sm09_e06.rgg	</a:t>
            </a:r>
            <a:r>
              <a:rPr lang="en-US" altLang="de-DE" sz="2800" dirty="0">
                <a:solidFill>
                  <a:srgbClr val="0000FF"/>
                </a:solidFill>
                <a:latin typeface="Arial" panose="020B0604020202020204" pitchFamily="34" charset="0"/>
              </a:rPr>
              <a:t> - shoot growth with opposite</a:t>
            </a:r>
          </a:p>
          <a:p>
            <a:pPr eaLnBrk="1" hangingPunct="1">
              <a:spcBef>
                <a:spcPts val="0"/>
              </a:spcBef>
              <a:spcAft>
                <a:spcPts val="0"/>
              </a:spcAft>
              <a:buNone/>
            </a:pPr>
            <a:r>
              <a:rPr lang="en-US" altLang="de-DE" sz="2800" dirty="0">
                <a:solidFill>
                  <a:srgbClr val="0000FF"/>
                </a:solidFill>
                <a:latin typeface="Arial" panose="020B0604020202020204" pitchFamily="34" charset="0"/>
              </a:rPr>
              <a:t>                               branching (in 3d)</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sm09_e07.rgg</a:t>
            </a:r>
            <a:r>
              <a:rPr lang="en-US" altLang="de-DE" sz="2800" dirty="0">
                <a:solidFill>
                  <a:srgbClr val="0000FF"/>
                </a:solidFill>
                <a:latin typeface="Arial" panose="020B0604020202020204" pitchFamily="34" charset="0"/>
              </a:rPr>
              <a:t>   - insert simple imperative XL code</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directly into a rule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sm09_e08.rgg	</a:t>
            </a:r>
            <a:r>
              <a:rPr lang="en-US" altLang="de-DE" sz="2800" dirty="0">
                <a:solidFill>
                  <a:srgbClr val="0000FF"/>
                </a:solidFill>
                <a:latin typeface="Arial" panose="020B0604020202020204" pitchFamily="34" charset="0"/>
              </a:rPr>
              <a:t> - define your own modules in order</a:t>
            </a:r>
          </a:p>
          <a:p>
            <a:pPr eaLnBrk="1" hangingPunct="1">
              <a:spcBef>
                <a:spcPts val="0"/>
              </a:spcBef>
              <a:spcAft>
                <a:spcPts val="0"/>
              </a:spcAft>
              <a:buNone/>
            </a:pPr>
            <a:r>
              <a:rPr lang="en-US" altLang="de-DE" sz="2800" dirty="0">
                <a:solidFill>
                  <a:srgbClr val="0000FF"/>
                </a:solidFill>
                <a:latin typeface="Arial" panose="020B0604020202020204" pitchFamily="34" charset="0"/>
              </a:rPr>
              <a:t>                               to simplify the code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sm09_e21.rgg</a:t>
            </a:r>
            <a:r>
              <a:rPr lang="en-US" altLang="de-DE" sz="2800" dirty="0">
                <a:solidFill>
                  <a:srgbClr val="0000FF"/>
                </a:solidFill>
                <a:latin typeface="Arial" panose="020B0604020202020204" pitchFamily="34" charset="0"/>
              </a:rPr>
              <a:t>	 - 3 variants how to position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 at another place than at</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the end of an object</a:t>
            </a:r>
          </a:p>
        </p:txBody>
      </p:sp>
      <p:sp>
        <p:nvSpPr>
          <p:cNvPr id="3" name="Line 3">
            <a:extLst>
              <a:ext uri="{FF2B5EF4-FFF2-40B4-BE49-F238E27FC236}">
                <a16:creationId xmlns:a16="http://schemas.microsoft.com/office/drawing/2014/main" id="{0C2F689F-DE4C-4717-AD3F-5528C87125CD}"/>
              </a:ext>
            </a:extLst>
          </p:cNvPr>
          <p:cNvSpPr>
            <a:spLocks noChangeShapeType="1"/>
          </p:cNvSpPr>
          <p:nvPr/>
        </p:nvSpPr>
        <p:spPr bwMode="auto">
          <a:xfrm flipH="1" flipV="1">
            <a:off x="611560" y="188640"/>
            <a:ext cx="8532440" cy="342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7D67F30-249C-4616-B8EE-E91DA030ADA0}"/>
              </a:ext>
            </a:extLst>
          </p:cNvPr>
          <p:cNvSpPr>
            <a:spLocks noChangeShapeType="1"/>
          </p:cNvSpPr>
          <p:nvPr/>
        </p:nvSpPr>
        <p:spPr bwMode="auto">
          <a:xfrm>
            <a:off x="179512" y="573360"/>
            <a:ext cx="0" cy="628464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0C68EAF-910F-4E45-9C62-C54BEFE55DB2}"/>
              </a:ext>
            </a:extLst>
          </p:cNvPr>
          <p:cNvCxnSpPr>
            <a:cxnSpLocks noChangeShapeType="1"/>
          </p:cNvCxnSpPr>
          <p:nvPr/>
        </p:nvCxnSpPr>
        <p:spPr bwMode="auto">
          <a:xfrm rot="-5400000">
            <a:off x="193800" y="17777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20DFDA7-470C-498C-A3B9-0069135C8EDB}"/>
              </a:ext>
            </a:extLst>
          </p:cNvPr>
          <p:cNvSpPr>
            <a:spLocks noGrp="1"/>
          </p:cNvSpPr>
          <p:nvPr>
            <p:ph type="sldNum" sz="quarter" idx="12"/>
          </p:nvPr>
        </p:nvSpPr>
        <p:spPr/>
        <p:txBody>
          <a:bodyPr/>
          <a:lstStyle/>
          <a:p>
            <a:pPr>
              <a:defRPr/>
            </a:pPr>
            <a:fld id="{20372987-3694-4FB7-AC0A-237BC92BA478}" type="slidenum">
              <a:rPr lang="de-DE" altLang="de-DE" smtClean="0"/>
              <a:pPr>
                <a:defRPr/>
              </a:pPr>
              <a:t>9</a:t>
            </a:fld>
            <a:endParaRPr lang="de-DE" altLang="de-DE"/>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1210</Words>
  <Application>Microsoft Office PowerPoint</Application>
  <PresentationFormat>Bildschirmpräsentation (4:3)</PresentationFormat>
  <Paragraphs>195</Paragraphs>
  <Slides>17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Kurth</cp:lastModifiedBy>
  <cp:revision>208</cp:revision>
  <dcterms:created xsi:type="dcterms:W3CDTF">2006-10-23T15:58:10Z</dcterms:created>
  <dcterms:modified xsi:type="dcterms:W3CDTF">2021-05-03T09:33:45Z</dcterms:modified>
</cp:coreProperties>
</file>