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557" r:id="rId3"/>
    <p:sldId id="558" r:id="rId4"/>
    <p:sldId id="515" r:id="rId5"/>
    <p:sldId id="516" r:id="rId6"/>
    <p:sldId id="456" r:id="rId7"/>
    <p:sldId id="457" r:id="rId8"/>
    <p:sldId id="618" r:id="rId9"/>
    <p:sldId id="559" r:id="rId10"/>
    <p:sldId id="560" r:id="rId11"/>
    <p:sldId id="561" r:id="rId12"/>
    <p:sldId id="562" r:id="rId13"/>
    <p:sldId id="563" r:id="rId14"/>
    <p:sldId id="320" r:id="rId15"/>
    <p:sldId id="321" r:id="rId16"/>
    <p:sldId id="322" r:id="rId17"/>
    <p:sldId id="323" r:id="rId18"/>
    <p:sldId id="564" r:id="rId19"/>
    <p:sldId id="565" r:id="rId20"/>
    <p:sldId id="566" r:id="rId21"/>
    <p:sldId id="327" r:id="rId22"/>
    <p:sldId id="328" r:id="rId23"/>
    <p:sldId id="329" r:id="rId24"/>
    <p:sldId id="330" r:id="rId25"/>
    <p:sldId id="331" r:id="rId26"/>
    <p:sldId id="567" r:id="rId27"/>
    <p:sldId id="568" r:id="rId28"/>
    <p:sldId id="569" r:id="rId29"/>
    <p:sldId id="570" r:id="rId30"/>
    <p:sldId id="614" r:id="rId31"/>
    <p:sldId id="572" r:id="rId32"/>
    <p:sldId id="615" r:id="rId33"/>
    <p:sldId id="616" r:id="rId34"/>
    <p:sldId id="617" r:id="rId35"/>
    <p:sldId id="576" r:id="rId36"/>
    <p:sldId id="577" r:id="rId37"/>
    <p:sldId id="578" r:id="rId38"/>
    <p:sldId id="579" r:id="rId39"/>
    <p:sldId id="580" r:id="rId40"/>
    <p:sldId id="581" r:id="rId41"/>
    <p:sldId id="346" r:id="rId42"/>
    <p:sldId id="347" r:id="rId43"/>
    <p:sldId id="582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583" r:id="rId53"/>
    <p:sldId id="584" r:id="rId54"/>
    <p:sldId id="365" r:id="rId55"/>
    <p:sldId id="585" r:id="rId56"/>
    <p:sldId id="504" r:id="rId57"/>
    <p:sldId id="367" r:id="rId58"/>
    <p:sldId id="586" r:id="rId59"/>
    <p:sldId id="587" r:id="rId60"/>
    <p:sldId id="588" r:id="rId61"/>
    <p:sldId id="589" r:id="rId62"/>
    <p:sldId id="591" r:id="rId63"/>
    <p:sldId id="590" r:id="rId64"/>
    <p:sldId id="592" r:id="rId65"/>
    <p:sldId id="593" r:id="rId66"/>
    <p:sldId id="594" r:id="rId67"/>
    <p:sldId id="508" r:id="rId68"/>
    <p:sldId id="595" r:id="rId69"/>
    <p:sldId id="596" r:id="rId70"/>
    <p:sldId id="597" r:id="rId71"/>
    <p:sldId id="598" r:id="rId72"/>
    <p:sldId id="599" r:id="rId73"/>
    <p:sldId id="601" r:id="rId74"/>
    <p:sldId id="602" r:id="rId75"/>
    <p:sldId id="603" r:id="rId76"/>
    <p:sldId id="517" r:id="rId77"/>
    <p:sldId id="518" r:id="rId78"/>
    <p:sldId id="604" r:id="rId79"/>
    <p:sldId id="605" r:id="rId80"/>
    <p:sldId id="536" r:id="rId81"/>
    <p:sldId id="537" r:id="rId82"/>
    <p:sldId id="538" r:id="rId83"/>
    <p:sldId id="539" r:id="rId84"/>
    <p:sldId id="540" r:id="rId85"/>
    <p:sldId id="541" r:id="rId86"/>
    <p:sldId id="606" r:id="rId87"/>
    <p:sldId id="554" r:id="rId88"/>
    <p:sldId id="607" r:id="rId89"/>
    <p:sldId id="608" r:id="rId90"/>
    <p:sldId id="522" r:id="rId91"/>
    <p:sldId id="543" r:id="rId92"/>
    <p:sldId id="544" r:id="rId93"/>
    <p:sldId id="545" r:id="rId94"/>
    <p:sldId id="546" r:id="rId95"/>
    <p:sldId id="547" r:id="rId96"/>
    <p:sldId id="548" r:id="rId97"/>
    <p:sldId id="549" r:id="rId98"/>
    <p:sldId id="523" r:id="rId99"/>
    <p:sldId id="524" r:id="rId100"/>
    <p:sldId id="525" r:id="rId101"/>
    <p:sldId id="610" r:id="rId102"/>
    <p:sldId id="611" r:id="rId103"/>
    <p:sldId id="613" r:id="rId104"/>
    <p:sldId id="528" r:id="rId105"/>
    <p:sldId id="551" r:id="rId106"/>
    <p:sldId id="529" r:id="rId107"/>
    <p:sldId id="556" r:id="rId10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1" autoAdjust="0"/>
    <p:restoredTop sz="95232" autoAdjust="0"/>
  </p:normalViewPr>
  <p:slideViewPr>
    <p:cSldViewPr>
      <p:cViewPr varScale="1">
        <p:scale>
          <a:sx n="104" d="100"/>
          <a:sy n="104" d="100"/>
        </p:scale>
        <p:origin x="12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1C6AB-D817-48A9-91AF-46DDD1EEE026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31599-F490-4233-9A0F-A5B4D193D2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6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31599-F490-4233-9A0F-A5B4D193D22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72F43D-4F71-4C25-8F1B-D8399211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AA8E1-5F86-43C3-9BAF-565BAEE21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4891A-12FF-4364-8951-50F1946A7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2639-F50C-4913-9E08-84121BD321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699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12A375-4362-4D53-9609-0E4CA508A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D25B6-6BE1-40C9-B43B-0950DCE8E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D14BF3-5BD9-4A12-AAAC-4966375C8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92020-0A9A-45B1-9727-EF3D6D6B8F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026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BD416-4C6D-406A-AEA7-20855409F9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F431D-63B1-42A2-B8DE-45F80F3BC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871BDF-3E46-480B-BB52-EACB06A34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8EE7B-C682-455C-A430-C7834A2C3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54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C7AA83-57EC-4324-8513-40EA8CF38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4CEEFD-B032-4C36-B736-820DFC81E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85B95-326A-4C7A-8832-39477A52B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2C0A-F8F7-4CCD-ADFA-2EAECB640DC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658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9E3DAC-1A22-4671-AEC5-BF2FB883F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85196-DC3D-4FD4-814C-036FF1FA6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18A45-829C-4EF5-A9BC-0DB62C0E8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B620-908A-4611-9CE3-E08903CE773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33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8A1F9-4365-4A7A-A7AD-AE22FF068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5BB5E-E17F-43A3-BAFC-E21636300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73D77-B629-4B88-8E2A-D3D84841B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C22B8-5E77-4A1C-A1AB-4DDBE0CFA7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303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E9C0B0D-7B74-4155-BD2C-D9FA01C90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5A58D6-3A90-45F5-959F-E5314B72D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D5FF36-73C4-4B2B-846C-081C23DD5B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1B0C-8971-4968-917D-B3223844F6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3690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595DA9-5436-4A13-9DDA-D745194B7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756D6A-A8F1-487A-AF82-0244CBC9E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2845A5-6A48-4176-B092-C9DE76E35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4858-7665-4688-95F6-83CFFD46D2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4838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BB166C4-38C0-435D-BBB0-8690846CD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2BFC36-B9B9-4145-91E6-D4BDE2BD7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4457E3-89F1-4035-B856-845C79889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8FD5-B866-40BF-8BE2-FCEC561298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160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D8C6-CD20-4BC1-B268-F538F41F2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D71C5-E5B1-42BA-830C-E2AFBFFD6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42190-4706-4CE5-B4AC-13807DABE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59FBF-6D9C-4355-9B1F-34C03F37C4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680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CEE71-BE91-43A7-BAC6-5DC1A4456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756C1-E2A8-4710-A4F8-AAC13F651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34A7C-02BE-4C5D-9FC4-5ABFFAC1D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E22D-AB12-4ED3-B6DF-677F8A21A24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872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06F7E0-5234-47C0-861F-1712475A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925555-3340-4F56-9099-7AE530D36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D49183-99A6-4FEC-9DDD-C34807E7F4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461D15-832E-4E58-A6E8-31E597FBA2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001411-7A38-42B9-BF3D-9E2454B27A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9C359-B67A-4DED-B50B-50A27BE93A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>
            <a:extLst>
              <a:ext uri="{FF2B5EF4-FFF2-40B4-BE49-F238E27FC236}">
                <a16:creationId xmlns:a16="http://schemas.microsoft.com/office/drawing/2014/main" id="{512824F5-9E5D-4DEA-A154-43ED8A54D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349500"/>
            <a:ext cx="80772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Functional-Structural Plant Models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solidFill>
                  <a:srgbClr val="CC3300"/>
                </a:solidFill>
                <a:latin typeface="Arial" panose="020B0604020202020204" pitchFamily="34" charset="0"/>
              </a:rPr>
              <a:t>- Summer Semester 2021 -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</a:rPr>
              <a:t>Winfried Kurth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Göttingen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Chair of Computer Graphics and Ecoinformatics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de-DE" altLang="de-DE" sz="2400" baseline="30000" dirty="0">
                <a:solidFill>
                  <a:schemeClr val="accent2"/>
                </a:solidFill>
                <a:latin typeface="Arial" panose="020B0604020202020204" pitchFamily="34" charset="0"/>
              </a:rPr>
              <a:t>nd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Lecture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 22 April, 2021</a:t>
            </a:r>
          </a:p>
        </p:txBody>
      </p:sp>
      <p:pic>
        <p:nvPicPr>
          <p:cNvPr id="2051" name="Picture 6" descr="groimpstart">
            <a:extLst>
              <a:ext uri="{FF2B5EF4-FFF2-40B4-BE49-F238E27FC236}">
                <a16:creationId xmlns:a16="http://schemas.microsoft.com/office/drawing/2014/main" id="{ED01CDD4-6B2D-4993-85F3-518C2CCC1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05263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groimp500x500">
            <a:extLst>
              <a:ext uri="{FF2B5EF4-FFF2-40B4-BE49-F238E27FC236}">
                <a16:creationId xmlns:a16="http://schemas.microsoft.com/office/drawing/2014/main" id="{5A5F3E01-1DA7-4E60-B10D-20C2BD9B4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6250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858D81-E56A-43B9-966D-486EE5C6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3" y="1676400"/>
            <a:ext cx="8305797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4EF7A0-E573-4619-89BB-B46B5070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762796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985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6142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7325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2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100</a:t>
            </a:fld>
            <a:endParaRPr lang="de-DE" altLang="de-DE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985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96142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7325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72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101</a:t>
            </a:fld>
            <a:endParaRPr lang="de-DE" altLang="de-DE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639E9F3-3B82-4BD3-9AF5-549DFD0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043" y="3140968"/>
            <a:ext cx="887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left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A5B720D-67F9-40D9-8572-ED3C227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475" y="3356992"/>
            <a:ext cx="1007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head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8AD4E8-8736-4AD3-A5B4-A601B5B6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116" y="5805264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up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146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98310" name="Line 6">
            <a:extLst>
              <a:ext uri="{FF2B5EF4-FFF2-40B4-BE49-F238E27FC236}">
                <a16:creationId xmlns:a16="http://schemas.microsoft.com/office/drawing/2014/main" id="{4C1C6ABA-C654-4A5C-A84B-B0281BD717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5550" y="3624481"/>
            <a:ext cx="2852089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>
            <a:extLst>
              <a:ext uri="{FF2B5EF4-FFF2-40B4-BE49-F238E27FC236}">
                <a16:creationId xmlns:a16="http://schemas.microsoft.com/office/drawing/2014/main" id="{5A29898F-F557-4B82-A089-9BD5EC82F0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19707" y="3624481"/>
            <a:ext cx="599622" cy="14971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>
            <a:extLst>
              <a:ext uri="{FF2B5EF4-FFF2-40B4-BE49-F238E27FC236}">
                <a16:creationId xmlns:a16="http://schemas.microsoft.com/office/drawing/2014/main" id="{59DD4475-FF9B-427C-953B-F5E9FCB758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0890" y="5121585"/>
            <a:ext cx="1" cy="7556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8313" name="Picture 9" descr="turtle05">
            <a:extLst>
              <a:ext uri="{FF2B5EF4-FFF2-40B4-BE49-F238E27FC236}">
                <a16:creationId xmlns:a16="http://schemas.microsoft.com/office/drawing/2014/main" id="{343CA38D-7982-4EE1-A188-778CAF00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37" y="4221088"/>
            <a:ext cx="126602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102</a:t>
            </a:fld>
            <a:endParaRPr lang="de-DE" altLang="de-DE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639E9F3-3B82-4BD3-9AF5-549DFD0CD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3140968"/>
            <a:ext cx="887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left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A5B720D-67F9-40D9-8572-ED3C2275D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40" y="3356992"/>
            <a:ext cx="1007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head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508AD4E8-8736-4AD3-A5B4-A601B5B6B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1" y="5805264"/>
            <a:ext cx="647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latin typeface="Arial" panose="020B0604020202020204" pitchFamily="34" charset="0"/>
              </a:rPr>
              <a:t>up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pic>
        <p:nvPicPr>
          <p:cNvPr id="14" name="Picture 4" descr="kat14">
            <a:extLst>
              <a:ext uri="{FF2B5EF4-FFF2-40B4-BE49-F238E27FC236}">
                <a16:creationId xmlns:a16="http://schemas.microsoft.com/office/drawing/2014/main" id="{DA98A10C-46ED-4D8E-860E-B136F07B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7" y="1916113"/>
            <a:ext cx="2736302" cy="448055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713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2">
            <a:extLst>
              <a:ext uri="{FF2B5EF4-FFF2-40B4-BE49-F238E27FC236}">
                <a16:creationId xmlns:a16="http://schemas.microsoft.com/office/drawing/2014/main" id="{30DC4325-8FBA-4733-9C7A-761248AEAD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FFCECCAE-4F51-46FD-9D03-C87E56817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8308" name="AutoShape 4">
            <a:extLst>
              <a:ext uri="{FF2B5EF4-FFF2-40B4-BE49-F238E27FC236}">
                <a16:creationId xmlns:a16="http://schemas.microsoft.com/office/drawing/2014/main" id="{0B847840-9DB0-457B-8673-167599AFAFC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8309" name="Text Box 5">
            <a:extLst>
              <a:ext uri="{FF2B5EF4-FFF2-40B4-BE49-F238E27FC236}">
                <a16:creationId xmlns:a16="http://schemas.microsoft.com/office/drawing/2014/main" id="{13CDC698-B880-482A-96D4-9690A7D20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712"/>
            <a:ext cx="78486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Extension to 3D graphics: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Turtle rotations around 3 axes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10E186-7806-49E4-8CB5-E2D75DC7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103</a:t>
            </a:fld>
            <a:endParaRPr lang="de-DE" altLang="de-DE"/>
          </a:p>
        </p:txBody>
      </p:sp>
      <p:pic>
        <p:nvPicPr>
          <p:cNvPr id="14" name="Picture 4" descr="kat14">
            <a:extLst>
              <a:ext uri="{FF2B5EF4-FFF2-40B4-BE49-F238E27FC236}">
                <a16:creationId xmlns:a16="http://schemas.microsoft.com/office/drawing/2014/main" id="{DA98A10C-46ED-4D8E-860E-B136F07BE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7" y="1916113"/>
            <a:ext cx="2736302" cy="4480558"/>
          </a:xfrm>
          <a:prstGeom prst="rect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6">
            <a:extLst>
              <a:ext uri="{FF2B5EF4-FFF2-40B4-BE49-F238E27FC236}">
                <a16:creationId xmlns:a16="http://schemas.microsoft.com/office/drawing/2014/main" id="{E753E6FB-E349-4E57-B243-38B1F282D3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9857" y="4149601"/>
            <a:ext cx="1512888" cy="719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06223702-7554-4A56-99CB-EE59B73570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2157" y="3573339"/>
            <a:ext cx="6477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E8A1F6A6-8D65-4605-B1E9-820427254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857" y="4868739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FC756EA5-C634-4F33-A680-D5A97C1E7A53}"/>
              </a:ext>
            </a:extLst>
          </p:cNvPr>
          <p:cNvSpPr>
            <a:spLocks noChangeArrowheads="1"/>
          </p:cNvSpPr>
          <p:nvPr/>
        </p:nvSpPr>
        <p:spPr bwMode="auto">
          <a:xfrm rot="-389803">
            <a:off x="3491657" y="4005139"/>
            <a:ext cx="865188" cy="504825"/>
          </a:xfrm>
          <a:prstGeom prst="curvedDownArrow">
            <a:avLst>
              <a:gd name="adj1" fmla="val 34277"/>
              <a:gd name="adj2" fmla="val 68553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9649968D-4032-4EF3-B9FE-EA1092BDDE16}"/>
              </a:ext>
            </a:extLst>
          </p:cNvPr>
          <p:cNvSpPr>
            <a:spLocks noChangeArrowheads="1"/>
          </p:cNvSpPr>
          <p:nvPr/>
        </p:nvSpPr>
        <p:spPr bwMode="auto">
          <a:xfrm rot="-1219988">
            <a:off x="1835895" y="3789239"/>
            <a:ext cx="576262" cy="719137"/>
          </a:xfrm>
          <a:prstGeom prst="curvedRightArrow">
            <a:avLst>
              <a:gd name="adj1" fmla="val 24959"/>
              <a:gd name="adj2" fmla="val 4991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1384F25A-BC99-4ECE-8AA2-7E5947331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520" y="4868739"/>
            <a:ext cx="576262" cy="647700"/>
          </a:xfrm>
          <a:custGeom>
            <a:avLst/>
            <a:gdLst>
              <a:gd name="T0" fmla="*/ 2147483646 w 21600"/>
              <a:gd name="T1" fmla="*/ 0 h 21600"/>
              <a:gd name="T2" fmla="*/ 136782410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3B3AAB2B-D5CC-4F0D-85A8-CFC136DA5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020" y="3357439"/>
            <a:ext cx="79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rgbClr val="CC9900"/>
                </a:solidFill>
                <a:latin typeface="Courier New" panose="02070309020205020404" pitchFamily="49" charset="0"/>
              </a:rPr>
              <a:t>RH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FFE6AE7D-E663-4335-8C43-FEA79991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212976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chemeClr val="accent1"/>
                </a:solidFill>
                <a:latin typeface="Courier New" panose="02070309020205020404" pitchFamily="49" charset="0"/>
              </a:rPr>
              <a:t>RL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8C176CA2-D2C9-419B-A92A-0E086550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782" y="5084639"/>
            <a:ext cx="792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3600" b="1">
                <a:solidFill>
                  <a:srgbClr val="CC0000"/>
                </a:solidFill>
                <a:latin typeface="Courier New" panose="02070309020205020404" pitchFamily="49" charset="0"/>
              </a:rPr>
              <a:t>RU</a:t>
            </a:r>
          </a:p>
        </p:txBody>
      </p:sp>
    </p:spTree>
    <p:extLst>
      <p:ext uri="{BB962C8B-B14F-4D97-AF65-F5344CB8AC3E}">
        <p14:creationId xmlns:p14="http://schemas.microsoft.com/office/powerpoint/2010/main" val="1592865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>
            <a:extLst>
              <a:ext uri="{FF2B5EF4-FFF2-40B4-BE49-F238E27FC236}">
                <a16:creationId xmlns:a16="http://schemas.microsoft.com/office/drawing/2014/main" id="{2EEA20E6-0D4F-4FAD-AC7F-1BDAF1D88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3D commands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200" b="1" dirty="0">
              <a:solidFill>
                <a:srgbClr val="FF0000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RU(45)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Rotate the turtle about the "up" axis by 45°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RL(...), RH(...) 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analogously around "left" and "head" axis. Up-, left- and head-axis form an orthogonal, spatial coordinate system, which is carried by the turtle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RV(x)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Rotation "downwards" with strength given by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RG</a:t>
            </a:r>
            <a:r>
              <a:rPr lang="en-US" altLang="de-DE" sz="2800" dirty="0">
                <a:latin typeface="Arial" panose="020B0604020202020204" pitchFamily="34" charset="0"/>
                <a:cs typeface="Courier New" panose="02070309020205020404" pitchFamily="49" charset="0"/>
              </a:rPr>
              <a:t> Rotation all the way down (direction (0, 0, -1))</a:t>
            </a:r>
            <a:endParaRPr lang="de-DE" altLang="de-DE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56F60F-4D99-48C0-B826-57E1041AF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C7CA289C-690A-4039-8AB8-A0A2868CB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BCBB6D7-8487-4BBE-84BE-1FE34525148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2852109C-7132-44B7-A7EB-2B5480EB81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4" descr="kat15">
            <a:extLst>
              <a:ext uri="{FF2B5EF4-FFF2-40B4-BE49-F238E27FC236}">
                <a16:creationId xmlns:a16="http://schemas.microsoft.com/office/drawing/2014/main" id="{7DAD76E0-07A0-4EFA-A1A4-509DBED5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C76277-222B-439D-9CC4-80343D1E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105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1DDC07EE-30B9-4A3A-AF4B-9E0165481A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2068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DE5A8A09-9919-4FD4-B7E3-2F48087682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FD110B2-2FEC-4883-BFDF-F0E207563C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18864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807B1547-C875-49F1-A696-16C3FC38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57200"/>
            <a:ext cx="84582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L(100) D(3) RU(-90) F(50) RU(90) M0 RU(90) D(10) F0 </a:t>
            </a:r>
            <a:r>
              <a:rPr lang="en-US" altLang="de-DE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F0</a:t>
            </a:r>
            <a:endParaRPr lang="en-US" altLang="de-D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D(3) RU(90) F0 </a:t>
            </a:r>
            <a:r>
              <a:rPr lang="en-US" altLang="de-DE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F0</a:t>
            </a: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RU(90) F(150) RU(90) F(140) RU(90)</a:t>
            </a:r>
            <a:endParaRPr lang="en-US" altLang="de-D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M(30) F(30) M(30) F(30) RU(120) M0 Sphere(15)</a:t>
            </a:r>
            <a:r>
              <a:rPr lang="en-US" altLang="de-DE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Output</a:t>
            </a: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id="{033A54F9-9862-40BA-BA95-EEF9487D8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8763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b="1" i="1" dirty="0">
                <a:solidFill>
                  <a:srgbClr val="0000FF"/>
                </a:solidFill>
                <a:latin typeface="Arial" panose="020B0604020202020204" pitchFamily="34" charset="0"/>
              </a:rPr>
              <a:t>What is the output for the following code?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b="1" dirty="0">
                <a:latin typeface="Courier New" panose="02070309020205020404" pitchFamily="49" charset="0"/>
              </a:rPr>
              <a:t>L(10) F0 RU(45) F0 RU(45) </a:t>
            </a:r>
            <a:r>
              <a:rPr lang="en-US" altLang="de-DE" sz="2400" b="1" dirty="0" err="1">
                <a:latin typeface="Courier New" panose="02070309020205020404" pitchFamily="49" charset="0"/>
              </a:rPr>
              <a:t>LMul</a:t>
            </a:r>
            <a:r>
              <a:rPr lang="en-US" altLang="de-DE" sz="2400" b="1" dirty="0">
                <a:latin typeface="Courier New" panose="02070309020205020404" pitchFamily="49" charset="0"/>
              </a:rPr>
              <a:t>(0.5) F0 M0 F0</a:t>
            </a:r>
            <a:endParaRPr lang="en-US" altLang="de-DE" sz="2400" dirty="0"/>
          </a:p>
        </p:txBody>
      </p:sp>
      <p:pic>
        <p:nvPicPr>
          <p:cNvPr id="104452" name="Picture 4" descr="doghead">
            <a:extLst>
              <a:ext uri="{FF2B5EF4-FFF2-40B4-BE49-F238E27FC236}">
                <a16:creationId xmlns:a16="http://schemas.microsoft.com/office/drawing/2014/main" id="{D552E27B-8A11-44EE-A25F-1A0F9213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30016"/>
            <a:ext cx="26876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75091-13C8-4D50-9C5C-6F179F01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106</a:t>
            </a:fld>
            <a:endParaRPr lang="de-DE" altLang="de-DE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16ADE43B-0CE9-4D0E-BCA5-FA9F93A6E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D00CB082-B4E9-4786-9D13-DC0BEE1B037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BC556C06-6565-4C62-A85E-87096B8B958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4">
            <a:extLst>
              <a:ext uri="{FF2B5EF4-FFF2-40B4-BE49-F238E27FC236}">
                <a16:creationId xmlns:a16="http://schemas.microsoft.com/office/drawing/2014/main" id="{4E15A3A3-7ABB-444E-B15B-40FA67E06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" y="1412776"/>
            <a:ext cx="8497887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Assignment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100" b="1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endParaRPr lang="en-US" altLang="de-DE" sz="800" dirty="0">
              <a:solidFill>
                <a:schemeClr val="bg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Read Chapter 1, Section 1.1 – 1.5 (without 1.4) in the book 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The Algorithmic Beauty of Plants“ by P.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Prusinkiewicz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and A. </a:t>
            </a:r>
            <a:r>
              <a:rPr lang="en-US" altLang="de-DE" sz="2400" dirty="0" err="1">
                <a:solidFill>
                  <a:schemeClr val="bg2"/>
                </a:solidFill>
                <a:latin typeface="Arial" panose="020B0604020202020204" pitchFamily="34" charset="0"/>
              </a:rPr>
              <a:t>Lindenmayer</a:t>
            </a:r>
            <a:r>
              <a:rPr lang="en-US" altLang="de-DE" sz="2400" dirty="0">
                <a:solidFill>
                  <a:schemeClr val="bg2"/>
                </a:solidFill>
                <a:latin typeface="Arial" panose="020B0604020202020204" pitchFamily="34" charset="0"/>
              </a:rPr>
              <a:t> (available online, see literature page for the lecture).  (= pp. 1-21 without section 1.4).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35FFC-DD74-41A7-B991-9DB1E46B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107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D37D85E-3E0E-4B81-AEDF-2D223A205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62E0AADA-418A-4DB9-BFC8-FF7DFB81730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7B14E04D-8548-477A-B8FF-598C050A5D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>
            <a:extLst>
              <a:ext uri="{FF2B5EF4-FFF2-40B4-BE49-F238E27FC236}">
                <a16:creationId xmlns:a16="http://schemas.microsoft.com/office/drawing/2014/main" id="{1931C830-ADD1-4DC9-B224-312482B671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0CD1A0A7-5333-40E4-BDEE-2B73E56ED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8" name="AutoShape 5">
            <a:extLst>
              <a:ext uri="{FF2B5EF4-FFF2-40B4-BE49-F238E27FC236}">
                <a16:creationId xmlns:a16="http://schemas.microsoft.com/office/drawing/2014/main" id="{EB2592EA-ADC5-4E96-B64D-AE7BBAF7EA9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9" name="Text Box 7">
            <a:extLst>
              <a:ext uri="{FF2B5EF4-FFF2-40B4-BE49-F238E27FC236}">
                <a16:creationId xmlns:a16="http://schemas.microsoft.com/office/drawing/2014/main" id="{EAE16D95-C46A-4A66-81BF-9860E67F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656294"/>
            <a:ext cx="8305797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1000" i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"Describes a lot of theories, standards and methods, which jointly represent a way to organize knowledge”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i="1" dirty="0">
                <a:latin typeface="Arial" panose="020B0604020202020204" pitchFamily="34" charset="0"/>
              </a:rPr>
              <a:t>Thomas Kuhn 1970: The </a:t>
            </a:r>
            <a:r>
              <a:rPr lang="en-US" altLang="de-DE" i="1" dirty="0">
                <a:latin typeface="Arial" panose="020B0604020202020204" pitchFamily="34" charset="0"/>
              </a:rPr>
              <a:t>Structure</a:t>
            </a:r>
            <a:r>
              <a:rPr lang="de-DE" altLang="de-DE" i="1" dirty="0">
                <a:latin typeface="Arial" panose="020B0604020202020204" pitchFamily="34" charset="0"/>
              </a:rPr>
              <a:t> </a:t>
            </a:r>
            <a:r>
              <a:rPr lang="en-US" altLang="de-DE" i="1" dirty="0">
                <a:latin typeface="Arial" panose="020B0604020202020204" pitchFamily="34" charset="0"/>
              </a:rPr>
              <a:t>of</a:t>
            </a:r>
            <a:r>
              <a:rPr lang="de-DE" altLang="de-DE" i="1" dirty="0">
                <a:latin typeface="Arial" panose="020B0604020202020204" pitchFamily="34" charset="0"/>
              </a:rPr>
              <a:t> Scientific </a:t>
            </a:r>
            <a:r>
              <a:rPr lang="en-US" altLang="de-DE" i="1" dirty="0">
                <a:latin typeface="Arial" panose="020B0604020202020204" pitchFamily="34" charset="0"/>
              </a:rPr>
              <a:t>Revolutions</a:t>
            </a:r>
          </a:p>
          <a:p>
            <a:pPr eaLnBrk="1" hangingPunct="1"/>
            <a:endParaRPr lang="de-DE" altLang="de-DE" sz="2800" i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Paradigm shift: difficult.</a:t>
            </a:r>
          </a:p>
          <a:p>
            <a:pPr eaLnBrk="1" hangingPunct="1"/>
            <a:r>
              <a:rPr lang="en-US" altLang="de-DE" sz="2800" i="1" dirty="0">
                <a:solidFill>
                  <a:srgbClr val="0000FF"/>
                </a:solidFill>
                <a:latin typeface="Arial" panose="020B0604020202020204" pitchFamily="34" charset="0"/>
              </a:rPr>
              <a:t>A revolution in the way of thinking!</a:t>
            </a:r>
            <a:endParaRPr lang="de-DE" altLang="de-DE" sz="28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CEA821-FD04-4BE7-AAAB-28688A67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68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">
            <a:extLst>
              <a:ext uri="{FF2B5EF4-FFF2-40B4-BE49-F238E27FC236}">
                <a16:creationId xmlns:a16="http://schemas.microsoft.com/office/drawing/2014/main" id="{F941B9AB-7BEB-47A8-B40F-CE5203370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4">
            <a:extLst>
              <a:ext uri="{FF2B5EF4-FFF2-40B4-BE49-F238E27FC236}">
                <a16:creationId xmlns:a16="http://schemas.microsoft.com/office/drawing/2014/main" id="{12F439D0-F970-4367-9358-F2E4D623E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196" name="AutoShape 5">
            <a:extLst>
              <a:ext uri="{FF2B5EF4-FFF2-40B4-BE49-F238E27FC236}">
                <a16:creationId xmlns:a16="http://schemas.microsoft.com/office/drawing/2014/main" id="{1F193F2E-9A17-410B-928D-BDCF9988EC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7" name="Text Box 7">
            <a:extLst>
              <a:ext uri="{FF2B5EF4-FFF2-40B4-BE49-F238E27FC236}">
                <a16:creationId xmlns:a16="http://schemas.microsoft.com/office/drawing/2014/main" id="{8071617B-6291-4ECE-9CB7-F0212FA3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836712"/>
            <a:ext cx="75438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This was picked up by Robert Floyd in 1978: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Turing Award Lecture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-  "The Paradigms of Programming”</a:t>
            </a:r>
            <a:endParaRPr lang="de-DE" altLang="de-DE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8" name="Picture 8" descr="floyd">
            <a:extLst>
              <a:ext uri="{FF2B5EF4-FFF2-40B4-BE49-F238E27FC236}">
                <a16:creationId xmlns:a16="http://schemas.microsoft.com/office/drawing/2014/main" id="{6C806A29-5757-441A-B40B-57D505E19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793" y="3735180"/>
            <a:ext cx="16573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>
            <a:extLst>
              <a:ext uri="{FF2B5EF4-FFF2-40B4-BE49-F238E27FC236}">
                <a16:creationId xmlns:a16="http://schemas.microsoft.com/office/drawing/2014/main" id="{F48BFAE3-9476-4F9C-9610-8275B80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455" y="6178698"/>
            <a:ext cx="22320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Robert W. Floyd (1936-2001)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326DE9-0F4D-451C-9530-CFFD442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7633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">
            <a:extLst>
              <a:ext uri="{FF2B5EF4-FFF2-40B4-BE49-F238E27FC236}">
                <a16:creationId xmlns:a16="http://schemas.microsoft.com/office/drawing/2014/main" id="{BC4DF92B-CAC3-423F-97FA-02B9F9734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4">
            <a:extLst>
              <a:ext uri="{FF2B5EF4-FFF2-40B4-BE49-F238E27FC236}">
                <a16:creationId xmlns:a16="http://schemas.microsoft.com/office/drawing/2014/main" id="{9CDED29F-0BD4-4D49-812C-0E60FB1A7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220" name="AutoShape 5">
            <a:extLst>
              <a:ext uri="{FF2B5EF4-FFF2-40B4-BE49-F238E27FC236}">
                <a16:creationId xmlns:a16="http://schemas.microsoft.com/office/drawing/2014/main" id="{67B7A0E5-A0F1-4390-8627-A655B009CC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1" name="Text Box 7">
            <a:extLst>
              <a:ext uri="{FF2B5EF4-FFF2-40B4-BE49-F238E27FC236}">
                <a16:creationId xmlns:a16="http://schemas.microsoft.com/office/drawing/2014/main" id="{F5249F45-1A04-4A1B-AD93-2B1749A30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057400"/>
            <a:ext cx="7543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Which paradigms are suggested through problems such as......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the simulation of natural objects?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i="1" dirty="0">
                <a:latin typeface="Arial" panose="020B0604020202020204" pitchFamily="34" charset="0"/>
              </a:rPr>
              <a:t>… computer graphics representation?</a:t>
            </a:r>
            <a:endParaRPr lang="de-DE" altLang="de-DE" sz="2800" i="1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1B722-A5DA-40CE-B770-C44CE17AF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805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3">
            <a:extLst>
              <a:ext uri="{FF2B5EF4-FFF2-40B4-BE49-F238E27FC236}">
                <a16:creationId xmlns:a16="http://schemas.microsoft.com/office/drawing/2014/main" id="{305C7D94-C5F3-42EE-AACE-8B9B9B50B2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4">
            <a:extLst>
              <a:ext uri="{FF2B5EF4-FFF2-40B4-BE49-F238E27FC236}">
                <a16:creationId xmlns:a16="http://schemas.microsoft.com/office/drawing/2014/main" id="{2D6CF49E-6429-48B3-B073-B7679CF65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44" name="AutoShape 5">
            <a:extLst>
              <a:ext uri="{FF2B5EF4-FFF2-40B4-BE49-F238E27FC236}">
                <a16:creationId xmlns:a16="http://schemas.microsoft.com/office/drawing/2014/main" id="{475F9992-1F0A-4AE6-881D-ED6C345CFCA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5" name="Text Box 7">
            <a:extLst>
              <a:ext uri="{FF2B5EF4-FFF2-40B4-BE49-F238E27FC236}">
                <a16:creationId xmlns:a16="http://schemas.microsoft.com/office/drawing/2014/main" id="{44EEE883-1643-4052-AFEB-DCEFEE5E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49" y="548680"/>
            <a:ext cx="17626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0246" name="Picture 8" descr="reh01">
            <a:extLst>
              <a:ext uri="{FF2B5EF4-FFF2-40B4-BE49-F238E27FC236}">
                <a16:creationId xmlns:a16="http://schemas.microsoft.com/office/drawing/2014/main" id="{6757283E-91CC-40EB-A9F3-21FA6FDCF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606CDD-0E62-4400-B8E9-5C0F017E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>
            <a:extLst>
              <a:ext uri="{FF2B5EF4-FFF2-40B4-BE49-F238E27FC236}">
                <a16:creationId xmlns:a16="http://schemas.microsoft.com/office/drawing/2014/main" id="{42F0B004-35F5-45A7-A4FD-469C8DA214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65AD5763-BED5-4351-AF36-D7187EF00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68" name="AutoShape 5">
            <a:extLst>
              <a:ext uri="{FF2B5EF4-FFF2-40B4-BE49-F238E27FC236}">
                <a16:creationId xmlns:a16="http://schemas.microsoft.com/office/drawing/2014/main" id="{36884D7E-B3B2-4410-8920-87C4BC9128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0" name="Picture 8" descr="reh01">
            <a:extLst>
              <a:ext uri="{FF2B5EF4-FFF2-40B4-BE49-F238E27FC236}">
                <a16:creationId xmlns:a16="http://schemas.microsoft.com/office/drawing/2014/main" id="{79F5A3ED-17BA-41E0-8D35-BACA5130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9">
            <a:extLst>
              <a:ext uri="{FF2B5EF4-FFF2-40B4-BE49-F238E27FC236}">
                <a16:creationId xmlns:a16="http://schemas.microsoft.com/office/drawing/2014/main" id="{0D6C9C0A-2A79-40F4-9D7B-57E3FBFF8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88E605D3-CDAB-440B-8AE2-D25FAB1AA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93AAF7B2-E061-470F-9CB7-30B3F9BA3B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EC5DD96D-8AA3-4F28-B559-4F2BD4D1D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9EF8B3-FCE1-4D97-A3F5-6217E28B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>
            <a:extLst>
              <a:ext uri="{FF2B5EF4-FFF2-40B4-BE49-F238E27FC236}">
                <a16:creationId xmlns:a16="http://schemas.microsoft.com/office/drawing/2014/main" id="{64C2A7DA-DD8C-4D39-A958-6F31F4C220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4">
            <a:extLst>
              <a:ext uri="{FF2B5EF4-FFF2-40B4-BE49-F238E27FC236}">
                <a16:creationId xmlns:a16="http://schemas.microsoft.com/office/drawing/2014/main" id="{B5537F97-FD5C-4CC7-93E3-D0E45A023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292" name="AutoShape 5">
            <a:extLst>
              <a:ext uri="{FF2B5EF4-FFF2-40B4-BE49-F238E27FC236}">
                <a16:creationId xmlns:a16="http://schemas.microsoft.com/office/drawing/2014/main" id="{B7435D55-BC6D-4769-85BF-971EB570645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4" name="Picture 8" descr="reh01">
            <a:extLst>
              <a:ext uri="{FF2B5EF4-FFF2-40B4-BE49-F238E27FC236}">
                <a16:creationId xmlns:a16="http://schemas.microsoft.com/office/drawing/2014/main" id="{5A1163AF-9640-4919-946A-1B486AED1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>
            <a:extLst>
              <a:ext uri="{FF2B5EF4-FFF2-40B4-BE49-F238E27FC236}">
                <a16:creationId xmlns:a16="http://schemas.microsoft.com/office/drawing/2014/main" id="{00A5ECC2-BC50-4F3D-9E9D-C75EA20C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362200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2296" name="Text Box 10">
            <a:extLst>
              <a:ext uri="{FF2B5EF4-FFF2-40B4-BE49-F238E27FC236}">
                <a16:creationId xmlns:a16="http://schemas.microsoft.com/office/drawing/2014/main" id="{7DB85E58-D19C-4DB8-B5A7-7E226E466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9B104BE9-0B43-4824-9A27-02E41BC6F0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5F758CF7-3FDA-4A16-B4AE-F069362DD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A8FAEE00-0F4E-4AF5-8BC6-88DF6772A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11FD77-3909-490D-A708-AC71B8323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A74A2-DD15-4DB8-AE64-58DC6EE6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Organisms</a:t>
            </a: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AD92CF55-492D-42C6-B0C2-616FCD55D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6B2FF-979B-43A6-BC12-28391D06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828FA-6B36-4745-BED9-0B31194A6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55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0D58C4-B326-4764-BAB0-DCC5DFD1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19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7467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DC7775B1-9848-40E5-B693-F100E0557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754533"/>
            <a:ext cx="720060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 our last lecture</a:t>
            </a:r>
            <a:endParaRPr lang="en-US" altLang="de-DE" sz="10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Model triangle for plant models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Pure structural models, motivation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3 levels of structure description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2 types of static description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tabular (</a:t>
            </a:r>
            <a:r>
              <a:rPr lang="en-US" altLang="de-DE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dtd</a:t>
            </a: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format)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(Turtle geometry - not yet discussed)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E26C18-EAB6-4DE2-B589-40B6CFFD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1C968A99-522C-4243-8B37-BF9AAC56E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9" y="26064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3A71A5BC-82C0-4799-9412-4C99A55E5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29" y="64164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F848089-50AD-407D-A3BC-F6BFC20EC39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65962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>
            <a:extLst>
              <a:ext uri="{FF2B5EF4-FFF2-40B4-BE49-F238E27FC236}">
                <a16:creationId xmlns:a16="http://schemas.microsoft.com/office/drawing/2014/main" id="{4D5C9063-68F4-47F8-A09C-0A68CAFE99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4">
            <a:extLst>
              <a:ext uri="{FF2B5EF4-FFF2-40B4-BE49-F238E27FC236}">
                <a16:creationId xmlns:a16="http://schemas.microsoft.com/office/drawing/2014/main" id="{69B584BB-BC60-476E-857A-FB59DBA5A8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316" name="AutoShape 5">
            <a:extLst>
              <a:ext uri="{FF2B5EF4-FFF2-40B4-BE49-F238E27FC236}">
                <a16:creationId xmlns:a16="http://schemas.microsoft.com/office/drawing/2014/main" id="{8FC33BD3-75BB-4F94-BA1C-36E8BE9D707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17" name="Text Box 7">
            <a:extLst>
              <a:ext uri="{FF2B5EF4-FFF2-40B4-BE49-F238E27FC236}">
                <a16:creationId xmlns:a16="http://schemas.microsoft.com/office/drawing/2014/main" id="{189A9D01-B387-4694-9E2A-F542472BA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Ecology</a:t>
            </a:r>
          </a:p>
        </p:txBody>
      </p:sp>
      <p:pic>
        <p:nvPicPr>
          <p:cNvPr id="13318" name="Picture 8" descr="reh01">
            <a:extLst>
              <a:ext uri="{FF2B5EF4-FFF2-40B4-BE49-F238E27FC236}">
                <a16:creationId xmlns:a16="http://schemas.microsoft.com/office/drawing/2014/main" id="{80FAB09A-4C6D-479A-A7D6-8A55A4412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81125"/>
            <a:ext cx="74898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9">
            <a:extLst>
              <a:ext uri="{FF2B5EF4-FFF2-40B4-BE49-F238E27FC236}">
                <a16:creationId xmlns:a16="http://schemas.microsoft.com/office/drawing/2014/main" id="{7A551438-601B-4535-822B-0ACC313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65400"/>
            <a:ext cx="2088505" cy="5318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Organisms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D8A6D90D-24AC-47BF-B05F-DCE530D1E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2" y="3789363"/>
            <a:ext cx="2880295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Describing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the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structure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Line 12">
            <a:extLst>
              <a:ext uri="{FF2B5EF4-FFF2-40B4-BE49-F238E27FC236}">
                <a16:creationId xmlns:a16="http://schemas.microsoft.com/office/drawing/2014/main" id="{5FF20957-2A85-40F5-924E-2B9E309B16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6600" y="3068638"/>
            <a:ext cx="809625" cy="792162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3">
            <a:extLst>
              <a:ext uri="{FF2B5EF4-FFF2-40B4-BE49-F238E27FC236}">
                <a16:creationId xmlns:a16="http://schemas.microsoft.com/office/drawing/2014/main" id="{FF2F7A8C-26B4-43B2-9AB2-D09BC59BD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3068638"/>
            <a:ext cx="360362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4">
            <a:extLst>
              <a:ext uri="{FF2B5EF4-FFF2-40B4-BE49-F238E27FC236}">
                <a16:creationId xmlns:a16="http://schemas.microsoft.com/office/drawing/2014/main" id="{8E1B79B7-338E-4022-AF9B-2D85CAEE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32588" y="3141663"/>
            <a:ext cx="360362" cy="4318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5">
            <a:extLst>
              <a:ext uri="{FF2B5EF4-FFF2-40B4-BE49-F238E27FC236}">
                <a16:creationId xmlns:a16="http://schemas.microsoft.com/office/drawing/2014/main" id="{A46644F5-B9EB-408A-8A44-31DB16419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8263" y="2133600"/>
            <a:ext cx="287337" cy="50323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9D6599-F196-4E7A-9424-9C79C29CE5AF}"/>
              </a:ext>
            </a:extLst>
          </p:cNvPr>
          <p:cNvSpPr txBox="1"/>
          <p:nvPr/>
        </p:nvSpPr>
        <p:spPr>
          <a:xfrm>
            <a:off x="5724129" y="2258869"/>
            <a:ext cx="3082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Behavior (under certain conditions)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E36763E5-2777-4640-8FD0-103984D9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16563"/>
            <a:ext cx="2819400" cy="707886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General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principles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rules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) </a:t>
            </a:r>
            <a:r>
              <a:rPr lang="de-DE" altLang="de-DE" sz="2000" dirty="0" err="1">
                <a:solidFill>
                  <a:srgbClr val="CC0000"/>
                </a:solidFill>
                <a:latin typeface="Arial" panose="020B0604020202020204" pitchFamily="34" charset="0"/>
              </a:rPr>
              <a:t>determine</a:t>
            </a:r>
            <a:endParaRPr lang="de-DE" altLang="de-DE" sz="20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5697BF5C-54E4-4865-81CF-74C8E08052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6188" y="3213100"/>
            <a:ext cx="452437" cy="2328863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9536DAFF-BFD6-45E2-9ECD-464BDC32E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652963"/>
            <a:ext cx="1981200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id="{7EBA66D5-B35D-48E4-9F50-2FE86BD90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229225"/>
            <a:ext cx="1296988" cy="576263"/>
          </a:xfrm>
          <a:prstGeom prst="curvedDownArrow">
            <a:avLst>
              <a:gd name="adj1" fmla="val 45014"/>
              <a:gd name="adj2" fmla="val 9002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8" name="AutoShape 17">
            <a:extLst>
              <a:ext uri="{FF2B5EF4-FFF2-40B4-BE49-F238E27FC236}">
                <a16:creationId xmlns:a16="http://schemas.microsoft.com/office/drawing/2014/main" id="{36E6B466-7A81-44FB-914F-5030B40BD50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32138" y="5805488"/>
            <a:ext cx="1295400" cy="647700"/>
          </a:xfrm>
          <a:prstGeom prst="curvedUpArrow">
            <a:avLst>
              <a:gd name="adj1" fmla="val 40000"/>
              <a:gd name="adj2" fmla="val 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022E08B-ADFD-45AE-BD12-0D5B6C83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6" y="5949950"/>
            <a:ext cx="2664018" cy="400110"/>
          </a:xfrm>
          <a:prstGeom prst="rect">
            <a:avLst/>
          </a:prstGeom>
          <a:solidFill>
            <a:srgbClr val="FFCCFF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Calculated</a:t>
            </a:r>
            <a:r>
              <a:rPr lang="de-DE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solidFill>
                  <a:srgbClr val="CC0000"/>
                </a:solidFill>
                <a:latin typeface="Arial" panose="020B0604020202020204" pitchFamily="34" charset="0"/>
              </a:rPr>
              <a:t>dynamics</a:t>
            </a: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522BD619-28AC-4186-AF80-C127AB8FB7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5157788"/>
            <a:ext cx="792163" cy="863600"/>
          </a:xfrm>
          <a:prstGeom prst="line">
            <a:avLst/>
          </a:prstGeom>
          <a:noFill/>
          <a:ln w="76200">
            <a:solidFill>
              <a:srgbClr val="FF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B7A38-976B-4D84-BDF6-442EAA4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444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roimp01">
            <a:extLst>
              <a:ext uri="{FF2B5EF4-FFF2-40B4-BE49-F238E27FC236}">
                <a16:creationId xmlns:a16="http://schemas.microsoft.com/office/drawing/2014/main" id="{AD126A15-127A-4F32-B970-E79B7B4F0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4">
            <a:extLst>
              <a:ext uri="{FF2B5EF4-FFF2-40B4-BE49-F238E27FC236}">
                <a16:creationId xmlns:a16="http://schemas.microsoft.com/office/drawing/2014/main" id="{66C62A92-6E85-42FD-B189-9BAD19B398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100F9A04-FF15-48DF-9C65-3D4721850D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413" name="AutoShape 6">
            <a:extLst>
              <a:ext uri="{FF2B5EF4-FFF2-40B4-BE49-F238E27FC236}">
                <a16:creationId xmlns:a16="http://schemas.microsoft.com/office/drawing/2014/main" id="{90BF979F-1F81-4B9B-9566-B80FDB0CC4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14" name="Text Box 8">
            <a:extLst>
              <a:ext uri="{FF2B5EF4-FFF2-40B4-BE49-F238E27FC236}">
                <a16:creationId xmlns:a16="http://schemas.microsoft.com/office/drawing/2014/main" id="{C0FB6B87-9387-4B82-95E9-073A5E4A7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B3322-B2A7-481D-8E54-EAD29260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oimp01">
            <a:extLst>
              <a:ext uri="{FF2B5EF4-FFF2-40B4-BE49-F238E27FC236}">
                <a16:creationId xmlns:a16="http://schemas.microsoft.com/office/drawing/2014/main" id="{953FB842-F546-45E2-B36E-EFF06E00B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Line 4">
            <a:extLst>
              <a:ext uri="{FF2B5EF4-FFF2-40B4-BE49-F238E27FC236}">
                <a16:creationId xmlns:a16="http://schemas.microsoft.com/office/drawing/2014/main" id="{3FF87E63-2AA0-460C-A3BE-69E5A35AAD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220CD94B-A637-4D31-B2C7-FCADE0383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8437" name="AutoShape 6">
            <a:extLst>
              <a:ext uri="{FF2B5EF4-FFF2-40B4-BE49-F238E27FC236}">
                <a16:creationId xmlns:a16="http://schemas.microsoft.com/office/drawing/2014/main" id="{B20AFD32-6DC8-418C-9BB4-CEAC6C1F1F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9" name="Text Box 9">
            <a:extLst>
              <a:ext uri="{FF2B5EF4-FFF2-40B4-BE49-F238E27FC236}">
                <a16:creationId xmlns:a16="http://schemas.microsoft.com/office/drawing/2014/main" id="{448E1F84-C81B-49CD-AE08-46126FBD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552" y="1897668"/>
            <a:ext cx="137653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18440" name="Line 10">
            <a:extLst>
              <a:ext uri="{FF2B5EF4-FFF2-40B4-BE49-F238E27FC236}">
                <a16:creationId xmlns:a16="http://schemas.microsoft.com/office/drawing/2014/main" id="{D18E853B-0035-42C8-AE4E-9CC6C685D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61618312-2ECA-4A8E-8D89-D0067760D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EB5C9-6A87-4C7D-9709-DDBB7C2A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000" dirty="0">
                <a:latin typeface="Arial" panose="020B0604020202020204" pitchFamily="34" charset="0"/>
              </a:rPr>
              <a:t>(with attributes)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Graphical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roimp01">
            <a:extLst>
              <a:ext uri="{FF2B5EF4-FFF2-40B4-BE49-F238E27FC236}">
                <a16:creationId xmlns:a16="http://schemas.microsoft.com/office/drawing/2014/main" id="{9CFB63B8-CB4D-4776-AD37-93B99840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4">
            <a:extLst>
              <a:ext uri="{FF2B5EF4-FFF2-40B4-BE49-F238E27FC236}">
                <a16:creationId xmlns:a16="http://schemas.microsoft.com/office/drawing/2014/main" id="{DCE1FF12-95C1-4D14-99DE-D4B79829AF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5">
            <a:extLst>
              <a:ext uri="{FF2B5EF4-FFF2-40B4-BE49-F238E27FC236}">
                <a16:creationId xmlns:a16="http://schemas.microsoft.com/office/drawing/2014/main" id="{BA0586ED-453A-4C84-92A5-239EAF81A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485" name="AutoShape 6">
            <a:extLst>
              <a:ext uri="{FF2B5EF4-FFF2-40B4-BE49-F238E27FC236}">
                <a16:creationId xmlns:a16="http://schemas.microsoft.com/office/drawing/2014/main" id="{2FC9CAD3-17C6-4CE9-903B-3BF7E9B5B5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487" name="Text Box 9">
            <a:extLst>
              <a:ext uri="{FF2B5EF4-FFF2-40B4-BE49-F238E27FC236}">
                <a16:creationId xmlns:a16="http://schemas.microsoft.com/office/drawing/2014/main" id="{AB81689F-31AB-495A-BA1C-D692808CE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Object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en-US" altLang="de-DE" sz="2000" dirty="0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en-US" altLang="de-DE" sz="2000" dirty="0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0488" name="Text Box 10">
            <a:extLst>
              <a:ext uri="{FF2B5EF4-FFF2-40B4-BE49-F238E27FC236}">
                <a16:creationId xmlns:a16="http://schemas.microsoft.com/office/drawing/2014/main" id="{0C5DD133-7D5C-459D-BF6D-834ADAA3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08" y="2348880"/>
            <a:ext cx="1828800" cy="955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en-US" altLang="de-DE" sz="2800" dirty="0">
                <a:latin typeface="Arial" panose="020B0604020202020204" pitchFamily="34" charset="0"/>
              </a:rPr>
              <a:t>structures</a:t>
            </a:r>
            <a:endParaRPr lang="en-US" altLang="de-DE" sz="2000" dirty="0">
              <a:latin typeface="Arial" panose="020B0604020202020204" pitchFamily="34" charset="0"/>
            </a:endParaRPr>
          </a:p>
        </p:txBody>
      </p:sp>
      <p:sp>
        <p:nvSpPr>
          <p:cNvPr id="20489" name="Line 11">
            <a:extLst>
              <a:ext uri="{FF2B5EF4-FFF2-40B4-BE49-F238E27FC236}">
                <a16:creationId xmlns:a16="http://schemas.microsoft.com/office/drawing/2014/main" id="{5F6CEAFB-0CC9-4EF7-A73E-BCF346ECC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2">
            <a:extLst>
              <a:ext uri="{FF2B5EF4-FFF2-40B4-BE49-F238E27FC236}">
                <a16:creationId xmlns:a16="http://schemas.microsoft.com/office/drawing/2014/main" id="{BFD5DCBD-0E63-4DA0-8EFD-22CBF44B3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3">
            <a:extLst>
              <a:ext uri="{FF2B5EF4-FFF2-40B4-BE49-F238E27FC236}">
                <a16:creationId xmlns:a16="http://schemas.microsoft.com/office/drawing/2014/main" id="{E9C7401C-EB07-41BD-9ECD-27D90BCC6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03816C5F-33BE-4661-B334-245F384D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9EA397-ABD4-493C-BD0C-A86BE1A6B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oimp01">
            <a:extLst>
              <a:ext uri="{FF2B5EF4-FFF2-40B4-BE49-F238E27FC236}">
                <a16:creationId xmlns:a16="http://schemas.microsoft.com/office/drawing/2014/main" id="{32B89112-0B10-4AEC-BB43-7B2C9887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4">
            <a:extLst>
              <a:ext uri="{FF2B5EF4-FFF2-40B4-BE49-F238E27FC236}">
                <a16:creationId xmlns:a16="http://schemas.microsoft.com/office/drawing/2014/main" id="{E383D5EB-0D6D-4AFD-B728-698EA39143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>
            <a:extLst>
              <a:ext uri="{FF2B5EF4-FFF2-40B4-BE49-F238E27FC236}">
                <a16:creationId xmlns:a16="http://schemas.microsoft.com/office/drawing/2014/main" id="{FD3C7BAD-315D-46AE-96C6-7A27A0114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09" name="AutoShape 6">
            <a:extLst>
              <a:ext uri="{FF2B5EF4-FFF2-40B4-BE49-F238E27FC236}">
                <a16:creationId xmlns:a16="http://schemas.microsoft.com/office/drawing/2014/main" id="{0078F586-FD6D-4847-8F9E-06F11C95572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11" name="Text Box 9">
            <a:extLst>
              <a:ext uri="{FF2B5EF4-FFF2-40B4-BE49-F238E27FC236}">
                <a16:creationId xmlns:a16="http://schemas.microsoft.com/office/drawing/2014/main" id="{3252AA00-10A3-41F1-8C29-447DD4494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Object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>
                <a:latin typeface="Arial" panose="020B0604020202020204" pitchFamily="34" charset="0"/>
              </a:rPr>
              <a:t>(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attributes</a:t>
            </a:r>
            <a:r>
              <a:rPr lang="de-DE" altLang="de-DE" sz="20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1512" name="Text Box 10">
            <a:extLst>
              <a:ext uri="{FF2B5EF4-FFF2-40B4-BE49-F238E27FC236}">
                <a16:creationId xmlns:a16="http://schemas.microsoft.com/office/drawing/2014/main" id="{A8613E06-FB2C-493C-AA6B-2E30496B1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018" y="2492896"/>
            <a:ext cx="1828790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21513" name="Text Box 11">
            <a:extLst>
              <a:ext uri="{FF2B5EF4-FFF2-40B4-BE49-F238E27FC236}">
                <a16:creationId xmlns:a16="http://schemas.microsoft.com/office/drawing/2014/main" id="{5D18CD3F-B5A3-4A61-8C1D-6BD7436C7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089650"/>
            <a:ext cx="1981200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2800" dirty="0" err="1">
                <a:latin typeface="Arial" panose="020B0604020202020204" pitchFamily="34" charset="0"/>
              </a:rPr>
              <a:t>Processes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1514" name="Line 12">
            <a:extLst>
              <a:ext uri="{FF2B5EF4-FFF2-40B4-BE49-F238E27FC236}">
                <a16:creationId xmlns:a16="http://schemas.microsoft.com/office/drawing/2014/main" id="{7EA08B67-74C9-4006-B1DF-BD576154B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965450"/>
            <a:ext cx="533400" cy="152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3">
            <a:extLst>
              <a:ext uri="{FF2B5EF4-FFF2-40B4-BE49-F238E27FC236}">
                <a16:creationId xmlns:a16="http://schemas.microsoft.com/office/drawing/2014/main" id="{D6281307-5223-4A3E-B0DC-F1A214107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4">
            <a:extLst>
              <a:ext uri="{FF2B5EF4-FFF2-40B4-BE49-F238E27FC236}">
                <a16:creationId xmlns:a16="http://schemas.microsoft.com/office/drawing/2014/main" id="{B56A7C2C-5EC8-4C4F-AC94-2892C85CE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5">
            <a:extLst>
              <a:ext uri="{FF2B5EF4-FFF2-40B4-BE49-F238E27FC236}">
                <a16:creationId xmlns:a16="http://schemas.microsoft.com/office/drawing/2014/main" id="{C42AF868-E7BD-4EBB-8CD6-E4D4A0CEFD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4565650"/>
            <a:ext cx="381000" cy="1524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02ED2C51-333A-4DD3-AF49-0F7870BB8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36003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Graphical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system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905D7-0707-4CBF-96A5-6078D19C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102E4007-80D6-4044-B04D-0FCBA9AC1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5F96253A-D562-4BA7-9016-6ADE5A67ED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64016F93-9039-44D6-8339-229D62200B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2533" name="AutoShape 6">
            <a:extLst>
              <a:ext uri="{FF2B5EF4-FFF2-40B4-BE49-F238E27FC236}">
                <a16:creationId xmlns:a16="http://schemas.microsoft.com/office/drawing/2014/main" id="{EF9C7473-C0AC-4494-BFCB-662374D3618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4" name="Text Box 8">
            <a:extLst>
              <a:ext uri="{FF2B5EF4-FFF2-40B4-BE49-F238E27FC236}">
                <a16:creationId xmlns:a16="http://schemas.microsoft.com/office/drawing/2014/main" id="{6D6691CA-7D11-4D28-8112-16BC3AEDE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543800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Programming paradigms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for numerical simulation of processes: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imperative paradigm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EFD408-B2D2-4B54-A0F2-D9622923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712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955A4236-165A-4E82-BE34-1767F5646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D41EF00F-7F24-4345-8DA2-317D65B22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C23761E2-390A-4796-A1F1-C972A4B353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557" name="AutoShape 6">
            <a:extLst>
              <a:ext uri="{FF2B5EF4-FFF2-40B4-BE49-F238E27FC236}">
                <a16:creationId xmlns:a16="http://schemas.microsoft.com/office/drawing/2014/main" id="{30E865EC-6E01-441F-AFE3-F307F4983E0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8" name="Text Box 8">
            <a:extLst>
              <a:ext uri="{FF2B5EF4-FFF2-40B4-BE49-F238E27FC236}">
                <a16:creationId xmlns:a16="http://schemas.microsoft.com/office/drawing/2014/main" id="{A59E2C60-8AF3-4787-9B3B-9174DEEB8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3" y="764704"/>
            <a:ext cx="8064891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Programming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paradigms</a:t>
            </a:r>
            <a:endParaRPr lang="de-DE" altLang="de-DE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altLang="de-DE" sz="2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 err="1">
                <a:latin typeface="Arial" panose="020B0604020202020204" pitchFamily="34" charset="0"/>
              </a:rPr>
              <a:t>for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numerical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simulation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of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processes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</a:rPr>
              <a:t>imperative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</a:p>
          <a:p>
            <a:pPr lvl="1" eaLnBrk="1" hangingPunct="1">
              <a:spcBef>
                <a:spcPct val="50000"/>
              </a:spcBef>
              <a:buFontTx/>
              <a:buChar char="-"/>
            </a:pPr>
            <a:endParaRPr lang="de-DE" altLang="de-DE" sz="800" dirty="0">
              <a:latin typeface="Arial" panose="020B0604020202020204" pitchFamily="34" charset="0"/>
            </a:endParaRP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(also: Von-Neumann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</a:pPr>
            <a:r>
              <a:rPr lang="de-DE" altLang="de-DE" sz="2800" dirty="0">
                <a:latin typeface="Arial" panose="020B0604020202020204" pitchFamily="34" charset="0"/>
              </a:rPr>
              <a:t>     </a:t>
            </a:r>
            <a:r>
              <a:rPr lang="en-US" altLang="de-DE" sz="2800" dirty="0">
                <a:latin typeface="Arial" panose="020B0604020202020204" pitchFamily="34" charset="0"/>
              </a:rPr>
              <a:t>control-flow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</a:t>
            </a:r>
            <a:r>
              <a:rPr lang="de-DE" altLang="de-DE" sz="2800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4D4C7872-1218-47C0-949C-4C183499B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6538738"/>
            <a:ext cx="2376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latin typeface="Arial" panose="020B0604020202020204" pitchFamily="34" charset="0"/>
              </a:rPr>
              <a:t>John von Neumann (1903-1957)</a:t>
            </a:r>
          </a:p>
        </p:txBody>
      </p:sp>
      <p:pic>
        <p:nvPicPr>
          <p:cNvPr id="23560" name="Picture 10" descr="vonneumann2">
            <a:extLst>
              <a:ext uri="{FF2B5EF4-FFF2-40B4-BE49-F238E27FC236}">
                <a16:creationId xmlns:a16="http://schemas.microsoft.com/office/drawing/2014/main" id="{37FC7B93-D283-4315-98BC-630A03B3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4394"/>
            <a:ext cx="175736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D51B0-6155-4879-AB34-67E115D8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3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4671BC5B-AA61-42DE-BE8A-EDB3213A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by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commands</a:t>
            </a:r>
            <a:r>
              <a:rPr lang="de-DE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de-DE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 = ?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24579" name="Line 4">
            <a:extLst>
              <a:ext uri="{FF2B5EF4-FFF2-40B4-BE49-F238E27FC236}">
                <a16:creationId xmlns:a16="http://schemas.microsoft.com/office/drawing/2014/main" id="{A6518ECC-29DC-48B0-B54B-72301EEC3FB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>
            <a:extLst>
              <a:ext uri="{FF2B5EF4-FFF2-40B4-BE49-F238E27FC236}">
                <a16:creationId xmlns:a16="http://schemas.microsoft.com/office/drawing/2014/main" id="{B2CD6A44-6B42-41F0-BBD4-2315E3D13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4581" name="AutoShape 6">
            <a:extLst>
              <a:ext uri="{FF2B5EF4-FFF2-40B4-BE49-F238E27FC236}">
                <a16:creationId xmlns:a16="http://schemas.microsoft.com/office/drawing/2014/main" id="{B45A6728-9024-42D5-9241-CDA0F7ADFFA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317FE-1AA2-4F74-A8D7-E9DFF492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32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701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>
            <a:extLst>
              <a:ext uri="{FF2B5EF4-FFF2-40B4-BE49-F238E27FC236}">
                <a16:creationId xmlns:a16="http://schemas.microsoft.com/office/drawing/2014/main" id="{7717DCF1-6688-4011-B4EC-46CED342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35" y="1125319"/>
            <a:ext cx="7758113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On our next slides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2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Meristem-based modelling approach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endParaRPr lang="en-US" altLang="de-DE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Programming paradigms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Turtle geometry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latin typeface="Arial" panose="020B0604020202020204" pitchFamily="34" charset="0"/>
                <a:cs typeface="Times New Roman" panose="02020603050405020304" pitchFamily="18" charset="0"/>
              </a:rPr>
              <a:t>Execution of Turtle geometry command sequences using </a:t>
            </a:r>
            <a:r>
              <a:rPr lang="en-US" altLang="de-DE" dirty="0" err="1"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B7E4E-F948-4717-8283-726BD488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7D6AD62-4C42-49C8-A87C-F3B18637A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75A7BD90-30B0-4B8D-A3A7-5480DEB4E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2C78716F-CE04-4E0C-B778-657FB9769F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9222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68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31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? 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61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32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7" y="1219200"/>
            <a:ext cx="8528234" cy="510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89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33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692779"/>
            <a:ext cx="8528234" cy="541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?</a:t>
            </a: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2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34</a:t>
            </a:fld>
            <a:endParaRPr lang="de-DE" altLang="de-DE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3B6795D-CC79-40E5-8CDB-0890E44AA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79358"/>
            <a:ext cx="8528234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of variables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plan for the calculation process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with indication of the commands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and the control flow (e.g., loops)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find elementary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single steps and put them in a suitable,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flexible order</a:t>
            </a:r>
          </a:p>
        </p:txBody>
      </p:sp>
    </p:spTree>
    <p:extLst>
      <p:ext uri="{BB962C8B-B14F-4D97-AF65-F5344CB8AC3E}">
        <p14:creationId xmlns:p14="http://schemas.microsoft.com/office/powerpoint/2010/main" val="72371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AD007EC-E30C-4B57-BF57-A074B38A6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6" y="476672"/>
            <a:ext cx="8600245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Imperative programming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8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machine for changing values of    variables (these changes can have side effects)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plan for the calculation process with indication of the commands and the control flow (e.g., loops)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development: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find elementary single steps and put them in a suitable, flexible order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paradigm: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-   Fortran, Pascal, C, ..., parts of Java, ...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3" name="Line 4">
            <a:extLst>
              <a:ext uri="{FF2B5EF4-FFF2-40B4-BE49-F238E27FC236}">
                <a16:creationId xmlns:a16="http://schemas.microsoft.com/office/drawing/2014/main" id="{11958F90-0802-44F7-8C60-F7B6A235AC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Line 5">
            <a:extLst>
              <a:ext uri="{FF2B5EF4-FFF2-40B4-BE49-F238E27FC236}">
                <a16:creationId xmlns:a16="http://schemas.microsoft.com/office/drawing/2014/main" id="{C0E78B49-CBEA-4D1E-8818-D4550B92C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5605" name="AutoShape 6">
            <a:extLst>
              <a:ext uri="{FF2B5EF4-FFF2-40B4-BE49-F238E27FC236}">
                <a16:creationId xmlns:a16="http://schemas.microsoft.com/office/drawing/2014/main" id="{F10FCC0A-69F2-4C68-887B-73045F82608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BFCFEE-54CC-47B7-86F6-5BD0DBE6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2212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764704"/>
            <a:ext cx="7848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1476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185768C9-8D8E-4661-BAB5-E01C196B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548680"/>
            <a:ext cx="78486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x = 0;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(x &lt; 100)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  x = x + 1;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Content of the variable </a:t>
            </a:r>
            <a:r>
              <a:rPr lang="en-US" altLang="de-DE" b="1" dirty="0">
                <a:latin typeface="Arial" panose="020B0604020202020204" pitchFamily="34" charset="0"/>
              </a:rPr>
              <a:t>x</a:t>
            </a:r>
            <a:r>
              <a:rPr lang="en-US" altLang="de-DE" sz="2800" dirty="0">
                <a:latin typeface="Arial" panose="020B0604020202020204" pitchFamily="34" charset="0"/>
              </a:rPr>
              <a:t> is changed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Loop defines control flow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</a:rPr>
              <a:t>Note</a:t>
            </a:r>
            <a:r>
              <a:rPr lang="en-US" altLang="de-DE" sz="2800" dirty="0">
                <a:latin typeface="Arial" panose="020B0604020202020204" pitchFamily="34" charset="0"/>
              </a:rPr>
              <a:t>: </a:t>
            </a:r>
            <a:r>
              <a:rPr lang="en-US" altLang="de-DE" b="1" dirty="0">
                <a:latin typeface="Arial" panose="020B0604020202020204" pitchFamily="34" charset="0"/>
              </a:rPr>
              <a:t>"="</a:t>
            </a:r>
            <a:r>
              <a:rPr lang="en-US" altLang="de-DE" sz="2800" dirty="0">
                <a:latin typeface="Arial" panose="020B0604020202020204" pitchFamily="34" charset="0"/>
              </a:rPr>
              <a:t> does not stand for the common math equality, but for assignment (a process)!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32771" name="Line 4">
            <a:extLst>
              <a:ext uri="{FF2B5EF4-FFF2-40B4-BE49-F238E27FC236}">
                <a16:creationId xmlns:a16="http://schemas.microsoft.com/office/drawing/2014/main" id="{91792F44-1FEB-4960-944C-20361B8FF9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8B23FE5F-3CE8-4438-8B56-8CB51C7D8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2773" name="AutoShape 6">
            <a:extLst>
              <a:ext uri="{FF2B5EF4-FFF2-40B4-BE49-F238E27FC236}">
                <a16:creationId xmlns:a16="http://schemas.microsoft.com/office/drawing/2014/main" id="{CABAFBF0-843D-4AFE-A739-0EB5A31D013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F07C02-D745-4016-8016-B19A492C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99379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1524000"/>
            <a:ext cx="830579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9596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5" y="404664"/>
            <a:ext cx="8305798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</a:rPr>
              <a:t>Predator-Prey-System, </a:t>
            </a:r>
            <a:r>
              <a:rPr lang="en-US" altLang="de-DE" sz="2400" dirty="0">
                <a:latin typeface="Arial" panose="020B0604020202020204" pitchFamily="34" charset="0"/>
              </a:rPr>
              <a:t>described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by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two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equations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R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39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32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39DD4-34E5-434C-8A56-FB4EE5E7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E5CCD9F-6B3C-46A6-BC36-EBE59C8BD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01" y="257735"/>
            <a:ext cx="8208963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Modelling approach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tree shape = trajectory of the meristems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primary meristem</a:t>
            </a: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branching</a:t>
            </a: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secondary meristem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(to be added: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mechanical deformations, deformations with physiological causes, injuries, death processes)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sm10_03">
            <a:extLst>
              <a:ext uri="{FF2B5EF4-FFF2-40B4-BE49-F238E27FC236}">
                <a16:creationId xmlns:a16="http://schemas.microsoft.com/office/drawing/2014/main" id="{764148D1-E241-4247-ADD6-BBBD537D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035" y="1599162"/>
            <a:ext cx="2819446" cy="85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m10_04">
            <a:extLst>
              <a:ext uri="{FF2B5EF4-FFF2-40B4-BE49-F238E27FC236}">
                <a16:creationId xmlns:a16="http://schemas.microsoft.com/office/drawing/2014/main" id="{54809F1A-7111-46F2-8C20-72A14F60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26" y="2564904"/>
            <a:ext cx="3600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sm10_05">
            <a:extLst>
              <a:ext uri="{FF2B5EF4-FFF2-40B4-BE49-F238E27FC236}">
                <a16:creationId xmlns:a16="http://schemas.microsoft.com/office/drawing/2014/main" id="{94E5100E-0586-473B-8D8B-A284A7F3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48" y="4077072"/>
            <a:ext cx="3240088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3">
            <a:extLst>
              <a:ext uri="{FF2B5EF4-FFF2-40B4-BE49-F238E27FC236}">
                <a16:creationId xmlns:a16="http://schemas.microsoft.com/office/drawing/2014/main" id="{DA8907D1-A1A0-4C3C-A596-7355CA7B3D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9" y="26064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4A9D3639-46BC-47AA-B658-79D22C064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29" y="64164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" name="AutoShape 5">
            <a:extLst>
              <a:ext uri="{FF2B5EF4-FFF2-40B4-BE49-F238E27FC236}">
                <a16:creationId xmlns:a16="http://schemas.microsoft.com/office/drawing/2014/main" id="{B8F56BBE-E9BB-432D-AB07-3A8F67427A1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4309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742EFB08-BD26-45D7-9E53-4FB08C7F2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554479"/>
            <a:ext cx="8458191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Disadvantage of the imperative paradigm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simultaneous, parallel assignment is not supported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(Floyd 1978):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Predator-Prey-System, described by two equations: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f(R, B),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B</a:t>
            </a:r>
            <a:r>
              <a:rPr lang="de-DE" altLang="de-DE" sz="2400" baseline="-25000" dirty="0" err="1">
                <a:solidFill>
                  <a:schemeClr val="accent2"/>
                </a:solidFill>
                <a:latin typeface="Arial" panose="020B0604020202020204" pitchFamily="34" charset="0"/>
              </a:rPr>
              <a:t>neu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= g(R, B)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Beginner's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error</a:t>
            </a:r>
            <a:r>
              <a:rPr lang="de-DE" altLang="de-DE" sz="24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(i = ... 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= f(R,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   B = g(</a:t>
            </a:r>
            <a:r>
              <a:rPr lang="de-DE" altLang="de-DE" sz="2400" b="1" dirty="0">
                <a:solidFill>
                  <a:srgbClr val="FF0000"/>
                </a:solidFill>
                <a:latin typeface="Courier New" panose="02070309020205020404" pitchFamily="49" charset="0"/>
              </a:rPr>
              <a:t>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, B);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}</a:t>
            </a:r>
            <a:endParaRPr lang="en-US" altLang="de-DE" sz="2400" dirty="0">
              <a:latin typeface="Arial" panose="020B0604020202020204" pitchFamily="34" charset="0"/>
            </a:endParaRP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5920215B-3D43-4AEE-9ED9-9C7BC572F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60066A90-E9BD-4572-B4DC-AF47CEF27D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4821" name="AutoShape 6">
            <a:extLst>
              <a:ext uri="{FF2B5EF4-FFF2-40B4-BE49-F238E27FC236}">
                <a16:creationId xmlns:a16="http://schemas.microsoft.com/office/drawing/2014/main" id="{E1F4ABA9-7460-4248-8F88-905E985109F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6214FE-EEB2-4D47-BFDE-3BE0D4E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54706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997135CF-D405-4DCF-BB2F-811C6DA35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1" y="1196752"/>
            <a:ext cx="830577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 that support this paradigm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-  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Fortran, Pascal, C, ..., parts of Java, ...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Command language of Turtle geometry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Line 4">
            <a:extLst>
              <a:ext uri="{FF2B5EF4-FFF2-40B4-BE49-F238E27FC236}">
                <a16:creationId xmlns:a16="http://schemas.microsoft.com/office/drawing/2014/main" id="{B49A2CC9-C356-4AA7-8BF2-9FA94D79CD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5">
            <a:extLst>
              <a:ext uri="{FF2B5EF4-FFF2-40B4-BE49-F238E27FC236}">
                <a16:creationId xmlns:a16="http://schemas.microsoft.com/office/drawing/2014/main" id="{1854EE55-C2FF-4FB8-9CA5-97648DA0A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893" name="AutoShape 6">
            <a:extLst>
              <a:ext uri="{FF2B5EF4-FFF2-40B4-BE49-F238E27FC236}">
                <a16:creationId xmlns:a16="http://schemas.microsoft.com/office/drawing/2014/main" id="{BEC6E0B8-560A-4617-9EAE-644CE142EE3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31C5A-2E36-449A-A624-5848D242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33AF33D5-D9F0-4FAF-AACF-2A7EB5ECF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219200"/>
            <a:ext cx="78486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Turtle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A drawing turtle, which listens to commands</a:t>
            </a:r>
          </a:p>
        </p:txBody>
      </p:sp>
      <p:sp>
        <p:nvSpPr>
          <p:cNvPr id="38915" name="Line 4">
            <a:extLst>
              <a:ext uri="{FF2B5EF4-FFF2-40B4-BE49-F238E27FC236}">
                <a16:creationId xmlns:a16="http://schemas.microsoft.com/office/drawing/2014/main" id="{4956A563-4F52-4564-8C83-C190C8C1C0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F15939B9-E053-4991-8E2E-A22A064A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8917" name="AutoShape 6">
            <a:extLst>
              <a:ext uri="{FF2B5EF4-FFF2-40B4-BE49-F238E27FC236}">
                <a16:creationId xmlns:a16="http://schemas.microsoft.com/office/drawing/2014/main" id="{E79F283B-EFDD-41DC-B0F2-62110892F17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6EA9A-5A5D-487B-B08B-F3CB1651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8DC52D2E-9451-4BC7-ADD1-2AE89E7AD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B0CA1EA5-BD37-4175-98A6-40C02A31B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00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1CB8FDB9-5DBF-496C-A2D3-1FAEA16CF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276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ECF9F23A-3805-47B5-96D4-7AB11AE68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787638FA-2D05-4AB8-85BB-F4F0F01C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E789D074-CED0-4091-AAD5-97DAA66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C244936-C27C-403D-9B5C-F5B95069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C72E9C83-1941-40FF-BE95-C287AF97E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200400"/>
            <a:ext cx="990600" cy="152400"/>
          </a:xfrm>
          <a:prstGeom prst="lef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7BB3F86D-A17B-4174-9D2B-59DACEA09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95600"/>
            <a:ext cx="11430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B9EE1A0-1F99-4D6F-ACE2-849D3215E3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87E1C0F-D2C6-492A-88D5-5F087333B5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BB03EA75-0EA0-4A90-A241-A847BB548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048000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66025ED9-8FBC-4276-B2BE-43374A5720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3">
            <a:extLst>
              <a:ext uri="{FF2B5EF4-FFF2-40B4-BE49-F238E27FC236}">
                <a16:creationId xmlns:a16="http://schemas.microsoft.com/office/drawing/2014/main" id="{23478C1C-5390-4DF0-B83A-39679A802C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3" name="Line 4">
            <a:extLst>
              <a:ext uri="{FF2B5EF4-FFF2-40B4-BE49-F238E27FC236}">
                <a16:creationId xmlns:a16="http://schemas.microsoft.com/office/drawing/2014/main" id="{6B7A5704-FFC7-42C1-8E3A-0DC7B7F03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964" name="AutoShape 5">
            <a:extLst>
              <a:ext uri="{FF2B5EF4-FFF2-40B4-BE49-F238E27FC236}">
                <a16:creationId xmlns:a16="http://schemas.microsoft.com/office/drawing/2014/main" id="{546AAEB6-F1FC-4025-B4BF-19E7E15B1D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5" name="Text Box 20">
            <a:extLst>
              <a:ext uri="{FF2B5EF4-FFF2-40B4-BE49-F238E27FC236}">
                <a16:creationId xmlns:a16="http://schemas.microsoft.com/office/drawing/2014/main" id="{82EE6AF4-FDAD-4C78-8A30-6816E0983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0966" name="Picture 21" descr="kat12a">
            <a:extLst>
              <a:ext uri="{FF2B5EF4-FFF2-40B4-BE49-F238E27FC236}">
                <a16:creationId xmlns:a16="http://schemas.microsoft.com/office/drawing/2014/main" id="{AD4571F8-76E2-40E7-AE67-BB29DE987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77666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FFCC6A-2483-43A7-AF58-B46206B7B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3">
            <a:extLst>
              <a:ext uri="{FF2B5EF4-FFF2-40B4-BE49-F238E27FC236}">
                <a16:creationId xmlns:a16="http://schemas.microsoft.com/office/drawing/2014/main" id="{11292F5E-A9FA-403B-9073-1BBB8FF96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4">
            <a:extLst>
              <a:ext uri="{FF2B5EF4-FFF2-40B4-BE49-F238E27FC236}">
                <a16:creationId xmlns:a16="http://schemas.microsoft.com/office/drawing/2014/main" id="{CA8FE5BD-881C-4B48-BDB3-640F7A89EEE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1988" name="AutoShape 5">
            <a:extLst>
              <a:ext uri="{FF2B5EF4-FFF2-40B4-BE49-F238E27FC236}">
                <a16:creationId xmlns:a16="http://schemas.microsoft.com/office/drawing/2014/main" id="{A1222E76-DC82-46C5-9336-B68B3771913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989" name="Text Box 21">
            <a:extLst>
              <a:ext uri="{FF2B5EF4-FFF2-40B4-BE49-F238E27FC236}">
                <a16:creationId xmlns:a16="http://schemas.microsoft.com/office/drawing/2014/main" id="{B94CFF08-A04F-4A21-867C-77B661AE8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</a:t>
            </a:r>
          </a:p>
        </p:txBody>
      </p:sp>
      <p:pic>
        <p:nvPicPr>
          <p:cNvPr id="41990" name="Picture 23" descr="kat12bb">
            <a:extLst>
              <a:ext uri="{FF2B5EF4-FFF2-40B4-BE49-F238E27FC236}">
                <a16:creationId xmlns:a16="http://schemas.microsoft.com/office/drawing/2014/main" id="{6D30BC25-994A-4496-B5E1-E9DBBF7C1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38EED8-21DF-4E68-ACE6-C74A71A4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>
            <a:extLst>
              <a:ext uri="{FF2B5EF4-FFF2-40B4-BE49-F238E27FC236}">
                <a16:creationId xmlns:a16="http://schemas.microsoft.com/office/drawing/2014/main" id="{A08B15C9-92DE-4BF2-B790-6F6E9E6948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4">
            <a:extLst>
              <a:ext uri="{FF2B5EF4-FFF2-40B4-BE49-F238E27FC236}">
                <a16:creationId xmlns:a16="http://schemas.microsoft.com/office/drawing/2014/main" id="{FD860E0E-88FC-44A0-8340-FF157BBA0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12" name="AutoShape 5">
            <a:extLst>
              <a:ext uri="{FF2B5EF4-FFF2-40B4-BE49-F238E27FC236}">
                <a16:creationId xmlns:a16="http://schemas.microsoft.com/office/drawing/2014/main" id="{6DFBABA0-1306-40AF-9D11-6FB66080605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13" name="Text Box 7">
            <a:extLst>
              <a:ext uri="{FF2B5EF4-FFF2-40B4-BE49-F238E27FC236}">
                <a16:creationId xmlns:a16="http://schemas.microsoft.com/office/drawing/2014/main" id="{899553F1-7D66-4F94-A42C-32D30C490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3014" name="Picture 22" descr="kat12bb">
            <a:extLst>
              <a:ext uri="{FF2B5EF4-FFF2-40B4-BE49-F238E27FC236}">
                <a16:creationId xmlns:a16="http://schemas.microsoft.com/office/drawing/2014/main" id="{95709B25-224B-4B27-BB35-EFBD0BE3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2282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B6AECB-3825-4ECC-B3D5-8598D051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3">
            <a:extLst>
              <a:ext uri="{FF2B5EF4-FFF2-40B4-BE49-F238E27FC236}">
                <a16:creationId xmlns:a16="http://schemas.microsoft.com/office/drawing/2014/main" id="{8AB15801-AA6B-49D3-ABE0-68AE7CBA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4">
            <a:extLst>
              <a:ext uri="{FF2B5EF4-FFF2-40B4-BE49-F238E27FC236}">
                <a16:creationId xmlns:a16="http://schemas.microsoft.com/office/drawing/2014/main" id="{E2C017A1-5267-40E6-AE0B-0E3AA837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4036" name="AutoShape 5">
            <a:extLst>
              <a:ext uri="{FF2B5EF4-FFF2-40B4-BE49-F238E27FC236}">
                <a16:creationId xmlns:a16="http://schemas.microsoft.com/office/drawing/2014/main" id="{5C964C7B-667C-4178-B343-F5C5AA41D29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7" name="Text Box 8">
            <a:extLst>
              <a:ext uri="{FF2B5EF4-FFF2-40B4-BE49-F238E27FC236}">
                <a16:creationId xmlns:a16="http://schemas.microsoft.com/office/drawing/2014/main" id="{B73F27F3-5189-4ABC-8AF5-98A328D99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</a:t>
            </a:r>
          </a:p>
        </p:txBody>
      </p:sp>
      <p:pic>
        <p:nvPicPr>
          <p:cNvPr id="44038" name="Picture 11" descr="kat12cb">
            <a:extLst>
              <a:ext uri="{FF2B5EF4-FFF2-40B4-BE49-F238E27FC236}">
                <a16:creationId xmlns:a16="http://schemas.microsoft.com/office/drawing/2014/main" id="{3A25D0B0-6606-49AE-8F10-F8E4C31D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09F3F-D479-4B9D-9990-185C35A2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47</a:t>
            </a:fld>
            <a:endParaRPr lang="de-DE" altLang="de-DE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3">
            <a:extLst>
              <a:ext uri="{FF2B5EF4-FFF2-40B4-BE49-F238E27FC236}">
                <a16:creationId xmlns:a16="http://schemas.microsoft.com/office/drawing/2014/main" id="{ED363118-D5F6-429E-B6FE-FF570E68ED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Line 4">
            <a:extLst>
              <a:ext uri="{FF2B5EF4-FFF2-40B4-BE49-F238E27FC236}">
                <a16:creationId xmlns:a16="http://schemas.microsoft.com/office/drawing/2014/main" id="{82638776-93DA-408F-81B5-C102A5203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060" name="AutoShape 5">
            <a:extLst>
              <a:ext uri="{FF2B5EF4-FFF2-40B4-BE49-F238E27FC236}">
                <a16:creationId xmlns:a16="http://schemas.microsoft.com/office/drawing/2014/main" id="{9DE0E39F-A60A-4CAD-A9A6-1A597CCD8D9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061" name="Text Box 7">
            <a:extLst>
              <a:ext uri="{FF2B5EF4-FFF2-40B4-BE49-F238E27FC236}">
                <a16:creationId xmlns:a16="http://schemas.microsoft.com/office/drawing/2014/main" id="{6DEAC432-3A65-4D78-B8A2-A7C90EA73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5062" name="Picture 10" descr="kat12cb">
            <a:extLst>
              <a:ext uri="{FF2B5EF4-FFF2-40B4-BE49-F238E27FC236}">
                <a16:creationId xmlns:a16="http://schemas.microsoft.com/office/drawing/2014/main" id="{D39491AD-2605-47E5-AB5B-6D744183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22844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CFE072-4B6A-488F-9BCE-F968A5AA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48</a:t>
            </a:fld>
            <a:endParaRPr lang="de-DE" altLang="de-DE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>
            <a:extLst>
              <a:ext uri="{FF2B5EF4-FFF2-40B4-BE49-F238E27FC236}">
                <a16:creationId xmlns:a16="http://schemas.microsoft.com/office/drawing/2014/main" id="{43932FD3-7B1E-4C14-B642-AACF4E4167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970E23B8-BD50-4F7B-B317-C67A9E8406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6084" name="AutoShape 5">
            <a:extLst>
              <a:ext uri="{FF2B5EF4-FFF2-40B4-BE49-F238E27FC236}">
                <a16:creationId xmlns:a16="http://schemas.microsoft.com/office/drawing/2014/main" id="{4593106B-8DE2-45AD-8901-45AE14D1D0F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85" name="Text Box 7">
            <a:extLst>
              <a:ext uri="{FF2B5EF4-FFF2-40B4-BE49-F238E27FC236}">
                <a16:creationId xmlns:a16="http://schemas.microsoft.com/office/drawing/2014/main" id="{15C11583-D95D-42CB-BBD8-74AEE91B6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</a:t>
            </a:r>
          </a:p>
        </p:txBody>
      </p:sp>
      <p:pic>
        <p:nvPicPr>
          <p:cNvPr id="46086" name="Picture 11" descr="kat12db">
            <a:extLst>
              <a:ext uri="{FF2B5EF4-FFF2-40B4-BE49-F238E27FC236}">
                <a16:creationId xmlns:a16="http://schemas.microsoft.com/office/drawing/2014/main" id="{7EAC70EC-5D0B-4476-AC71-56F778AE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DA767-0FC5-4D43-AB63-F0043489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49</a:t>
            </a:fld>
            <a:endParaRPr lang="de-DE" altLang="de-D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>
            <a:extLst>
              <a:ext uri="{FF2B5EF4-FFF2-40B4-BE49-F238E27FC236}">
                <a16:creationId xmlns:a16="http://schemas.microsoft.com/office/drawing/2014/main" id="{5A9E512B-22FC-43E5-90EC-53E14BFD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44" y="319291"/>
            <a:ext cx="7335132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Meristem-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based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modeling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approach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Adrian D. Bell 1979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3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basic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processes</a:t>
            </a: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Formation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shoot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growth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Transition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idle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state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(and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reactivation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Dying</a:t>
            </a:r>
            <a:endParaRPr lang="de-DE" altLang="de-DE" sz="20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Similar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de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Reffye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1981: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3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meristem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states</a:t>
            </a: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dormance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dormancy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croissance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growth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mortalité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death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State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transitions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de-DE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  <a:cs typeface="Times New Roman" panose="02020603050405020304" pitchFamily="18" charset="0"/>
              </a:rPr>
              <a:t>probabilities</a:t>
            </a:r>
            <a:endParaRPr lang="de-DE" altLang="de-DE" sz="2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Binomial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distribution</a:t>
            </a:r>
            <a:r>
              <a:rPr lang="de-DE" altLang="de-DE" sz="20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Markov </a:t>
            </a:r>
            <a:r>
              <a:rPr lang="de-DE" altLang="de-DE" sz="20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chains</a:t>
            </a:r>
            <a:endParaRPr lang="de-DE" altLang="de-DE" sz="20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3F50D-169E-4A06-9CB6-F608BC4D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B54EC937-285F-4774-A425-A01655BC27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9" y="26064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2B4EB0EA-4DB6-49CD-A0BB-667BEA812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29" y="64164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E9E5091D-901B-4258-BED1-CB860121D2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225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3">
            <a:extLst>
              <a:ext uri="{FF2B5EF4-FFF2-40B4-BE49-F238E27FC236}">
                <a16:creationId xmlns:a16="http://schemas.microsoft.com/office/drawing/2014/main" id="{A1513680-65E7-4D56-9ACB-1C57DD5114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Line 4">
            <a:extLst>
              <a:ext uri="{FF2B5EF4-FFF2-40B4-BE49-F238E27FC236}">
                <a16:creationId xmlns:a16="http://schemas.microsoft.com/office/drawing/2014/main" id="{A14FB023-22CB-42BB-B585-7C44BA588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08" name="AutoShape 5">
            <a:extLst>
              <a:ext uri="{FF2B5EF4-FFF2-40B4-BE49-F238E27FC236}">
                <a16:creationId xmlns:a16="http://schemas.microsoft.com/office/drawing/2014/main" id="{7C2373D5-69CD-49B5-8509-3E8FE4CC131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109" name="Text Box 7">
            <a:extLst>
              <a:ext uri="{FF2B5EF4-FFF2-40B4-BE49-F238E27FC236}">
                <a16:creationId xmlns:a16="http://schemas.microsoft.com/office/drawing/2014/main" id="{1CCCE25D-7DFB-4F01-B5F4-67333FA5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pic>
        <p:nvPicPr>
          <p:cNvPr id="47110" name="Picture 11" descr="kat12db">
            <a:extLst>
              <a:ext uri="{FF2B5EF4-FFF2-40B4-BE49-F238E27FC236}">
                <a16:creationId xmlns:a16="http://schemas.microsoft.com/office/drawing/2014/main" id="{F9250D99-7B58-4D85-8B71-48C6CC8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94050"/>
            <a:ext cx="41767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83E2F-B868-45C2-9740-5619AF6A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50</a:t>
            </a:fld>
            <a:endParaRPr lang="de-DE" altLang="de-D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3">
            <a:extLst>
              <a:ext uri="{FF2B5EF4-FFF2-40B4-BE49-F238E27FC236}">
                <a16:creationId xmlns:a16="http://schemas.microsoft.com/office/drawing/2014/main" id="{0230F8B5-4C9F-42CD-B4A1-F59703E39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Line 4">
            <a:extLst>
              <a:ext uri="{FF2B5EF4-FFF2-40B4-BE49-F238E27FC236}">
                <a16:creationId xmlns:a16="http://schemas.microsoft.com/office/drawing/2014/main" id="{D5B1CEBA-55F4-4AED-A351-B2388004C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132" name="AutoShape 5">
            <a:extLst>
              <a:ext uri="{FF2B5EF4-FFF2-40B4-BE49-F238E27FC236}">
                <a16:creationId xmlns:a16="http://schemas.microsoft.com/office/drawing/2014/main" id="{A2FFDB83-C857-42E7-BA57-FBEFC061BBB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133" name="Text Box 7">
            <a:extLst>
              <a:ext uri="{FF2B5EF4-FFF2-40B4-BE49-F238E27FC236}">
                <a16:creationId xmlns:a16="http://schemas.microsoft.com/office/drawing/2014/main" id="{8126FB76-FC86-4EA5-82AF-5F7E905B9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48134" name="Text Box 12">
            <a:extLst>
              <a:ext uri="{FF2B5EF4-FFF2-40B4-BE49-F238E27FC236}">
                <a16:creationId xmlns:a16="http://schemas.microsoft.com/office/drawing/2014/main" id="{AC166863-3E1E-45D6-B90D-DC099C4F9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734050"/>
            <a:ext cx="2665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i="1" dirty="0">
                <a:latin typeface="Arial" panose="020B0604020202020204" pitchFamily="34" charset="0"/>
              </a:rPr>
              <a:t>(</a:t>
            </a:r>
            <a:r>
              <a:rPr lang="de-DE" altLang="de-DE" sz="2400" i="1" dirty="0" err="1">
                <a:latin typeface="Arial" panose="020B0604020202020204" pitchFamily="34" charset="0"/>
              </a:rPr>
              <a:t>more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for</a:t>
            </a:r>
            <a:r>
              <a:rPr lang="de-DE" altLang="de-DE" sz="2400" i="1" dirty="0"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latin typeface="Arial" panose="020B0604020202020204" pitchFamily="34" charset="0"/>
              </a:rPr>
              <a:t>later</a:t>
            </a:r>
            <a:r>
              <a:rPr lang="de-DE" altLang="de-DE" sz="2400" i="1" dirty="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48135" name="Picture 13" descr="kat12eb">
            <a:extLst>
              <a:ext uri="{FF2B5EF4-FFF2-40B4-BE49-F238E27FC236}">
                <a16:creationId xmlns:a16="http://schemas.microsoft.com/office/drawing/2014/main" id="{0282B251-261C-4B05-82C3-2D3226F8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495675"/>
            <a:ext cx="36004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A443A-F494-48BD-917C-31AE45E5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51</a:t>
            </a:fld>
            <a:endParaRPr lang="de-DE" alt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roimp01">
            <a:extLst>
              <a:ext uri="{FF2B5EF4-FFF2-40B4-BE49-F238E27FC236}">
                <a16:creationId xmlns:a16="http://schemas.microsoft.com/office/drawing/2014/main" id="{7C39A21E-B953-4ACB-B291-CBDFA236C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4">
            <a:extLst>
              <a:ext uri="{FF2B5EF4-FFF2-40B4-BE49-F238E27FC236}">
                <a16:creationId xmlns:a16="http://schemas.microsoft.com/office/drawing/2014/main" id="{401310D4-F057-4093-BD73-3198D175AA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Line 5">
            <a:extLst>
              <a:ext uri="{FF2B5EF4-FFF2-40B4-BE49-F238E27FC236}">
                <a16:creationId xmlns:a16="http://schemas.microsoft.com/office/drawing/2014/main" id="{1D67D4CF-6B02-4B42-95F1-8D990A9E0E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9461" name="AutoShape 6">
            <a:extLst>
              <a:ext uri="{FF2B5EF4-FFF2-40B4-BE49-F238E27FC236}">
                <a16:creationId xmlns:a16="http://schemas.microsoft.com/office/drawing/2014/main" id="{FBDB4295-95E5-47D0-9112-4CC2BE4185A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63" name="Text Box 9">
            <a:extLst>
              <a:ext uri="{FF2B5EF4-FFF2-40B4-BE49-F238E27FC236}">
                <a16:creationId xmlns:a16="http://schemas.microsoft.com/office/drawing/2014/main" id="{8BF8B925-B31A-4875-83E7-17E4A9F4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1450"/>
            <a:ext cx="1981200" cy="98488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Object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with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attributes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9464" name="Line 10">
            <a:extLst>
              <a:ext uri="{FF2B5EF4-FFF2-40B4-BE49-F238E27FC236}">
                <a16:creationId xmlns:a16="http://schemas.microsoft.com/office/drawing/2014/main" id="{A8222C96-A08B-4469-9742-C72F7F5601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2432050"/>
            <a:ext cx="1828800" cy="1828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5" name="Line 11">
            <a:extLst>
              <a:ext uri="{FF2B5EF4-FFF2-40B4-BE49-F238E27FC236}">
                <a16:creationId xmlns:a16="http://schemas.microsoft.com/office/drawing/2014/main" id="{0833D63A-54BA-42EF-98FD-BB0FF72100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2050"/>
            <a:ext cx="1447800" cy="609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52C2A2DF-E192-42AF-9AFE-91D461E73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620688"/>
            <a:ext cx="59766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Back </a:t>
            </a:r>
            <a:r>
              <a:rPr kumimoji="0" lang="de-DE" alt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de-DE" alt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previous</a:t>
            </a:r>
            <a:r>
              <a:rPr lang="de-DE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de-DE" altLang="de-DE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kumimoji="0" lang="de-DE" altLang="de-D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E42CFA-24CF-4AC8-87CC-3E7A5718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78FD5-B866-40BF-8BE2-FCEC561298CA}" type="slidenum">
              <a:rPr kumimoji="0" lang="de-DE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de-DE" alt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80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A4258F0C-FEBA-401A-8AC6-ABD8753DF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97914"/>
            <a:ext cx="8458200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Object-oriented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environment for virtual objects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= List of (object) classes, i.e. general specifications of objects that can be created and destroyed (several times) at runtime and communicate with each other.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: Specification of the classes (data and methods) that define the object structure and behavior.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 languages: Smalltalk, </a:t>
            </a:r>
            <a:r>
              <a:rPr lang="en-US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Simula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C++, Java, ...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Line 5">
            <a:extLst>
              <a:ext uri="{FF2B5EF4-FFF2-40B4-BE49-F238E27FC236}">
                <a16:creationId xmlns:a16="http://schemas.microsoft.com/office/drawing/2014/main" id="{66683984-4201-4538-B005-9D3BF2F36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A7EFAF99-4A97-47C3-B3B9-5E65E2EA9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0181" name="AutoShape 7">
            <a:extLst>
              <a:ext uri="{FF2B5EF4-FFF2-40B4-BE49-F238E27FC236}">
                <a16:creationId xmlns:a16="http://schemas.microsoft.com/office/drawing/2014/main" id="{F0DB7A4D-F492-46B5-8141-4376127A3651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4311C-89B3-4B33-92B8-A5645D92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7406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7544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54</a:t>
            </a:fld>
            <a:endParaRPr lang="de-DE" altLang="de-DE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AB426C61-F051-4B95-A0C0-CD5F97059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682525"/>
            <a:ext cx="8737841" cy="57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class</a:t>
            </a:r>
            <a:r>
              <a:rPr lang="de-DE" altLang="de-DE" sz="2000" b="1" dirty="0">
                <a:latin typeface="Courier New" panose="02070309020205020404" pitchFamily="49" charset="0"/>
              </a:rPr>
              <a:t>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extends</a:t>
            </a:r>
            <a:r>
              <a:rPr lang="de-DE" altLang="de-DE" sz="2000" b="1" dirty="0">
                <a:latin typeface="Courier New" panose="02070309020205020404" pitchFamily="49" charset="0"/>
              </a:rPr>
              <a:t> Vehicle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String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int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public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void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show</a:t>
            </a:r>
            <a:r>
              <a:rPr lang="de-DE" altLang="de-DE" sz="2000" b="1" dirty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("The Car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is</a:t>
            </a:r>
            <a:r>
              <a:rPr lang="de-DE" altLang="de-DE" sz="2000" b="1" dirty="0">
                <a:latin typeface="Courier New" panose="02070309020205020404" pitchFamily="49" charset="0"/>
              </a:rPr>
              <a:t> a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brand</a:t>
            </a:r>
            <a:r>
              <a:rPr lang="de-DE" altLang="de-DE" sz="2000" b="1" dirty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System.out.println</a:t>
            </a:r>
            <a:r>
              <a:rPr lang="de-DE" altLang="de-DE" sz="2000" b="1" dirty="0">
                <a:latin typeface="Courier New" panose="02070309020205020404" pitchFamily="49" charset="0"/>
              </a:rPr>
              <a:t>("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It</a:t>
            </a:r>
            <a:r>
              <a:rPr lang="de-DE" altLang="de-DE" sz="2000" b="1" dirty="0">
                <a:latin typeface="Courier New" panose="02070309020205020404" pitchFamily="49" charset="0"/>
              </a:rPr>
              <a:t>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has</a:t>
            </a:r>
            <a:r>
              <a:rPr lang="de-DE" altLang="de-DE" sz="2000" b="1" dirty="0">
                <a:latin typeface="Courier New" panose="02070309020205020404" pitchFamily="49" charset="0"/>
              </a:rPr>
              <a:t> " + 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places</a:t>
            </a:r>
            <a:r>
              <a:rPr lang="de-DE" altLang="de-DE" sz="2000" b="1" dirty="0">
                <a:latin typeface="Courier New" panose="02070309020205020404" pitchFamily="49" charset="0"/>
              </a:rPr>
              <a:t> + "</a:t>
            </a:r>
            <a:r>
              <a:rPr lang="de-DE" altLang="de-DE" sz="2000" b="1" dirty="0" err="1">
                <a:latin typeface="Courier New" panose="02070309020205020404" pitchFamily="49" charset="0"/>
              </a:rPr>
              <a:t>Seats</a:t>
            </a:r>
            <a:r>
              <a:rPr lang="de-DE" altLang="de-DE" sz="2000" b="1" dirty="0">
                <a:latin typeface="Courier New" panose="02070309020205020404" pitchFamily="49" charset="0"/>
              </a:rPr>
              <a:t>.");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</a:rPr>
              <a:t>   }</a:t>
            </a:r>
            <a:endParaRPr lang="de-DE" altLang="de-DE" sz="2000" dirty="0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Typical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Classes (Car) with data (brand, places) and methods (show)</a:t>
            </a:r>
            <a:endParaRPr lang="de-DE" altLang="de-DE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3" name="Line 4">
            <a:extLst>
              <a:ext uri="{FF2B5EF4-FFF2-40B4-BE49-F238E27FC236}">
                <a16:creationId xmlns:a16="http://schemas.microsoft.com/office/drawing/2014/main" id="{B2FC595B-80BE-458F-A131-A1D929137B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672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DB2614BF-4C78-4D57-8664-56F84401B8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05" name="AutoShape 6">
            <a:extLst>
              <a:ext uri="{FF2B5EF4-FFF2-40B4-BE49-F238E27FC236}">
                <a16:creationId xmlns:a16="http://schemas.microsoft.com/office/drawing/2014/main" id="{1E90D118-423A-444A-9D64-204492B8F10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6D50-CF4F-48EB-BB63-2C91E8F8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55</a:t>
            </a:fld>
            <a:endParaRPr lang="de-DE" alt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587CC9-36C7-4C42-87D7-9F213B87A85D}"/>
              </a:ext>
            </a:extLst>
          </p:cNvPr>
          <p:cNvSpPr txBox="1"/>
          <p:nvPr/>
        </p:nvSpPr>
        <p:spPr>
          <a:xfrm>
            <a:off x="6084168" y="548680"/>
            <a:ext cx="2088232" cy="193899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Inheritance of attributes and methods from superclass to subclass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88A66D-793F-400C-B5D0-59AC07168379}"/>
              </a:ext>
            </a:extLst>
          </p:cNvPr>
          <p:cNvCxnSpPr/>
          <p:nvPr/>
        </p:nvCxnSpPr>
        <p:spPr>
          <a:xfrm flipH="1">
            <a:off x="5076056" y="1139724"/>
            <a:ext cx="1008112" cy="468000"/>
          </a:xfrm>
          <a:prstGeom prst="straightConnector1">
            <a:avLst/>
          </a:prstGeom>
          <a:ln w="476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9104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extLst>
              <a:ext uri="{FF2B5EF4-FFF2-40B4-BE49-F238E27FC236}">
                <a16:creationId xmlns:a16="http://schemas.microsoft.com/office/drawing/2014/main" id="{EE48C691-775D-4668-A8A1-44F7BB1C5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68" y="696416"/>
            <a:ext cx="763195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Object hierarchies also make sense in biology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3251" name="Text Box 5">
            <a:extLst>
              <a:ext uri="{FF2B5EF4-FFF2-40B4-BE49-F238E27FC236}">
                <a16:creationId xmlns:a16="http://schemas.microsoft.com/office/drawing/2014/main" id="{F4003E13-768E-42BD-B2FC-BDAC639A8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995" y="2136551"/>
            <a:ext cx="2087563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>
                <a:latin typeface="Arial" panose="020B0604020202020204" pitchFamily="34" charset="0"/>
              </a:rPr>
              <a:t>Organ</a:t>
            </a:r>
          </a:p>
        </p:txBody>
      </p:sp>
      <p:sp>
        <p:nvSpPr>
          <p:cNvPr id="53252" name="Text Box 6">
            <a:extLst>
              <a:ext uri="{FF2B5EF4-FFF2-40B4-BE49-F238E27FC236}">
                <a16:creationId xmlns:a16="http://schemas.microsoft.com/office/drawing/2014/main" id="{8C91A8DF-3836-47B3-85A3-ED321F6CC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50" y="3720876"/>
            <a:ext cx="12254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Leaf</a:t>
            </a:r>
          </a:p>
        </p:txBody>
      </p:sp>
      <p:sp>
        <p:nvSpPr>
          <p:cNvPr id="53253" name="Text Box 7">
            <a:extLst>
              <a:ext uri="{FF2B5EF4-FFF2-40B4-BE49-F238E27FC236}">
                <a16:creationId xmlns:a16="http://schemas.microsoft.com/office/drawing/2014/main" id="{7022AE59-253F-4096-8B3B-FAC69D549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7" y="3720876"/>
            <a:ext cx="1584325" cy="58896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Flower</a:t>
            </a:r>
          </a:p>
        </p:txBody>
      </p:sp>
      <p:sp>
        <p:nvSpPr>
          <p:cNvPr id="53254" name="Text Box 8">
            <a:extLst>
              <a:ext uri="{FF2B5EF4-FFF2-40B4-BE49-F238E27FC236}">
                <a16:creationId xmlns:a16="http://schemas.microsoft.com/office/drawing/2014/main" id="{5D125B73-9D94-4C9F-9EAE-0F3D79A03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7" y="3720876"/>
            <a:ext cx="2376488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Internode</a:t>
            </a:r>
          </a:p>
        </p:txBody>
      </p:sp>
      <p:sp>
        <p:nvSpPr>
          <p:cNvPr id="53255" name="Text Box 9">
            <a:extLst>
              <a:ext uri="{FF2B5EF4-FFF2-40B4-BE49-F238E27FC236}">
                <a16:creationId xmlns:a16="http://schemas.microsoft.com/office/drawing/2014/main" id="{A9C2BD41-5F54-48D3-A2E5-BA58AD111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7" y="3720876"/>
            <a:ext cx="2951609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Root Segment</a:t>
            </a:r>
          </a:p>
        </p:txBody>
      </p:sp>
      <p:sp>
        <p:nvSpPr>
          <p:cNvPr id="53256" name="Text Box 10">
            <a:extLst>
              <a:ext uri="{FF2B5EF4-FFF2-40B4-BE49-F238E27FC236}">
                <a16:creationId xmlns:a16="http://schemas.microsoft.com/office/drawing/2014/main" id="{E037B3E0-DA89-4097-AE27-34FE30C3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305201"/>
            <a:ext cx="2231999" cy="107721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Deciduous leaf</a:t>
            </a:r>
          </a:p>
        </p:txBody>
      </p:sp>
      <p:sp>
        <p:nvSpPr>
          <p:cNvPr id="53257" name="Text Box 11">
            <a:extLst>
              <a:ext uri="{FF2B5EF4-FFF2-40B4-BE49-F238E27FC236}">
                <a16:creationId xmlns:a16="http://schemas.microsoft.com/office/drawing/2014/main" id="{FB88BCA9-11B7-4F0D-A042-DF92E52DF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51" y="5305201"/>
            <a:ext cx="15843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Needle</a:t>
            </a:r>
          </a:p>
        </p:txBody>
      </p:sp>
      <p:sp>
        <p:nvSpPr>
          <p:cNvPr id="53258" name="Text Box 12">
            <a:extLst>
              <a:ext uri="{FF2B5EF4-FFF2-40B4-BE49-F238E27FC236}">
                <a16:creationId xmlns:a16="http://schemas.microsoft.com/office/drawing/2014/main" id="{F6940618-BF37-4089-A2D5-98511541B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1" y="5305201"/>
            <a:ext cx="2232373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de-DE" dirty="0">
                <a:latin typeface="Arial" panose="020B0604020202020204" pitchFamily="34" charset="0"/>
              </a:rPr>
              <a:t>Coarse-RS</a:t>
            </a:r>
          </a:p>
        </p:txBody>
      </p:sp>
      <p:sp>
        <p:nvSpPr>
          <p:cNvPr id="53259" name="Text Box 13">
            <a:extLst>
              <a:ext uri="{FF2B5EF4-FFF2-40B4-BE49-F238E27FC236}">
                <a16:creationId xmlns:a16="http://schemas.microsoft.com/office/drawing/2014/main" id="{3F191F8C-BCA5-4D3D-8E0B-F53885B16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5305201"/>
            <a:ext cx="1800225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Arial" panose="020B0604020202020204" pitchFamily="34" charset="0"/>
              </a:rPr>
              <a:t>Fine-RS</a:t>
            </a:r>
          </a:p>
        </p:txBody>
      </p:sp>
      <p:sp>
        <p:nvSpPr>
          <p:cNvPr id="53260" name="Line 14">
            <a:extLst>
              <a:ext uri="{FF2B5EF4-FFF2-40B4-BE49-F238E27FC236}">
                <a16:creationId xmlns:a16="http://schemas.microsoft.com/office/drawing/2014/main" id="{D0A6E2BD-3AB2-47DD-A11F-9963E50A1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2" y="2712814"/>
            <a:ext cx="338455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5">
            <a:extLst>
              <a:ext uri="{FF2B5EF4-FFF2-40B4-BE49-F238E27FC236}">
                <a16:creationId xmlns:a16="http://schemas.microsoft.com/office/drawing/2014/main" id="{AEEC0637-3D7C-47CC-B1EC-DCEDC777C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712814"/>
            <a:ext cx="1728787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6">
            <a:extLst>
              <a:ext uri="{FF2B5EF4-FFF2-40B4-BE49-F238E27FC236}">
                <a16:creationId xmlns:a16="http://schemas.microsoft.com/office/drawing/2014/main" id="{E3E1F2BC-E067-4F99-9C7F-80310ED060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2" y="2712814"/>
            <a:ext cx="0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7">
            <a:extLst>
              <a:ext uri="{FF2B5EF4-FFF2-40B4-BE49-F238E27FC236}">
                <a16:creationId xmlns:a16="http://schemas.microsoft.com/office/drawing/2014/main" id="{0E33FFD4-D9D5-4091-8D92-4929F30403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0562" y="2712814"/>
            <a:ext cx="2592388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4" name="Line 18">
            <a:extLst>
              <a:ext uri="{FF2B5EF4-FFF2-40B4-BE49-F238E27FC236}">
                <a16:creationId xmlns:a16="http://schemas.microsoft.com/office/drawing/2014/main" id="{8468F03B-7F68-433A-AA93-3785F7B6D6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49" y="4297139"/>
            <a:ext cx="576088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5" name="Line 19">
            <a:extLst>
              <a:ext uri="{FF2B5EF4-FFF2-40B4-BE49-F238E27FC236}">
                <a16:creationId xmlns:a16="http://schemas.microsoft.com/office/drawing/2014/main" id="{F3077A1A-1186-4BFB-B779-39C124E512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4297139"/>
            <a:ext cx="2592376" cy="1003874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Line 20">
            <a:extLst>
              <a:ext uri="{FF2B5EF4-FFF2-40B4-BE49-F238E27FC236}">
                <a16:creationId xmlns:a16="http://schemas.microsoft.com/office/drawing/2014/main" id="{5FE9B61C-0C84-4A71-A138-424A0AE8D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6687" y="4297139"/>
            <a:ext cx="792163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Line 21">
            <a:extLst>
              <a:ext uri="{FF2B5EF4-FFF2-40B4-BE49-F238E27FC236}">
                <a16:creationId xmlns:a16="http://schemas.microsoft.com/office/drawing/2014/main" id="{01DF390D-FBA5-46CB-96D2-C88EF3110D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8850" y="4297139"/>
            <a:ext cx="936625" cy="10080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08C5E-591B-4B5D-A976-2E4B3CD1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7662" y="6309320"/>
            <a:ext cx="1905000" cy="457200"/>
          </a:xfrm>
        </p:spPr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56</a:t>
            </a:fld>
            <a:endParaRPr lang="de-DE" altLang="de-DE" dirty="0"/>
          </a:p>
        </p:txBody>
      </p:sp>
      <p:sp>
        <p:nvSpPr>
          <p:cNvPr id="21" name="Line 4">
            <a:extLst>
              <a:ext uri="{FF2B5EF4-FFF2-40B4-BE49-F238E27FC236}">
                <a16:creationId xmlns:a16="http://schemas.microsoft.com/office/drawing/2014/main" id="{B7E86589-27F7-4E79-B931-E806D78998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0696" y="332656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39BA08F3-90DE-4412-86C4-ABBF8AEBCE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974" y="692696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3" name="AutoShape 6">
            <a:extLst>
              <a:ext uri="{FF2B5EF4-FFF2-40B4-BE49-F238E27FC236}">
                <a16:creationId xmlns:a16="http://schemas.microsoft.com/office/drawing/2014/main" id="{A5DB2662-C539-41AC-B22F-AF9A3792952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8262" y="32179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roimp01">
            <a:extLst>
              <a:ext uri="{FF2B5EF4-FFF2-40B4-BE49-F238E27FC236}">
                <a16:creationId xmlns:a16="http://schemas.microsoft.com/office/drawing/2014/main" id="{F5CC2F62-B295-4143-B809-C7A2FF94E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2400"/>
            <a:ext cx="80772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4">
            <a:extLst>
              <a:ext uri="{FF2B5EF4-FFF2-40B4-BE49-F238E27FC236}">
                <a16:creationId xmlns:a16="http://schemas.microsoft.com/office/drawing/2014/main" id="{A956DA38-D9CB-4226-9FAB-6C96520DCF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Line 5">
            <a:extLst>
              <a:ext uri="{FF2B5EF4-FFF2-40B4-BE49-F238E27FC236}">
                <a16:creationId xmlns:a16="http://schemas.microsoft.com/office/drawing/2014/main" id="{F0D05B70-9790-4602-805C-06049BB694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4277" name="AutoShape 6">
            <a:extLst>
              <a:ext uri="{FF2B5EF4-FFF2-40B4-BE49-F238E27FC236}">
                <a16:creationId xmlns:a16="http://schemas.microsoft.com/office/drawing/2014/main" id="{3ED46C8B-1BE7-4908-B674-8C6677254C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278" name="Text Box 8">
            <a:extLst>
              <a:ext uri="{FF2B5EF4-FFF2-40B4-BE49-F238E27FC236}">
                <a16:creationId xmlns:a16="http://schemas.microsoft.com/office/drawing/2014/main" id="{177119FB-0B17-4535-96AB-149F9D83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0650"/>
            <a:ext cx="2026566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2800" b="1" dirty="0">
                <a:latin typeface="Arial" panose="020B0604020202020204" pitchFamily="34" charset="0"/>
              </a:rPr>
              <a:t>Regular</a:t>
            </a:r>
          </a:p>
          <a:p>
            <a:pPr eaLnBrk="1" hangingPunct="1"/>
            <a:r>
              <a:rPr lang="de-DE" altLang="de-DE" sz="2800" b="1" dirty="0" err="1">
                <a:latin typeface="Arial" panose="020B0604020202020204" pitchFamily="34" charset="0"/>
              </a:rPr>
              <a:t>Structures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FB5690C5-1340-4639-AA31-7C5A79D012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3766" y="3117850"/>
            <a:ext cx="869034" cy="2311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89E7B8-7EC0-4E03-B613-97146364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84582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22858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4786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>
            <a:extLst>
              <a:ext uri="{FF2B5EF4-FFF2-40B4-BE49-F238E27FC236}">
                <a16:creationId xmlns:a16="http://schemas.microsoft.com/office/drawing/2014/main" id="{E358811F-2329-441B-9D95-2323749F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67" y="981075"/>
            <a:ext cx="8567737" cy="48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Description</a:t>
            </a:r>
            <a:r>
              <a:rPr lang="de-DE" altLang="de-DE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Synthesis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Multiscale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graph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Axis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reference</a:t>
            </a: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de-DE" altLang="de-DE" sz="2400" dirty="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de-DE" altLang="de-DE" sz="2400" dirty="0" err="1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AMAPsim</a:t>
            </a:r>
            <a:r>
              <a:rPr lang="de-DE" altLang="de-DE" sz="2400" dirty="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2400" dirty="0" err="1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GreenLab</a:t>
            </a:r>
            <a:r>
              <a:rPr lang="de-DE" altLang="de-DE" sz="2400" dirty="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dtd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-Code                                            L-System, Relational</a:t>
            </a:r>
          </a:p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Growth Grammar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de-DE" altLang="de-DE" sz="2400" dirty="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de-DE" altLang="de-DE" sz="2400" dirty="0" err="1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Grogra</a:t>
            </a:r>
            <a:r>
              <a:rPr lang="de-DE" altLang="de-DE" sz="2400" dirty="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2400" dirty="0" err="1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de-DE" altLang="de-DE" sz="2400" dirty="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7107" name="Text Box 5">
            <a:extLst>
              <a:ext uri="{FF2B5EF4-FFF2-40B4-BE49-F238E27FC236}">
                <a16:creationId xmlns:a16="http://schemas.microsoft.com/office/drawing/2014/main" id="{860A5E28-6E74-47EE-987F-C6E0D03B590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286000" y="2654300"/>
            <a:ext cx="518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solidFill>
                  <a:schemeClr val="bg2"/>
                </a:solidFill>
                <a:latin typeface="Arial" panose="020B0604020202020204" pitchFamily="34" charset="0"/>
              </a:rPr>
              <a:t>Göttingen                 Montpellier</a:t>
            </a:r>
          </a:p>
        </p:txBody>
      </p:sp>
      <p:sp>
        <p:nvSpPr>
          <p:cNvPr id="47108" name="Line 6">
            <a:extLst>
              <a:ext uri="{FF2B5EF4-FFF2-40B4-BE49-F238E27FC236}">
                <a16:creationId xmlns:a16="http://schemas.microsoft.com/office/drawing/2014/main" id="{B39ED5B2-725B-48BC-963F-20D62F795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447" y="2492896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7">
            <a:extLst>
              <a:ext uri="{FF2B5EF4-FFF2-40B4-BE49-F238E27FC236}">
                <a16:creationId xmlns:a16="http://schemas.microsoft.com/office/drawing/2014/main" id="{B2AEAC6D-8E43-41B5-ABC4-CAE50930F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65296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8">
            <a:extLst>
              <a:ext uri="{FF2B5EF4-FFF2-40B4-BE49-F238E27FC236}">
                <a16:creationId xmlns:a16="http://schemas.microsoft.com/office/drawing/2014/main" id="{995DB984-93A2-434B-9A5A-E025B959E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5150" y="32131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9">
            <a:extLst>
              <a:ext uri="{FF2B5EF4-FFF2-40B4-BE49-F238E27FC236}">
                <a16:creationId xmlns:a16="http://schemas.microsoft.com/office/drawing/2014/main" id="{0B414FF2-6635-4CBD-B056-B06BEBBA1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43663" y="328453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Line 10">
            <a:extLst>
              <a:ext uri="{FF2B5EF4-FFF2-40B4-BE49-F238E27FC236}">
                <a16:creationId xmlns:a16="http://schemas.microsoft.com/office/drawing/2014/main" id="{C94E2419-6DBC-40CD-A281-B39DCCA04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5738" y="2924175"/>
            <a:ext cx="1296987" cy="12255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CBC35-D929-4466-8410-3E9272C3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10" name="Line 3">
            <a:extLst>
              <a:ext uri="{FF2B5EF4-FFF2-40B4-BE49-F238E27FC236}">
                <a16:creationId xmlns:a16="http://schemas.microsoft.com/office/drawing/2014/main" id="{0DE42BB5-BA88-44D2-9DBA-EB5F46D75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9552" y="260350"/>
            <a:ext cx="8604448" cy="2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CAEB5FAB-F298-4FB3-968F-DF02F6465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641648"/>
            <a:ext cx="0" cy="6216352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" name="AutoShape 5">
            <a:extLst>
              <a:ext uri="{FF2B5EF4-FFF2-40B4-BE49-F238E27FC236}">
                <a16:creationId xmlns:a16="http://schemas.microsoft.com/office/drawing/2014/main" id="{C3FA40CF-0142-4849-A8EF-7EBD1ECFA2C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21792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320"/>
            <a:ext cx="8458200" cy="561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1000" dirty="0">
              <a:solidFill>
                <a:schemeClr val="accent2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altLang="de-DE" sz="1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3000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63802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672"/>
            <a:ext cx="8458200" cy="560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68925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B89F657E-5B0A-4D8A-9C90-4FF313541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476672"/>
            <a:ext cx="8503093" cy="646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Rule-based paradigm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Computer</a:t>
            </a:r>
            <a:r>
              <a:rPr lang="en-US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transformational machine for structures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There is a current structure that is transformed as long as it is possible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endParaRPr lang="en-US" altLang="de-DE" sz="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800" b="1" dirty="0">
                <a:latin typeface="Arial" panose="020B0604020202020204" pitchFamily="34" charset="0"/>
              </a:rPr>
              <a:t>Work process</a:t>
            </a:r>
            <a:r>
              <a:rPr lang="en-US" altLang="de-DE" sz="2800" dirty="0">
                <a:latin typeface="Arial" panose="020B0604020202020204" pitchFamily="34" charset="0"/>
              </a:rPr>
              <a:t>: search and application process.</a:t>
            </a:r>
          </a:p>
          <a:p>
            <a:pPr marL="457200" indent="-457200" eaLnBrk="1" hangingPunct="1">
              <a:spcBef>
                <a:spcPct val="3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matching: search for a suitable rule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rewriting: application of the rule to rewrite the structure.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endParaRPr lang="en-US" altLang="de-DE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dirty="0">
                <a:latin typeface="Arial" panose="020B0604020202020204" pitchFamily="34" charset="0"/>
              </a:rPr>
              <a:t> = set of transformation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de-DE" sz="2800" b="1" dirty="0" err="1">
                <a:latin typeface="Arial" panose="020B0604020202020204" pitchFamily="34" charset="0"/>
              </a:rPr>
              <a:t>Programme</a:t>
            </a:r>
            <a:r>
              <a:rPr lang="en-US" altLang="de-DE" sz="2800" b="1" dirty="0">
                <a:latin typeface="Arial" panose="020B0604020202020204" pitchFamily="34" charset="0"/>
              </a:rPr>
              <a:t> development</a:t>
            </a:r>
            <a:r>
              <a:rPr lang="en-US" altLang="de-DE" sz="2800" dirty="0">
                <a:latin typeface="Arial" panose="020B0604020202020204" pitchFamily="34" charset="0"/>
              </a:rPr>
              <a:t>: specification of rules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altLang="de-DE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de-DE" altLang="de-DE" sz="2400" dirty="0" err="1">
                <a:latin typeface="Arial" panose="020B0604020202020204" pitchFamily="34" charset="0"/>
              </a:rPr>
              <a:t>Programming</a:t>
            </a: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: L-System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AI </a:t>
            </a:r>
            <a:r>
              <a:rPr lang="de-DE" altLang="de-DE" sz="2400" dirty="0" err="1">
                <a:latin typeface="Arial" panose="020B0604020202020204" pitchFamily="34" charset="0"/>
              </a:rPr>
              <a:t>languages</a:t>
            </a:r>
            <a:r>
              <a:rPr lang="de-DE" altLang="de-DE" sz="2400" dirty="0">
                <a:latin typeface="Arial" panose="020B0604020202020204" pitchFamily="34" charset="0"/>
              </a:rPr>
              <a:t>, Prolog, ...</a:t>
            </a:r>
          </a:p>
        </p:txBody>
      </p:sp>
      <p:sp>
        <p:nvSpPr>
          <p:cNvPr id="55299" name="Line 4">
            <a:extLst>
              <a:ext uri="{FF2B5EF4-FFF2-40B4-BE49-F238E27FC236}">
                <a16:creationId xmlns:a16="http://schemas.microsoft.com/office/drawing/2014/main" id="{F1BBF3F2-D1CD-4B5C-B90A-BC32735F8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>
            <a:extLst>
              <a:ext uri="{FF2B5EF4-FFF2-40B4-BE49-F238E27FC236}">
                <a16:creationId xmlns:a16="http://schemas.microsoft.com/office/drawing/2014/main" id="{FA290BF6-1613-4518-A7B6-2C26775247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5301" name="AutoShape 6">
            <a:extLst>
              <a:ext uri="{FF2B5EF4-FFF2-40B4-BE49-F238E27FC236}">
                <a16:creationId xmlns:a16="http://schemas.microsoft.com/office/drawing/2014/main" id="{5C855AC1-85C8-40D9-8D40-7A4AF125F66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4D2A6-A6C8-4592-9FBF-7223899D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1501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595023F9-2F83-497D-9795-DD2815EA6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124744"/>
            <a:ext cx="777686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Example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L-Systems (</a:t>
            </a:r>
            <a:r>
              <a:rPr lang="de-DE" altLang="de-DE" sz="2800" dirty="0" err="1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Lindenmayer</a:t>
            </a: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Systems)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Control systems for the replacement of character strings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i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latin typeface="Arial" panose="020B0604020202020204" pitchFamily="34" charset="0"/>
              </a:rPr>
              <a:t>(</a:t>
            </a:r>
            <a:r>
              <a:rPr lang="de-DE" altLang="de-DE" sz="2800" i="1" dirty="0" err="1">
                <a:latin typeface="Arial" panose="020B0604020202020204" pitchFamily="34" charset="0"/>
              </a:rPr>
              <a:t>more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coming</a:t>
            </a:r>
            <a:r>
              <a:rPr lang="de-DE" altLang="de-DE" sz="2800" i="1" dirty="0">
                <a:latin typeface="Arial" panose="020B0604020202020204" pitchFamily="34" charset="0"/>
              </a:rPr>
              <a:t> </a:t>
            </a:r>
            <a:r>
              <a:rPr lang="de-DE" altLang="de-DE" sz="2800" i="1" dirty="0" err="1">
                <a:latin typeface="Arial" panose="020B0604020202020204" pitchFamily="34" charset="0"/>
              </a:rPr>
              <a:t>soon</a:t>
            </a:r>
            <a:r>
              <a:rPr lang="de-DE" altLang="de-DE" sz="2800" i="1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0" name="Line 5">
            <a:extLst>
              <a:ext uri="{FF2B5EF4-FFF2-40B4-BE49-F238E27FC236}">
                <a16:creationId xmlns:a16="http://schemas.microsoft.com/office/drawing/2014/main" id="{0C49798B-7926-4BD2-8359-A6EFAEE51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6">
            <a:extLst>
              <a:ext uri="{FF2B5EF4-FFF2-40B4-BE49-F238E27FC236}">
                <a16:creationId xmlns:a16="http://schemas.microsoft.com/office/drawing/2014/main" id="{3F5DBD9E-84D0-4D95-AFDE-52BFA74F8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0422" name="AutoShape 7">
            <a:extLst>
              <a:ext uri="{FF2B5EF4-FFF2-40B4-BE49-F238E27FC236}">
                <a16:creationId xmlns:a16="http://schemas.microsoft.com/office/drawing/2014/main" id="{56F66597-193E-4B33-8400-B09103D26B9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56ABEF-ECB5-429E-AD3F-F5AE9C7F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2384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1285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557338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65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3979912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81B94-D1AD-43B4-9E69-B88ECC62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84401"/>
            <a:ext cx="53816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992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>
            <a:extLst>
              <a:ext uri="{FF2B5EF4-FFF2-40B4-BE49-F238E27FC236}">
                <a16:creationId xmlns:a16="http://schemas.microsoft.com/office/drawing/2014/main" id="{A3ED26DB-DB09-4A5A-89F0-177D774292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2C06AEC-8D89-4B77-9238-BD10B78C5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444" name="AutoShape 4">
            <a:extLst>
              <a:ext uri="{FF2B5EF4-FFF2-40B4-BE49-F238E27FC236}">
                <a16:creationId xmlns:a16="http://schemas.microsoft.com/office/drawing/2014/main" id="{CC860AFF-3998-458B-B44D-25EF318E90F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45" name="Text Box 5">
            <a:extLst>
              <a:ext uri="{FF2B5EF4-FFF2-40B4-BE49-F238E27FC236}">
                <a16:creationId xmlns:a16="http://schemas.microsoft.com/office/drawing/2014/main" id="{619756B5-3F8C-41B0-909D-24FE0DDD9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92696"/>
            <a:ext cx="66960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Similar rule-based mechanism: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Graph grammars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0F2D62-1225-4C36-9F8C-8494D52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66</a:t>
            </a:fld>
            <a:endParaRPr lang="de-DE" alt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64D8A0B-AC7B-42BB-A0CF-8792328E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608" y="3218234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Rule: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D5469-EBFC-4D77-B0C0-042EF02B2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84" y="2708920"/>
            <a:ext cx="5639360" cy="3275236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28BCEB83-074F-4A36-B12F-0839AAEE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878883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 err="1">
                <a:solidFill>
                  <a:schemeClr val="accent2"/>
                </a:solidFill>
                <a:latin typeface="Arial" panose="020B0604020202020204" pitchFamily="34" charset="0"/>
              </a:rPr>
              <a:t>Application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9088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67</a:t>
            </a:fld>
            <a:endParaRPr lang="de-DE" altLang="de-DE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marL="171450" indent="-17145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57481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de-DE" altLang="de-DE" sz="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69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97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>
            <a:extLst>
              <a:ext uri="{FF2B5EF4-FFF2-40B4-BE49-F238E27FC236}">
                <a16:creationId xmlns:a16="http://schemas.microsoft.com/office/drawing/2014/main" id="{2AEEE41A-4415-4ADC-A48B-C86099BA7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0" y="323945"/>
            <a:ext cx="72726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Combination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1. + 2.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description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level</a:t>
            </a:r>
            <a:endParaRPr lang="de-DE" altLang="de-DE" sz="2400" b="1" dirty="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1" name="Text Box 5">
            <a:extLst>
              <a:ext uri="{FF2B5EF4-FFF2-40B4-BE49-F238E27FC236}">
                <a16:creationId xmlns:a16="http://schemas.microsoft.com/office/drawing/2014/main" id="{490A6CFD-DC67-4DBD-929F-B81886811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25538"/>
            <a:ext cx="2087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Morphological </a:t>
            </a:r>
            <a:r>
              <a:rPr lang="de-DE" altLang="de-DE" sz="2000" dirty="0" err="1">
                <a:latin typeface="Arial" panose="020B0604020202020204" pitchFamily="34" charset="0"/>
              </a:rPr>
              <a:t>Measurements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2" name="Text Box 6">
            <a:extLst>
              <a:ext uri="{FF2B5EF4-FFF2-40B4-BE49-F238E27FC236}">
                <a16:creationId xmlns:a16="http://schemas.microsoft.com/office/drawing/2014/main" id="{28761ADA-383D-45EC-92F9-69CBE385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12553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Branch </a:t>
            </a:r>
            <a:r>
              <a:rPr lang="de-DE" altLang="de-DE" sz="2000" dirty="0" err="1">
                <a:latin typeface="Arial" panose="020B0604020202020204" pitchFamily="34" charset="0"/>
              </a:rPr>
              <a:t>mapping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3" name="Text Box 7">
            <a:extLst>
              <a:ext uri="{FF2B5EF4-FFF2-40B4-BE49-F238E27FC236}">
                <a16:creationId xmlns:a16="http://schemas.microsoft.com/office/drawing/2014/main" id="{07A23065-2ADD-47C7-B471-8C05CA13F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800" y="1773238"/>
            <a:ext cx="136842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Encoding</a:t>
            </a:r>
          </a:p>
        </p:txBody>
      </p:sp>
      <p:sp>
        <p:nvSpPr>
          <p:cNvPr id="48134" name="Text Box 8">
            <a:extLst>
              <a:ext uri="{FF2B5EF4-FFF2-40B4-BE49-F238E27FC236}">
                <a16:creationId xmlns:a16="http://schemas.microsoft.com/office/drawing/2014/main" id="{03A59A78-207E-44C4-92E6-07074EFF3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49237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latin typeface="Arial" panose="020B0604020202020204" pitchFamily="34" charset="0"/>
              </a:rPr>
              <a:t>Grogra/GroIMP</a:t>
            </a:r>
          </a:p>
        </p:txBody>
      </p:sp>
      <p:sp>
        <p:nvSpPr>
          <p:cNvPr id="48135" name="Rectangle 9">
            <a:extLst>
              <a:ext uri="{FF2B5EF4-FFF2-40B4-BE49-F238E27FC236}">
                <a16:creationId xmlns:a16="http://schemas.microsoft.com/office/drawing/2014/main" id="{8BA7E70D-4009-486D-AA6A-5C1FC0DB6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2420938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48136" name="Text Box 10">
            <a:extLst>
              <a:ext uri="{FF2B5EF4-FFF2-40B4-BE49-F238E27FC236}">
                <a16:creationId xmlns:a16="http://schemas.microsoft.com/office/drawing/2014/main" id="{FCBD4CF9-EE48-4079-B7C4-85986DEB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3357563"/>
            <a:ext cx="3024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Statistical Data Analysis</a:t>
            </a:r>
          </a:p>
        </p:txBody>
      </p:sp>
      <p:sp>
        <p:nvSpPr>
          <p:cNvPr id="48137" name="Text Box 11">
            <a:extLst>
              <a:ext uri="{FF2B5EF4-FFF2-40B4-BE49-F238E27FC236}">
                <a16:creationId xmlns:a16="http://schemas.microsoft.com/office/drawing/2014/main" id="{BC7BF45C-8590-404D-81B4-F4B66583F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539" y="4005263"/>
            <a:ext cx="396066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Growth </a:t>
            </a:r>
            <a:r>
              <a:rPr lang="de-DE" altLang="de-DE" sz="2000" dirty="0" err="1">
                <a:latin typeface="Arial" panose="020B0604020202020204" pitchFamily="34" charset="0"/>
              </a:rPr>
              <a:t>grammar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with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parameters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38" name="Text Box 12">
            <a:extLst>
              <a:ext uri="{FF2B5EF4-FFF2-40B4-BE49-F238E27FC236}">
                <a16:creationId xmlns:a16="http://schemas.microsoft.com/office/drawing/2014/main" id="{18BECEA0-07B5-47CF-81BF-5497A16B3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2440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>
                <a:latin typeface="Arial" panose="020B0604020202020204" pitchFamily="34" charset="0"/>
              </a:rPr>
              <a:t>Grogra/GroIMP</a:t>
            </a:r>
          </a:p>
        </p:txBody>
      </p:sp>
      <p:sp>
        <p:nvSpPr>
          <p:cNvPr id="48139" name="Text Box 13">
            <a:extLst>
              <a:ext uri="{FF2B5EF4-FFF2-40B4-BE49-F238E27FC236}">
                <a16:creationId xmlns:a16="http://schemas.microsoft.com/office/drawing/2014/main" id="{FEF6434E-D3E6-4C69-819D-90258A8DB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5445125"/>
            <a:ext cx="51122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dirty="0">
                <a:solidFill>
                  <a:srgbClr val="A50021"/>
                </a:solidFill>
                <a:latin typeface="Arial" panose="020B0604020202020204" pitchFamily="34" charset="0"/>
              </a:rPr>
              <a:t>Time series of three-dimensional structures</a:t>
            </a:r>
            <a:endParaRPr lang="de-DE" altLang="de-DE" sz="20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8140" name="Rectangle 14">
            <a:extLst>
              <a:ext uri="{FF2B5EF4-FFF2-40B4-BE49-F238E27FC236}">
                <a16:creationId xmlns:a16="http://schemas.microsoft.com/office/drawing/2014/main" id="{0BEADC80-7355-4CFF-8DA2-8AB709F1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4652963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48141" name="Text Box 15">
            <a:extLst>
              <a:ext uri="{FF2B5EF4-FFF2-40B4-BE49-F238E27FC236}">
                <a16:creationId xmlns:a16="http://schemas.microsoft.com/office/drawing/2014/main" id="{529F0C72-E6B4-4C39-9E26-5C4C3590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6237288"/>
            <a:ext cx="12969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Graphics</a:t>
            </a:r>
          </a:p>
        </p:txBody>
      </p:sp>
      <p:sp>
        <p:nvSpPr>
          <p:cNvPr id="48142" name="Text Box 16">
            <a:extLst>
              <a:ext uri="{FF2B5EF4-FFF2-40B4-BE49-F238E27FC236}">
                <a16:creationId xmlns:a16="http://schemas.microsoft.com/office/drawing/2014/main" id="{3B666A12-34D7-486E-9C7B-A41825FAB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82" y="6237288"/>
            <a:ext cx="3816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Other </a:t>
            </a:r>
            <a:r>
              <a:rPr lang="de-DE" altLang="de-DE" sz="2000" dirty="0" err="1">
                <a:latin typeface="Arial" panose="020B0604020202020204" pitchFamily="34" charset="0"/>
              </a:rPr>
              <a:t>simulation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programmes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43" name="Text Box 17">
            <a:extLst>
              <a:ext uri="{FF2B5EF4-FFF2-40B4-BE49-F238E27FC236}">
                <a16:creationId xmlns:a16="http://schemas.microsoft.com/office/drawing/2014/main" id="{A20FDA1C-05CB-4DB3-871F-3DC94B86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426" y="5949280"/>
            <a:ext cx="19049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>
                <a:latin typeface="Arial" panose="020B0604020202020204" pitchFamily="34" charset="0"/>
              </a:rPr>
              <a:t>Statistical </a:t>
            </a:r>
            <a:r>
              <a:rPr lang="de-DE" altLang="de-DE" sz="2000" dirty="0" err="1">
                <a:latin typeface="Arial" panose="020B0604020202020204" pitchFamily="34" charset="0"/>
              </a:rPr>
              <a:t>data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  <a:r>
              <a:rPr lang="de-DE" altLang="de-DE" sz="2000" dirty="0" err="1">
                <a:latin typeface="Arial" panose="020B0604020202020204" pitchFamily="34" charset="0"/>
              </a:rPr>
              <a:t>analysis</a:t>
            </a:r>
            <a:endParaRPr lang="de-DE" altLang="de-DE" sz="2000" dirty="0">
              <a:latin typeface="Arial" panose="020B0604020202020204" pitchFamily="34" charset="0"/>
            </a:endParaRPr>
          </a:p>
        </p:txBody>
      </p:sp>
      <p:sp>
        <p:nvSpPr>
          <p:cNvPr id="48144" name="Line 18">
            <a:extLst>
              <a:ext uri="{FF2B5EF4-FFF2-40B4-BE49-F238E27FC236}">
                <a16:creationId xmlns:a16="http://schemas.microsoft.com/office/drawing/2014/main" id="{CE8C1FB3-49F8-4EAC-89DA-85D63F0AD5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1916113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9">
            <a:extLst>
              <a:ext uri="{FF2B5EF4-FFF2-40B4-BE49-F238E27FC236}">
                <a16:creationId xmlns:a16="http://schemas.microsoft.com/office/drawing/2014/main" id="{8866B48C-F15B-44AA-9AAA-03D52381E2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2852738"/>
            <a:ext cx="1008063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Line 20">
            <a:extLst>
              <a:ext uri="{FF2B5EF4-FFF2-40B4-BE49-F238E27FC236}">
                <a16:creationId xmlns:a16="http://schemas.microsoft.com/office/drawing/2014/main" id="{AC3986CC-50E7-4C7F-BD2E-8A51E9C03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8431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7" name="Line 21">
            <a:extLst>
              <a:ext uri="{FF2B5EF4-FFF2-40B4-BE49-F238E27FC236}">
                <a16:creationId xmlns:a16="http://schemas.microsoft.com/office/drawing/2014/main" id="{52BF858D-FC62-4234-B6CF-2C078801C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133600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22">
            <a:extLst>
              <a:ext uri="{FF2B5EF4-FFF2-40B4-BE49-F238E27FC236}">
                <a16:creationId xmlns:a16="http://schemas.microsoft.com/office/drawing/2014/main" id="{531BA06A-BBCB-4286-B37F-B2074288E1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4163" y="2997200"/>
            <a:ext cx="503237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23">
            <a:extLst>
              <a:ext uri="{FF2B5EF4-FFF2-40B4-BE49-F238E27FC236}">
                <a16:creationId xmlns:a16="http://schemas.microsoft.com/office/drawing/2014/main" id="{ABBCDE58-EDE9-4FD5-9A69-C1B5D2AD7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716338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4">
            <a:extLst>
              <a:ext uri="{FF2B5EF4-FFF2-40B4-BE49-F238E27FC236}">
                <a16:creationId xmlns:a16="http://schemas.microsoft.com/office/drawing/2014/main" id="{E470ED9B-3345-47C9-B8CF-D482B0DDA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43656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5">
            <a:extLst>
              <a:ext uri="{FF2B5EF4-FFF2-40B4-BE49-F238E27FC236}">
                <a16:creationId xmlns:a16="http://schemas.microsoft.com/office/drawing/2014/main" id="{735EDB43-A308-4F11-B8F9-12F28F32E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157788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6">
            <a:extLst>
              <a:ext uri="{FF2B5EF4-FFF2-40B4-BE49-F238E27FC236}">
                <a16:creationId xmlns:a16="http://schemas.microsoft.com/office/drawing/2014/main" id="{F87FE286-AFB7-4B7F-A630-D320B105F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58769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7">
            <a:extLst>
              <a:ext uri="{FF2B5EF4-FFF2-40B4-BE49-F238E27FC236}">
                <a16:creationId xmlns:a16="http://schemas.microsoft.com/office/drawing/2014/main" id="{0A263C03-80F9-4A0F-AD62-4C539F1F7F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5876925"/>
            <a:ext cx="115252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8">
            <a:extLst>
              <a:ext uri="{FF2B5EF4-FFF2-40B4-BE49-F238E27FC236}">
                <a16:creationId xmlns:a16="http://schemas.microsoft.com/office/drawing/2014/main" id="{947DD5CB-49D1-4911-B6BC-F476A10F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5876925"/>
            <a:ext cx="1296988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9">
            <a:extLst>
              <a:ext uri="{FF2B5EF4-FFF2-40B4-BE49-F238E27FC236}">
                <a16:creationId xmlns:a16="http://schemas.microsoft.com/office/drawing/2014/main" id="{41618001-C353-48F0-B274-CA3CCE643A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72225" y="4724400"/>
            <a:ext cx="11525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30">
            <a:extLst>
              <a:ext uri="{FF2B5EF4-FFF2-40B4-BE49-F238E27FC236}">
                <a16:creationId xmlns:a16="http://schemas.microsoft.com/office/drawing/2014/main" id="{FEF2F07F-A603-4DCB-A37A-6EFB59554B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24750" y="3573463"/>
            <a:ext cx="0" cy="1150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31">
            <a:extLst>
              <a:ext uri="{FF2B5EF4-FFF2-40B4-BE49-F238E27FC236}">
                <a16:creationId xmlns:a16="http://schemas.microsoft.com/office/drawing/2014/main" id="{616D5406-EFD1-499A-A5D8-16C4CD6E44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16688" y="2997200"/>
            <a:ext cx="1008062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Text Box 33">
            <a:extLst>
              <a:ext uri="{FF2B5EF4-FFF2-40B4-BE49-F238E27FC236}">
                <a16:creationId xmlns:a16="http://schemas.microsoft.com/office/drawing/2014/main" id="{C2DCE390-7195-44DD-B09B-2A4B8824E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4" y="2024856"/>
            <a:ext cx="1223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static</a:t>
            </a:r>
            <a:endParaRPr lang="de-DE" altLang="de-DE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59" name="Text Box 34">
            <a:extLst>
              <a:ext uri="{FF2B5EF4-FFF2-40B4-BE49-F238E27FC236}">
                <a16:creationId xmlns:a16="http://schemas.microsoft.com/office/drawing/2014/main" id="{58B4AE7B-FAD6-4A89-8827-774737C4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4365625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 err="1">
                <a:solidFill>
                  <a:schemeClr val="accent2"/>
                </a:solidFill>
                <a:latin typeface="Arial" panose="020B0604020202020204" pitchFamily="34" charset="0"/>
              </a:rPr>
              <a:t>dynamic</a:t>
            </a:r>
            <a:endParaRPr lang="de-DE" altLang="de-DE"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B459A6-3750-46E7-B9F1-F3AF522B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sp>
        <p:nvSpPr>
          <p:cNvPr id="33" name="Line 3">
            <a:extLst>
              <a:ext uri="{FF2B5EF4-FFF2-40B4-BE49-F238E27FC236}">
                <a16:creationId xmlns:a16="http://schemas.microsoft.com/office/drawing/2014/main" id="{70AF6D12-BDC1-48C2-862C-FE46CB70D8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9" y="26064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4">
            <a:extLst>
              <a:ext uri="{FF2B5EF4-FFF2-40B4-BE49-F238E27FC236}">
                <a16:creationId xmlns:a16="http://schemas.microsoft.com/office/drawing/2014/main" id="{C1E54F1A-4B2C-4F5A-A071-CF916E620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29" y="64164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5" name="AutoShape 5">
            <a:extLst>
              <a:ext uri="{FF2B5EF4-FFF2-40B4-BE49-F238E27FC236}">
                <a16:creationId xmlns:a16="http://schemas.microsoft.com/office/drawing/2014/main" id="{156B63AD-A399-414E-8615-3BAA63DA5CA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21863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8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  <a:endParaRPr lang="en-US" altLang="de-DE" sz="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01555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20688"/>
            <a:ext cx="6985000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 err="1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de-DE" altLang="de-DE" sz="2800" dirty="0" err="1">
                <a:latin typeface="Arial" panose="020B0604020202020204" pitchFamily="34" charset="0"/>
              </a:rPr>
              <a:t>paradigms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 err="1">
                <a:latin typeface="Arial" panose="020B0604020202020204" pitchFamily="34" charset="0"/>
              </a:rPr>
              <a:t>Object-oriented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Rule-</a:t>
            </a:r>
            <a:r>
              <a:rPr lang="de-DE" altLang="de-DE" sz="2800" dirty="0" err="1">
                <a:latin typeface="Arial" panose="020B0604020202020204" pitchFamily="34" charset="0"/>
              </a:rPr>
              <a:t>based</a:t>
            </a:r>
            <a:endParaRPr lang="de-DE" altLang="de-DE" sz="28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de-DE" altLang="de-DE" sz="2400" dirty="0" err="1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92365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Line 2">
            <a:extLst>
              <a:ext uri="{FF2B5EF4-FFF2-40B4-BE49-F238E27FC236}">
                <a16:creationId xmlns:a16="http://schemas.microsoft.com/office/drawing/2014/main" id="{F4E4CF44-27CD-4311-8437-853274F3BE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" name="Line 3">
            <a:extLst>
              <a:ext uri="{FF2B5EF4-FFF2-40B4-BE49-F238E27FC236}">
                <a16:creationId xmlns:a16="http://schemas.microsoft.com/office/drawing/2014/main" id="{65E47A56-B5E4-42D5-9E56-FAC8D38E6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4516" name="AutoShape 4">
            <a:extLst>
              <a:ext uri="{FF2B5EF4-FFF2-40B4-BE49-F238E27FC236}">
                <a16:creationId xmlns:a16="http://schemas.microsoft.com/office/drawing/2014/main" id="{F5E06D27-6A74-43BB-AE03-3E375EAC22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517" name="Text Box 5">
            <a:extLst>
              <a:ext uri="{FF2B5EF4-FFF2-40B4-BE49-F238E27FC236}">
                <a16:creationId xmlns:a16="http://schemas.microsoft.com/office/drawing/2014/main" id="{D3C8A624-42BA-4C19-B1F4-83F8EE2D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620688"/>
            <a:ext cx="748663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Conclusion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Programming</a:t>
            </a:r>
            <a:r>
              <a:rPr lang="de-DE" altLang="de-DE" sz="2800" dirty="0">
                <a:latin typeface="Arial" panose="020B0604020202020204" pitchFamily="34" charset="0"/>
              </a:rPr>
              <a:t> </a:t>
            </a:r>
            <a:r>
              <a:rPr lang="en-US" altLang="de-DE" sz="2800" dirty="0">
                <a:latin typeface="Arial" panose="020B0604020202020204" pitchFamily="34" charset="0"/>
              </a:rPr>
              <a:t>paradigms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Imperative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Change in variables</a:t>
            </a:r>
          </a:p>
          <a:p>
            <a:pPr marL="1085850" lvl="1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Turtle geometry as an example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Object-oriented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de-DE" sz="2800" dirty="0">
                <a:latin typeface="Arial" panose="020B0604020202020204" pitchFamily="34" charset="0"/>
              </a:rPr>
              <a:t>Rule-based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L-Systems</a:t>
            </a:r>
          </a:p>
          <a:p>
            <a:pPr marL="1200150" lvl="1" indent="-457200" eaLnBrk="1" hangingPunct="1">
              <a:spcBef>
                <a:spcPct val="50000"/>
              </a:spcBef>
              <a:buFontTx/>
              <a:buChar char="-"/>
            </a:pPr>
            <a:r>
              <a:rPr lang="de-DE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Graph </a:t>
            </a: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</a:rPr>
              <a:t>grammars</a:t>
            </a:r>
            <a:endParaRPr lang="en-US" altLang="de-DE" sz="2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e-DE" altLang="de-DE" sz="2800" dirty="0">
                <a:latin typeface="Arial" panose="020B0604020202020204" pitchFamily="34" charset="0"/>
              </a:rPr>
              <a:t>Other: </a:t>
            </a:r>
            <a:r>
              <a:rPr lang="en-US" altLang="de-DE" sz="2800" dirty="0">
                <a:latin typeface="Arial" panose="020B0604020202020204" pitchFamily="34" charset="0"/>
              </a:rPr>
              <a:t>functional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concurrent</a:t>
            </a:r>
            <a:r>
              <a:rPr lang="de-DE" altLang="de-DE" sz="2800" dirty="0">
                <a:latin typeface="Arial" panose="020B0604020202020204" pitchFamily="34" charset="0"/>
              </a:rPr>
              <a:t>; </a:t>
            </a:r>
            <a:r>
              <a:rPr lang="en-US" altLang="de-DE" sz="2800" dirty="0">
                <a:latin typeface="Arial" panose="020B0604020202020204" pitchFamily="34" charset="0"/>
              </a:rPr>
              <a:t>chemical…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EB9BED-AA99-4F30-9A72-0CC17B3F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39439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>
            <a:extLst>
              <a:ext uri="{FF2B5EF4-FFF2-40B4-BE49-F238E27FC236}">
                <a16:creationId xmlns:a16="http://schemas.microsoft.com/office/drawing/2014/main" id="{EBEFA398-301E-4FE5-94AE-75ADA70A1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66673"/>
            <a:ext cx="8496944" cy="627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Application focus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Imperative: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- </a:t>
            </a:r>
            <a:r>
              <a:rPr lang="en-US" altLang="de-DE" sz="2400" dirty="0" err="1">
                <a:latin typeface="Arial" panose="020B0604020202020204" pitchFamily="34" charset="0"/>
              </a:rPr>
              <a:t>numerics</a:t>
            </a:r>
            <a:endParaRPr lang="en-US" altLang="de-DE" sz="2400" dirty="0">
              <a:latin typeface="Arial" panose="020B0604020202020204" pitchFamily="34" charset="0"/>
            </a:endParaRP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solving systems of equations</a:t>
            </a:r>
          </a:p>
          <a:p>
            <a:pPr lvl="1" indent="0" eaLnBrk="1" hangingPunct="1">
              <a:spcBef>
                <a:spcPts val="0"/>
              </a:spcBef>
              <a:buNone/>
            </a:pPr>
            <a:r>
              <a:rPr lang="en-US" altLang="de-DE" sz="2400" dirty="0">
                <a:latin typeface="Arial" panose="020B0604020202020204" pitchFamily="34" charset="0"/>
              </a:rPr>
              <a:t>		- e.g., photosynthesis; tree water flow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            (Darcy law = differential equation, discretized, numerical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000" dirty="0">
                <a:latin typeface="Arial" panose="020B0604020202020204" pitchFamily="34" charset="0"/>
              </a:rPr>
              <a:t>		 solution method)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800" dirty="0">
              <a:solidFill>
                <a:schemeClr val="accent2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Rule-based: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development of branched structures (locally 1-D)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plants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logical dependencies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de-DE" sz="2400" dirty="0">
                <a:solidFill>
                  <a:srgbClr val="3399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knowledge-based systems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dirty="0">
              <a:solidFill>
                <a:srgbClr val="990099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Object-oriented: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- sets of interacting objects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	- e.g., individual animals</a:t>
            </a:r>
            <a:endParaRPr lang="de-DE" altLang="de-DE" sz="2400" dirty="0">
              <a:solidFill>
                <a:srgbClr val="339933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F03F59-897A-4733-9369-CE36D580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74</a:t>
            </a:fld>
            <a:endParaRPr lang="de-DE" altLang="de-DE"/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55F3D82F-3EF0-419C-A1AC-3E2D4868A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64704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4">
            <a:extLst>
              <a:ext uri="{FF2B5EF4-FFF2-40B4-BE49-F238E27FC236}">
                <a16:creationId xmlns:a16="http://schemas.microsoft.com/office/drawing/2014/main" id="{4372EC4F-DA72-43BF-8C6E-B3BD0372A4E5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2">
            <a:extLst>
              <a:ext uri="{FF2B5EF4-FFF2-40B4-BE49-F238E27FC236}">
                <a16:creationId xmlns:a16="http://schemas.microsoft.com/office/drawing/2014/main" id="{272CAD55-B9DC-436F-AD06-1F41704A6D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56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70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1A454473-82E6-44FD-B299-3E9012FF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49" y="1341438"/>
            <a:ext cx="813682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Synthesis: The Language XL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4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"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en-US" altLang="de-DE" sz="2800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X</a:t>
            </a:r>
            <a:r>
              <a:rPr lang="en-US" altLang="de-DE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tended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-system language“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  <a:cs typeface="Times New Roman" panose="02020603050405020304" pitchFamily="18" charset="0"/>
              </a:rPr>
              <a:t>- programming language that makes parallel graph grammars (RGG) easily available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72707" name="Line 3">
            <a:extLst>
              <a:ext uri="{FF2B5EF4-FFF2-40B4-BE49-F238E27FC236}">
                <a16:creationId xmlns:a16="http://schemas.microsoft.com/office/drawing/2014/main" id="{F4E77F3D-79F8-4C34-A51A-4FA0B86C1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8" name="Line 4">
            <a:extLst>
              <a:ext uri="{FF2B5EF4-FFF2-40B4-BE49-F238E27FC236}">
                <a16:creationId xmlns:a16="http://schemas.microsoft.com/office/drawing/2014/main" id="{B10DA9D8-4776-4E51-B48C-A0D6BAAAF6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2709" name="AutoShape 5">
            <a:extLst>
              <a:ext uri="{FF2B5EF4-FFF2-40B4-BE49-F238E27FC236}">
                <a16:creationId xmlns:a16="http://schemas.microsoft.com/office/drawing/2014/main" id="{406741A5-4903-4F3A-8DBD-42B853E37516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75695F-3186-40BC-A64B-BDE722A6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78273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Line 2">
            <a:extLst>
              <a:ext uri="{FF2B5EF4-FFF2-40B4-BE49-F238E27FC236}">
                <a16:creationId xmlns:a16="http://schemas.microsoft.com/office/drawing/2014/main" id="{A2C1238C-CFB6-499E-BFCE-6C9520CE5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440BA157-4035-4A32-9208-743DCC55DA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732" name="AutoShape 4">
            <a:extLst>
              <a:ext uri="{FF2B5EF4-FFF2-40B4-BE49-F238E27FC236}">
                <a16:creationId xmlns:a16="http://schemas.microsoft.com/office/drawing/2014/main" id="{1997E936-D816-4EB2-9A8D-B97CFFF14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33" name="Text Box 5">
            <a:extLst>
              <a:ext uri="{FF2B5EF4-FFF2-40B4-BE49-F238E27FC236}">
                <a16:creationId xmlns:a16="http://schemas.microsoft.com/office/drawing/2014/main" id="{87846503-9A44-4875-84E1-4F557611D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72816"/>
            <a:ext cx="1871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Imperative</a:t>
            </a:r>
          </a:p>
        </p:txBody>
      </p:sp>
      <p:sp>
        <p:nvSpPr>
          <p:cNvPr id="73734" name="Text Box 6">
            <a:extLst>
              <a:ext uri="{FF2B5EF4-FFF2-40B4-BE49-F238E27FC236}">
                <a16:creationId xmlns:a16="http://schemas.microsoft.com/office/drawing/2014/main" id="{98CACF78-44AB-4238-81C6-4494F5C9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772816"/>
            <a:ext cx="2736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Object-oriented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Text Box 7">
            <a:extLst>
              <a:ext uri="{FF2B5EF4-FFF2-40B4-BE49-F238E27FC236}">
                <a16:creationId xmlns:a16="http://schemas.microsoft.com/office/drawing/2014/main" id="{7D938AAA-D283-4B55-A1CF-FB8F4DB41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903" y="1825660"/>
            <a:ext cx="20145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i="1" dirty="0">
                <a:solidFill>
                  <a:schemeClr val="accent2"/>
                </a:solidFill>
                <a:latin typeface="Arial" panose="020B0604020202020204" pitchFamily="34" charset="0"/>
              </a:rPr>
              <a:t>Rule-</a:t>
            </a:r>
            <a:r>
              <a:rPr lang="de-DE" altLang="de-DE" sz="28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based</a:t>
            </a:r>
            <a:endParaRPr lang="de-DE" altLang="de-DE" sz="28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81954CA5-46E9-4973-ACB5-BE6C68264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428578"/>
            <a:ext cx="12239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latin typeface="Arial" panose="020B0604020202020204" pitchFamily="34" charset="0"/>
              </a:rPr>
              <a:t>Java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46FFD936-D82C-4307-98AC-E4A4B1FC1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5012903"/>
            <a:ext cx="12239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rgbClr val="CC0000"/>
                </a:solidFill>
                <a:latin typeface="Arial" panose="020B0604020202020204" pitchFamily="34" charset="0"/>
              </a:rPr>
              <a:t>XL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E80BF880-AB1C-41E8-8ED1-94ED25F3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275" y="2276053"/>
            <a:ext cx="1150938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76445EF4-0C6D-4B78-8418-C2B8EA612E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2276053"/>
            <a:ext cx="108108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0" name="Line 12">
            <a:extLst>
              <a:ext uri="{FF2B5EF4-FFF2-40B4-BE49-F238E27FC236}">
                <a16:creationId xmlns:a16="http://schemas.microsoft.com/office/drawing/2014/main" id="{1CA74B14-10C4-4202-8697-B4EA0701D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8038" y="3860378"/>
            <a:ext cx="1150937" cy="10810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741" name="Line 13">
            <a:extLst>
              <a:ext uri="{FF2B5EF4-FFF2-40B4-BE49-F238E27FC236}">
                <a16:creationId xmlns:a16="http://schemas.microsoft.com/office/drawing/2014/main" id="{B77FAC7E-0283-41C5-B306-961BF531AF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2276053"/>
            <a:ext cx="2592387" cy="2665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6BF0E6-BF76-45EE-968F-12DA5CD8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76</a:t>
            </a:fld>
            <a:endParaRPr lang="de-DE" altLang="de-DE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4">
            <a:extLst>
              <a:ext uri="{FF2B5EF4-FFF2-40B4-BE49-F238E27FC236}">
                <a16:creationId xmlns:a16="http://schemas.microsoft.com/office/drawing/2014/main" id="{7608710E-89BF-487B-ABB3-D251DBF5D8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5" name="Line 5">
            <a:extLst>
              <a:ext uri="{FF2B5EF4-FFF2-40B4-BE49-F238E27FC236}">
                <a16:creationId xmlns:a16="http://schemas.microsoft.com/office/drawing/2014/main" id="{3F8E7DE3-F15D-453A-AF0D-E9C2DC22F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4756" name="AutoShape 6">
            <a:extLst>
              <a:ext uri="{FF2B5EF4-FFF2-40B4-BE49-F238E27FC236}">
                <a16:creationId xmlns:a16="http://schemas.microsoft.com/office/drawing/2014/main" id="{8D2E6D0B-D2B2-47EC-85A3-96F024C11CF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757" name="Text Box 7">
            <a:extLst>
              <a:ext uri="{FF2B5EF4-FFF2-40B4-BE49-F238E27FC236}">
                <a16:creationId xmlns:a16="http://schemas.microsoft.com/office/drawing/2014/main" id="{AEB74988-25AA-43E4-8A7F-F8C06155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1450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>
                <a:solidFill>
                  <a:schemeClr val="accent2"/>
                </a:solidFill>
                <a:latin typeface="Courier New" panose="02070309020205020404" pitchFamily="49" charset="0"/>
              </a:rPr>
              <a:t>F0 RU(90) F0 RU(90) LMul(0.5) F0</a:t>
            </a:r>
          </a:p>
        </p:txBody>
      </p:sp>
      <p:sp>
        <p:nvSpPr>
          <p:cNvPr id="74758" name="Text Box 12">
            <a:extLst>
              <a:ext uri="{FF2B5EF4-FFF2-40B4-BE49-F238E27FC236}">
                <a16:creationId xmlns:a16="http://schemas.microsoft.com/office/drawing/2014/main" id="{76927605-9B35-4A74-B179-FE96FDD9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692150"/>
            <a:ext cx="3312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Turtle-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endParaRPr lang="de-DE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4759" name="Picture 13" descr="kat12eb">
            <a:extLst>
              <a:ext uri="{FF2B5EF4-FFF2-40B4-BE49-F238E27FC236}">
                <a16:creationId xmlns:a16="http://schemas.microsoft.com/office/drawing/2014/main" id="{6B5600E7-A7E4-42A6-A73D-F13BF4EFF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852738"/>
            <a:ext cx="3448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FE5809-9D1B-4411-B0C7-ECFDBBA9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77</a:t>
            </a:fld>
            <a:endParaRPr lang="de-DE" altLang="de-DE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11D07-12B2-466B-943B-AD12F1491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78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2D14B5-853E-49DF-9139-0230894B21B2}"/>
              </a:ext>
            </a:extLst>
          </p:cNvPr>
          <p:cNvSpPr/>
          <p:nvPr/>
        </p:nvSpPr>
        <p:spPr>
          <a:xfrm>
            <a:off x="323528" y="472598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Turtle Geometry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 controlled, local navigation of the Turtle in 2D or 3D space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(Abelson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1980; see Programming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language "Logo")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Turtle: drawing or construction device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(virtual)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associated with a state memory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(important for branches)</a:t>
            </a:r>
          </a:p>
          <a:p>
            <a:pPr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state of the Turtle contains e.g., information about current line thickness, step size, color, other properties of the next object to be constructed</a:t>
            </a: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5BD5F4F9-BCB1-4036-AE87-A93FD91725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772238C6-2C57-4BE7-AE3C-FC13E0E05D17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49A13B7A-1336-427F-8F99-887D6B2D06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AA411B-1DF5-4252-9659-2914C57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264" y="2544098"/>
            <a:ext cx="2045298" cy="2598262"/>
          </a:xfrm>
          <a:prstGeom prst="rect">
            <a:avLst/>
          </a:prstGeom>
          <a:ln w="412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216508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43C2-28D6-4438-B835-C9A2C043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79</a:t>
            </a:fld>
            <a:endParaRPr lang="de-DE" alt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57EE22-B0A2-4FE4-B04A-C80A79218902}"/>
              </a:ext>
            </a:extLst>
          </p:cNvPr>
          <p:cNvSpPr/>
          <p:nvPr/>
        </p:nvSpPr>
        <p:spPr>
          <a:xfrm>
            <a:off x="611560" y="441240"/>
            <a:ext cx="734481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Commands (in XL)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http://www.uni-forst.gwdg.de/~wkurth/xl_turtle.pdf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Forward, construct cylinder, will use current increment (from the turtle       state) for the length (the zero stands for "no explicit length definition")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Forward without construction (Move command)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change the current increment (length) to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increments the current step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multiplies the current increment by x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DAdd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(x), </a:t>
            </a:r>
            <a:r>
              <a:rPr lang="en-US" sz="16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DMul</a:t>
            </a: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analogously for the actual diameter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sets the color on c (0 - 15)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F(x), F(x, d), F(x, d, c)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constructs a cylinder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x - length, d - diameter, c - color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RU(a)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turns to the right (a &gt; 0) or to the left (a &lt; 0) by a given angle in degrees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15572EF1-8DF5-4BBA-A9EF-AF54A3EE8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096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AE8CF5A6-92DD-4FD2-8F17-273C4C82E9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6713" y="18864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04967BA4-C8CE-430C-AC28-BEE07D908BF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17435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9602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extLst>
              <a:ext uri="{FF2B5EF4-FFF2-40B4-BE49-F238E27FC236}">
                <a16:creationId xmlns:a16="http://schemas.microsoft.com/office/drawing/2014/main" id="{8A5FDCFD-7626-45FE-8E8C-B7786C025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90138"/>
            <a:ext cx="84961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 </a:t>
            </a:r>
            <a:r>
              <a:rPr lang="de-DE" altLang="de-DE" b="1" dirty="0" err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GroIMP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Software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"Growth-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grammar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related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Interactive Modelling </a:t>
            </a:r>
            <a:r>
              <a:rPr lang="de-DE" altLang="de-DE" sz="2400" dirty="0" err="1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Platform</a:t>
            </a:r>
            <a:r>
              <a:rPr lang="de-DE" altLang="de-DE" sz="2400" dirty="0">
                <a:solidFill>
                  <a:srgbClr val="0099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endParaRPr lang="de-DE" altLang="de-DE" sz="2400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Written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Java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Download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Sourceforge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free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&amp; open source)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rgg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projects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gsz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files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Editor,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development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environment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3D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2D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graph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window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hidden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!)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Attribute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view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each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Camera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position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Navigation</a:t>
            </a: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Interactive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modeling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ts val="0"/>
              </a:spcBef>
              <a:buFontTx/>
              <a:buChar char="-"/>
            </a:pP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Compiler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for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programming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800" dirty="0" err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language</a:t>
            </a:r>
            <a:r>
              <a:rPr lang="de-DE" altLang="de-DE" sz="2800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XL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39635-A5FA-4F18-AC02-6961B0F93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71903-F711-47F8-A6E6-7225CF42791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D621DA53-C58A-4199-9951-965DCE325C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729" y="260648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AE053527-97F1-4981-9E6D-2CCCBE96E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29" y="64164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5">
            <a:extLst>
              <a:ext uri="{FF2B5EF4-FFF2-40B4-BE49-F238E27FC236}">
                <a16:creationId xmlns:a16="http://schemas.microsoft.com/office/drawing/2014/main" id="{4128791F-70FE-47CB-83D7-B612C320484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37816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24293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kat12a">
            <a:extLst>
              <a:ext uri="{FF2B5EF4-FFF2-40B4-BE49-F238E27FC236}">
                <a16:creationId xmlns:a16="http://schemas.microsoft.com/office/drawing/2014/main" id="{5A5CCD1F-FE31-4C46-BFE6-F432E5B4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708275"/>
            <a:ext cx="377666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>
            <a:extLst>
              <a:ext uri="{FF2B5EF4-FFF2-40B4-BE49-F238E27FC236}">
                <a16:creationId xmlns:a16="http://schemas.microsoft.com/office/drawing/2014/main" id="{6B79C278-8EDF-4EBE-834A-C1E85C84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92150"/>
            <a:ext cx="33847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6598F-6128-483A-9E74-26615D60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80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EE33828-AB26-4322-BA4F-98D5E4050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C74693B4-355A-4394-B34A-404077D9691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8764CA25-1489-4F5F-BA12-72573B228F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kat12b">
            <a:extLst>
              <a:ext uri="{FF2B5EF4-FFF2-40B4-BE49-F238E27FC236}">
                <a16:creationId xmlns:a16="http://schemas.microsoft.com/office/drawing/2014/main" id="{BAC9556B-0213-429D-AD27-2BABE868E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5624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2AC2AE-4954-4EE9-BC20-094DFD9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BE56344F-C439-4F09-9025-0D4F746BF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924469C-D2BE-457F-B2B4-7DC21D4619D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B441C60-C977-4C2E-A096-8B61B0247C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kat12c">
            <a:extLst>
              <a:ext uri="{FF2B5EF4-FFF2-40B4-BE49-F238E27FC236}">
                <a16:creationId xmlns:a16="http://schemas.microsoft.com/office/drawing/2014/main" id="{7B9B86E0-48C0-4632-885F-ED05146A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69975"/>
            <a:ext cx="5689600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7201D-0FFC-4977-BB2D-C5AAB924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82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5778C82-7EFF-432F-A899-2FD65DAE0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B0CB3FD-F274-48A3-B494-E8D1A9E4EE3C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257B290-A784-4CF0-8CEA-5F2AECBD66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kat12d">
            <a:extLst>
              <a:ext uri="{FF2B5EF4-FFF2-40B4-BE49-F238E27FC236}">
                <a16:creationId xmlns:a16="http://schemas.microsoft.com/office/drawing/2014/main" id="{E5016376-87DC-4194-A96B-7FD17A45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69723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DFA4E-9146-4D7B-AAF6-56A259A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83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A93B7D2-02E8-45E9-B870-25462FFB5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640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94390201-17FF-4C45-8B76-459AF9BD26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240928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E9DBE4E3-7D74-42A2-9D4A-0D4DB52F12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688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kat12e">
            <a:extLst>
              <a:ext uri="{FF2B5EF4-FFF2-40B4-BE49-F238E27FC236}">
                <a16:creationId xmlns:a16="http://schemas.microsoft.com/office/drawing/2014/main" id="{C77D8742-8AC3-47F8-BD3B-747E542F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52513"/>
            <a:ext cx="8856662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CDC18-8D0C-42D7-8673-1AAFDD8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8EC5249-EE02-4F93-BDCA-3B969B750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48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491E46FA-C2AD-4EA3-8699-0513A26754D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12936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1320A43-9360-477B-B691-93B56460E7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0696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4" descr="kat13">
            <a:extLst>
              <a:ext uri="{FF2B5EF4-FFF2-40B4-BE49-F238E27FC236}">
                <a16:creationId xmlns:a16="http://schemas.microsoft.com/office/drawing/2014/main" id="{92E47034-D7BB-4E29-B57F-8B271B5D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3693"/>
            <a:ext cx="82804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 Box 5">
            <a:extLst>
              <a:ext uri="{FF2B5EF4-FFF2-40B4-BE49-F238E27FC236}">
                <a16:creationId xmlns:a16="http://schemas.microsoft.com/office/drawing/2014/main" id="{45319EC8-A8A6-467C-B3D5-D8E1F86A7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9969"/>
            <a:ext cx="55451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Turtle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Geometry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in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5EFF48-69AE-4C2B-B349-AB35F170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85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B862662-ABC0-44FD-9B82-0364D4224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64164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0A1006F2-CFDF-4397-9935-8009A7DAE468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21792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3B011CE0-AFC6-4A81-B004-C78B255BF4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552" y="260648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404ABA03-BA82-48BA-AC53-FEE3EC3A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28" y="848901"/>
            <a:ext cx="684100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How to execute a Turtle command sequence with </a:t>
            </a:r>
            <a:r>
              <a:rPr lang="en-US" altLang="de-DE" b="1" dirty="0" err="1">
                <a:solidFill>
                  <a:srgbClr val="FF0000"/>
                </a:solidFill>
                <a:latin typeface="Arial" panose="020B0604020202020204" pitchFamily="34" charset="0"/>
              </a:rPr>
              <a:t>GroIMP</a:t>
            </a:r>
            <a:endParaRPr lang="en-US" altLang="de-DE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de-DE" sz="2400" dirty="0">
                <a:latin typeface="Arial" panose="020B0604020202020204" pitchFamily="34" charset="0"/>
              </a:rPr>
              <a:t>write to a </a:t>
            </a:r>
            <a:r>
              <a:rPr lang="en-US" altLang="de-DE" sz="2400" dirty="0" err="1">
                <a:latin typeface="Arial" panose="020B0604020202020204" pitchFamily="34" charset="0"/>
              </a:rPr>
              <a:t>GroIMP</a:t>
            </a:r>
            <a:r>
              <a:rPr lang="en-US" altLang="de-DE" sz="2400" dirty="0">
                <a:latin typeface="Arial" panose="020B0604020202020204" pitchFamily="34" charset="0"/>
              </a:rPr>
              <a:t> project file (or to a file with the extension </a:t>
            </a:r>
            <a:r>
              <a:rPr lang="en-US" altLang="de-DE" sz="2400" dirty="0">
                <a:solidFill>
                  <a:srgbClr val="008000"/>
                </a:solidFill>
                <a:latin typeface="Arial" panose="020B0604020202020204" pitchFamily="34" charset="0"/>
              </a:rPr>
              <a:t>.</a:t>
            </a:r>
            <a:r>
              <a:rPr lang="en-US" altLang="de-DE" sz="2400" dirty="0" err="1">
                <a:solidFill>
                  <a:srgbClr val="008000"/>
                </a:solidFill>
                <a:latin typeface="Arial" panose="020B0604020202020204" pitchFamily="34" charset="0"/>
              </a:rPr>
              <a:t>rgg</a:t>
            </a:r>
            <a:r>
              <a:rPr lang="en-US" altLang="de-DE" sz="24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protected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void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de-DE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init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[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Axiom ==&gt;</a:t>
            </a:r>
            <a:r>
              <a:rPr lang="de-DE" altLang="de-DE" sz="2400" dirty="0">
                <a:solidFill>
                  <a:schemeClr val="accent2"/>
                </a:solidFill>
                <a:latin typeface="Arial" panose="020B0604020202020204" pitchFamily="34" charset="0"/>
              </a:rPr>
              <a:t>  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Turtle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command</a:t>
            </a:r>
            <a:r>
              <a:rPr lang="de-DE" altLang="de-DE" sz="2400" i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400" i="1" dirty="0" err="1">
                <a:solidFill>
                  <a:schemeClr val="accent2"/>
                </a:solidFill>
                <a:latin typeface="Arial" panose="020B0604020202020204" pitchFamily="34" charset="0"/>
              </a:rPr>
              <a:t>sequence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  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EE9D73-CC32-4B6F-BD7D-446841DB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86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9B4D9BF4-F019-4FB2-BB36-078D8ABCBC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D5E223-CD86-4EDF-8882-DEC8DA53A20A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0609B2-FA0A-4F25-B8D3-1FD1614FDE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830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1800CE95-DF5E-4F33-AD50-46C4654F032A}"/>
              </a:ext>
            </a:extLst>
          </p:cNvPr>
          <p:cNvCxnSpPr/>
          <p:nvPr/>
        </p:nvCxnSpPr>
        <p:spPr>
          <a:xfrm rot="10800000">
            <a:off x="2871788" y="4464050"/>
            <a:ext cx="2968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3E3BD1C2-C451-476E-B1A2-FB732D883016}"/>
              </a:ext>
            </a:extLst>
          </p:cNvPr>
          <p:cNvCxnSpPr/>
          <p:nvPr/>
        </p:nvCxnSpPr>
        <p:spPr>
          <a:xfrm rot="16200000" flipH="1">
            <a:off x="3845718" y="2447132"/>
            <a:ext cx="2570163" cy="144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6" name="Titel 1">
            <a:extLst>
              <a:ext uri="{FF2B5EF4-FFF2-40B4-BE49-F238E27FC236}">
                <a16:creationId xmlns:a16="http://schemas.microsoft.com/office/drawing/2014/main" id="{D8964770-A6F2-4EA1-8042-EE55508F58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9632" y="548680"/>
            <a:ext cx="6221567" cy="652462"/>
          </a:xfrm>
        </p:spPr>
        <p:txBody>
          <a:bodyPr/>
          <a:lstStyle/>
          <a:p>
            <a:pPr eaLnBrk="1" hangingPunct="1"/>
            <a:r>
              <a:rPr lang="en-US" altLang="de-DE" sz="3200" b="1" noProof="0" dirty="0">
                <a:solidFill>
                  <a:srgbClr val="FF0000"/>
                </a:solidFill>
                <a:latin typeface="Arial" panose="020B0604020202020204" pitchFamily="34" charset="0"/>
              </a:rPr>
              <a:t>Example: Drawing of a triangle</a:t>
            </a:r>
            <a:endParaRPr lang="en-US" altLang="de-DE" sz="3200" b="1" noProof="0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AB35BD8-D12A-4468-84A2-8306B6710A2D}"/>
              </a:ext>
            </a:extLst>
          </p:cNvPr>
          <p:cNvCxnSpPr/>
          <p:nvPr/>
        </p:nvCxnSpPr>
        <p:spPr>
          <a:xfrm rot="5400000" flipH="1" flipV="1">
            <a:off x="2366963" y="2409825"/>
            <a:ext cx="2570162" cy="1538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2">
            <a:extLst>
              <a:ext uri="{FF2B5EF4-FFF2-40B4-BE49-F238E27FC236}">
                <a16:creationId xmlns:a16="http://schemas.microsoft.com/office/drawing/2014/main" id="{C9FFEEC6-3A09-4A41-93C4-C2A30C7044D2}"/>
              </a:ext>
            </a:extLst>
          </p:cNvPr>
          <p:cNvGrpSpPr>
            <a:grpSpLocks/>
          </p:cNvGrpSpPr>
          <p:nvPr/>
        </p:nvGrpSpPr>
        <p:grpSpPr bwMode="auto">
          <a:xfrm>
            <a:off x="2606675" y="4033838"/>
            <a:ext cx="536575" cy="742950"/>
            <a:chOff x="4263614" y="3012141"/>
            <a:chExt cx="536089" cy="121561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76A4FCF-AF10-46BA-AB2A-40BE0B21BECA}"/>
                </a:ext>
              </a:extLst>
            </p:cNvPr>
            <p:cNvSpPr/>
            <p:nvPr/>
          </p:nvSpPr>
          <p:spPr>
            <a:xfrm rot="2700000">
              <a:off x="4616237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98376961-8799-449F-B77A-06C6CF7D1124}"/>
                </a:ext>
              </a:extLst>
            </p:cNvPr>
            <p:cNvSpPr/>
            <p:nvPr/>
          </p:nvSpPr>
          <p:spPr>
            <a:xfrm rot="2700000">
              <a:off x="4229525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D7CD2B6C-3E57-46C2-94ED-6EC70A5F1E50}"/>
                </a:ext>
              </a:extLst>
            </p:cNvPr>
            <p:cNvSpPr/>
            <p:nvPr/>
          </p:nvSpPr>
          <p:spPr>
            <a:xfrm rot="8100000">
              <a:off x="4649028" y="3271888"/>
              <a:ext cx="150675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38E032E-226B-4F12-8175-26517C8F1B08}"/>
                </a:ext>
              </a:extLst>
            </p:cNvPr>
            <p:cNvSpPr/>
            <p:nvPr/>
          </p:nvSpPr>
          <p:spPr>
            <a:xfrm rot="8100000">
              <a:off x="4263614" y="407190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48B7CFE6-F87A-4E6B-9D11-0FD1DCF5F382}"/>
                </a:ext>
              </a:extLst>
            </p:cNvPr>
            <p:cNvSpPr/>
            <p:nvPr/>
          </p:nvSpPr>
          <p:spPr>
            <a:xfrm>
              <a:off x="4271545" y="3152404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8DCC3CB-3B26-4E3D-8C22-BECA215C585C}"/>
                </a:ext>
              </a:extLst>
            </p:cNvPr>
            <p:cNvSpPr/>
            <p:nvPr/>
          </p:nvSpPr>
          <p:spPr>
            <a:xfrm>
              <a:off x="4453941" y="3012141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33799" name="Textfeld 15">
            <a:extLst>
              <a:ext uri="{FF2B5EF4-FFF2-40B4-BE49-F238E27FC236}">
                <a16:creationId xmlns:a16="http://schemas.microsoft.com/office/drawing/2014/main" id="{02FA57B9-E114-4CB0-9F86-99426B6B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00663"/>
            <a:ext cx="8353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protected void </a:t>
            </a:r>
            <a:r>
              <a:rPr lang="en-US" altLang="de-DE" sz="1800" b="1" dirty="0" err="1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init</a:t>
            </a: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accent2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   [ Axiom ==&gt; RU(30) F(10) RU(120) F(10) RU(120) F(10)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1800" b="1" dirty="0">
              <a:solidFill>
                <a:schemeClr val="accent2"/>
              </a:solidFill>
              <a:latin typeface="Courier New" panose="02070309020205020404" pitchFamily="49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See example code </a:t>
            </a:r>
            <a:r>
              <a:rPr lang="en-US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(accessible on homepage)</a:t>
            </a:r>
            <a:r>
              <a:rPr lang="en-US" alt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de-DE" sz="1800" b="1" dirty="0">
                <a:latin typeface="Courier New" panose="02070309020205020404" pitchFamily="49" charset="0"/>
                <a:cs typeface="Arial" panose="020B0604020202020204" pitchFamily="34" charset="0"/>
              </a:rPr>
              <a:t> </a:t>
            </a:r>
            <a:r>
              <a:rPr lang="en-US" altLang="de-DE" sz="1800" b="1" dirty="0">
                <a:solidFill>
                  <a:srgbClr val="CC3300"/>
                </a:solidFill>
                <a:latin typeface="Courier New" panose="02070309020205020404" pitchFamily="49" charset="0"/>
                <a:cs typeface="Arial" panose="020B0604020202020204" pitchFamily="34" charset="0"/>
              </a:rPr>
              <a:t>sm09_e01.rgg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D88ABA5-BD24-416D-9B35-7E092D389E02}"/>
              </a:ext>
            </a:extLst>
          </p:cNvPr>
          <p:cNvGrpSpPr>
            <a:grpSpLocks/>
          </p:cNvGrpSpPr>
          <p:nvPr/>
        </p:nvGrpSpPr>
        <p:grpSpPr bwMode="auto">
          <a:xfrm rot="1800000">
            <a:off x="2673350" y="4056063"/>
            <a:ext cx="536575" cy="742950"/>
            <a:chOff x="4263614" y="3012141"/>
            <a:chExt cx="536089" cy="1215614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FC6C29-2809-4B0F-A14F-17467D6DDF72}"/>
                </a:ext>
              </a:extLst>
            </p:cNvPr>
            <p:cNvSpPr/>
            <p:nvPr/>
          </p:nvSpPr>
          <p:spPr>
            <a:xfrm rot="2700000">
              <a:off x="4609243" y="4063885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5FA6D48-5BDC-4BB0-8174-A3A403532B62}"/>
                </a:ext>
              </a:extLst>
            </p:cNvPr>
            <p:cNvSpPr/>
            <p:nvPr/>
          </p:nvSpPr>
          <p:spPr>
            <a:xfrm rot="2700000">
              <a:off x="4223993" y="3291683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F48A27A3-EF05-4782-9443-63A16FE67DF8}"/>
                </a:ext>
              </a:extLst>
            </p:cNvPr>
            <p:cNvSpPr/>
            <p:nvPr/>
          </p:nvSpPr>
          <p:spPr>
            <a:xfrm rot="8100000">
              <a:off x="4637155" y="3271834"/>
              <a:ext cx="150676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1E5ED2A-491A-42C4-ACC1-A5B8A4B844B0}"/>
                </a:ext>
              </a:extLst>
            </p:cNvPr>
            <p:cNvSpPr/>
            <p:nvPr/>
          </p:nvSpPr>
          <p:spPr>
            <a:xfrm rot="8100000">
              <a:off x="4263182" y="4072127"/>
              <a:ext cx="150676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A7727AD-5E40-4E70-B29C-54F743DD0647}"/>
                </a:ext>
              </a:extLst>
            </p:cNvPr>
            <p:cNvSpPr/>
            <p:nvPr/>
          </p:nvSpPr>
          <p:spPr>
            <a:xfrm>
              <a:off x="4264749" y="3151683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1626143D-0BCC-4039-A0E1-E9826B574171}"/>
                </a:ext>
              </a:extLst>
            </p:cNvPr>
            <p:cNvSpPr/>
            <p:nvPr/>
          </p:nvSpPr>
          <p:spPr>
            <a:xfrm>
              <a:off x="4442146" y="3011872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0" name="Gruppieren 2">
            <a:extLst>
              <a:ext uri="{FF2B5EF4-FFF2-40B4-BE49-F238E27FC236}">
                <a16:creationId xmlns:a16="http://schemas.microsoft.com/office/drawing/2014/main" id="{AF974511-2EAC-4DA3-BA60-9762D93DE804}"/>
              </a:ext>
            </a:extLst>
          </p:cNvPr>
          <p:cNvGrpSpPr>
            <a:grpSpLocks/>
          </p:cNvGrpSpPr>
          <p:nvPr/>
        </p:nvGrpSpPr>
        <p:grpSpPr bwMode="auto">
          <a:xfrm rot="9000000">
            <a:off x="4159250" y="1541463"/>
            <a:ext cx="536575" cy="742950"/>
            <a:chOff x="4263614" y="3012141"/>
            <a:chExt cx="536089" cy="1215614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37871DEF-339E-45B7-9391-FCCA14A9174E}"/>
                </a:ext>
              </a:extLst>
            </p:cNvPr>
            <p:cNvSpPr/>
            <p:nvPr/>
          </p:nvSpPr>
          <p:spPr>
            <a:xfrm rot="2700000">
              <a:off x="4625138" y="4091181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12D996DF-19AB-4356-A688-71668708E508}"/>
                </a:ext>
              </a:extLst>
            </p:cNvPr>
            <p:cNvSpPr/>
            <p:nvPr/>
          </p:nvSpPr>
          <p:spPr>
            <a:xfrm rot="2700000">
              <a:off x="4233403" y="330511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443CA92-1F9A-423E-BB56-7D1B06CA4E49}"/>
                </a:ext>
              </a:extLst>
            </p:cNvPr>
            <p:cNvSpPr/>
            <p:nvPr/>
          </p:nvSpPr>
          <p:spPr>
            <a:xfrm rot="8100000">
              <a:off x="4657243" y="3305870"/>
              <a:ext cx="150675" cy="7532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0BE9AFED-EAAC-4C49-AC1B-9C1AEA2B0886}"/>
                </a:ext>
              </a:extLst>
            </p:cNvPr>
            <p:cNvSpPr/>
            <p:nvPr/>
          </p:nvSpPr>
          <p:spPr>
            <a:xfrm rot="8100000">
              <a:off x="4269618" y="4092393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E62577FE-385A-4427-A9A4-9823EA51C1BB}"/>
                </a:ext>
              </a:extLst>
            </p:cNvPr>
            <p:cNvSpPr/>
            <p:nvPr/>
          </p:nvSpPr>
          <p:spPr>
            <a:xfrm>
              <a:off x="4272804" y="316144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56C49676-11EE-4103-A046-76185DB42DD0}"/>
                </a:ext>
              </a:extLst>
            </p:cNvPr>
            <p:cNvSpPr/>
            <p:nvPr/>
          </p:nvSpPr>
          <p:spPr>
            <a:xfrm>
              <a:off x="4462310" y="3046124"/>
              <a:ext cx="128472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grpSp>
        <p:nvGrpSpPr>
          <p:cNvPr id="12" name="Gruppieren 2">
            <a:extLst>
              <a:ext uri="{FF2B5EF4-FFF2-40B4-BE49-F238E27FC236}">
                <a16:creationId xmlns:a16="http://schemas.microsoft.com/office/drawing/2014/main" id="{5823E2C5-71E6-4778-AD89-F5C7A73D0782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527675" y="4114801"/>
            <a:ext cx="536575" cy="742950"/>
            <a:chOff x="4263614" y="3012141"/>
            <a:chExt cx="536089" cy="1215614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076B2C1F-BA1B-4540-A23C-10D6A452E43B}"/>
                </a:ext>
              </a:extLst>
            </p:cNvPr>
            <p:cNvSpPr/>
            <p:nvPr/>
          </p:nvSpPr>
          <p:spPr>
            <a:xfrm rot="2700000">
              <a:off x="4616238" y="4066310"/>
              <a:ext cx="148055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5984A542-85A4-4C18-92C7-9A8FF4F59758}"/>
                </a:ext>
              </a:extLst>
            </p:cNvPr>
            <p:cNvSpPr/>
            <p:nvPr/>
          </p:nvSpPr>
          <p:spPr>
            <a:xfrm rot="2700000">
              <a:off x="4229526" y="3293565"/>
              <a:ext cx="150653" cy="7613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D25CACA-6AE6-4181-8B14-7ACB5B1EB41D}"/>
                </a:ext>
              </a:extLst>
            </p:cNvPr>
            <p:cNvSpPr/>
            <p:nvPr/>
          </p:nvSpPr>
          <p:spPr>
            <a:xfrm rot="8100000">
              <a:off x="4660130" y="3271888"/>
              <a:ext cx="150676" cy="7532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A698AFFE-309A-4776-8B85-FC29BB8F1CFE}"/>
                </a:ext>
              </a:extLst>
            </p:cNvPr>
            <p:cNvSpPr/>
            <p:nvPr/>
          </p:nvSpPr>
          <p:spPr>
            <a:xfrm rot="8100000">
              <a:off x="4274717" y="4071908"/>
              <a:ext cx="150675" cy="7272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4D188A1E-0B63-4124-A5EE-B5AA2D40327D}"/>
                </a:ext>
              </a:extLst>
            </p:cNvPr>
            <p:cNvSpPr/>
            <p:nvPr/>
          </p:nvSpPr>
          <p:spPr>
            <a:xfrm>
              <a:off x="4271546" y="3152406"/>
              <a:ext cx="494851" cy="107535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60C87A7-26E2-4F66-99CE-D8CFA18B9E9A}"/>
                </a:ext>
              </a:extLst>
            </p:cNvPr>
            <p:cNvSpPr/>
            <p:nvPr/>
          </p:nvSpPr>
          <p:spPr>
            <a:xfrm>
              <a:off x="4465044" y="3012141"/>
              <a:ext cx="128471" cy="2051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0281177-9A01-4BAE-9BCA-89BD24F9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87</a:t>
            </a:fld>
            <a:endParaRPr lang="de-DE" altLang="de-DE"/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73468816-1E4A-43DB-A081-5533FF90B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2AF50245-BCBE-4972-B8C3-46805B98B76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Line 4">
            <a:extLst>
              <a:ext uri="{FF2B5EF4-FFF2-40B4-BE49-F238E27FC236}">
                <a16:creationId xmlns:a16="http://schemas.microsoft.com/office/drawing/2014/main" id="{03C40C6F-ABB2-4681-A94A-0CAE2852D7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2885E-6 L 0.15885 -0.36363 " pathEditMode="relative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77 L 0.15382 0.3724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18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2975E-6 L -0.32014 1.8297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id="{6C72EF1D-83FF-4CFC-968B-81D1F799D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00" y="1196752"/>
            <a:ext cx="7315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Repetition of sections of the string possible with "</a:t>
            </a:r>
            <a:r>
              <a:rPr lang="en-US" altLang="de-DE" sz="2800" b="1" dirty="0">
                <a:solidFill>
                  <a:srgbClr val="0000FF"/>
                </a:solidFill>
                <a:latin typeface="Arial" panose="020B0604020202020204" pitchFamily="34" charset="0"/>
              </a:rPr>
              <a:t>for</a:t>
            </a:r>
            <a:r>
              <a:rPr lang="en-US" altLang="de-DE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800" dirty="0">
                <a:latin typeface="Arial" panose="020B0604020202020204" pitchFamily="34" charset="0"/>
              </a:rPr>
              <a:t>Example</a:t>
            </a:r>
            <a:r>
              <a:rPr lang="de-DE" altLang="de-DE" sz="28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>
                <a:latin typeface="Arial" panose="020B0604020202020204" pitchFamily="34" charset="0"/>
              </a:rPr>
              <a:t>	       </a:t>
            </a:r>
            <a:r>
              <a:rPr lang="en-US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 ((1:3))  ( A B C 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dirty="0">
                <a:latin typeface="Arial" panose="020B0604020202020204" pitchFamily="34" charset="0"/>
              </a:rPr>
              <a:t>Output:    </a:t>
            </a:r>
            <a:r>
              <a:rPr lang="de-DE" altLang="de-DE" sz="2800" b="1" dirty="0">
                <a:solidFill>
                  <a:srgbClr val="0000FF"/>
                </a:solidFill>
                <a:latin typeface="Courier New" panose="02070309020205020404" pitchFamily="49" charset="0"/>
              </a:rPr>
              <a:t>A B C A B C A B C</a:t>
            </a:r>
            <a:endParaRPr lang="de-DE" altLang="de-DE" sz="28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4DC049-ED40-4635-ABFA-C2D84266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50DFEA3-DE18-49DE-A809-A83CA14A2F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8DA2919F-135B-4B54-8672-3C5D17879FEB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A5A974D4-9A12-46B6-B981-0B0D1AC73BC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743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4">
            <a:extLst>
              <a:ext uri="{FF2B5EF4-FFF2-40B4-BE49-F238E27FC236}">
                <a16:creationId xmlns:a16="http://schemas.microsoft.com/office/drawing/2014/main" id="{59C91D77-87A2-46A2-9FC9-95405C3EA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01" y="1035893"/>
            <a:ext cx="720079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What is the outcome from the following code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i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L(10) </a:t>
            </a:r>
            <a:r>
              <a:rPr lang="de-DE" altLang="de-DE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 ((1:6))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	    ( F0 RU(90) </a:t>
            </a:r>
            <a:r>
              <a:rPr lang="de-DE" altLang="de-DE" sz="2400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LMul</a:t>
            </a:r>
            <a:r>
              <a:rPr lang="de-DE" altLang="de-DE" sz="2400" b="1" dirty="0">
                <a:solidFill>
                  <a:srgbClr val="0000FF"/>
                </a:solidFill>
                <a:latin typeface="Courier New" panose="02070309020205020404" pitchFamily="49" charset="0"/>
              </a:rPr>
              <a:t>(0.8) )</a:t>
            </a:r>
            <a:endParaRPr lang="de-DE" altLang="de-DE" sz="2400" i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F7B3D0-990F-4C21-9811-A86AD6F9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89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ED4CDCB2-7D76-4519-B5C4-8BCB433E3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E566D340-6FC8-4A0D-986F-38057330875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0D9742A-BCC0-44DA-A041-F54B306731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7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>
            <a:extLst>
              <a:ext uri="{FF2B5EF4-FFF2-40B4-BE49-F238E27FC236}">
                <a16:creationId xmlns:a16="http://schemas.microsoft.com/office/drawing/2014/main" id="{0A434A7A-BE73-4B71-9094-8A8F883F1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" y="381000"/>
            <a:ext cx="83058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Line 4">
            <a:extLst>
              <a:ext uri="{FF2B5EF4-FFF2-40B4-BE49-F238E27FC236}">
                <a16:creationId xmlns:a16="http://schemas.microsoft.com/office/drawing/2014/main" id="{2FA6A0A4-23A7-4CC1-8F9E-15133AA44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76200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124" name="AutoShape 5">
            <a:extLst>
              <a:ext uri="{FF2B5EF4-FFF2-40B4-BE49-F238E27FC236}">
                <a16:creationId xmlns:a16="http://schemas.microsoft.com/office/drawing/2014/main" id="{61739BBA-C421-4163-BFC7-3C38E17A4344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395287" y="36671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5" name="Text Box 7">
            <a:extLst>
              <a:ext uri="{FF2B5EF4-FFF2-40B4-BE49-F238E27FC236}">
                <a16:creationId xmlns:a16="http://schemas.microsoft.com/office/drawing/2014/main" id="{0097D061-F606-4A77-8FAB-7F5C0982A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196752"/>
            <a:ext cx="7543800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de-DE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Paradigms of programming</a:t>
            </a:r>
          </a:p>
          <a:p>
            <a:pPr eaLnBrk="1" hangingPunct="1">
              <a:spcBef>
                <a:spcPct val="50000"/>
              </a:spcBef>
            </a:pPr>
            <a:endParaRPr lang="en-US" altLang="de-DE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solidFill>
                  <a:srgbClr val="009900"/>
                </a:solidFill>
                <a:latin typeface="Arial" panose="020B0604020202020204" pitchFamily="34" charset="0"/>
              </a:rPr>
              <a:t>The term "programming paradigm”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de-DE" sz="2800" dirty="0">
                <a:latin typeface="Arial" panose="020B0604020202020204" pitchFamily="34" charset="0"/>
              </a:rPr>
              <a:t>Paradigm: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de-DE" sz="2800" dirty="0">
                <a:latin typeface="Arial" panose="020B0604020202020204" pitchFamily="34" charset="0"/>
              </a:rPr>
              <a:t>fundamental way of thinking, concept guided by examples</a:t>
            </a:r>
            <a:endParaRPr lang="en-US" altLang="de-DE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1C9707-B636-4E12-850A-42A14E5E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817743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>
            <a:extLst>
              <a:ext uri="{FF2B5EF4-FFF2-40B4-BE49-F238E27FC236}">
                <a16:creationId xmlns:a16="http://schemas.microsoft.com/office/drawing/2014/main" id="{2176F714-F1F6-4CF9-8B12-FD5F0670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216" y="1052513"/>
            <a:ext cx="731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L(10) </a:t>
            </a:r>
            <a:r>
              <a:rPr lang="en-US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for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((1:6))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	    ( F0 RU(90) </a:t>
            </a:r>
            <a:r>
              <a:rPr lang="en-US" altLang="de-DE" sz="2400" b="1" dirty="0" err="1">
                <a:solidFill>
                  <a:schemeClr val="accent2"/>
                </a:solidFill>
                <a:latin typeface="Courier New" panose="02070309020205020404" pitchFamily="49" charset="0"/>
              </a:rPr>
              <a:t>LMul</a:t>
            </a:r>
            <a:r>
              <a:rPr lang="de-DE" altLang="de-DE" sz="2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(0.8) )</a:t>
            </a:r>
            <a:endParaRPr lang="de-DE" altLang="de-DE" sz="2400" i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8067" name="Picture 6" descr="minaufg2">
            <a:extLst>
              <a:ext uri="{FF2B5EF4-FFF2-40B4-BE49-F238E27FC236}">
                <a16:creationId xmlns:a16="http://schemas.microsoft.com/office/drawing/2014/main" id="{C814AA93-B023-47AF-B540-1A0E2DE4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1" y="2886365"/>
            <a:ext cx="27162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8">
            <a:extLst>
              <a:ext uri="{FF2B5EF4-FFF2-40B4-BE49-F238E27FC236}">
                <a16:creationId xmlns:a16="http://schemas.microsoft.com/office/drawing/2014/main" id="{8B08E81B-DC9A-41AE-99BB-581E7EB7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420938"/>
            <a:ext cx="3384550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295E9-E8F1-4C5B-AA05-5655A3E2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90</a:t>
            </a:fld>
            <a:endParaRPr lang="de-DE" altLang="de-DE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FB0D86B6-87E5-43CF-ADAD-BC34FE0E7C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C68393BE-4D25-44B7-B971-60562B27430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ine 4">
            <a:extLst>
              <a:ext uri="{FF2B5EF4-FFF2-40B4-BE49-F238E27FC236}">
                <a16:creationId xmlns:a16="http://schemas.microsoft.com/office/drawing/2014/main" id="{C2E22650-9639-4100-8372-724F58BB408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kat13a">
            <a:extLst>
              <a:ext uri="{FF2B5EF4-FFF2-40B4-BE49-F238E27FC236}">
                <a16:creationId xmlns:a16="http://schemas.microsoft.com/office/drawing/2014/main" id="{88FCE5F4-E987-40C5-BB3E-EB06C418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1079"/>
            <a:ext cx="5318700" cy="598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1FCC66-01DA-44AC-9853-C0912E49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91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C1296E13-E776-46A9-B873-4D7C2DF30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7A358C9B-F72B-4FEE-9361-027271B70AE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6057465-FE51-4876-B2D3-A86942F930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4" descr="kat13b">
            <a:extLst>
              <a:ext uri="{FF2B5EF4-FFF2-40B4-BE49-F238E27FC236}">
                <a16:creationId xmlns:a16="http://schemas.microsoft.com/office/drawing/2014/main" id="{836D4E29-C108-476A-BC3D-21495ED43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40763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E4368F-96BC-4BB6-B6F4-66BB1B32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92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F84CE61-335E-4A95-9A15-4B70C4F06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FE8DD255-BA0E-42A0-B6C5-5D7FC2CD87E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5DA495EE-B6BD-421A-9843-1A0EBA7489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kat13c">
            <a:extLst>
              <a:ext uri="{FF2B5EF4-FFF2-40B4-BE49-F238E27FC236}">
                <a16:creationId xmlns:a16="http://schemas.microsoft.com/office/drawing/2014/main" id="{81807868-2A90-493B-AC84-FDC50399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8920322" cy="32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244EB5-143A-43B4-A63E-F8FE3B1E5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93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5F637739-C3E9-45BC-8A00-1CBD716B8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641648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11014072-707F-4D44-8188-41718D1B9B82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246361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F584FCE7-0E50-4B12-973B-5D75998968A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260648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kat13d">
            <a:extLst>
              <a:ext uri="{FF2B5EF4-FFF2-40B4-BE49-F238E27FC236}">
                <a16:creationId xmlns:a16="http://schemas.microsoft.com/office/drawing/2014/main" id="{D1000E03-8AC6-427A-993D-91CCF764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54" y="692696"/>
            <a:ext cx="4680500" cy="584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49E955-702F-465C-8B1D-C39F91AA3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94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7987D65-A84B-4F50-BDD8-765AC6E0D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2DF4AEE9-3CC2-4D40-909E-8C0C1037BBF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3B1478B-986C-4965-8547-C159EB107E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4" descr="kat13e">
            <a:extLst>
              <a:ext uri="{FF2B5EF4-FFF2-40B4-BE49-F238E27FC236}">
                <a16:creationId xmlns:a16="http://schemas.microsoft.com/office/drawing/2014/main" id="{B59A38E8-D768-42DB-805A-CC8E0B01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694661"/>
            <a:ext cx="4525947" cy="597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18C363-8A8D-422D-8C1E-5AB6EE50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95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D51542CB-62CF-4A39-9203-DBDAC58429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30AF9AB0-6F63-4CB5-949D-78A01A82CF39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02301404-3E16-4F1E-AA12-F1CD4698B3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kat13f">
            <a:extLst>
              <a:ext uri="{FF2B5EF4-FFF2-40B4-BE49-F238E27FC236}">
                <a16:creationId xmlns:a16="http://schemas.microsoft.com/office/drawing/2014/main" id="{D1698894-430F-4A7A-9072-C54F2F0C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60" y="1300288"/>
            <a:ext cx="6779590" cy="463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4CF01-35E6-4B8B-A6B1-F0644041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96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8593B6B2-31A0-4A06-B7A6-DC0228C9B8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3752685-7587-4818-81D4-BA26D614A193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A7584D25-934B-4179-AA71-ECC2D728ED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4" descr="kat13g">
            <a:extLst>
              <a:ext uri="{FF2B5EF4-FFF2-40B4-BE49-F238E27FC236}">
                <a16:creationId xmlns:a16="http://schemas.microsoft.com/office/drawing/2014/main" id="{6AA62A07-727F-4A81-A95F-62EB90446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1052513"/>
            <a:ext cx="8305793" cy="488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2F62F1-233F-4232-A763-B777C6A9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97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70EF85C1-BB73-4DD6-B77B-3674AC86D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D9A3F6A-E3DF-49FF-B945-FAE40917801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6D943EA4-D123-41C9-8108-A007F994E5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>
            <a:extLst>
              <a:ext uri="{FF2B5EF4-FFF2-40B4-BE49-F238E27FC236}">
                <a16:creationId xmlns:a16="http://schemas.microsoft.com/office/drawing/2014/main" id="{17AB5C88-A4A5-4890-8C44-64F0FC1A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56" y="1196752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Another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example</a:t>
            </a:r>
            <a:r>
              <a:rPr lang="de-DE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((1:20))</a:t>
            </a:r>
            <a:r>
              <a:rPr lang="de-DE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de-DE" altLang="de-DE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((1:36))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( F0 RU(165) F0 RU(165) ) RU(270) )</a:t>
            </a:r>
            <a:r>
              <a:rPr lang="de-DE" altLang="de-DE" sz="2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25F650-22E5-4875-8811-87794FC5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98</a:t>
            </a:fld>
            <a:endParaRPr lang="de-DE" altLang="de-DE"/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038848AE-2CAA-458D-9197-1318DA264A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169D124-78D1-44C7-81CA-F74AC6E15E0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Line 4">
            <a:extLst>
              <a:ext uri="{FF2B5EF4-FFF2-40B4-BE49-F238E27FC236}">
                <a16:creationId xmlns:a16="http://schemas.microsoft.com/office/drawing/2014/main" id="{CA1727A8-3E01-4C2E-8D7A-7F8F141642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5">
            <a:extLst>
              <a:ext uri="{FF2B5EF4-FFF2-40B4-BE49-F238E27FC236}">
                <a16:creationId xmlns:a16="http://schemas.microsoft.com/office/drawing/2014/main" id="{FCDAFF6B-A0F5-445F-93CA-3FBCBCFDB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74809"/>
            <a:ext cx="7924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de-DE" b="1" dirty="0">
                <a:solidFill>
                  <a:srgbClr val="FF0000"/>
                </a:solidFill>
                <a:latin typeface="Arial" panose="020B0604020202020204" pitchFamily="34" charset="0"/>
              </a:rPr>
              <a:t>Another example: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de-DE" sz="2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((1:20))</a:t>
            </a:r>
            <a:r>
              <a:rPr lang="en-US" altLang="de-DE" sz="20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for </a:t>
            </a: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((1:36))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altLang="de-DE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F0 RU(165) F0 RU(165) ) RU(270) )</a:t>
            </a:r>
            <a:r>
              <a:rPr lang="en-US" altLang="de-DE" sz="20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7283" name="Picture 6" descr="goro3">
            <a:extLst>
              <a:ext uri="{FF2B5EF4-FFF2-40B4-BE49-F238E27FC236}">
                <a16:creationId xmlns:a16="http://schemas.microsoft.com/office/drawing/2014/main" id="{EEE5A0A2-BE09-4A75-A543-61387D90B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3701008" cy="37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D882D-4E6F-4B5C-AEB3-4708C345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78FD5-B866-40BF-8BE2-FCEC561298CA}" type="slidenum">
              <a:rPr lang="de-DE" altLang="de-DE" smtClean="0"/>
              <a:pPr>
                <a:defRPr/>
              </a:pPr>
              <a:t>99</a:t>
            </a:fld>
            <a:endParaRPr lang="de-DE" altLang="de-DE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55EB8B80-6E7B-4AFB-B8D1-8D9FBF46489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512" y="755650"/>
            <a:ext cx="0" cy="6096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86BB41AC-29F7-45AF-B92B-B83830B7ADBD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93800" y="360363"/>
            <a:ext cx="428625" cy="457200"/>
          </a:xfrm>
          <a:prstGeom prst="curvedConnector2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Line 4">
            <a:extLst>
              <a:ext uri="{FF2B5EF4-FFF2-40B4-BE49-F238E27FC236}">
                <a16:creationId xmlns:a16="http://schemas.microsoft.com/office/drawing/2014/main" id="{6D5D4303-13E3-4D6B-A18B-8C27E0E154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1560" y="374650"/>
            <a:ext cx="8305800" cy="63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2963</Words>
  <Application>Microsoft Office PowerPoint</Application>
  <PresentationFormat>Bildschirmpräsentation (4:3)</PresentationFormat>
  <Paragraphs>717</Paragraphs>
  <Slides>107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107</vt:i4>
      </vt:variant>
    </vt:vector>
  </HeadingPairs>
  <TitlesOfParts>
    <vt:vector size="113" baseType="lpstr">
      <vt:lpstr>Arial</vt:lpstr>
      <vt:lpstr>Calibri</vt:lpstr>
      <vt:lpstr>Courier New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Example: Drawing of a triangle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BTU Cottbus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Kurth</dc:creator>
  <cp:lastModifiedBy>Kurth</cp:lastModifiedBy>
  <cp:revision>226</cp:revision>
  <dcterms:created xsi:type="dcterms:W3CDTF">2006-10-23T15:58:10Z</dcterms:created>
  <dcterms:modified xsi:type="dcterms:W3CDTF">2021-04-17T09:06:46Z</dcterms:modified>
</cp:coreProperties>
</file>