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483" r:id="rId2"/>
    <p:sldId id="436" r:id="rId3"/>
    <p:sldId id="484" r:id="rId4"/>
    <p:sldId id="485" r:id="rId5"/>
    <p:sldId id="486" r:id="rId6"/>
    <p:sldId id="460" r:id="rId7"/>
    <p:sldId id="487" r:id="rId8"/>
    <p:sldId id="489" r:id="rId9"/>
    <p:sldId id="490" r:id="rId10"/>
    <p:sldId id="491" r:id="rId11"/>
    <p:sldId id="492" r:id="rId12"/>
    <p:sldId id="493" r:id="rId13"/>
    <p:sldId id="494" r:id="rId14"/>
    <p:sldId id="495" r:id="rId15"/>
    <p:sldId id="496" r:id="rId16"/>
    <p:sldId id="497" r:id="rId17"/>
    <p:sldId id="498" r:id="rId18"/>
    <p:sldId id="499" r:id="rId19"/>
    <p:sldId id="500" r:id="rId20"/>
    <p:sldId id="501" r:id="rId21"/>
    <p:sldId id="502" r:id="rId22"/>
    <p:sldId id="504" r:id="rId23"/>
    <p:sldId id="505" r:id="rId24"/>
    <p:sldId id="507" r:id="rId25"/>
    <p:sldId id="478" r:id="rId26"/>
    <p:sldId id="508" r:id="rId27"/>
    <p:sldId id="509" r:id="rId28"/>
    <p:sldId id="510" r:id="rId29"/>
    <p:sldId id="473" r:id="rId30"/>
    <p:sldId id="474" r:id="rId31"/>
    <p:sldId id="475" r:id="rId32"/>
    <p:sldId id="511" r:id="rId33"/>
    <p:sldId id="512" r:id="rId34"/>
    <p:sldId id="446" r:id="rId35"/>
    <p:sldId id="513" r:id="rId36"/>
    <p:sldId id="450" r:id="rId37"/>
    <p:sldId id="514" r:id="rId38"/>
    <p:sldId id="476" r:id="rId39"/>
    <p:sldId id="452" r:id="rId40"/>
    <p:sldId id="453" r:id="rId41"/>
    <p:sldId id="482" r:id="rId42"/>
    <p:sldId id="515" r:id="rId43"/>
    <p:sldId id="516" r:id="rId44"/>
    <p:sldId id="456" r:id="rId45"/>
    <p:sldId id="457" r:id="rId46"/>
    <p:sldId id="517" r:id="rId47"/>
    <p:sldId id="518" r:id="rId48"/>
  </p:sldIdLst>
  <p:sldSz cx="9144000" cy="6858000" type="screen4x3"/>
  <p:notesSz cx="6858000" cy="9144000"/>
  <p:defaultTextStyle>
    <a:defPPr>
      <a:defRPr lang="de-DE"/>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00"/>
    <a:srgbClr val="A50021"/>
    <a:srgbClr val="990033"/>
    <a:srgbClr val="008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19" autoAdjust="0"/>
    <p:restoredTop sz="90929"/>
  </p:normalViewPr>
  <p:slideViewPr>
    <p:cSldViewPr>
      <p:cViewPr varScale="1">
        <p:scale>
          <a:sx n="104" d="100"/>
          <a:sy n="104" d="100"/>
        </p:scale>
        <p:origin x="218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25A8C1-0EBC-4256-9799-1F3AA190B694}" type="datetimeFigureOut">
              <a:rPr lang="en-US" smtClean="0"/>
              <a:t>4/15/2021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95D84-121E-4CF3-BEDC-57AB2CF56658}" type="slidenum">
              <a:rPr lang="en-US" smtClean="0"/>
              <a:t>‹Nr.›</a:t>
            </a:fld>
            <a:endParaRPr lang="en-US"/>
          </a:p>
        </p:txBody>
      </p:sp>
    </p:spTree>
    <p:extLst>
      <p:ext uri="{BB962C8B-B14F-4D97-AF65-F5344CB8AC3E}">
        <p14:creationId xmlns:p14="http://schemas.microsoft.com/office/powerpoint/2010/main" val="1121980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Rectangle 4">
            <a:extLst>
              <a:ext uri="{FF2B5EF4-FFF2-40B4-BE49-F238E27FC236}">
                <a16:creationId xmlns:a16="http://schemas.microsoft.com/office/drawing/2014/main" id="{5A22E4B0-5517-4E37-A14E-ECD82FDADE94}"/>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a:extLst>
              <a:ext uri="{FF2B5EF4-FFF2-40B4-BE49-F238E27FC236}">
                <a16:creationId xmlns:a16="http://schemas.microsoft.com/office/drawing/2014/main" id="{B70BBFA3-370F-4556-86DF-C7721C990440}"/>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id="{9E400238-F6E7-4B1E-BC72-EBDB8C74C422}"/>
              </a:ext>
            </a:extLst>
          </p:cNvPr>
          <p:cNvSpPr>
            <a:spLocks noGrp="1" noChangeArrowheads="1"/>
          </p:cNvSpPr>
          <p:nvPr>
            <p:ph type="sldNum" sz="quarter" idx="12"/>
          </p:nvPr>
        </p:nvSpPr>
        <p:spPr>
          <a:ln/>
        </p:spPr>
        <p:txBody>
          <a:bodyPr/>
          <a:lstStyle>
            <a:lvl1pPr>
              <a:defRPr/>
            </a:lvl1pPr>
          </a:lstStyle>
          <a:p>
            <a:pPr>
              <a:defRPr/>
            </a:pPr>
            <a:fld id="{D22FBA2B-541E-4892-9397-8E6656AF4749}" type="slidenum">
              <a:rPr lang="de-DE" altLang="de-DE"/>
              <a:pPr>
                <a:defRPr/>
              </a:pPr>
              <a:t>‹Nr.›</a:t>
            </a:fld>
            <a:endParaRPr lang="de-DE" altLang="de-DE"/>
          </a:p>
        </p:txBody>
      </p:sp>
    </p:spTree>
    <p:extLst>
      <p:ext uri="{BB962C8B-B14F-4D97-AF65-F5344CB8AC3E}">
        <p14:creationId xmlns:p14="http://schemas.microsoft.com/office/powerpoint/2010/main" val="1947795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B415251F-0E3A-46CE-BFAF-42A0BCEE5165}"/>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a:extLst>
              <a:ext uri="{FF2B5EF4-FFF2-40B4-BE49-F238E27FC236}">
                <a16:creationId xmlns:a16="http://schemas.microsoft.com/office/drawing/2014/main" id="{5F0F098D-666F-4B1D-9A9A-B776B2D86FA2}"/>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id="{EB8504FC-986C-4FA8-9311-6BE954613E86}"/>
              </a:ext>
            </a:extLst>
          </p:cNvPr>
          <p:cNvSpPr>
            <a:spLocks noGrp="1" noChangeArrowheads="1"/>
          </p:cNvSpPr>
          <p:nvPr>
            <p:ph type="sldNum" sz="quarter" idx="12"/>
          </p:nvPr>
        </p:nvSpPr>
        <p:spPr>
          <a:ln/>
        </p:spPr>
        <p:txBody>
          <a:bodyPr/>
          <a:lstStyle>
            <a:lvl1pPr>
              <a:defRPr/>
            </a:lvl1pPr>
          </a:lstStyle>
          <a:p>
            <a:pPr>
              <a:defRPr/>
            </a:pPr>
            <a:fld id="{E6428C98-59B0-4A39-BA47-14544E6C6A30}" type="slidenum">
              <a:rPr lang="de-DE" altLang="de-DE"/>
              <a:pPr>
                <a:defRPr/>
              </a:pPr>
              <a:t>‹Nr.›</a:t>
            </a:fld>
            <a:endParaRPr lang="de-DE" altLang="de-DE"/>
          </a:p>
        </p:txBody>
      </p:sp>
    </p:spTree>
    <p:extLst>
      <p:ext uri="{BB962C8B-B14F-4D97-AF65-F5344CB8AC3E}">
        <p14:creationId xmlns:p14="http://schemas.microsoft.com/office/powerpoint/2010/main" val="994966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489A2CE5-3D49-4889-8F68-3A37880F5BE6}"/>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a:extLst>
              <a:ext uri="{FF2B5EF4-FFF2-40B4-BE49-F238E27FC236}">
                <a16:creationId xmlns:a16="http://schemas.microsoft.com/office/drawing/2014/main" id="{0A3F723C-4F1A-46E5-89C7-95FA0F2632FD}"/>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id="{A2AA9E92-F72F-4469-A1E9-93FAE6D8D59E}"/>
              </a:ext>
            </a:extLst>
          </p:cNvPr>
          <p:cNvSpPr>
            <a:spLocks noGrp="1" noChangeArrowheads="1"/>
          </p:cNvSpPr>
          <p:nvPr>
            <p:ph type="sldNum" sz="quarter" idx="12"/>
          </p:nvPr>
        </p:nvSpPr>
        <p:spPr>
          <a:ln/>
        </p:spPr>
        <p:txBody>
          <a:bodyPr/>
          <a:lstStyle>
            <a:lvl1pPr>
              <a:defRPr/>
            </a:lvl1pPr>
          </a:lstStyle>
          <a:p>
            <a:pPr>
              <a:defRPr/>
            </a:pPr>
            <a:fld id="{17A67A83-BFE5-456E-A5BD-BE366C5D96C4}" type="slidenum">
              <a:rPr lang="de-DE" altLang="de-DE"/>
              <a:pPr>
                <a:defRPr/>
              </a:pPr>
              <a:t>‹Nr.›</a:t>
            </a:fld>
            <a:endParaRPr lang="de-DE" altLang="de-DE"/>
          </a:p>
        </p:txBody>
      </p:sp>
    </p:spTree>
    <p:extLst>
      <p:ext uri="{BB962C8B-B14F-4D97-AF65-F5344CB8AC3E}">
        <p14:creationId xmlns:p14="http://schemas.microsoft.com/office/powerpoint/2010/main" val="2360222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1680ABE4-1823-4E69-8E2B-CA2198077D15}"/>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a:extLst>
              <a:ext uri="{FF2B5EF4-FFF2-40B4-BE49-F238E27FC236}">
                <a16:creationId xmlns:a16="http://schemas.microsoft.com/office/drawing/2014/main" id="{C966D1FD-654C-463C-AAFD-18648860384F}"/>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id="{46B22A46-10AC-47E0-8A7D-1C31D3BD6262}"/>
              </a:ext>
            </a:extLst>
          </p:cNvPr>
          <p:cNvSpPr>
            <a:spLocks noGrp="1" noChangeArrowheads="1"/>
          </p:cNvSpPr>
          <p:nvPr>
            <p:ph type="sldNum" sz="quarter" idx="12"/>
          </p:nvPr>
        </p:nvSpPr>
        <p:spPr>
          <a:ln/>
        </p:spPr>
        <p:txBody>
          <a:bodyPr/>
          <a:lstStyle>
            <a:lvl1pPr>
              <a:defRPr/>
            </a:lvl1pPr>
          </a:lstStyle>
          <a:p>
            <a:pPr>
              <a:defRPr/>
            </a:pPr>
            <a:fld id="{AEC733EF-6E9A-4620-91FA-E8E6FA059939}" type="slidenum">
              <a:rPr lang="de-DE" altLang="de-DE"/>
              <a:pPr>
                <a:defRPr/>
              </a:pPr>
              <a:t>‹Nr.›</a:t>
            </a:fld>
            <a:endParaRPr lang="de-DE" altLang="de-DE"/>
          </a:p>
        </p:txBody>
      </p:sp>
    </p:spTree>
    <p:extLst>
      <p:ext uri="{BB962C8B-B14F-4D97-AF65-F5344CB8AC3E}">
        <p14:creationId xmlns:p14="http://schemas.microsoft.com/office/powerpoint/2010/main" val="1317221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4" name="Rectangle 4">
            <a:extLst>
              <a:ext uri="{FF2B5EF4-FFF2-40B4-BE49-F238E27FC236}">
                <a16:creationId xmlns:a16="http://schemas.microsoft.com/office/drawing/2014/main" id="{BF2ABB65-A7EA-4A00-B82B-1DF184C2CD64}"/>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a:extLst>
              <a:ext uri="{FF2B5EF4-FFF2-40B4-BE49-F238E27FC236}">
                <a16:creationId xmlns:a16="http://schemas.microsoft.com/office/drawing/2014/main" id="{BA5F36A2-F5E1-443B-877D-028FDA46CB26}"/>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id="{826B6A94-AEB3-4EFA-81E6-52661B9128AD}"/>
              </a:ext>
            </a:extLst>
          </p:cNvPr>
          <p:cNvSpPr>
            <a:spLocks noGrp="1" noChangeArrowheads="1"/>
          </p:cNvSpPr>
          <p:nvPr>
            <p:ph type="sldNum" sz="quarter" idx="12"/>
          </p:nvPr>
        </p:nvSpPr>
        <p:spPr>
          <a:ln/>
        </p:spPr>
        <p:txBody>
          <a:bodyPr/>
          <a:lstStyle>
            <a:lvl1pPr>
              <a:defRPr/>
            </a:lvl1pPr>
          </a:lstStyle>
          <a:p>
            <a:pPr>
              <a:defRPr/>
            </a:pPr>
            <a:fld id="{E52F1DCE-054E-4F06-88B1-BC470F35DE8F}" type="slidenum">
              <a:rPr lang="de-DE" altLang="de-DE"/>
              <a:pPr>
                <a:defRPr/>
              </a:pPr>
              <a:t>‹Nr.›</a:t>
            </a:fld>
            <a:endParaRPr lang="de-DE" altLang="de-DE"/>
          </a:p>
        </p:txBody>
      </p:sp>
    </p:spTree>
    <p:extLst>
      <p:ext uri="{BB962C8B-B14F-4D97-AF65-F5344CB8AC3E}">
        <p14:creationId xmlns:p14="http://schemas.microsoft.com/office/powerpoint/2010/main" val="2823441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1981200"/>
            <a:ext cx="3810000" cy="4114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037BE72C-E8CC-479E-8B57-3E11B6FB6D7D}"/>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a:extLst>
              <a:ext uri="{FF2B5EF4-FFF2-40B4-BE49-F238E27FC236}">
                <a16:creationId xmlns:a16="http://schemas.microsoft.com/office/drawing/2014/main" id="{25F0712F-78D4-4BEC-9D40-1DA10AFA4BBD}"/>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a:extLst>
              <a:ext uri="{FF2B5EF4-FFF2-40B4-BE49-F238E27FC236}">
                <a16:creationId xmlns:a16="http://schemas.microsoft.com/office/drawing/2014/main" id="{A5B755B4-564A-4F56-A1CB-0A765F5302CB}"/>
              </a:ext>
            </a:extLst>
          </p:cNvPr>
          <p:cNvSpPr>
            <a:spLocks noGrp="1" noChangeArrowheads="1"/>
          </p:cNvSpPr>
          <p:nvPr>
            <p:ph type="sldNum" sz="quarter" idx="12"/>
          </p:nvPr>
        </p:nvSpPr>
        <p:spPr>
          <a:ln/>
        </p:spPr>
        <p:txBody>
          <a:bodyPr/>
          <a:lstStyle>
            <a:lvl1pPr>
              <a:defRPr/>
            </a:lvl1pPr>
          </a:lstStyle>
          <a:p>
            <a:pPr>
              <a:defRPr/>
            </a:pPr>
            <a:fld id="{7D8149AB-7A15-4B44-817A-31B21F2933DA}" type="slidenum">
              <a:rPr lang="de-DE" altLang="de-DE"/>
              <a:pPr>
                <a:defRPr/>
              </a:pPr>
              <a:t>‹Nr.›</a:t>
            </a:fld>
            <a:endParaRPr lang="de-DE" altLang="de-DE"/>
          </a:p>
        </p:txBody>
      </p:sp>
    </p:spTree>
    <p:extLst>
      <p:ext uri="{BB962C8B-B14F-4D97-AF65-F5344CB8AC3E}">
        <p14:creationId xmlns:p14="http://schemas.microsoft.com/office/powerpoint/2010/main" val="2027947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a:extLst>
              <a:ext uri="{FF2B5EF4-FFF2-40B4-BE49-F238E27FC236}">
                <a16:creationId xmlns:a16="http://schemas.microsoft.com/office/drawing/2014/main" id="{7A6DC079-A81B-4510-9699-E53E902D7E3E}"/>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8" name="Rectangle 5">
            <a:extLst>
              <a:ext uri="{FF2B5EF4-FFF2-40B4-BE49-F238E27FC236}">
                <a16:creationId xmlns:a16="http://schemas.microsoft.com/office/drawing/2014/main" id="{4D035152-DB77-417D-9BCE-7A65C999840B}"/>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9" name="Rectangle 6">
            <a:extLst>
              <a:ext uri="{FF2B5EF4-FFF2-40B4-BE49-F238E27FC236}">
                <a16:creationId xmlns:a16="http://schemas.microsoft.com/office/drawing/2014/main" id="{81E0D122-DA98-45B3-8793-CEF97E686233}"/>
              </a:ext>
            </a:extLst>
          </p:cNvPr>
          <p:cNvSpPr>
            <a:spLocks noGrp="1" noChangeArrowheads="1"/>
          </p:cNvSpPr>
          <p:nvPr>
            <p:ph type="sldNum" sz="quarter" idx="12"/>
          </p:nvPr>
        </p:nvSpPr>
        <p:spPr>
          <a:ln/>
        </p:spPr>
        <p:txBody>
          <a:bodyPr/>
          <a:lstStyle>
            <a:lvl1pPr>
              <a:defRPr/>
            </a:lvl1pPr>
          </a:lstStyle>
          <a:p>
            <a:pPr>
              <a:defRPr/>
            </a:pPr>
            <a:fld id="{3578853F-AEBF-4B9D-9F79-7E7ACAA892ED}" type="slidenum">
              <a:rPr lang="de-DE" altLang="de-DE"/>
              <a:pPr>
                <a:defRPr/>
              </a:pPr>
              <a:t>‹Nr.›</a:t>
            </a:fld>
            <a:endParaRPr lang="de-DE" altLang="de-DE"/>
          </a:p>
        </p:txBody>
      </p:sp>
    </p:spTree>
    <p:extLst>
      <p:ext uri="{BB962C8B-B14F-4D97-AF65-F5344CB8AC3E}">
        <p14:creationId xmlns:p14="http://schemas.microsoft.com/office/powerpoint/2010/main" val="1032092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a:extLst>
              <a:ext uri="{FF2B5EF4-FFF2-40B4-BE49-F238E27FC236}">
                <a16:creationId xmlns:a16="http://schemas.microsoft.com/office/drawing/2014/main" id="{489B5D0E-5EC7-403A-BE6F-08D51268FDE2}"/>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4" name="Rectangle 5">
            <a:extLst>
              <a:ext uri="{FF2B5EF4-FFF2-40B4-BE49-F238E27FC236}">
                <a16:creationId xmlns:a16="http://schemas.microsoft.com/office/drawing/2014/main" id="{A4312A88-F02F-4D94-9BB0-66276B9B2D37}"/>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5" name="Rectangle 6">
            <a:extLst>
              <a:ext uri="{FF2B5EF4-FFF2-40B4-BE49-F238E27FC236}">
                <a16:creationId xmlns:a16="http://schemas.microsoft.com/office/drawing/2014/main" id="{75402555-DF48-4517-8505-60F3BD678B5C}"/>
              </a:ext>
            </a:extLst>
          </p:cNvPr>
          <p:cNvSpPr>
            <a:spLocks noGrp="1" noChangeArrowheads="1"/>
          </p:cNvSpPr>
          <p:nvPr>
            <p:ph type="sldNum" sz="quarter" idx="12"/>
          </p:nvPr>
        </p:nvSpPr>
        <p:spPr>
          <a:ln/>
        </p:spPr>
        <p:txBody>
          <a:bodyPr/>
          <a:lstStyle>
            <a:lvl1pPr>
              <a:defRPr/>
            </a:lvl1pPr>
          </a:lstStyle>
          <a:p>
            <a:pPr>
              <a:defRPr/>
            </a:pPr>
            <a:fld id="{BA094DC3-FDA5-44EE-9795-6AE781560526}" type="slidenum">
              <a:rPr lang="de-DE" altLang="de-DE"/>
              <a:pPr>
                <a:defRPr/>
              </a:pPr>
              <a:t>‹Nr.›</a:t>
            </a:fld>
            <a:endParaRPr lang="de-DE" altLang="de-DE"/>
          </a:p>
        </p:txBody>
      </p:sp>
    </p:spTree>
    <p:extLst>
      <p:ext uri="{BB962C8B-B14F-4D97-AF65-F5344CB8AC3E}">
        <p14:creationId xmlns:p14="http://schemas.microsoft.com/office/powerpoint/2010/main" val="3376436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483F80C-31E2-4CFE-AE9E-E8625A12ACA2}"/>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3" name="Rectangle 5">
            <a:extLst>
              <a:ext uri="{FF2B5EF4-FFF2-40B4-BE49-F238E27FC236}">
                <a16:creationId xmlns:a16="http://schemas.microsoft.com/office/drawing/2014/main" id="{B91C0D3D-21D0-4BDD-B1F6-DC648FB84736}"/>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4" name="Rectangle 6">
            <a:extLst>
              <a:ext uri="{FF2B5EF4-FFF2-40B4-BE49-F238E27FC236}">
                <a16:creationId xmlns:a16="http://schemas.microsoft.com/office/drawing/2014/main" id="{7564AF55-7692-4CF6-AB4E-A60881D51180}"/>
              </a:ext>
            </a:extLst>
          </p:cNvPr>
          <p:cNvSpPr>
            <a:spLocks noGrp="1" noChangeArrowheads="1"/>
          </p:cNvSpPr>
          <p:nvPr>
            <p:ph type="sldNum" sz="quarter" idx="12"/>
          </p:nvPr>
        </p:nvSpPr>
        <p:spPr>
          <a:ln/>
        </p:spPr>
        <p:txBody>
          <a:bodyPr/>
          <a:lstStyle>
            <a:lvl1pPr>
              <a:defRPr/>
            </a:lvl1pPr>
          </a:lstStyle>
          <a:p>
            <a:pPr>
              <a:defRPr/>
            </a:pPr>
            <a:fld id="{AEF71903-F711-47F8-A6E6-7225CF42791A}" type="slidenum">
              <a:rPr lang="de-DE" altLang="de-DE"/>
              <a:pPr>
                <a:defRPr/>
              </a:pPr>
              <a:t>‹Nr.›</a:t>
            </a:fld>
            <a:endParaRPr lang="de-DE" altLang="de-DE"/>
          </a:p>
        </p:txBody>
      </p:sp>
    </p:spTree>
    <p:extLst>
      <p:ext uri="{BB962C8B-B14F-4D97-AF65-F5344CB8AC3E}">
        <p14:creationId xmlns:p14="http://schemas.microsoft.com/office/powerpoint/2010/main" val="2271960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Rectangle 4">
            <a:extLst>
              <a:ext uri="{FF2B5EF4-FFF2-40B4-BE49-F238E27FC236}">
                <a16:creationId xmlns:a16="http://schemas.microsoft.com/office/drawing/2014/main" id="{E6882247-9429-40CD-B986-7786E2A3F5E4}"/>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a:extLst>
              <a:ext uri="{FF2B5EF4-FFF2-40B4-BE49-F238E27FC236}">
                <a16:creationId xmlns:a16="http://schemas.microsoft.com/office/drawing/2014/main" id="{20062F7D-3EE8-4C45-A6BE-33F9BF58E19D}"/>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a:extLst>
              <a:ext uri="{FF2B5EF4-FFF2-40B4-BE49-F238E27FC236}">
                <a16:creationId xmlns:a16="http://schemas.microsoft.com/office/drawing/2014/main" id="{1E264306-5DBC-4FF7-9A3E-FE2288C97746}"/>
              </a:ext>
            </a:extLst>
          </p:cNvPr>
          <p:cNvSpPr>
            <a:spLocks noGrp="1" noChangeArrowheads="1"/>
          </p:cNvSpPr>
          <p:nvPr>
            <p:ph type="sldNum" sz="quarter" idx="12"/>
          </p:nvPr>
        </p:nvSpPr>
        <p:spPr>
          <a:ln/>
        </p:spPr>
        <p:txBody>
          <a:bodyPr/>
          <a:lstStyle>
            <a:lvl1pPr>
              <a:defRPr/>
            </a:lvl1pPr>
          </a:lstStyle>
          <a:p>
            <a:pPr>
              <a:defRPr/>
            </a:pPr>
            <a:fld id="{0AF1442B-454E-4D5C-AC0F-6BF2FA75D071}" type="slidenum">
              <a:rPr lang="de-DE" altLang="de-DE"/>
              <a:pPr>
                <a:defRPr/>
              </a:pPr>
              <a:t>‹Nr.›</a:t>
            </a:fld>
            <a:endParaRPr lang="de-DE" altLang="de-DE"/>
          </a:p>
        </p:txBody>
      </p:sp>
    </p:spTree>
    <p:extLst>
      <p:ext uri="{BB962C8B-B14F-4D97-AF65-F5344CB8AC3E}">
        <p14:creationId xmlns:p14="http://schemas.microsoft.com/office/powerpoint/2010/main" val="253606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Rectangle 4">
            <a:extLst>
              <a:ext uri="{FF2B5EF4-FFF2-40B4-BE49-F238E27FC236}">
                <a16:creationId xmlns:a16="http://schemas.microsoft.com/office/drawing/2014/main" id="{ACB03FB4-1255-4C9E-AA18-F29010B020D6}"/>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a:extLst>
              <a:ext uri="{FF2B5EF4-FFF2-40B4-BE49-F238E27FC236}">
                <a16:creationId xmlns:a16="http://schemas.microsoft.com/office/drawing/2014/main" id="{8ABE138A-3BEF-4DCF-B666-BC6C8017F34D}"/>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a:extLst>
              <a:ext uri="{FF2B5EF4-FFF2-40B4-BE49-F238E27FC236}">
                <a16:creationId xmlns:a16="http://schemas.microsoft.com/office/drawing/2014/main" id="{49835D18-EBD7-429E-9E4C-EDCB2A88F1CF}"/>
              </a:ext>
            </a:extLst>
          </p:cNvPr>
          <p:cNvSpPr>
            <a:spLocks noGrp="1" noChangeArrowheads="1"/>
          </p:cNvSpPr>
          <p:nvPr>
            <p:ph type="sldNum" sz="quarter" idx="12"/>
          </p:nvPr>
        </p:nvSpPr>
        <p:spPr>
          <a:ln/>
        </p:spPr>
        <p:txBody>
          <a:bodyPr/>
          <a:lstStyle>
            <a:lvl1pPr>
              <a:defRPr/>
            </a:lvl1pPr>
          </a:lstStyle>
          <a:p>
            <a:pPr>
              <a:defRPr/>
            </a:pPr>
            <a:fld id="{2D1C3905-A0E6-4283-929C-72BBD21F0DFE}" type="slidenum">
              <a:rPr lang="de-DE" altLang="de-DE"/>
              <a:pPr>
                <a:defRPr/>
              </a:pPr>
              <a:t>‹Nr.›</a:t>
            </a:fld>
            <a:endParaRPr lang="de-DE" altLang="de-DE"/>
          </a:p>
        </p:txBody>
      </p:sp>
    </p:spTree>
    <p:extLst>
      <p:ext uri="{BB962C8B-B14F-4D97-AF65-F5344CB8AC3E}">
        <p14:creationId xmlns:p14="http://schemas.microsoft.com/office/powerpoint/2010/main" val="3960628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229E43C-32BB-4CE4-A12A-50B4D4C7F156}"/>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Klicken Sie, um das Titelformat zu bearbeiten</a:t>
            </a:r>
          </a:p>
        </p:txBody>
      </p:sp>
      <p:sp>
        <p:nvSpPr>
          <p:cNvPr id="1027" name="Rectangle 3">
            <a:extLst>
              <a:ext uri="{FF2B5EF4-FFF2-40B4-BE49-F238E27FC236}">
                <a16:creationId xmlns:a16="http://schemas.microsoft.com/office/drawing/2014/main" id="{320E749E-D1C3-4283-B22C-72AAAE084AD6}"/>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a:extLst>
              <a:ext uri="{FF2B5EF4-FFF2-40B4-BE49-F238E27FC236}">
                <a16:creationId xmlns:a16="http://schemas.microsoft.com/office/drawing/2014/main" id="{F94B70E7-C75B-4852-9BA0-55954665280B}"/>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de-DE" altLang="de-DE"/>
          </a:p>
        </p:txBody>
      </p:sp>
      <p:sp>
        <p:nvSpPr>
          <p:cNvPr id="1029" name="Rectangle 5">
            <a:extLst>
              <a:ext uri="{FF2B5EF4-FFF2-40B4-BE49-F238E27FC236}">
                <a16:creationId xmlns:a16="http://schemas.microsoft.com/office/drawing/2014/main" id="{CA85D373-3704-49F4-B6BC-34243094689E}"/>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de-DE" altLang="de-DE"/>
          </a:p>
        </p:txBody>
      </p:sp>
      <p:sp>
        <p:nvSpPr>
          <p:cNvPr id="1030" name="Rectangle 6">
            <a:extLst>
              <a:ext uri="{FF2B5EF4-FFF2-40B4-BE49-F238E27FC236}">
                <a16:creationId xmlns:a16="http://schemas.microsoft.com/office/drawing/2014/main" id="{9855146A-DC5F-4100-859A-AEA60873C9B0}"/>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38C83B3-78A7-4312-83ED-BCC42600A9D5}"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a:extLst>
              <a:ext uri="{FF2B5EF4-FFF2-40B4-BE49-F238E27FC236}">
                <a16:creationId xmlns:a16="http://schemas.microsoft.com/office/drawing/2014/main" id="{2D481826-833E-4A74-8784-1674F35B9C13}"/>
              </a:ext>
            </a:extLst>
          </p:cNvPr>
          <p:cNvSpPr txBox="1">
            <a:spLocks noChangeArrowheads="1"/>
          </p:cNvSpPr>
          <p:nvPr/>
        </p:nvSpPr>
        <p:spPr bwMode="auto">
          <a:xfrm>
            <a:off x="323850" y="1962150"/>
            <a:ext cx="871220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defRPr/>
            </a:pPr>
            <a:r>
              <a:rPr lang="en-US" altLang="de-DE" b="1" dirty="0">
                <a:solidFill>
                  <a:srgbClr val="FF0000"/>
                </a:solidFill>
                <a:latin typeface="Arial" panose="020B0604020202020204" pitchFamily="34" charset="0"/>
                <a:cs typeface="Arial" panose="020B0604020202020204" pitchFamily="34" charset="0"/>
              </a:rPr>
              <a:t>Functional-Structural Plant Models</a:t>
            </a:r>
          </a:p>
          <a:p>
            <a:pPr eaLnBrk="1" hangingPunct="1">
              <a:spcBef>
                <a:spcPct val="50000"/>
              </a:spcBef>
              <a:buFontTx/>
              <a:buNone/>
              <a:defRPr/>
            </a:pPr>
            <a:r>
              <a:rPr lang="en-US" altLang="de-DE" sz="2400" dirty="0">
                <a:latin typeface="Arial" panose="020B0604020202020204" pitchFamily="34" charset="0"/>
                <a:cs typeface="Arial" panose="020B0604020202020204" pitchFamily="34" charset="0"/>
              </a:rPr>
              <a:t>Master studies - FES</a:t>
            </a:r>
          </a:p>
          <a:p>
            <a:pPr marL="342900" indent="-342900" eaLnBrk="1" hangingPunct="1">
              <a:spcBef>
                <a:spcPct val="50000"/>
              </a:spcBef>
              <a:buFontTx/>
              <a:buChar char="-"/>
              <a:defRPr/>
            </a:pPr>
            <a:r>
              <a:rPr lang="en-US" altLang="de-DE" sz="2400" dirty="0">
                <a:solidFill>
                  <a:srgbClr val="FF0000"/>
                </a:solidFill>
                <a:latin typeface="Arial" panose="020B0604020202020204" pitchFamily="34" charset="0"/>
                <a:cs typeface="Arial" panose="020B0604020202020204" pitchFamily="34" charset="0"/>
              </a:rPr>
              <a:t>Summer semester 2021</a:t>
            </a:r>
          </a:p>
          <a:p>
            <a:pPr eaLnBrk="1" hangingPunct="1">
              <a:spcBef>
                <a:spcPts val="0"/>
              </a:spcBef>
              <a:buFontTx/>
              <a:buNone/>
              <a:defRPr/>
            </a:pPr>
            <a:endParaRPr lang="en-US" altLang="de-DE" sz="800" dirty="0">
              <a:latin typeface="Arial" panose="020B0604020202020204" pitchFamily="34" charset="0"/>
              <a:cs typeface="Arial" panose="020B0604020202020204" pitchFamily="34" charset="0"/>
            </a:endParaRPr>
          </a:p>
          <a:p>
            <a:pPr eaLnBrk="1" hangingPunct="1">
              <a:spcBef>
                <a:spcPts val="0"/>
              </a:spcBef>
              <a:buFontTx/>
              <a:buNone/>
              <a:defRPr/>
            </a:pPr>
            <a:r>
              <a:rPr lang="en-US" altLang="de-DE" sz="2400" dirty="0">
                <a:solidFill>
                  <a:srgbClr val="009900"/>
                </a:solidFill>
                <a:latin typeface="Arial" panose="020B0604020202020204" pitchFamily="34" charset="0"/>
                <a:cs typeface="Arial" panose="020B0604020202020204" pitchFamily="34" charset="0"/>
              </a:rPr>
              <a:t>Winfried </a:t>
            </a:r>
            <a:r>
              <a:rPr lang="en-US" altLang="de-DE" sz="2400" dirty="0" err="1">
                <a:solidFill>
                  <a:srgbClr val="009900"/>
                </a:solidFill>
                <a:latin typeface="Arial" panose="020B0604020202020204" pitchFamily="34" charset="0"/>
                <a:cs typeface="Arial" panose="020B0604020202020204" pitchFamily="34" charset="0"/>
              </a:rPr>
              <a:t>Kurth</a:t>
            </a:r>
            <a:endParaRPr lang="en-US" altLang="de-DE" sz="2400" dirty="0">
              <a:solidFill>
                <a:srgbClr val="009900"/>
              </a:solidFill>
              <a:latin typeface="Arial" panose="020B0604020202020204" pitchFamily="34" charset="0"/>
              <a:cs typeface="Arial" panose="020B0604020202020204" pitchFamily="34" charset="0"/>
            </a:endParaRPr>
          </a:p>
          <a:p>
            <a:pPr eaLnBrk="1" hangingPunct="1">
              <a:spcBef>
                <a:spcPts val="0"/>
              </a:spcBef>
              <a:buFontTx/>
              <a:buNone/>
              <a:defRPr/>
            </a:pPr>
            <a:endParaRPr lang="en-US" altLang="de-DE" sz="2400" dirty="0">
              <a:latin typeface="Arial" panose="020B0604020202020204" pitchFamily="34" charset="0"/>
              <a:cs typeface="Arial" panose="020B0604020202020204" pitchFamily="34" charset="0"/>
            </a:endParaRPr>
          </a:p>
          <a:p>
            <a:pPr eaLnBrk="1" hangingPunct="1">
              <a:spcBef>
                <a:spcPts val="0"/>
              </a:spcBef>
              <a:buFontTx/>
              <a:buNone/>
              <a:defRPr/>
            </a:pPr>
            <a:r>
              <a:rPr lang="en-US" altLang="de-DE" sz="2400" dirty="0">
                <a:latin typeface="Arial" panose="020B0604020202020204" pitchFamily="34" charset="0"/>
                <a:cs typeface="Arial" panose="020B0604020202020204" pitchFamily="34" charset="0"/>
              </a:rPr>
              <a:t>University of Göttingen</a:t>
            </a:r>
          </a:p>
          <a:p>
            <a:pPr eaLnBrk="1" hangingPunct="1">
              <a:spcBef>
                <a:spcPts val="0"/>
              </a:spcBef>
              <a:buFontTx/>
              <a:buNone/>
              <a:defRPr/>
            </a:pPr>
            <a:r>
              <a:rPr lang="en-US" altLang="de-DE" sz="2400" dirty="0">
                <a:latin typeface="Arial" panose="020B0604020202020204" pitchFamily="34" charset="0"/>
                <a:cs typeface="Arial" panose="020B0604020202020204" pitchFamily="34" charset="0"/>
              </a:rPr>
              <a:t>Chair of Computer Graphics and Ecoinformatics</a:t>
            </a:r>
          </a:p>
          <a:p>
            <a:pPr eaLnBrk="1" hangingPunct="1">
              <a:spcBef>
                <a:spcPts val="0"/>
              </a:spcBef>
              <a:buFontTx/>
              <a:buNone/>
              <a:defRPr/>
            </a:pPr>
            <a:r>
              <a:rPr lang="en-US" altLang="de-DE" sz="2400" dirty="0">
                <a:solidFill>
                  <a:schemeClr val="bg1">
                    <a:lumMod val="50000"/>
                  </a:schemeClr>
                </a:solidFill>
                <a:latin typeface="Arial" panose="020B0604020202020204" pitchFamily="34" charset="0"/>
                <a:cs typeface="Arial" panose="020B0604020202020204" pitchFamily="34" charset="0"/>
              </a:rPr>
              <a:t>together with Department of Forest Botany and Tree Physiology</a:t>
            </a:r>
          </a:p>
          <a:p>
            <a:pPr eaLnBrk="1" hangingPunct="1">
              <a:spcBef>
                <a:spcPts val="0"/>
              </a:spcBef>
              <a:buFontTx/>
              <a:buNone/>
              <a:defRPr/>
            </a:pPr>
            <a:endParaRPr lang="en-US" altLang="de-DE" sz="2400" dirty="0">
              <a:latin typeface="Arial" panose="020B0604020202020204" pitchFamily="34" charset="0"/>
              <a:cs typeface="Arial" panose="020B0604020202020204" pitchFamily="34" charset="0"/>
            </a:endParaRPr>
          </a:p>
          <a:p>
            <a:pPr eaLnBrk="1" hangingPunct="1">
              <a:spcBef>
                <a:spcPts val="0"/>
              </a:spcBef>
              <a:buFontTx/>
              <a:buNone/>
              <a:defRPr/>
            </a:pPr>
            <a:r>
              <a:rPr lang="en-US" altLang="de-DE" sz="2400" dirty="0">
                <a:solidFill>
                  <a:schemeClr val="accent2"/>
                </a:solidFill>
                <a:latin typeface="Arial" panose="020B0604020202020204" pitchFamily="34" charset="0"/>
                <a:cs typeface="Arial" panose="020B0604020202020204" pitchFamily="34" charset="0"/>
              </a:rPr>
              <a:t>Lecture 1:   15 April, 2021</a:t>
            </a:r>
            <a:endParaRPr lang="de-DE" altLang="de-DE" sz="2400" dirty="0">
              <a:solidFill>
                <a:schemeClr val="accent2"/>
              </a:solidFill>
              <a:latin typeface="Arial" panose="020B0604020202020204" pitchFamily="34" charset="0"/>
              <a:cs typeface="Arial" panose="020B0604020202020204" pitchFamily="34" charset="0"/>
            </a:endParaRPr>
          </a:p>
        </p:txBody>
      </p:sp>
      <p:pic>
        <p:nvPicPr>
          <p:cNvPr id="2051" name="Picture 6" descr="groimpstart">
            <a:extLst>
              <a:ext uri="{FF2B5EF4-FFF2-40B4-BE49-F238E27FC236}">
                <a16:creationId xmlns:a16="http://schemas.microsoft.com/office/drawing/2014/main" id="{5BA2AC32-D338-450C-BF57-88A9B16A04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9784" y="44624"/>
            <a:ext cx="2484664" cy="1908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D872BDC9-1CC4-4B1F-AF2E-886C061170F2}"/>
              </a:ext>
            </a:extLst>
          </p:cNvPr>
          <p:cNvSpPr>
            <a:spLocks noGrp="1"/>
          </p:cNvSpPr>
          <p:nvPr>
            <p:ph type="sldNum" sz="quarter" idx="12"/>
          </p:nvPr>
        </p:nvSpPr>
        <p:spPr/>
        <p:txBody>
          <a:bodyPr/>
          <a:lstStyle/>
          <a:p>
            <a:pPr>
              <a:defRPr/>
            </a:pPr>
            <a:fld id="{AEF71903-F711-47F8-A6E6-7225CF42791A}" type="slidenum">
              <a:rPr lang="de-DE" altLang="de-DE" smtClean="0"/>
              <a:pPr>
                <a:defRPr/>
              </a:pPr>
              <a:t>1</a:t>
            </a:fld>
            <a:endParaRPr lang="de-DE" altLang="de-D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A screenshot of a cell phone&#10;&#10;Description automatically generated">
            <a:extLst>
              <a:ext uri="{FF2B5EF4-FFF2-40B4-BE49-F238E27FC236}">
                <a16:creationId xmlns:a16="http://schemas.microsoft.com/office/drawing/2014/main" id="{7186292A-9733-4AE4-BD00-8C531B68AB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180" y="333375"/>
            <a:ext cx="8496300"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3">
            <a:extLst>
              <a:ext uri="{FF2B5EF4-FFF2-40B4-BE49-F238E27FC236}">
                <a16:creationId xmlns:a16="http://schemas.microsoft.com/office/drawing/2014/main" id="{0FF5E111-401E-4713-9116-D0984D20468A}"/>
              </a:ext>
            </a:extLst>
          </p:cNvPr>
          <p:cNvSpPr txBox="1">
            <a:spLocks noChangeArrowheads="1"/>
          </p:cNvSpPr>
          <p:nvPr/>
        </p:nvSpPr>
        <p:spPr bwMode="auto">
          <a:xfrm>
            <a:off x="1476375" y="5373688"/>
            <a:ext cx="59039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a:latin typeface="Arial" panose="020B0604020202020204" pitchFamily="34" charset="0"/>
                <a:cs typeface="Arial" panose="020B0604020202020204" pitchFamily="34" charset="0"/>
              </a:rPr>
              <a:t>Functional Structural Plant Model</a:t>
            </a:r>
          </a:p>
        </p:txBody>
      </p:sp>
      <p:sp>
        <p:nvSpPr>
          <p:cNvPr id="2" name="Slide Number Placeholder 1">
            <a:extLst>
              <a:ext uri="{FF2B5EF4-FFF2-40B4-BE49-F238E27FC236}">
                <a16:creationId xmlns:a16="http://schemas.microsoft.com/office/drawing/2014/main" id="{19C84C19-8EEC-431E-A92B-B6361FC9730C}"/>
              </a:ext>
            </a:extLst>
          </p:cNvPr>
          <p:cNvSpPr>
            <a:spLocks noGrp="1"/>
          </p:cNvSpPr>
          <p:nvPr>
            <p:ph type="sldNum" sz="quarter" idx="12"/>
          </p:nvPr>
        </p:nvSpPr>
        <p:spPr/>
        <p:txBody>
          <a:bodyPr/>
          <a:lstStyle/>
          <a:p>
            <a:pPr>
              <a:defRPr/>
            </a:pPr>
            <a:fld id="{AEF71903-F711-47F8-A6E6-7225CF42791A}" type="slidenum">
              <a:rPr lang="de-DE" altLang="de-DE" smtClean="0"/>
              <a:pPr>
                <a:defRPr/>
              </a:pPr>
              <a:t>10</a:t>
            </a:fld>
            <a:endParaRPr lang="de-DE" altLang="de-DE"/>
          </a:p>
        </p:txBody>
      </p:sp>
      <p:sp>
        <p:nvSpPr>
          <p:cNvPr id="5" name="Line 3">
            <a:extLst>
              <a:ext uri="{FF2B5EF4-FFF2-40B4-BE49-F238E27FC236}">
                <a16:creationId xmlns:a16="http://schemas.microsoft.com/office/drawing/2014/main" id="{3C6DF924-55E4-43BB-91F0-615376D6709F}"/>
              </a:ext>
            </a:extLst>
          </p:cNvPr>
          <p:cNvSpPr>
            <a:spLocks noChangeShapeType="1"/>
          </p:cNvSpPr>
          <p:nvPr/>
        </p:nvSpPr>
        <p:spPr bwMode="auto">
          <a:xfrm flipH="1">
            <a:off x="780729"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4D1115C5-A7DC-406F-8A8A-F87C2C7F56E9}"/>
              </a:ext>
            </a:extLst>
          </p:cNvPr>
          <p:cNvSpPr>
            <a:spLocks noChangeShapeType="1"/>
          </p:cNvSpPr>
          <p:nvPr/>
        </p:nvSpPr>
        <p:spPr bwMode="auto">
          <a:xfrm>
            <a:off x="323529"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A23B6151-7F22-478E-BD84-8D708335A835}"/>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 screenshot of a cell phone&#10;&#10;Description automatically generated">
            <a:extLst>
              <a:ext uri="{FF2B5EF4-FFF2-40B4-BE49-F238E27FC236}">
                <a16:creationId xmlns:a16="http://schemas.microsoft.com/office/drawing/2014/main" id="{38A9E62C-87F8-4C5B-8257-17E24ED581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58874"/>
            <a:ext cx="6048375"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3">
            <a:extLst>
              <a:ext uri="{FF2B5EF4-FFF2-40B4-BE49-F238E27FC236}">
                <a16:creationId xmlns:a16="http://schemas.microsoft.com/office/drawing/2014/main" id="{3B849697-FB63-4BB8-BF42-F2F822C26591}"/>
              </a:ext>
            </a:extLst>
          </p:cNvPr>
          <p:cNvSpPr txBox="1">
            <a:spLocks noChangeArrowheads="1"/>
          </p:cNvSpPr>
          <p:nvPr/>
        </p:nvSpPr>
        <p:spPr bwMode="auto">
          <a:xfrm>
            <a:off x="1836440" y="3625205"/>
            <a:ext cx="5903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dirty="0">
                <a:latin typeface="Arial" panose="020B0604020202020204" pitchFamily="34" charset="0"/>
                <a:cs typeface="Arial" panose="020B0604020202020204" pitchFamily="34" charset="0"/>
              </a:rPr>
              <a:t>Functional Structural Plant Model</a:t>
            </a:r>
          </a:p>
        </p:txBody>
      </p:sp>
      <p:pic>
        <p:nvPicPr>
          <p:cNvPr id="13316" name="Picture 4" descr="A close up of a tree&#10;&#10;Description automatically generated">
            <a:extLst>
              <a:ext uri="{FF2B5EF4-FFF2-40B4-BE49-F238E27FC236}">
                <a16:creationId xmlns:a16="http://schemas.microsoft.com/office/drawing/2014/main" id="{01E5F643-BA52-453F-ADC5-777324BBA1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4149725"/>
            <a:ext cx="6234112"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7B0A4DC-B83D-457A-B83C-BF2D44E3D9D2}"/>
              </a:ext>
            </a:extLst>
          </p:cNvPr>
          <p:cNvSpPr>
            <a:spLocks noGrp="1"/>
          </p:cNvSpPr>
          <p:nvPr>
            <p:ph type="sldNum" sz="quarter" idx="12"/>
          </p:nvPr>
        </p:nvSpPr>
        <p:spPr/>
        <p:txBody>
          <a:bodyPr/>
          <a:lstStyle/>
          <a:p>
            <a:pPr>
              <a:defRPr/>
            </a:pPr>
            <a:fld id="{AEF71903-F711-47F8-A6E6-7225CF42791A}" type="slidenum">
              <a:rPr lang="de-DE" altLang="de-DE" smtClean="0"/>
              <a:pPr>
                <a:defRPr/>
              </a:pPr>
              <a:t>11</a:t>
            </a:fld>
            <a:endParaRPr lang="de-DE" altLang="de-DE"/>
          </a:p>
        </p:txBody>
      </p:sp>
      <p:sp>
        <p:nvSpPr>
          <p:cNvPr id="6" name="Line 3">
            <a:extLst>
              <a:ext uri="{FF2B5EF4-FFF2-40B4-BE49-F238E27FC236}">
                <a16:creationId xmlns:a16="http://schemas.microsoft.com/office/drawing/2014/main" id="{6D5A8A50-233C-4EBC-AD10-2B57A4067A5B}"/>
              </a:ext>
            </a:extLst>
          </p:cNvPr>
          <p:cNvSpPr>
            <a:spLocks noChangeShapeType="1"/>
          </p:cNvSpPr>
          <p:nvPr/>
        </p:nvSpPr>
        <p:spPr bwMode="auto">
          <a:xfrm flipH="1">
            <a:off x="780729"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4">
            <a:extLst>
              <a:ext uri="{FF2B5EF4-FFF2-40B4-BE49-F238E27FC236}">
                <a16:creationId xmlns:a16="http://schemas.microsoft.com/office/drawing/2014/main" id="{A05D32D9-C5B7-4090-9D5C-A07BCDEE4BF2}"/>
              </a:ext>
            </a:extLst>
          </p:cNvPr>
          <p:cNvSpPr>
            <a:spLocks noChangeShapeType="1"/>
          </p:cNvSpPr>
          <p:nvPr/>
        </p:nvSpPr>
        <p:spPr bwMode="auto">
          <a:xfrm>
            <a:off x="323529"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8" name="AutoShape 5">
            <a:extLst>
              <a:ext uri="{FF2B5EF4-FFF2-40B4-BE49-F238E27FC236}">
                <a16:creationId xmlns:a16="http://schemas.microsoft.com/office/drawing/2014/main" id="{501E8579-4B2B-4CEA-A263-0D032E70F9D3}"/>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F84361-EE05-4769-82DA-ABD1EE725098}"/>
              </a:ext>
            </a:extLst>
          </p:cNvPr>
          <p:cNvSpPr txBox="1"/>
          <p:nvPr/>
        </p:nvSpPr>
        <p:spPr>
          <a:xfrm>
            <a:off x="467767" y="450750"/>
            <a:ext cx="6840537" cy="5570538"/>
          </a:xfrm>
          <a:prstGeom prst="rect">
            <a:avLst/>
          </a:prstGeom>
          <a:noFill/>
        </p:spPr>
        <p:txBody>
          <a:bodyPr>
            <a:spAutoFit/>
          </a:bodyPr>
          <a:lstStyle/>
          <a:p>
            <a:pPr>
              <a:defRPr/>
            </a:pPr>
            <a:r>
              <a:rPr lang="en-US" sz="2800" b="1" dirty="0">
                <a:solidFill>
                  <a:srgbClr val="FF0000"/>
                </a:solidFill>
                <a:latin typeface="Arial" panose="020B0604020202020204" pitchFamily="34" charset="0"/>
                <a:cs typeface="Arial" panose="020B0604020202020204" pitchFamily="34" charset="0"/>
              </a:rPr>
              <a:t>What are functional structural models?</a:t>
            </a:r>
          </a:p>
          <a:p>
            <a:pPr>
              <a:defRPr/>
            </a:pPr>
            <a:endParaRPr lang="en-US" sz="2800" dirty="0">
              <a:latin typeface="Arial" panose="020B0604020202020204" pitchFamily="34" charset="0"/>
              <a:cs typeface="Arial" panose="020B0604020202020204" pitchFamily="34" charset="0"/>
            </a:endParaRPr>
          </a:p>
          <a:p>
            <a:pPr marL="457200" indent="-457200">
              <a:buFontTx/>
              <a:buChar char="-"/>
              <a:defRPr/>
            </a:pPr>
            <a:r>
              <a:rPr lang="en-US" sz="2000" dirty="0">
                <a:latin typeface="Arial" panose="020B0604020202020204" pitchFamily="34" charset="0"/>
                <a:cs typeface="Arial" panose="020B0604020202020204" pitchFamily="34" charset="0"/>
              </a:rPr>
              <a:t>Combination of botanical structures and functions</a:t>
            </a:r>
          </a:p>
          <a:p>
            <a:pPr>
              <a:defRPr/>
            </a:pPr>
            <a:r>
              <a:rPr lang="en-US" sz="2000" dirty="0">
                <a:latin typeface="Arial" panose="020B0604020202020204" pitchFamily="34" charset="0"/>
                <a:cs typeface="Arial" panose="020B0604020202020204" pitchFamily="34" charset="0"/>
              </a:rPr>
              <a:t>     (e.g. light interception, photosynthesis, water flow) in a</a:t>
            </a:r>
          </a:p>
          <a:p>
            <a:pPr>
              <a:defRPr/>
            </a:pPr>
            <a:r>
              <a:rPr lang="en-US" sz="2000" dirty="0">
                <a:latin typeface="Arial" panose="020B0604020202020204" pitchFamily="34" charset="0"/>
                <a:cs typeface="Arial" panose="020B0604020202020204" pitchFamily="34" charset="0"/>
              </a:rPr>
              <a:t>     unified model</a:t>
            </a:r>
          </a:p>
          <a:p>
            <a:pPr marL="457200" indent="-457200">
              <a:buFontTx/>
              <a:buChar char="-"/>
              <a:defRPr/>
            </a:pPr>
            <a:r>
              <a:rPr lang="en-US" sz="2000" dirty="0">
                <a:latin typeface="Arial" panose="020B0604020202020204" pitchFamily="34" charset="0"/>
                <a:cs typeface="Arial" panose="020B0604020202020204" pitchFamily="34" charset="0"/>
              </a:rPr>
              <a:t>Structure – arrangement of modules (shoots, leaves, etc.)</a:t>
            </a:r>
          </a:p>
          <a:p>
            <a:pPr marL="457200" indent="-457200">
              <a:buFontTx/>
              <a:buChar char="-"/>
              <a:defRPr/>
            </a:pPr>
            <a:r>
              <a:rPr lang="en-US" sz="2000" dirty="0">
                <a:latin typeface="Arial" panose="020B0604020202020204" pitchFamily="34" charset="0"/>
                <a:cs typeface="Arial" panose="020B0604020202020204" pitchFamily="34" charset="0"/>
              </a:rPr>
              <a:t>The processes are linked to the morphological objects</a:t>
            </a:r>
          </a:p>
          <a:p>
            <a:pPr marL="457200" indent="-457200">
              <a:buFontTx/>
              <a:buChar char="-"/>
              <a:defRPr/>
            </a:pPr>
            <a:r>
              <a:rPr lang="en-US" sz="2000" dirty="0">
                <a:latin typeface="Arial" panose="020B0604020202020204" pitchFamily="34" charset="0"/>
                <a:cs typeface="Arial" panose="020B0604020202020204" pitchFamily="34" charset="0"/>
              </a:rPr>
              <a:t>The processes impact the structure and development</a:t>
            </a:r>
          </a:p>
          <a:p>
            <a:pPr marL="457200" indent="-457200">
              <a:buFontTx/>
              <a:buChar char="-"/>
              <a:defRPr/>
            </a:pPr>
            <a:endParaRPr lang="en-US" sz="2000" dirty="0">
              <a:latin typeface="Arial" panose="020B0604020202020204" pitchFamily="34" charset="0"/>
              <a:cs typeface="Arial" panose="020B0604020202020204" pitchFamily="34" charset="0"/>
            </a:endParaRPr>
          </a:p>
          <a:p>
            <a:pPr marL="457200" indent="-457200">
              <a:buFontTx/>
              <a:buChar char="-"/>
              <a:defRPr/>
            </a:pPr>
            <a:r>
              <a:rPr lang="en-US" sz="2000" dirty="0">
                <a:latin typeface="Arial" panose="020B0604020202020204" pitchFamily="34" charset="0"/>
                <a:cs typeface="Arial" panose="020B0604020202020204" pitchFamily="34" charset="0"/>
              </a:rPr>
              <a:t>“Functional Structural Plant Models (FSPM), or virtual plant models, are models explicitly describing the development over time of the 3D architecture or structure of plants as governed by physiological processes which, in turn depend, on environmental factors”</a:t>
            </a:r>
          </a:p>
          <a:p>
            <a:pPr>
              <a:defRPr/>
            </a:pPr>
            <a:r>
              <a:rPr lang="en-US" sz="2000" dirty="0">
                <a:latin typeface="Arial" panose="020B0604020202020204" pitchFamily="34" charset="0"/>
                <a:cs typeface="Arial" panose="020B0604020202020204" pitchFamily="34" charset="0"/>
              </a:rPr>
              <a:t>                    (Vos et al. 2010)</a:t>
            </a:r>
            <a:endParaRPr lang="en-US" sz="2800" dirty="0">
              <a:latin typeface="Arial" panose="020B0604020202020204" pitchFamily="34" charset="0"/>
              <a:cs typeface="Arial" panose="020B0604020202020204" pitchFamily="34" charset="0"/>
            </a:endParaRPr>
          </a:p>
        </p:txBody>
      </p:sp>
      <p:pic>
        <p:nvPicPr>
          <p:cNvPr id="14339" name="Picture 2">
            <a:extLst>
              <a:ext uri="{FF2B5EF4-FFF2-40B4-BE49-F238E27FC236}">
                <a16:creationId xmlns:a16="http://schemas.microsoft.com/office/drawing/2014/main" id="{974A7D79-022F-48C5-8A39-A79FBEC9AA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0588" y="412750"/>
            <a:ext cx="1724025" cy="589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BD208EBB-7319-486C-B656-ABE41915584F}"/>
              </a:ext>
            </a:extLst>
          </p:cNvPr>
          <p:cNvSpPr>
            <a:spLocks noGrp="1"/>
          </p:cNvSpPr>
          <p:nvPr>
            <p:ph type="sldNum" sz="quarter" idx="12"/>
          </p:nvPr>
        </p:nvSpPr>
        <p:spPr/>
        <p:txBody>
          <a:bodyPr/>
          <a:lstStyle/>
          <a:p>
            <a:pPr>
              <a:defRPr/>
            </a:pPr>
            <a:fld id="{AEF71903-F711-47F8-A6E6-7225CF42791A}" type="slidenum">
              <a:rPr lang="de-DE" altLang="de-DE" smtClean="0"/>
              <a:pPr>
                <a:defRPr/>
              </a:pPr>
              <a:t>12</a:t>
            </a:fld>
            <a:endParaRPr lang="de-DE" altLang="de-DE"/>
          </a:p>
        </p:txBody>
      </p:sp>
      <p:sp>
        <p:nvSpPr>
          <p:cNvPr id="5" name="Line 3">
            <a:extLst>
              <a:ext uri="{FF2B5EF4-FFF2-40B4-BE49-F238E27FC236}">
                <a16:creationId xmlns:a16="http://schemas.microsoft.com/office/drawing/2014/main" id="{8D35F583-70CC-4274-8105-C1F5C886F22C}"/>
              </a:ext>
            </a:extLst>
          </p:cNvPr>
          <p:cNvSpPr>
            <a:spLocks noChangeShapeType="1"/>
          </p:cNvSpPr>
          <p:nvPr/>
        </p:nvSpPr>
        <p:spPr bwMode="auto">
          <a:xfrm flipH="1">
            <a:off x="780729"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54103B60-C397-4C78-A3BC-685E6B426B34}"/>
              </a:ext>
            </a:extLst>
          </p:cNvPr>
          <p:cNvSpPr>
            <a:spLocks noChangeShapeType="1"/>
          </p:cNvSpPr>
          <p:nvPr/>
        </p:nvSpPr>
        <p:spPr bwMode="auto">
          <a:xfrm>
            <a:off x="323529"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BE68552F-7D82-40C6-95A5-F3B563FAB195}"/>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kat03">
            <a:extLst>
              <a:ext uri="{FF2B5EF4-FFF2-40B4-BE49-F238E27FC236}">
                <a16:creationId xmlns:a16="http://schemas.microsoft.com/office/drawing/2014/main" id="{14070D04-1DD6-449E-A08B-464007EB3C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196975"/>
            <a:ext cx="7993063" cy="545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5">
            <a:extLst>
              <a:ext uri="{FF2B5EF4-FFF2-40B4-BE49-F238E27FC236}">
                <a16:creationId xmlns:a16="http://schemas.microsoft.com/office/drawing/2014/main" id="{9FCE148B-5DDA-4E92-94C9-AB9135344BB3}"/>
              </a:ext>
            </a:extLst>
          </p:cNvPr>
          <p:cNvSpPr txBox="1">
            <a:spLocks noChangeArrowheads="1"/>
          </p:cNvSpPr>
          <p:nvPr/>
        </p:nvSpPr>
        <p:spPr bwMode="auto">
          <a:xfrm>
            <a:off x="827336" y="242665"/>
            <a:ext cx="6552976"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de-DE" sz="2800" b="1" dirty="0">
                <a:solidFill>
                  <a:srgbClr val="FF0000"/>
                </a:solidFill>
                <a:latin typeface="Arial" panose="020B0604020202020204" pitchFamily="34" charset="0"/>
              </a:rPr>
              <a:t>Schematic structure of an example of an FSPM from the literature:</a:t>
            </a:r>
            <a:endParaRPr lang="de-DE" altLang="de-DE" sz="2800" b="1" dirty="0">
              <a:solidFill>
                <a:srgbClr val="FF0000"/>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D0D0C342-4C69-4DA5-90DC-659F8FF42819}"/>
              </a:ext>
            </a:extLst>
          </p:cNvPr>
          <p:cNvSpPr>
            <a:spLocks noGrp="1"/>
          </p:cNvSpPr>
          <p:nvPr>
            <p:ph type="sldNum" sz="quarter" idx="12"/>
          </p:nvPr>
        </p:nvSpPr>
        <p:spPr/>
        <p:txBody>
          <a:bodyPr/>
          <a:lstStyle/>
          <a:p>
            <a:pPr>
              <a:defRPr/>
            </a:pPr>
            <a:fld id="{AEF71903-F711-47F8-A6E6-7225CF42791A}" type="slidenum">
              <a:rPr lang="de-DE" altLang="de-DE" smtClean="0"/>
              <a:pPr>
                <a:defRPr/>
              </a:pPr>
              <a:t>13</a:t>
            </a:fld>
            <a:endParaRPr lang="de-DE" altLang="de-DE"/>
          </a:p>
        </p:txBody>
      </p:sp>
      <p:sp>
        <p:nvSpPr>
          <p:cNvPr id="5" name="Line 3">
            <a:extLst>
              <a:ext uri="{FF2B5EF4-FFF2-40B4-BE49-F238E27FC236}">
                <a16:creationId xmlns:a16="http://schemas.microsoft.com/office/drawing/2014/main" id="{94027E17-AE1B-422A-926E-2DC4941AAE73}"/>
              </a:ext>
            </a:extLst>
          </p:cNvPr>
          <p:cNvSpPr>
            <a:spLocks noChangeShapeType="1"/>
          </p:cNvSpPr>
          <p:nvPr/>
        </p:nvSpPr>
        <p:spPr bwMode="auto">
          <a:xfrm flipH="1">
            <a:off x="780729"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A057C250-2003-44EA-B635-6409F5F3EC8D}"/>
              </a:ext>
            </a:extLst>
          </p:cNvPr>
          <p:cNvSpPr>
            <a:spLocks noChangeShapeType="1"/>
          </p:cNvSpPr>
          <p:nvPr/>
        </p:nvSpPr>
        <p:spPr bwMode="auto">
          <a:xfrm>
            <a:off x="323529"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FC67DCC9-00E7-4E41-8BB5-5D8F60260BED}"/>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91CBDF-A0FF-440D-845A-8C7A3825CBF3}"/>
              </a:ext>
            </a:extLst>
          </p:cNvPr>
          <p:cNvSpPr txBox="1"/>
          <p:nvPr/>
        </p:nvSpPr>
        <p:spPr>
          <a:xfrm>
            <a:off x="539552" y="301873"/>
            <a:ext cx="6192688" cy="3847207"/>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Our Goals</a:t>
            </a:r>
          </a:p>
          <a:p>
            <a:endParaRPr lang="en-US" dirty="0">
              <a:latin typeface="Arial" panose="020B0604020202020204" pitchFamily="34" charset="0"/>
              <a:cs typeface="Arial" panose="020B0604020202020204" pitchFamily="34" charset="0"/>
            </a:endParaRPr>
          </a:p>
          <a:p>
            <a:pPr marL="342900" indent="-342900">
              <a:buFontTx/>
              <a:buChar char="-"/>
            </a:pPr>
            <a:r>
              <a:rPr lang="en-US" dirty="0">
                <a:latin typeface="Arial" panose="020B0604020202020204" pitchFamily="34" charset="0"/>
                <a:cs typeface="Arial" panose="020B0604020202020204" pitchFamily="34" charset="0"/>
              </a:rPr>
              <a:t>Analyze a structural functional model</a:t>
            </a:r>
          </a:p>
          <a:p>
            <a:pPr marL="342900" indent="-342900">
              <a:buFontTx/>
              <a:buChar char="-"/>
            </a:pPr>
            <a:r>
              <a:rPr lang="en-US" dirty="0">
                <a:latin typeface="Arial" panose="020B0604020202020204" pitchFamily="34" charset="0"/>
                <a:cs typeface="Arial" panose="020B0604020202020204" pitchFamily="34" charset="0"/>
              </a:rPr>
              <a:t>Further development and improvement of model</a:t>
            </a:r>
          </a:p>
          <a:p>
            <a:pPr marL="342900" indent="-342900">
              <a:buFontTx/>
              <a:buChar char="-"/>
            </a:pPr>
            <a:r>
              <a:rPr lang="en-US" dirty="0">
                <a:latin typeface="Arial" panose="020B0604020202020204" pitchFamily="34" charset="0"/>
                <a:cs typeface="Arial" panose="020B0604020202020204" pitchFamily="34" charset="0"/>
              </a:rPr>
              <a:t>Evaluation of measured data (morphology and photosynthesis)</a:t>
            </a:r>
          </a:p>
          <a:p>
            <a:pPr marL="342900" indent="-342900">
              <a:buFontTx/>
              <a:buChar char="-"/>
            </a:pPr>
            <a:r>
              <a:rPr lang="en-US" dirty="0">
                <a:latin typeface="Arial" panose="020B0604020202020204" pitchFamily="34" charset="0"/>
                <a:cs typeface="Arial" panose="020B0604020202020204" pitchFamily="34" charset="0"/>
              </a:rPr>
              <a:t>Parameterization of the model with measured data</a:t>
            </a:r>
          </a:p>
          <a:p>
            <a:pPr marL="342900" indent="-342900">
              <a:buFontTx/>
              <a:buChar char="-"/>
            </a:pPr>
            <a:r>
              <a:rPr lang="en-US" dirty="0">
                <a:latin typeface="Arial" panose="020B0604020202020204" pitchFamily="34" charset="0"/>
                <a:cs typeface="Arial" panose="020B0604020202020204" pitchFamily="34" charset="0"/>
              </a:rPr>
              <a:t>Sensitivity analysis</a:t>
            </a:r>
            <a:endParaRPr lang="en-US" dirty="0"/>
          </a:p>
        </p:txBody>
      </p:sp>
      <p:pic>
        <p:nvPicPr>
          <p:cNvPr id="3" name="Picture 2">
            <a:extLst>
              <a:ext uri="{FF2B5EF4-FFF2-40B4-BE49-F238E27FC236}">
                <a16:creationId xmlns:a16="http://schemas.microsoft.com/office/drawing/2014/main" id="{5161D912-E199-43EF-85CE-47D35F62F26C}"/>
              </a:ext>
            </a:extLst>
          </p:cNvPr>
          <p:cNvPicPr>
            <a:picLocks noChangeAspect="1"/>
          </p:cNvPicPr>
          <p:nvPr/>
        </p:nvPicPr>
        <p:blipFill>
          <a:blip r:embed="rId2"/>
          <a:stretch>
            <a:fillRect/>
          </a:stretch>
        </p:blipFill>
        <p:spPr>
          <a:xfrm>
            <a:off x="4499992" y="3314105"/>
            <a:ext cx="4303623" cy="3067223"/>
          </a:xfrm>
          <a:prstGeom prst="rect">
            <a:avLst/>
          </a:prstGeom>
        </p:spPr>
      </p:pic>
      <p:sp>
        <p:nvSpPr>
          <p:cNvPr id="6" name="TextBox 5">
            <a:extLst>
              <a:ext uri="{FF2B5EF4-FFF2-40B4-BE49-F238E27FC236}">
                <a16:creationId xmlns:a16="http://schemas.microsoft.com/office/drawing/2014/main" id="{435A02C8-2CC7-4DD1-9C1B-2A4DCB9A5BC0}"/>
              </a:ext>
            </a:extLst>
          </p:cNvPr>
          <p:cNvSpPr txBox="1"/>
          <p:nvPr/>
        </p:nvSpPr>
        <p:spPr>
          <a:xfrm>
            <a:off x="5139635" y="6453922"/>
            <a:ext cx="3024336" cy="369332"/>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Beech model, Y. Ong, 2012</a:t>
            </a:r>
          </a:p>
        </p:txBody>
      </p:sp>
      <p:sp>
        <p:nvSpPr>
          <p:cNvPr id="4" name="Slide Number Placeholder 3">
            <a:extLst>
              <a:ext uri="{FF2B5EF4-FFF2-40B4-BE49-F238E27FC236}">
                <a16:creationId xmlns:a16="http://schemas.microsoft.com/office/drawing/2014/main" id="{01D04F78-E4A2-4FCB-8761-031C963492D2}"/>
              </a:ext>
            </a:extLst>
          </p:cNvPr>
          <p:cNvSpPr>
            <a:spLocks noGrp="1"/>
          </p:cNvSpPr>
          <p:nvPr>
            <p:ph type="sldNum" sz="quarter" idx="12"/>
          </p:nvPr>
        </p:nvSpPr>
        <p:spPr/>
        <p:txBody>
          <a:bodyPr/>
          <a:lstStyle/>
          <a:p>
            <a:pPr>
              <a:defRPr/>
            </a:pPr>
            <a:fld id="{AEF71903-F711-47F8-A6E6-7225CF42791A}" type="slidenum">
              <a:rPr lang="de-DE" altLang="de-DE" smtClean="0"/>
              <a:pPr>
                <a:defRPr/>
              </a:pPr>
              <a:t>14</a:t>
            </a:fld>
            <a:endParaRPr lang="de-DE" altLang="de-DE"/>
          </a:p>
        </p:txBody>
      </p:sp>
      <p:sp>
        <p:nvSpPr>
          <p:cNvPr id="7" name="Line 3">
            <a:extLst>
              <a:ext uri="{FF2B5EF4-FFF2-40B4-BE49-F238E27FC236}">
                <a16:creationId xmlns:a16="http://schemas.microsoft.com/office/drawing/2014/main" id="{97129242-9444-4C56-A2DC-E6A4E80FF2E2}"/>
              </a:ext>
            </a:extLst>
          </p:cNvPr>
          <p:cNvSpPr>
            <a:spLocks noChangeShapeType="1"/>
          </p:cNvSpPr>
          <p:nvPr/>
        </p:nvSpPr>
        <p:spPr bwMode="auto">
          <a:xfrm flipH="1">
            <a:off x="780729"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4">
            <a:extLst>
              <a:ext uri="{FF2B5EF4-FFF2-40B4-BE49-F238E27FC236}">
                <a16:creationId xmlns:a16="http://schemas.microsoft.com/office/drawing/2014/main" id="{71191B1D-FF3A-4F51-A1A0-F19D87B424FF}"/>
              </a:ext>
            </a:extLst>
          </p:cNvPr>
          <p:cNvSpPr>
            <a:spLocks noChangeShapeType="1"/>
          </p:cNvSpPr>
          <p:nvPr/>
        </p:nvSpPr>
        <p:spPr bwMode="auto">
          <a:xfrm>
            <a:off x="323529"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9" name="AutoShape 5">
            <a:extLst>
              <a:ext uri="{FF2B5EF4-FFF2-40B4-BE49-F238E27FC236}">
                <a16:creationId xmlns:a16="http://schemas.microsoft.com/office/drawing/2014/main" id="{B15D7C4B-2CF2-4236-A393-CC2DCA21D775}"/>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17165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a:extLst>
              <a:ext uri="{FF2B5EF4-FFF2-40B4-BE49-F238E27FC236}">
                <a16:creationId xmlns:a16="http://schemas.microsoft.com/office/drawing/2014/main" id="{44A32964-EEE3-48C0-84FB-2FD46749C99B}"/>
              </a:ext>
            </a:extLst>
          </p:cNvPr>
          <p:cNvSpPr txBox="1">
            <a:spLocks noChangeArrowheads="1"/>
          </p:cNvSpPr>
          <p:nvPr/>
        </p:nvSpPr>
        <p:spPr bwMode="auto">
          <a:xfrm>
            <a:off x="683570" y="339615"/>
            <a:ext cx="7848870" cy="6401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de-DE" b="1" dirty="0">
                <a:solidFill>
                  <a:srgbClr val="FF0000"/>
                </a:solidFill>
                <a:latin typeface="Arial" panose="020B0604020202020204" pitchFamily="34" charset="0"/>
                <a:cs typeface="Times New Roman" panose="02020603050405020304" pitchFamily="18" charset="0"/>
              </a:rPr>
              <a:t>Motivation for FSPMs of trees</a:t>
            </a:r>
          </a:p>
          <a:p>
            <a:pPr eaLnBrk="1" hangingPunct="1">
              <a:spcBef>
                <a:spcPct val="50000"/>
              </a:spcBef>
              <a:buFontTx/>
              <a:buNone/>
            </a:pPr>
            <a:r>
              <a:rPr lang="en-US" altLang="de-DE" sz="2800" dirty="0">
                <a:latin typeface="Arial" panose="020B0604020202020204" pitchFamily="34" charset="0"/>
                <a:cs typeface="Times New Roman" panose="02020603050405020304" pitchFamily="18" charset="0"/>
              </a:rPr>
              <a:t>Ecosystem Research:</a:t>
            </a:r>
          </a:p>
          <a:p>
            <a:pPr eaLnBrk="1" hangingPunct="1">
              <a:spcBef>
                <a:spcPct val="50000"/>
              </a:spcBef>
              <a:buFontTx/>
              <a:buNone/>
            </a:pPr>
            <a:r>
              <a:rPr lang="en-US" altLang="de-DE" sz="2800" dirty="0">
                <a:solidFill>
                  <a:schemeClr val="accent2"/>
                </a:solidFill>
                <a:latin typeface="Arial" panose="020B0604020202020204" pitchFamily="34" charset="0"/>
                <a:cs typeface="Times New Roman" panose="02020603050405020304" pitchFamily="18" charset="0"/>
              </a:rPr>
              <a:t>Forests as structurally rich communities</a:t>
            </a:r>
          </a:p>
          <a:p>
            <a:pPr eaLnBrk="1" hangingPunct="1">
              <a:spcBef>
                <a:spcPct val="50000"/>
              </a:spcBef>
              <a:buFontTx/>
              <a:buNone/>
            </a:pPr>
            <a:r>
              <a:rPr lang="en-US" altLang="de-DE" sz="2800" dirty="0">
                <a:solidFill>
                  <a:schemeClr val="accent2"/>
                </a:solidFill>
                <a:latin typeface="Arial" panose="020B0604020202020204" pitchFamily="34" charset="0"/>
                <a:cs typeface="Times New Roman" panose="02020603050405020304" pitchFamily="18" charset="0"/>
              </a:rPr>
              <a:t>Concrete questions:</a:t>
            </a:r>
          </a:p>
          <a:p>
            <a:pPr eaLnBrk="1" hangingPunct="1">
              <a:spcBef>
                <a:spcPct val="50000"/>
              </a:spcBef>
              <a:buFontTx/>
              <a:buNone/>
            </a:pPr>
            <a:r>
              <a:rPr lang="en-US" altLang="de-DE" sz="2800" dirty="0">
                <a:solidFill>
                  <a:schemeClr val="accent2"/>
                </a:solidFill>
                <a:latin typeface="Arial" panose="020B0604020202020204" pitchFamily="34" charset="0"/>
                <a:cs typeface="Times New Roman" panose="02020603050405020304" pitchFamily="18" charset="0"/>
              </a:rPr>
              <a:t>Influence of tree architecture</a:t>
            </a:r>
          </a:p>
          <a:p>
            <a:pPr marL="457200" indent="-457200" eaLnBrk="1" hangingPunct="1">
              <a:spcBef>
                <a:spcPct val="50000"/>
              </a:spcBef>
              <a:buFontTx/>
              <a:buChar char="-"/>
            </a:pPr>
            <a:r>
              <a:rPr lang="en-US" altLang="de-DE" sz="2800" dirty="0">
                <a:solidFill>
                  <a:schemeClr val="accent2"/>
                </a:solidFill>
                <a:latin typeface="Arial" panose="020B0604020202020204" pitchFamily="34" charset="0"/>
                <a:cs typeface="Times New Roman" panose="02020603050405020304" pitchFamily="18" charset="0"/>
              </a:rPr>
              <a:t>on the carbon balance?</a:t>
            </a:r>
          </a:p>
          <a:p>
            <a:pPr marL="457200" indent="-457200" eaLnBrk="1" hangingPunct="1">
              <a:spcBef>
                <a:spcPct val="50000"/>
              </a:spcBef>
              <a:buFontTx/>
              <a:buChar char="-"/>
            </a:pPr>
            <a:r>
              <a:rPr lang="en-US" altLang="de-DE" sz="2800" dirty="0">
                <a:solidFill>
                  <a:schemeClr val="accent2"/>
                </a:solidFill>
                <a:latin typeface="Arial" panose="020B0604020202020204" pitchFamily="34" charset="0"/>
                <a:cs typeface="Times New Roman" panose="02020603050405020304" pitchFamily="18" charset="0"/>
              </a:rPr>
              <a:t>on water balance / drought stress resistance?</a:t>
            </a:r>
          </a:p>
          <a:p>
            <a:pPr eaLnBrk="1" hangingPunct="1">
              <a:spcBef>
                <a:spcPct val="50000"/>
              </a:spcBef>
              <a:buNone/>
            </a:pPr>
            <a:r>
              <a:rPr lang="en-US" altLang="de-DE" sz="2800" dirty="0">
                <a:latin typeface="Arial" panose="020B0604020202020204" pitchFamily="34" charset="0"/>
                <a:cs typeface="Times New Roman" panose="02020603050405020304" pitchFamily="18" charset="0"/>
              </a:rPr>
              <a:t>Interpretation of crown degradation patterns</a:t>
            </a:r>
          </a:p>
          <a:p>
            <a:pPr eaLnBrk="1" hangingPunct="1">
              <a:spcBef>
                <a:spcPct val="50000"/>
              </a:spcBef>
              <a:buNone/>
            </a:pPr>
            <a:r>
              <a:rPr lang="en-US" altLang="de-DE" sz="2800" dirty="0">
                <a:solidFill>
                  <a:schemeClr val="accent2"/>
                </a:solidFill>
                <a:latin typeface="Arial" panose="020B0604020202020204" pitchFamily="34" charset="0"/>
                <a:cs typeface="Times New Roman" panose="02020603050405020304" pitchFamily="18" charset="0"/>
              </a:rPr>
              <a:t>Simulation:</a:t>
            </a:r>
          </a:p>
          <a:p>
            <a:pPr eaLnBrk="1" hangingPunct="1">
              <a:spcBef>
                <a:spcPct val="50000"/>
              </a:spcBef>
              <a:buNone/>
            </a:pPr>
            <a:r>
              <a:rPr lang="en-US" altLang="de-DE" sz="2800" dirty="0">
                <a:solidFill>
                  <a:schemeClr val="accent2"/>
                </a:solidFill>
                <a:latin typeface="Arial" panose="020B0604020202020204" pitchFamily="34" charset="0"/>
                <a:cs typeface="Times New Roman" panose="02020603050405020304" pitchFamily="18" charset="0"/>
              </a:rPr>
              <a:t>Competition, forestry interventions</a:t>
            </a:r>
            <a:endParaRPr lang="de-DE" altLang="de-DE" sz="2800" dirty="0">
              <a:solidFill>
                <a:schemeClr val="accent2"/>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538F75EC-BDC2-4414-9203-2F1DC5C6B0B0}"/>
              </a:ext>
            </a:extLst>
          </p:cNvPr>
          <p:cNvSpPr>
            <a:spLocks noGrp="1"/>
          </p:cNvSpPr>
          <p:nvPr>
            <p:ph type="sldNum" sz="quarter" idx="12"/>
          </p:nvPr>
        </p:nvSpPr>
        <p:spPr/>
        <p:txBody>
          <a:bodyPr/>
          <a:lstStyle/>
          <a:p>
            <a:pPr>
              <a:defRPr/>
            </a:pPr>
            <a:fld id="{AEF71903-F711-47F8-A6E6-7225CF42791A}" type="slidenum">
              <a:rPr lang="de-DE" altLang="de-DE" smtClean="0"/>
              <a:pPr>
                <a:defRPr/>
              </a:pPr>
              <a:t>15</a:t>
            </a:fld>
            <a:endParaRPr lang="de-DE" altLang="de-DE"/>
          </a:p>
        </p:txBody>
      </p:sp>
      <p:sp>
        <p:nvSpPr>
          <p:cNvPr id="4" name="Line 3">
            <a:extLst>
              <a:ext uri="{FF2B5EF4-FFF2-40B4-BE49-F238E27FC236}">
                <a16:creationId xmlns:a16="http://schemas.microsoft.com/office/drawing/2014/main" id="{56DB7DB6-0EA8-4AAB-84F2-FBD1E125B069}"/>
              </a:ext>
            </a:extLst>
          </p:cNvPr>
          <p:cNvSpPr>
            <a:spLocks noChangeShapeType="1"/>
          </p:cNvSpPr>
          <p:nvPr/>
        </p:nvSpPr>
        <p:spPr bwMode="auto">
          <a:xfrm flipH="1">
            <a:off x="780729"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5BEE63F9-C180-493C-8565-06A9628F82B1}"/>
              </a:ext>
            </a:extLst>
          </p:cNvPr>
          <p:cNvSpPr>
            <a:spLocks noChangeShapeType="1"/>
          </p:cNvSpPr>
          <p:nvPr/>
        </p:nvSpPr>
        <p:spPr bwMode="auto">
          <a:xfrm>
            <a:off x="323529"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E481C829-45A5-4C39-9091-DBDFB93F78B7}"/>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02429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a:extLst>
              <a:ext uri="{FF2B5EF4-FFF2-40B4-BE49-F238E27FC236}">
                <a16:creationId xmlns:a16="http://schemas.microsoft.com/office/drawing/2014/main" id="{67647362-23A9-4BDC-9F5A-CED6397B3B7C}"/>
              </a:ext>
            </a:extLst>
          </p:cNvPr>
          <p:cNvSpPr txBox="1">
            <a:spLocks noChangeArrowheads="1"/>
          </p:cNvSpPr>
          <p:nvPr/>
        </p:nvSpPr>
        <p:spPr bwMode="auto">
          <a:xfrm>
            <a:off x="539556" y="472598"/>
            <a:ext cx="7776860"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de-DE" b="1" dirty="0">
                <a:solidFill>
                  <a:srgbClr val="FF0000"/>
                </a:solidFill>
                <a:latin typeface="Arial" panose="020B0604020202020204" pitchFamily="34" charset="0"/>
                <a:cs typeface="Times New Roman" panose="02020603050405020304" pitchFamily="18" charset="0"/>
              </a:rPr>
              <a:t>Motivation for FSPMs of trees</a:t>
            </a:r>
          </a:p>
          <a:p>
            <a:pPr marL="342900" indent="-342900" eaLnBrk="1" hangingPunct="1">
              <a:spcBef>
                <a:spcPct val="50000"/>
              </a:spcBef>
              <a:buFont typeface="Wingdings" panose="05000000000000000000" pitchFamily="2" charset="2"/>
              <a:buChar char="Ø"/>
            </a:pPr>
            <a:r>
              <a:rPr lang="en-US" altLang="de-DE" sz="2400" dirty="0">
                <a:latin typeface="Arial" panose="020B0604020202020204" pitchFamily="34" charset="0"/>
                <a:cs typeface="Times New Roman" panose="02020603050405020304" pitchFamily="18" charset="0"/>
              </a:rPr>
              <a:t>Basic research:</a:t>
            </a:r>
          </a:p>
          <a:p>
            <a:pPr marL="457200" indent="-457200" eaLnBrk="1" hangingPunct="1">
              <a:spcBef>
                <a:spcPts val="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Tree canopy (+ root systems) = complex structures</a:t>
            </a:r>
          </a:p>
          <a:p>
            <a:pPr eaLnBrk="1" hangingPunct="1">
              <a:spcBef>
                <a:spcPts val="0"/>
              </a:spcBef>
              <a:buNone/>
            </a:pPr>
            <a:r>
              <a:rPr lang="en-US" altLang="de-DE" sz="2400" dirty="0">
                <a:solidFill>
                  <a:schemeClr val="accent2"/>
                </a:solidFill>
                <a:latin typeface="Arial" panose="020B0604020202020204" pitchFamily="34" charset="0"/>
                <a:cs typeface="Times New Roman" panose="02020603050405020304" pitchFamily="18" charset="0"/>
              </a:rPr>
              <a:t>      Information compression?</a:t>
            </a:r>
          </a:p>
          <a:p>
            <a:pPr marL="457200"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botanical knowledge base</a:t>
            </a:r>
          </a:p>
          <a:p>
            <a:pPr eaLnBrk="1" hangingPunct="1">
              <a:spcBef>
                <a:spcPct val="50000"/>
              </a:spcBef>
              <a:buNone/>
            </a:pPr>
            <a:r>
              <a:rPr lang="en-US" altLang="de-DE" sz="2400" dirty="0">
                <a:latin typeface="Arial" panose="020B0604020202020204" pitchFamily="34" charset="0"/>
                <a:cs typeface="Times New Roman" panose="02020603050405020304" pitchFamily="18" charset="0"/>
              </a:rPr>
              <a:t>     </a:t>
            </a:r>
            <a:r>
              <a:rPr lang="en-US" altLang="de-DE" sz="2400" dirty="0">
                <a:solidFill>
                  <a:schemeClr val="bg1">
                    <a:lumMod val="50000"/>
                  </a:schemeClr>
                </a:solidFill>
                <a:latin typeface="Arial" panose="020B0604020202020204" pitchFamily="34" charset="0"/>
                <a:cs typeface="Times New Roman" panose="02020603050405020304" pitchFamily="18" charset="0"/>
              </a:rPr>
              <a:t>Bridging the gap:</a:t>
            </a:r>
          </a:p>
          <a:p>
            <a:pPr marL="457200"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Forest botanical approach -- Ecosystem models</a:t>
            </a:r>
          </a:p>
          <a:p>
            <a:pPr marL="457200"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model coupling</a:t>
            </a:r>
          </a:p>
          <a:p>
            <a:pPr marL="342900" indent="-342900" eaLnBrk="1" hangingPunct="1">
              <a:spcBef>
                <a:spcPct val="50000"/>
              </a:spcBef>
              <a:buFont typeface="Wingdings" panose="05000000000000000000" pitchFamily="2" charset="2"/>
              <a:buChar char="Ø"/>
            </a:pPr>
            <a:r>
              <a:rPr lang="en-US" altLang="de-DE" sz="2400" dirty="0">
                <a:latin typeface="Arial" panose="020B0604020202020204" pitchFamily="34" charset="0"/>
                <a:cs typeface="Times New Roman" panose="02020603050405020304" pitchFamily="18" charset="0"/>
              </a:rPr>
              <a:t>Illustration</a:t>
            </a:r>
          </a:p>
          <a:p>
            <a:pPr eaLnBrk="1" hangingPunct="1">
              <a:spcBef>
                <a:spcPct val="50000"/>
              </a:spcBef>
              <a:buNone/>
            </a:pPr>
            <a:r>
              <a:rPr lang="en-US" altLang="de-DE" sz="2400" dirty="0">
                <a:solidFill>
                  <a:schemeClr val="accent2"/>
                </a:solidFill>
                <a:latin typeface="Arial" panose="020B0604020202020204" pitchFamily="34" charset="0"/>
                <a:cs typeface="Times New Roman" panose="02020603050405020304" pitchFamily="18" charset="0"/>
              </a:rPr>
              <a:t>-    Visualization of future development</a:t>
            </a:r>
          </a:p>
          <a:p>
            <a:pPr marL="457200"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Virtual landscapes as planning and decision-support tools</a:t>
            </a:r>
          </a:p>
        </p:txBody>
      </p:sp>
      <p:sp>
        <p:nvSpPr>
          <p:cNvPr id="2" name="Slide Number Placeholder 1">
            <a:extLst>
              <a:ext uri="{FF2B5EF4-FFF2-40B4-BE49-F238E27FC236}">
                <a16:creationId xmlns:a16="http://schemas.microsoft.com/office/drawing/2014/main" id="{6C161106-52D0-407C-A23E-D83AA98788A3}"/>
              </a:ext>
            </a:extLst>
          </p:cNvPr>
          <p:cNvSpPr>
            <a:spLocks noGrp="1"/>
          </p:cNvSpPr>
          <p:nvPr>
            <p:ph type="sldNum" sz="quarter" idx="12"/>
          </p:nvPr>
        </p:nvSpPr>
        <p:spPr/>
        <p:txBody>
          <a:bodyPr/>
          <a:lstStyle/>
          <a:p>
            <a:pPr>
              <a:defRPr/>
            </a:pPr>
            <a:fld id="{AEF71903-F711-47F8-A6E6-7225CF42791A}" type="slidenum">
              <a:rPr lang="de-DE" altLang="de-DE" smtClean="0"/>
              <a:pPr>
                <a:defRPr/>
              </a:pPr>
              <a:t>16</a:t>
            </a:fld>
            <a:endParaRPr lang="de-DE" altLang="de-DE"/>
          </a:p>
        </p:txBody>
      </p:sp>
      <p:sp>
        <p:nvSpPr>
          <p:cNvPr id="4" name="Line 3">
            <a:extLst>
              <a:ext uri="{FF2B5EF4-FFF2-40B4-BE49-F238E27FC236}">
                <a16:creationId xmlns:a16="http://schemas.microsoft.com/office/drawing/2014/main" id="{31027BA7-2F34-44C9-9DC3-F1ECC058823E}"/>
              </a:ext>
            </a:extLst>
          </p:cNvPr>
          <p:cNvSpPr>
            <a:spLocks noChangeShapeType="1"/>
          </p:cNvSpPr>
          <p:nvPr/>
        </p:nvSpPr>
        <p:spPr bwMode="auto">
          <a:xfrm flipH="1">
            <a:off x="780729"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2A8AC529-F25B-4047-BFAE-F118AC4572DB}"/>
              </a:ext>
            </a:extLst>
          </p:cNvPr>
          <p:cNvSpPr>
            <a:spLocks noChangeShapeType="1"/>
          </p:cNvSpPr>
          <p:nvPr/>
        </p:nvSpPr>
        <p:spPr bwMode="auto">
          <a:xfrm>
            <a:off x="323529"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CE01D884-85B3-469A-A3EF-D687A6A72E01}"/>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36457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0D27AD03-0D82-490C-8536-D17E918B2A82}"/>
              </a:ext>
            </a:extLst>
          </p:cNvPr>
          <p:cNvSpPr txBox="1">
            <a:spLocks noChangeArrowheads="1"/>
          </p:cNvSpPr>
          <p:nvPr/>
        </p:nvSpPr>
        <p:spPr bwMode="auto">
          <a:xfrm>
            <a:off x="467546" y="476250"/>
            <a:ext cx="8640958" cy="566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de-DE" b="1" dirty="0">
                <a:solidFill>
                  <a:srgbClr val="FF0000"/>
                </a:solidFill>
                <a:latin typeface="Arial" panose="020B0604020202020204" pitchFamily="34" charset="0"/>
                <a:cs typeface="Times New Roman" panose="02020603050405020304" pitchFamily="18" charset="0"/>
              </a:rPr>
              <a:t>Motivation for FSPMs of trees</a:t>
            </a:r>
          </a:p>
          <a:p>
            <a:pPr eaLnBrk="1" hangingPunct="1">
              <a:spcBef>
                <a:spcPct val="50000"/>
              </a:spcBef>
              <a:buFontTx/>
              <a:buNone/>
            </a:pPr>
            <a:endParaRPr lang="en-US" altLang="de-DE" sz="1200" b="1" dirty="0">
              <a:solidFill>
                <a:srgbClr val="CC0000"/>
              </a:solidFill>
              <a:latin typeface="Arial" panose="020B0604020202020204" pitchFamily="34" charset="0"/>
              <a:cs typeface="Times New Roman" panose="02020603050405020304" pitchFamily="18" charset="0"/>
            </a:endParaRPr>
          </a:p>
          <a:p>
            <a:pPr marL="342900" indent="-342900" eaLnBrk="1" hangingPunct="1">
              <a:spcBef>
                <a:spcPct val="50000"/>
              </a:spcBef>
              <a:buFont typeface="Wingdings" panose="05000000000000000000" pitchFamily="2" charset="2"/>
              <a:buChar char="Ø"/>
            </a:pPr>
            <a:r>
              <a:rPr lang="en-US" altLang="de-DE" sz="2400" dirty="0">
                <a:latin typeface="Arial" panose="020B0604020202020204" pitchFamily="34" charset="0"/>
                <a:cs typeface="Times New Roman" panose="02020603050405020304" pitchFamily="18" charset="0"/>
              </a:rPr>
              <a:t>Special requirements of the modelling of:</a:t>
            </a:r>
          </a:p>
          <a:p>
            <a:pPr marL="457200"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Light in existing buildings</a:t>
            </a:r>
          </a:p>
          <a:p>
            <a:pPr marL="457200"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Mechanics</a:t>
            </a:r>
          </a:p>
          <a:p>
            <a:pPr marL="457200"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Water flow in the tree</a:t>
            </a:r>
          </a:p>
          <a:p>
            <a:pPr marL="457200"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Competition</a:t>
            </a:r>
          </a:p>
          <a:p>
            <a:pPr marL="457200" indent="-457200" eaLnBrk="1" hangingPunct="1">
              <a:spcBef>
                <a:spcPct val="50000"/>
              </a:spcBef>
              <a:buFontTx/>
              <a:buChar char="-"/>
            </a:pPr>
            <a:endParaRPr lang="en-US" altLang="de-DE" sz="1200" dirty="0">
              <a:solidFill>
                <a:schemeClr val="accent2"/>
              </a:solidFill>
              <a:latin typeface="Arial" panose="020B0604020202020204" pitchFamily="34" charset="0"/>
              <a:cs typeface="Times New Roman" panose="02020603050405020304" pitchFamily="18" charset="0"/>
            </a:endParaRPr>
          </a:p>
          <a:p>
            <a:pPr marL="342900" indent="-342900" eaLnBrk="1" hangingPunct="1">
              <a:spcBef>
                <a:spcPct val="50000"/>
              </a:spcBef>
              <a:buFont typeface="Wingdings" panose="05000000000000000000" pitchFamily="2" charset="2"/>
              <a:buChar char="Ø"/>
            </a:pPr>
            <a:r>
              <a:rPr lang="en-US" altLang="de-DE" sz="2400" dirty="0">
                <a:latin typeface="Arial" panose="020B0604020202020204" pitchFamily="34" charset="0"/>
                <a:cs typeface="Times New Roman" panose="02020603050405020304" pitchFamily="18" charset="0"/>
              </a:rPr>
              <a:t>Bridge between process models and botanical observations</a:t>
            </a:r>
          </a:p>
          <a:p>
            <a:pPr marL="342900" indent="-342900" eaLnBrk="1" hangingPunct="1">
              <a:spcBef>
                <a:spcPct val="50000"/>
              </a:spcBef>
              <a:buFont typeface="Wingdings" panose="05000000000000000000" pitchFamily="2" charset="2"/>
              <a:buChar char="Ø"/>
            </a:pPr>
            <a:endParaRPr lang="en-US" altLang="de-DE" sz="1200" dirty="0">
              <a:latin typeface="Arial" panose="020B0604020202020204" pitchFamily="34" charset="0"/>
              <a:cs typeface="Times New Roman" panose="02020603050405020304" pitchFamily="18" charset="0"/>
            </a:endParaRPr>
          </a:p>
          <a:p>
            <a:pPr marL="342900" indent="-342900" eaLnBrk="1" hangingPunct="1">
              <a:spcBef>
                <a:spcPct val="50000"/>
              </a:spcBef>
              <a:buFont typeface="Wingdings" panose="05000000000000000000" pitchFamily="2" charset="2"/>
              <a:buChar char="Ø"/>
            </a:pPr>
            <a:r>
              <a:rPr lang="en-US" altLang="de-DE" sz="2400" dirty="0">
                <a:latin typeface="Arial" panose="020B0604020202020204" pitchFamily="34" charset="0"/>
                <a:cs typeface="Times New Roman" panose="02020603050405020304" pitchFamily="18" charset="0"/>
              </a:rPr>
              <a:t>Common basis for various processes in/on the tree (increasing the consistency of different models)</a:t>
            </a:r>
            <a:endParaRPr lang="de-DE" altLang="de-DE" sz="24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9A7D663D-8422-4ACD-9421-ADC4A2AC69CA}"/>
              </a:ext>
            </a:extLst>
          </p:cNvPr>
          <p:cNvSpPr>
            <a:spLocks noGrp="1"/>
          </p:cNvSpPr>
          <p:nvPr>
            <p:ph type="sldNum" sz="quarter" idx="12"/>
          </p:nvPr>
        </p:nvSpPr>
        <p:spPr/>
        <p:txBody>
          <a:bodyPr/>
          <a:lstStyle/>
          <a:p>
            <a:pPr>
              <a:defRPr/>
            </a:pPr>
            <a:fld id="{AEF71903-F711-47F8-A6E6-7225CF42791A}" type="slidenum">
              <a:rPr lang="de-DE" altLang="de-DE" smtClean="0"/>
              <a:pPr>
                <a:defRPr/>
              </a:pPr>
              <a:t>17</a:t>
            </a:fld>
            <a:endParaRPr lang="de-DE" altLang="de-DE"/>
          </a:p>
        </p:txBody>
      </p:sp>
      <p:sp>
        <p:nvSpPr>
          <p:cNvPr id="4" name="Line 3">
            <a:extLst>
              <a:ext uri="{FF2B5EF4-FFF2-40B4-BE49-F238E27FC236}">
                <a16:creationId xmlns:a16="http://schemas.microsoft.com/office/drawing/2014/main" id="{601AB8AE-4242-4F0F-BC4F-D9F45E0F9EEE}"/>
              </a:ext>
            </a:extLst>
          </p:cNvPr>
          <p:cNvSpPr>
            <a:spLocks noChangeShapeType="1"/>
          </p:cNvSpPr>
          <p:nvPr/>
        </p:nvSpPr>
        <p:spPr bwMode="auto">
          <a:xfrm flipH="1">
            <a:off x="780729"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E17096B7-F53A-4A56-B808-352310B4194B}"/>
              </a:ext>
            </a:extLst>
          </p:cNvPr>
          <p:cNvSpPr>
            <a:spLocks noChangeShapeType="1"/>
          </p:cNvSpPr>
          <p:nvPr/>
        </p:nvSpPr>
        <p:spPr bwMode="auto">
          <a:xfrm>
            <a:off x="323529"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6D407747-2B1C-4A0D-9EA5-697A7010A489}"/>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39971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a:extLst>
              <a:ext uri="{FF2B5EF4-FFF2-40B4-BE49-F238E27FC236}">
                <a16:creationId xmlns:a16="http://schemas.microsoft.com/office/drawing/2014/main" id="{36736849-ED7C-4530-862B-0B57356AD176}"/>
              </a:ext>
            </a:extLst>
          </p:cNvPr>
          <p:cNvSpPr txBox="1">
            <a:spLocks noChangeArrowheads="1"/>
          </p:cNvSpPr>
          <p:nvPr/>
        </p:nvSpPr>
        <p:spPr bwMode="auto">
          <a:xfrm>
            <a:off x="863593" y="796637"/>
            <a:ext cx="7308805"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None/>
            </a:pPr>
            <a:r>
              <a:rPr lang="en-US" altLang="de-DE" b="1" dirty="0">
                <a:solidFill>
                  <a:srgbClr val="FF0000"/>
                </a:solidFill>
                <a:latin typeface="Arial" panose="020B0604020202020204" pitchFamily="34" charset="0"/>
                <a:cs typeface="Times New Roman" panose="02020603050405020304" pitchFamily="18" charset="0"/>
              </a:rPr>
              <a:t>Origins of plant modelling, schools and motivations</a:t>
            </a:r>
          </a:p>
          <a:p>
            <a:pPr eaLnBrk="1" hangingPunct="1">
              <a:spcBef>
                <a:spcPct val="50000"/>
              </a:spcBef>
              <a:buNone/>
            </a:pPr>
            <a:endParaRPr lang="en-US" altLang="de-DE" sz="2400" dirty="0">
              <a:latin typeface="Arial" panose="020B0604020202020204" pitchFamily="34" charset="0"/>
              <a:cs typeface="Times New Roman" panose="02020603050405020304" pitchFamily="18" charset="0"/>
            </a:endParaRPr>
          </a:p>
          <a:p>
            <a:pPr marL="342900" indent="-342900" eaLnBrk="1" hangingPunct="1">
              <a:spcBef>
                <a:spcPct val="50000"/>
              </a:spcBef>
              <a:buFontTx/>
              <a:buChar char="-"/>
            </a:pPr>
            <a:r>
              <a:rPr lang="en-US" altLang="de-DE" sz="2800" dirty="0">
                <a:latin typeface="Arial" panose="020B0604020202020204" pitchFamily="34" charset="0"/>
                <a:cs typeface="Times New Roman" panose="02020603050405020304" pitchFamily="18" charset="0"/>
              </a:rPr>
              <a:t>French school</a:t>
            </a:r>
          </a:p>
          <a:p>
            <a:pPr eaLnBrk="1" hangingPunct="1">
              <a:spcBef>
                <a:spcPct val="50000"/>
              </a:spcBef>
              <a:buFontTx/>
              <a:buNone/>
            </a:pPr>
            <a:r>
              <a:rPr lang="en-US" altLang="de-DE" sz="2800" dirty="0">
                <a:latin typeface="Arial" panose="020B0604020202020204" pitchFamily="34" charset="0"/>
                <a:cs typeface="Times New Roman" panose="02020603050405020304" pitchFamily="18" charset="0"/>
              </a:rPr>
              <a:t>    	</a:t>
            </a:r>
            <a:r>
              <a:rPr lang="en-US" altLang="de-DE" sz="2800" dirty="0">
                <a:solidFill>
                  <a:srgbClr val="0000FF"/>
                </a:solidFill>
                <a:latin typeface="Arial" panose="020B0604020202020204" pitchFamily="34" charset="0"/>
                <a:cs typeface="Times New Roman" panose="02020603050405020304" pitchFamily="18" charset="0"/>
              </a:rPr>
              <a:t>(</a:t>
            </a:r>
            <a:r>
              <a:rPr lang="en-US" altLang="de-DE" sz="2800" dirty="0" err="1">
                <a:solidFill>
                  <a:srgbClr val="0000FF"/>
                </a:solidFill>
                <a:latin typeface="Arial" panose="020B0604020202020204" pitchFamily="34" charset="0"/>
                <a:cs typeface="Times New Roman" panose="02020603050405020304" pitchFamily="18" charset="0"/>
              </a:rPr>
              <a:t>Hallé</a:t>
            </a:r>
            <a:r>
              <a:rPr lang="en-US" altLang="de-DE" sz="2800" dirty="0">
                <a:solidFill>
                  <a:srgbClr val="0000FF"/>
                </a:solidFill>
                <a:latin typeface="Arial" panose="020B0604020202020204" pitchFamily="34" charset="0"/>
                <a:cs typeface="Times New Roman" panose="02020603050405020304" pitchFamily="18" charset="0"/>
              </a:rPr>
              <a:t> et al.:  botany;  CIRAD)</a:t>
            </a:r>
          </a:p>
          <a:p>
            <a:pPr eaLnBrk="1" hangingPunct="1">
              <a:spcBef>
                <a:spcPct val="50000"/>
              </a:spcBef>
              <a:buNone/>
            </a:pPr>
            <a:r>
              <a:rPr lang="en-US" altLang="de-DE" sz="2800" dirty="0">
                <a:solidFill>
                  <a:srgbClr val="0000FF"/>
                </a:solidFill>
                <a:latin typeface="Arial" panose="020B0604020202020204" pitchFamily="34" charset="0"/>
                <a:cs typeface="Times New Roman" panose="02020603050405020304" pitchFamily="18" charset="0"/>
              </a:rPr>
              <a:t>	tropical forests</a:t>
            </a:r>
          </a:p>
          <a:p>
            <a:pPr eaLnBrk="1" hangingPunct="1">
              <a:spcBef>
                <a:spcPct val="50000"/>
              </a:spcBef>
              <a:buNone/>
            </a:pPr>
            <a:r>
              <a:rPr lang="en-US" altLang="de-DE" sz="2800" dirty="0">
                <a:solidFill>
                  <a:srgbClr val="0000FF"/>
                </a:solidFill>
                <a:latin typeface="Arial" panose="020B0604020202020204" pitchFamily="34" charset="0"/>
                <a:cs typeface="Times New Roman" panose="02020603050405020304" pitchFamily="18" charset="0"/>
              </a:rPr>
              <a:t>	agronomy</a:t>
            </a:r>
          </a:p>
        </p:txBody>
      </p:sp>
      <p:sp>
        <p:nvSpPr>
          <p:cNvPr id="2" name="Slide Number Placeholder 1">
            <a:extLst>
              <a:ext uri="{FF2B5EF4-FFF2-40B4-BE49-F238E27FC236}">
                <a16:creationId xmlns:a16="http://schemas.microsoft.com/office/drawing/2014/main" id="{82D0F312-375E-4ED2-817D-23C2BBE7C939}"/>
              </a:ext>
            </a:extLst>
          </p:cNvPr>
          <p:cNvSpPr>
            <a:spLocks noGrp="1"/>
          </p:cNvSpPr>
          <p:nvPr>
            <p:ph type="sldNum" sz="quarter" idx="12"/>
          </p:nvPr>
        </p:nvSpPr>
        <p:spPr/>
        <p:txBody>
          <a:bodyPr/>
          <a:lstStyle/>
          <a:p>
            <a:pPr>
              <a:defRPr/>
            </a:pPr>
            <a:fld id="{AEF71903-F711-47F8-A6E6-7225CF42791A}" type="slidenum">
              <a:rPr lang="de-DE" altLang="de-DE" smtClean="0"/>
              <a:pPr>
                <a:defRPr/>
              </a:pPr>
              <a:t>18</a:t>
            </a:fld>
            <a:endParaRPr lang="de-DE" altLang="de-DE"/>
          </a:p>
        </p:txBody>
      </p:sp>
      <p:sp>
        <p:nvSpPr>
          <p:cNvPr id="4" name="Line 3">
            <a:extLst>
              <a:ext uri="{FF2B5EF4-FFF2-40B4-BE49-F238E27FC236}">
                <a16:creationId xmlns:a16="http://schemas.microsoft.com/office/drawing/2014/main" id="{A47DAFEA-297F-4914-8574-788CF4F5BA2E}"/>
              </a:ext>
            </a:extLst>
          </p:cNvPr>
          <p:cNvSpPr>
            <a:spLocks noChangeShapeType="1"/>
          </p:cNvSpPr>
          <p:nvPr/>
        </p:nvSpPr>
        <p:spPr bwMode="auto">
          <a:xfrm flipH="1">
            <a:off x="780729"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1974E4C3-AC37-46D3-841A-B8017713F7F8}"/>
              </a:ext>
            </a:extLst>
          </p:cNvPr>
          <p:cNvSpPr>
            <a:spLocks noChangeShapeType="1"/>
          </p:cNvSpPr>
          <p:nvPr/>
        </p:nvSpPr>
        <p:spPr bwMode="auto">
          <a:xfrm>
            <a:off x="323529"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953C8249-7D3A-4DF5-819B-C0885DD83706}"/>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50120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5" descr="kat04">
            <a:extLst>
              <a:ext uri="{FF2B5EF4-FFF2-40B4-BE49-F238E27FC236}">
                <a16:creationId xmlns:a16="http://schemas.microsoft.com/office/drawing/2014/main" id="{597F8DF5-F206-43A3-A2AB-3F9F3F5112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708275"/>
            <a:ext cx="7920037"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6">
            <a:extLst>
              <a:ext uri="{FF2B5EF4-FFF2-40B4-BE49-F238E27FC236}">
                <a16:creationId xmlns:a16="http://schemas.microsoft.com/office/drawing/2014/main" id="{D6DC7829-5A3D-4DB7-9387-C38E6CCBE009}"/>
              </a:ext>
            </a:extLst>
          </p:cNvPr>
          <p:cNvSpPr txBox="1">
            <a:spLocks noChangeArrowheads="1"/>
          </p:cNvSpPr>
          <p:nvPr/>
        </p:nvSpPr>
        <p:spPr bwMode="auto">
          <a:xfrm>
            <a:off x="5508625" y="1844675"/>
            <a:ext cx="35278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400" dirty="0">
                <a:solidFill>
                  <a:schemeClr val="accent2"/>
                </a:solidFill>
                <a:latin typeface="Arial" panose="020B0604020202020204" pitchFamily="34" charset="0"/>
              </a:rPr>
              <a:t>23 </a:t>
            </a:r>
            <a:r>
              <a:rPr lang="de-DE" altLang="de-DE" sz="2400" dirty="0" err="1">
                <a:solidFill>
                  <a:schemeClr val="accent2"/>
                </a:solidFill>
                <a:latin typeface="Arial" panose="020B0604020202020204" pitchFamily="34" charset="0"/>
              </a:rPr>
              <a:t>architectural</a:t>
            </a:r>
            <a:r>
              <a:rPr lang="de-DE" altLang="de-DE" sz="2400" dirty="0">
                <a:solidFill>
                  <a:schemeClr val="accent2"/>
                </a:solidFill>
                <a:latin typeface="Arial" panose="020B0604020202020204" pitchFamily="34" charset="0"/>
              </a:rPr>
              <a:t> </a:t>
            </a:r>
            <a:r>
              <a:rPr lang="de-DE" altLang="de-DE" sz="2400" dirty="0" err="1">
                <a:solidFill>
                  <a:schemeClr val="accent2"/>
                </a:solidFill>
                <a:latin typeface="Arial" panose="020B0604020202020204" pitchFamily="34" charset="0"/>
              </a:rPr>
              <a:t>models</a:t>
            </a:r>
            <a:endParaRPr lang="de-DE" altLang="de-DE" sz="2400" dirty="0">
              <a:solidFill>
                <a:schemeClr val="accent2"/>
              </a:solidFill>
              <a:latin typeface="Arial" panose="020B0604020202020204" pitchFamily="34" charset="0"/>
            </a:endParaRPr>
          </a:p>
        </p:txBody>
      </p:sp>
      <p:sp>
        <p:nvSpPr>
          <p:cNvPr id="21509" name="Line 7">
            <a:extLst>
              <a:ext uri="{FF2B5EF4-FFF2-40B4-BE49-F238E27FC236}">
                <a16:creationId xmlns:a16="http://schemas.microsoft.com/office/drawing/2014/main" id="{D7CAAF76-640A-49C2-819B-A2D6C203D6E4}"/>
              </a:ext>
            </a:extLst>
          </p:cNvPr>
          <p:cNvSpPr>
            <a:spLocks noChangeShapeType="1"/>
          </p:cNvSpPr>
          <p:nvPr/>
        </p:nvSpPr>
        <p:spPr bwMode="auto">
          <a:xfrm>
            <a:off x="7019925" y="2349500"/>
            <a:ext cx="0" cy="574675"/>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Text Box 4">
            <a:extLst>
              <a:ext uri="{FF2B5EF4-FFF2-40B4-BE49-F238E27FC236}">
                <a16:creationId xmlns:a16="http://schemas.microsoft.com/office/drawing/2014/main" id="{5D051541-FAE3-4EB7-B9FE-524355A18F8C}"/>
              </a:ext>
            </a:extLst>
          </p:cNvPr>
          <p:cNvSpPr txBox="1">
            <a:spLocks noChangeArrowheads="1"/>
          </p:cNvSpPr>
          <p:nvPr/>
        </p:nvSpPr>
        <p:spPr bwMode="auto">
          <a:xfrm>
            <a:off x="467866" y="318715"/>
            <a:ext cx="8640638"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None/>
            </a:pPr>
            <a:r>
              <a:rPr lang="en-US" altLang="de-DE" b="1" dirty="0">
                <a:solidFill>
                  <a:srgbClr val="FF0000"/>
                </a:solidFill>
                <a:latin typeface="Arial" panose="020B0604020202020204" pitchFamily="34" charset="0"/>
                <a:cs typeface="Times New Roman" panose="02020603050405020304" pitchFamily="18" charset="0"/>
              </a:rPr>
              <a:t>Origins of plant modelling, schools and motivations</a:t>
            </a:r>
          </a:p>
          <a:p>
            <a:pPr marL="342900" indent="-342900" eaLnBrk="1" hangingPunct="1">
              <a:spcBef>
                <a:spcPct val="50000"/>
              </a:spcBef>
              <a:buFontTx/>
              <a:buChar char="-"/>
            </a:pPr>
            <a:r>
              <a:rPr lang="en-US" altLang="de-DE" sz="2000" dirty="0">
                <a:latin typeface="Arial" panose="020B0604020202020204" pitchFamily="34" charset="0"/>
                <a:cs typeface="Times New Roman" panose="02020603050405020304" pitchFamily="18" charset="0"/>
              </a:rPr>
              <a:t>French school</a:t>
            </a:r>
          </a:p>
          <a:p>
            <a:pPr eaLnBrk="1" hangingPunct="1">
              <a:spcBef>
                <a:spcPct val="50000"/>
              </a:spcBef>
              <a:buFontTx/>
              <a:buNone/>
            </a:pPr>
            <a:r>
              <a:rPr lang="en-US" altLang="de-DE" sz="2000" dirty="0">
                <a:latin typeface="Arial" panose="020B0604020202020204" pitchFamily="34" charset="0"/>
                <a:cs typeface="Times New Roman" panose="02020603050405020304" pitchFamily="18" charset="0"/>
              </a:rPr>
              <a:t>    	(</a:t>
            </a:r>
            <a:r>
              <a:rPr lang="en-US" altLang="de-DE" sz="2000" dirty="0" err="1">
                <a:latin typeface="Arial" panose="020B0604020202020204" pitchFamily="34" charset="0"/>
                <a:cs typeface="Times New Roman" panose="02020603050405020304" pitchFamily="18" charset="0"/>
              </a:rPr>
              <a:t>Hallé</a:t>
            </a:r>
            <a:r>
              <a:rPr lang="en-US" altLang="de-DE" sz="2000" dirty="0">
                <a:latin typeface="Arial" panose="020B0604020202020204" pitchFamily="34" charset="0"/>
                <a:cs typeface="Times New Roman" panose="02020603050405020304" pitchFamily="18" charset="0"/>
              </a:rPr>
              <a:t> et al.: Botany; CIRAD)</a:t>
            </a:r>
          </a:p>
          <a:p>
            <a:pPr eaLnBrk="1" hangingPunct="1">
              <a:spcBef>
                <a:spcPct val="50000"/>
              </a:spcBef>
              <a:buNone/>
            </a:pPr>
            <a:r>
              <a:rPr lang="en-US" altLang="de-DE" sz="2000" dirty="0">
                <a:latin typeface="Arial" panose="020B0604020202020204" pitchFamily="34" charset="0"/>
                <a:cs typeface="Times New Roman" panose="02020603050405020304" pitchFamily="18" charset="0"/>
              </a:rPr>
              <a:t>	tropical forests, agronomy</a:t>
            </a:r>
          </a:p>
        </p:txBody>
      </p:sp>
      <p:sp>
        <p:nvSpPr>
          <p:cNvPr id="2" name="Slide Number Placeholder 1">
            <a:extLst>
              <a:ext uri="{FF2B5EF4-FFF2-40B4-BE49-F238E27FC236}">
                <a16:creationId xmlns:a16="http://schemas.microsoft.com/office/drawing/2014/main" id="{6ADF51FE-DA8E-45FA-AED2-918D6D5EDB20}"/>
              </a:ext>
            </a:extLst>
          </p:cNvPr>
          <p:cNvSpPr>
            <a:spLocks noGrp="1"/>
          </p:cNvSpPr>
          <p:nvPr>
            <p:ph type="sldNum" sz="quarter" idx="12"/>
          </p:nvPr>
        </p:nvSpPr>
        <p:spPr/>
        <p:txBody>
          <a:bodyPr/>
          <a:lstStyle/>
          <a:p>
            <a:pPr>
              <a:defRPr/>
            </a:pPr>
            <a:fld id="{AEF71903-F711-47F8-A6E6-7225CF42791A}" type="slidenum">
              <a:rPr lang="de-DE" altLang="de-DE" smtClean="0"/>
              <a:pPr>
                <a:defRPr/>
              </a:pPr>
              <a:t>19</a:t>
            </a:fld>
            <a:endParaRPr lang="de-DE" altLang="de-DE"/>
          </a:p>
        </p:txBody>
      </p:sp>
      <p:sp>
        <p:nvSpPr>
          <p:cNvPr id="8" name="Line 3">
            <a:extLst>
              <a:ext uri="{FF2B5EF4-FFF2-40B4-BE49-F238E27FC236}">
                <a16:creationId xmlns:a16="http://schemas.microsoft.com/office/drawing/2014/main" id="{4E0D6290-1354-408E-93C9-4EC048D63BFA}"/>
              </a:ext>
            </a:extLst>
          </p:cNvPr>
          <p:cNvSpPr>
            <a:spLocks noChangeShapeType="1"/>
          </p:cNvSpPr>
          <p:nvPr/>
        </p:nvSpPr>
        <p:spPr bwMode="auto">
          <a:xfrm flipH="1">
            <a:off x="780729"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4">
            <a:extLst>
              <a:ext uri="{FF2B5EF4-FFF2-40B4-BE49-F238E27FC236}">
                <a16:creationId xmlns:a16="http://schemas.microsoft.com/office/drawing/2014/main" id="{53AC9934-E046-4102-A5DE-17816D64C6B9}"/>
              </a:ext>
            </a:extLst>
          </p:cNvPr>
          <p:cNvSpPr>
            <a:spLocks noChangeShapeType="1"/>
          </p:cNvSpPr>
          <p:nvPr/>
        </p:nvSpPr>
        <p:spPr bwMode="auto">
          <a:xfrm>
            <a:off x="323529"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0" name="AutoShape 5">
            <a:extLst>
              <a:ext uri="{FF2B5EF4-FFF2-40B4-BE49-F238E27FC236}">
                <a16:creationId xmlns:a16="http://schemas.microsoft.com/office/drawing/2014/main" id="{A6F1E51A-B86A-4C8B-AF56-45F3F6D53B37}"/>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60966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a:extLst>
              <a:ext uri="{FF2B5EF4-FFF2-40B4-BE49-F238E27FC236}">
                <a16:creationId xmlns:a16="http://schemas.microsoft.com/office/drawing/2014/main" id="{CD96E337-ACFE-4915-AE69-B3D718719B4F}"/>
              </a:ext>
            </a:extLst>
          </p:cNvPr>
          <p:cNvSpPr txBox="1">
            <a:spLocks noChangeArrowheads="1"/>
          </p:cNvSpPr>
          <p:nvPr/>
        </p:nvSpPr>
        <p:spPr bwMode="auto">
          <a:xfrm>
            <a:off x="612527" y="318914"/>
            <a:ext cx="8135937"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US" altLang="de-DE" b="1" dirty="0">
                <a:solidFill>
                  <a:srgbClr val="FF0000"/>
                </a:solidFill>
                <a:latin typeface="Arial" panose="020B0604020202020204" pitchFamily="34" charset="0"/>
                <a:cs typeface="Arial" panose="020B0604020202020204" pitchFamily="34" charset="0"/>
              </a:rPr>
              <a:t>Functional-structural plant models</a:t>
            </a:r>
            <a:endParaRPr lang="de-DE" altLang="de-DE" b="1" dirty="0">
              <a:solidFill>
                <a:srgbClr val="FF0000"/>
              </a:solidFill>
              <a:latin typeface="Arial" panose="020B0604020202020204" pitchFamily="34" charset="0"/>
            </a:endParaRP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000" dirty="0">
                <a:latin typeface="Arial" panose="020B0604020202020204" pitchFamily="34" charset="0"/>
              </a:rPr>
              <a:t>Workload: 6 ECTS</a:t>
            </a: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000" dirty="0">
                <a:latin typeface="Arial" panose="020B0604020202020204" pitchFamily="34" charset="0"/>
              </a:rPr>
              <a:t>Lectures + </a:t>
            </a:r>
            <a:r>
              <a:rPr lang="de-DE" altLang="de-DE" sz="2000" dirty="0" err="1">
                <a:latin typeface="Arial" panose="020B0604020202020204" pitchFamily="34" charset="0"/>
              </a:rPr>
              <a:t>Exercises</a:t>
            </a:r>
            <a:r>
              <a:rPr lang="de-DE" altLang="de-DE" sz="2000" dirty="0">
                <a:latin typeface="Arial" panose="020B0604020202020204" pitchFamily="34" charset="0"/>
              </a:rPr>
              <a:t> + Self-</a:t>
            </a:r>
            <a:r>
              <a:rPr lang="de-DE" altLang="de-DE" sz="2000" dirty="0" err="1">
                <a:latin typeface="Arial" panose="020B0604020202020204" pitchFamily="34" charset="0"/>
              </a:rPr>
              <a:t>study</a:t>
            </a:r>
            <a:endParaRPr lang="de-DE" altLang="de-DE" sz="2000" dirty="0">
              <a:latin typeface="Arial" panose="020B0604020202020204" pitchFamily="34" charset="0"/>
            </a:endParaRP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400" dirty="0">
                <a:latin typeface="Arial" panose="020B0604020202020204" pitchFamily="34" charset="0"/>
              </a:rPr>
              <a:t>Homepage </a:t>
            </a:r>
            <a:r>
              <a:rPr lang="de-DE" altLang="de-DE" sz="2400" dirty="0" err="1">
                <a:latin typeface="Arial" panose="020B0604020202020204" pitchFamily="34" charset="0"/>
              </a:rPr>
              <a:t>of</a:t>
            </a:r>
            <a:r>
              <a:rPr lang="de-DE" altLang="de-DE" sz="2400" dirty="0">
                <a:latin typeface="Arial" panose="020B0604020202020204" pitchFamily="34" charset="0"/>
              </a:rPr>
              <a:t> </a:t>
            </a:r>
            <a:r>
              <a:rPr lang="de-DE" altLang="de-DE" sz="2400" dirty="0" err="1">
                <a:latin typeface="Arial" panose="020B0604020202020204" pitchFamily="34" charset="0"/>
              </a:rPr>
              <a:t>the</a:t>
            </a:r>
            <a:r>
              <a:rPr lang="de-DE" altLang="de-DE" sz="2400" dirty="0">
                <a:latin typeface="Arial" panose="020B0604020202020204" pitchFamily="34" charset="0"/>
              </a:rPr>
              <a:t> </a:t>
            </a:r>
            <a:r>
              <a:rPr lang="de-DE" altLang="de-DE" sz="2400" dirty="0" err="1">
                <a:latin typeface="Arial" panose="020B0604020202020204" pitchFamily="34" charset="0"/>
              </a:rPr>
              <a:t>course</a:t>
            </a:r>
            <a:r>
              <a:rPr lang="de-DE" altLang="de-DE" sz="2400" dirty="0">
                <a:latin typeface="Arial" panose="020B0604020202020204" pitchFamily="34" charset="0"/>
              </a:rPr>
              <a:t>:</a:t>
            </a: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400" dirty="0">
                <a:solidFill>
                  <a:schemeClr val="accent2"/>
                </a:solidFill>
                <a:latin typeface="Arial" panose="020B0604020202020204" pitchFamily="34" charset="0"/>
              </a:rPr>
              <a:t>http://www.uni-forst.gwdg.de/~wkurth/sm21_home.htm</a:t>
            </a: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400" dirty="0" err="1">
                <a:latin typeface="Arial" panose="020B0604020202020204" pitchFamily="34" charset="0"/>
              </a:rPr>
              <a:t>here</a:t>
            </a:r>
            <a:r>
              <a:rPr lang="de-DE" altLang="de-DE" sz="2400" dirty="0">
                <a:latin typeface="Arial" panose="020B0604020202020204" pitchFamily="34" charset="0"/>
              </a:rPr>
              <a:t> also </a:t>
            </a:r>
            <a:r>
              <a:rPr lang="de-DE" altLang="de-DE" sz="2400" dirty="0" err="1">
                <a:latin typeface="Arial" panose="020B0604020202020204" pitchFamily="34" charset="0"/>
              </a:rPr>
              <a:t>the</a:t>
            </a:r>
            <a:r>
              <a:rPr lang="de-DE" altLang="de-DE" sz="2400" dirty="0">
                <a:latin typeface="Arial" panose="020B0604020202020204" pitchFamily="34" charset="0"/>
              </a:rPr>
              <a:t> </a:t>
            </a:r>
            <a:r>
              <a:rPr lang="de-DE" altLang="de-DE" sz="2400" dirty="0" err="1">
                <a:latin typeface="Arial" panose="020B0604020202020204" pitchFamily="34" charset="0"/>
              </a:rPr>
              <a:t>slides</a:t>
            </a:r>
            <a:r>
              <a:rPr lang="de-DE" altLang="de-DE" sz="2400" dirty="0">
                <a:latin typeface="Arial" panose="020B0604020202020204" pitchFamily="34" charset="0"/>
              </a:rPr>
              <a:t> (</a:t>
            </a:r>
            <a:r>
              <a:rPr lang="de-DE" altLang="de-DE" sz="2400" dirty="0" err="1">
                <a:latin typeface="Arial" panose="020B0604020202020204" pitchFamily="34" charset="0"/>
              </a:rPr>
              <a:t>using</a:t>
            </a:r>
            <a:r>
              <a:rPr lang="de-DE" altLang="de-DE" sz="2400" dirty="0">
                <a:latin typeface="Arial" panose="020B0604020202020204" pitchFamily="34" charset="0"/>
              </a:rPr>
              <a:t> material </a:t>
            </a:r>
            <a:r>
              <a:rPr lang="de-DE" altLang="de-DE" sz="2400" dirty="0" err="1">
                <a:latin typeface="Arial" panose="020B0604020202020204" pitchFamily="34" charset="0"/>
              </a:rPr>
              <a:t>from</a:t>
            </a:r>
            <a:r>
              <a:rPr lang="de-DE" altLang="de-DE" sz="2400" dirty="0">
                <a:latin typeface="Arial" panose="020B0604020202020204" pitchFamily="34" charset="0"/>
              </a:rPr>
              <a:t> </a:t>
            </a:r>
            <a:r>
              <a:rPr lang="de-DE" altLang="de-DE" sz="2400" dirty="0" err="1">
                <a:latin typeface="Arial" panose="020B0604020202020204" pitchFamily="34" charset="0"/>
              </a:rPr>
              <a:t>Katarína</a:t>
            </a:r>
            <a:r>
              <a:rPr lang="de-DE" altLang="de-DE" sz="2400" dirty="0">
                <a:latin typeface="Arial" panose="020B0604020202020204" pitchFamily="34" charset="0"/>
              </a:rPr>
              <a:t> Streit).</a:t>
            </a: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400" dirty="0">
                <a:latin typeface="Arial" panose="020B0604020202020204" pitchFamily="34" charset="0"/>
              </a:rPr>
              <a:t>Additional material:</a:t>
            </a: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400" dirty="0">
                <a:solidFill>
                  <a:schemeClr val="accent2"/>
                </a:solidFill>
                <a:latin typeface="Arial" panose="020B0604020202020204" pitchFamily="34" charset="0"/>
              </a:rPr>
              <a:t>http://studip.uni-goettingen.de</a:t>
            </a:r>
            <a:r>
              <a:rPr lang="de-DE" altLang="de-DE" sz="2400" dirty="0">
                <a:latin typeface="Arial" panose="020B0604020202020204" pitchFamily="34" charset="0"/>
              </a:rPr>
              <a:t> - Learning </a:t>
            </a:r>
            <a:r>
              <a:rPr lang="de-DE" altLang="de-DE" sz="2400" dirty="0" err="1">
                <a:latin typeface="Arial" panose="020B0604020202020204" pitchFamily="34" charset="0"/>
              </a:rPr>
              <a:t>modules</a:t>
            </a:r>
            <a:endParaRPr lang="de-DE" altLang="de-DE" sz="2400" dirty="0">
              <a:latin typeface="Arial" panose="020B0604020202020204" pitchFamily="34" charset="0"/>
            </a:endParaRP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400" dirty="0" err="1">
                <a:latin typeface="Arial" panose="020B0604020202020204" pitchFamily="34" charset="0"/>
              </a:rPr>
              <a:t>Literature</a:t>
            </a:r>
            <a:r>
              <a:rPr lang="de-DE" altLang="de-DE" sz="2400" dirty="0">
                <a:latin typeface="Arial" panose="020B0604020202020204" pitchFamily="34" charset="0"/>
              </a:rPr>
              <a:t>:</a:t>
            </a: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400" dirty="0">
                <a:solidFill>
                  <a:schemeClr val="accent2"/>
                </a:solidFill>
                <a:latin typeface="Arial" panose="020B0604020202020204" pitchFamily="34" charset="0"/>
              </a:rPr>
              <a:t>http://www.uni-forst.gwdg.de/~wkurth/sm09_lit.htm</a:t>
            </a: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400" dirty="0">
                <a:latin typeface="Arial" panose="020B0604020202020204" pitchFamily="34" charset="0"/>
              </a:rPr>
              <a:t>Software </a:t>
            </a:r>
            <a:r>
              <a:rPr lang="de-DE" altLang="de-DE" sz="2400" dirty="0" err="1">
                <a:latin typeface="Arial" panose="020B0604020202020204" pitchFamily="34" charset="0"/>
              </a:rPr>
              <a:t>description</a:t>
            </a:r>
            <a:r>
              <a:rPr lang="de-DE" altLang="de-DE" sz="2400" dirty="0">
                <a:latin typeface="Arial" panose="020B0604020202020204" pitchFamily="34" charset="0"/>
              </a:rPr>
              <a:t> and </a:t>
            </a:r>
            <a:r>
              <a:rPr lang="de-DE" altLang="de-DE" sz="2400" dirty="0" err="1">
                <a:latin typeface="Arial" panose="020B0604020202020204" pitchFamily="34" charset="0"/>
              </a:rPr>
              <a:t>download</a:t>
            </a:r>
            <a:r>
              <a:rPr lang="de-DE" altLang="de-DE" sz="2400" dirty="0">
                <a:latin typeface="Arial" panose="020B0604020202020204" pitchFamily="34" charset="0"/>
              </a:rPr>
              <a:t>:</a:t>
            </a: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400" dirty="0">
                <a:solidFill>
                  <a:schemeClr val="accent2"/>
                </a:solidFill>
                <a:latin typeface="Arial" panose="020B0604020202020204" pitchFamily="34" charset="0"/>
              </a:rPr>
              <a:t>http://www.grogra.de </a:t>
            </a:r>
          </a:p>
        </p:txBody>
      </p:sp>
      <p:sp>
        <p:nvSpPr>
          <p:cNvPr id="2" name="Slide Number Placeholder 1">
            <a:extLst>
              <a:ext uri="{FF2B5EF4-FFF2-40B4-BE49-F238E27FC236}">
                <a16:creationId xmlns:a16="http://schemas.microsoft.com/office/drawing/2014/main" id="{3EC158E1-5481-4794-AE99-C4A8904C76D3}"/>
              </a:ext>
            </a:extLst>
          </p:cNvPr>
          <p:cNvSpPr>
            <a:spLocks noGrp="1"/>
          </p:cNvSpPr>
          <p:nvPr>
            <p:ph type="sldNum" sz="quarter" idx="12"/>
          </p:nvPr>
        </p:nvSpPr>
        <p:spPr/>
        <p:txBody>
          <a:bodyPr/>
          <a:lstStyle/>
          <a:p>
            <a:pPr>
              <a:defRPr/>
            </a:pPr>
            <a:fld id="{AEF71903-F711-47F8-A6E6-7225CF42791A}" type="slidenum">
              <a:rPr lang="de-DE" altLang="de-DE" smtClean="0"/>
              <a:pPr>
                <a:defRPr/>
              </a:pPr>
              <a:t>2</a:t>
            </a:fld>
            <a:endParaRPr lang="de-DE" altLang="de-DE"/>
          </a:p>
        </p:txBody>
      </p:sp>
      <p:sp>
        <p:nvSpPr>
          <p:cNvPr id="4" name="Line 3">
            <a:extLst>
              <a:ext uri="{FF2B5EF4-FFF2-40B4-BE49-F238E27FC236}">
                <a16:creationId xmlns:a16="http://schemas.microsoft.com/office/drawing/2014/main" id="{72650C72-3643-4B31-A376-E7B0791B0F24}"/>
              </a:ext>
            </a:extLst>
          </p:cNvPr>
          <p:cNvSpPr>
            <a:spLocks noChangeShapeType="1"/>
          </p:cNvSpPr>
          <p:nvPr/>
        </p:nvSpPr>
        <p:spPr bwMode="auto">
          <a:xfrm flipH="1">
            <a:off x="780729"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A9DA2C96-538C-4ACD-9808-1AC4115C6435}"/>
              </a:ext>
            </a:extLst>
          </p:cNvPr>
          <p:cNvSpPr>
            <a:spLocks noChangeShapeType="1"/>
          </p:cNvSpPr>
          <p:nvPr/>
        </p:nvSpPr>
        <p:spPr bwMode="auto">
          <a:xfrm>
            <a:off x="323529"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8118865D-DCA6-4188-AD29-BEE3C476CDDC}"/>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D0F25847-BB72-4A03-A038-0DF8E88EB4E3}"/>
              </a:ext>
            </a:extLst>
          </p:cNvPr>
          <p:cNvSpPr txBox="1">
            <a:spLocks noChangeArrowheads="1"/>
          </p:cNvSpPr>
          <p:nvPr/>
        </p:nvSpPr>
        <p:spPr bwMode="auto">
          <a:xfrm>
            <a:off x="539552" y="476250"/>
            <a:ext cx="8424936" cy="541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None/>
            </a:pPr>
            <a:r>
              <a:rPr lang="en-US" altLang="de-DE" b="1" dirty="0">
                <a:solidFill>
                  <a:srgbClr val="FF0000"/>
                </a:solidFill>
                <a:latin typeface="Arial" panose="020B0604020202020204" pitchFamily="34" charset="0"/>
                <a:cs typeface="Times New Roman" panose="02020603050405020304" pitchFamily="18" charset="0"/>
              </a:rPr>
              <a:t>Origins of plant modelling, schools and motivations</a:t>
            </a:r>
            <a:endParaRPr lang="en-US" altLang="de-DE" sz="2400" dirty="0">
              <a:solidFill>
                <a:srgbClr val="FF0000"/>
              </a:solidFill>
              <a:latin typeface="Arial" panose="020B0604020202020204" pitchFamily="34" charset="0"/>
              <a:cs typeface="Times New Roman" panose="02020603050405020304" pitchFamily="18" charset="0"/>
            </a:endParaRPr>
          </a:p>
          <a:p>
            <a:pPr marL="342900" indent="-342900" eaLnBrk="1" hangingPunct="1">
              <a:spcBef>
                <a:spcPct val="50000"/>
              </a:spcBef>
              <a:buFontTx/>
              <a:buChar char="-"/>
            </a:pPr>
            <a:r>
              <a:rPr lang="en-US" altLang="de-DE" sz="2800" dirty="0">
                <a:latin typeface="Arial" panose="020B0604020202020204" pitchFamily="34" charset="0"/>
                <a:cs typeface="Times New Roman" panose="02020603050405020304" pitchFamily="18" charset="0"/>
              </a:rPr>
              <a:t>French school</a:t>
            </a:r>
          </a:p>
          <a:p>
            <a:pPr eaLnBrk="1" hangingPunct="1">
              <a:spcBef>
                <a:spcPct val="50000"/>
              </a:spcBef>
              <a:buFontTx/>
              <a:buNone/>
            </a:pPr>
            <a:r>
              <a:rPr lang="en-US" altLang="de-DE" sz="2800" dirty="0">
                <a:latin typeface="Arial" panose="020B0604020202020204" pitchFamily="34" charset="0"/>
                <a:cs typeface="Times New Roman" panose="02020603050405020304" pitchFamily="18" charset="0"/>
              </a:rPr>
              <a:t>    	</a:t>
            </a:r>
            <a:r>
              <a:rPr lang="en-US" altLang="de-DE" sz="2800" dirty="0">
                <a:solidFill>
                  <a:schemeClr val="accent2"/>
                </a:solidFill>
                <a:latin typeface="Arial" panose="020B0604020202020204" pitchFamily="34" charset="0"/>
                <a:cs typeface="Times New Roman" panose="02020603050405020304" pitchFamily="18" charset="0"/>
              </a:rPr>
              <a:t>(</a:t>
            </a:r>
            <a:r>
              <a:rPr lang="en-US" altLang="de-DE" sz="2800" dirty="0" err="1">
                <a:solidFill>
                  <a:schemeClr val="accent2"/>
                </a:solidFill>
                <a:latin typeface="Arial" panose="020B0604020202020204" pitchFamily="34" charset="0"/>
                <a:cs typeface="Times New Roman" panose="02020603050405020304" pitchFamily="18" charset="0"/>
              </a:rPr>
              <a:t>Hallé</a:t>
            </a:r>
            <a:r>
              <a:rPr lang="en-US" altLang="de-DE" sz="2800" dirty="0">
                <a:solidFill>
                  <a:schemeClr val="accent2"/>
                </a:solidFill>
                <a:latin typeface="Arial" panose="020B0604020202020204" pitchFamily="34" charset="0"/>
                <a:cs typeface="Times New Roman" panose="02020603050405020304" pitchFamily="18" charset="0"/>
              </a:rPr>
              <a:t> et al.: Botany; CIRAD)</a:t>
            </a:r>
          </a:p>
          <a:p>
            <a:pPr eaLnBrk="1" hangingPunct="1">
              <a:spcBef>
                <a:spcPct val="50000"/>
              </a:spcBef>
              <a:buNone/>
            </a:pPr>
            <a:r>
              <a:rPr lang="en-US" altLang="de-DE" sz="2800" dirty="0">
                <a:solidFill>
                  <a:schemeClr val="accent2"/>
                </a:solidFill>
                <a:latin typeface="Arial" panose="020B0604020202020204" pitchFamily="34" charset="0"/>
                <a:cs typeface="Times New Roman" panose="02020603050405020304" pitchFamily="18" charset="0"/>
              </a:rPr>
              <a:t>	tropical forests, agronomy</a:t>
            </a:r>
          </a:p>
          <a:p>
            <a:pPr marL="457200" indent="-457200" eaLnBrk="1" hangingPunct="1">
              <a:spcBef>
                <a:spcPct val="50000"/>
              </a:spcBef>
              <a:buFontTx/>
              <a:buChar char="-"/>
            </a:pPr>
            <a:r>
              <a:rPr lang="en-US" altLang="de-DE" sz="2800" dirty="0">
                <a:latin typeface="Arial" panose="020B0604020202020204" pitchFamily="34" charset="0"/>
                <a:cs typeface="Times New Roman" panose="02020603050405020304" pitchFamily="18" charset="0"/>
              </a:rPr>
              <a:t>Theoretical biologists (especially in Great Britain)</a:t>
            </a:r>
          </a:p>
          <a:p>
            <a:pPr marL="457200" indent="-457200" eaLnBrk="1" hangingPunct="1">
              <a:spcBef>
                <a:spcPct val="50000"/>
              </a:spcBef>
              <a:buFontTx/>
              <a:buChar char="-"/>
            </a:pPr>
            <a:r>
              <a:rPr lang="en-US" altLang="de-DE" sz="2800" dirty="0">
                <a:latin typeface="Arial" panose="020B0604020202020204" pitchFamily="34" charset="0"/>
                <a:cs typeface="Times New Roman" panose="02020603050405020304" pitchFamily="18" charset="0"/>
              </a:rPr>
              <a:t>Theoretical computer science</a:t>
            </a:r>
          </a:p>
          <a:p>
            <a:pPr marL="1200150" lvl="1"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L-Systems: Grammar of shape formation</a:t>
            </a:r>
          </a:p>
          <a:p>
            <a:pPr marL="1200150" lvl="1"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Mathematization</a:t>
            </a:r>
          </a:p>
        </p:txBody>
      </p:sp>
      <p:sp>
        <p:nvSpPr>
          <p:cNvPr id="2" name="Slide Number Placeholder 1">
            <a:extLst>
              <a:ext uri="{FF2B5EF4-FFF2-40B4-BE49-F238E27FC236}">
                <a16:creationId xmlns:a16="http://schemas.microsoft.com/office/drawing/2014/main" id="{66B83F12-74E1-43CC-AE49-2A4B96FCCC4B}"/>
              </a:ext>
            </a:extLst>
          </p:cNvPr>
          <p:cNvSpPr>
            <a:spLocks noGrp="1"/>
          </p:cNvSpPr>
          <p:nvPr>
            <p:ph type="sldNum" sz="quarter" idx="12"/>
          </p:nvPr>
        </p:nvSpPr>
        <p:spPr/>
        <p:txBody>
          <a:bodyPr/>
          <a:lstStyle/>
          <a:p>
            <a:pPr>
              <a:defRPr/>
            </a:pPr>
            <a:fld id="{AEF71903-F711-47F8-A6E6-7225CF42791A}" type="slidenum">
              <a:rPr lang="de-DE" altLang="de-DE" smtClean="0"/>
              <a:pPr>
                <a:defRPr/>
              </a:pPr>
              <a:t>20</a:t>
            </a:fld>
            <a:endParaRPr lang="de-DE" altLang="de-DE"/>
          </a:p>
        </p:txBody>
      </p:sp>
      <p:sp>
        <p:nvSpPr>
          <p:cNvPr id="4" name="Line 3">
            <a:extLst>
              <a:ext uri="{FF2B5EF4-FFF2-40B4-BE49-F238E27FC236}">
                <a16:creationId xmlns:a16="http://schemas.microsoft.com/office/drawing/2014/main" id="{1F93538C-45E6-4CC8-ACC1-5A9D4D3448D8}"/>
              </a:ext>
            </a:extLst>
          </p:cNvPr>
          <p:cNvSpPr>
            <a:spLocks noChangeShapeType="1"/>
          </p:cNvSpPr>
          <p:nvPr/>
        </p:nvSpPr>
        <p:spPr bwMode="auto">
          <a:xfrm flipH="1">
            <a:off x="780729"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3DE4DC67-833A-438A-AED6-B08743786545}"/>
              </a:ext>
            </a:extLst>
          </p:cNvPr>
          <p:cNvSpPr>
            <a:spLocks noChangeShapeType="1"/>
          </p:cNvSpPr>
          <p:nvPr/>
        </p:nvSpPr>
        <p:spPr bwMode="auto">
          <a:xfrm>
            <a:off x="323529"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BAD47263-3082-4DC5-9F96-2890A8CB8D7D}"/>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83717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2CF24130-A4E7-43B6-92E3-D1273A0601EE}"/>
              </a:ext>
            </a:extLst>
          </p:cNvPr>
          <p:cNvSpPr txBox="1">
            <a:spLocks noChangeArrowheads="1"/>
          </p:cNvSpPr>
          <p:nvPr/>
        </p:nvSpPr>
        <p:spPr bwMode="auto">
          <a:xfrm>
            <a:off x="611559" y="476250"/>
            <a:ext cx="8136903"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None/>
            </a:pPr>
            <a:r>
              <a:rPr lang="en-US" altLang="de-DE" b="1" dirty="0">
                <a:solidFill>
                  <a:srgbClr val="FF0000"/>
                </a:solidFill>
                <a:latin typeface="Arial" panose="020B0604020202020204" pitchFamily="34" charset="0"/>
                <a:cs typeface="Times New Roman" panose="02020603050405020304" pitchFamily="18" charset="0"/>
              </a:rPr>
              <a:t>L-Systems (</a:t>
            </a:r>
            <a:r>
              <a:rPr lang="en-US" altLang="de-DE" b="1" dirty="0" err="1">
                <a:solidFill>
                  <a:srgbClr val="FF0000"/>
                </a:solidFill>
                <a:latin typeface="Arial" panose="020B0604020202020204" pitchFamily="34" charset="0"/>
                <a:cs typeface="Times New Roman" panose="02020603050405020304" pitchFamily="18" charset="0"/>
              </a:rPr>
              <a:t>Lindenmayer</a:t>
            </a:r>
            <a:r>
              <a:rPr lang="en-US" altLang="de-DE" b="1" dirty="0">
                <a:solidFill>
                  <a:srgbClr val="FF0000"/>
                </a:solidFill>
                <a:latin typeface="Arial" panose="020B0604020202020204" pitchFamily="34" charset="0"/>
                <a:cs typeface="Times New Roman" panose="02020603050405020304" pitchFamily="18" charset="0"/>
              </a:rPr>
              <a:t> system)</a:t>
            </a:r>
          </a:p>
          <a:p>
            <a:pPr marL="457200" indent="-457200" eaLnBrk="1" hangingPunct="1">
              <a:spcBef>
                <a:spcPct val="50000"/>
              </a:spcBef>
              <a:buFontTx/>
              <a:buChar char="-"/>
            </a:pPr>
            <a:r>
              <a:rPr lang="en-US" altLang="de-DE" sz="2800" dirty="0">
                <a:latin typeface="Arial" panose="020B0604020202020204" pitchFamily="34" charset="0"/>
                <a:cs typeface="Times New Roman" panose="02020603050405020304" pitchFamily="18" charset="0"/>
              </a:rPr>
              <a:t>Specify the development of character strings in discrete time steps, which is achieved by replacing individual characters with others:</a:t>
            </a:r>
          </a:p>
          <a:p>
            <a:pPr marL="457200" indent="-457200" eaLnBrk="1" hangingPunct="1">
              <a:spcBef>
                <a:spcPct val="50000"/>
              </a:spcBef>
              <a:buFontTx/>
              <a:buChar char="-"/>
            </a:pPr>
            <a:r>
              <a:rPr lang="en-US" altLang="de-DE" sz="2800" dirty="0">
                <a:solidFill>
                  <a:schemeClr val="accent2"/>
                </a:solidFill>
                <a:latin typeface="Arial" panose="020B0604020202020204" pitchFamily="34" charset="0"/>
                <a:cs typeface="Times New Roman" panose="02020603050405020304" pitchFamily="18" charset="0"/>
              </a:rPr>
              <a:t>alphabet</a:t>
            </a:r>
          </a:p>
          <a:p>
            <a:pPr marL="457200" indent="-457200" eaLnBrk="1" hangingPunct="1">
              <a:spcBef>
                <a:spcPct val="50000"/>
              </a:spcBef>
              <a:buFontTx/>
              <a:buChar char="-"/>
            </a:pPr>
            <a:r>
              <a:rPr lang="en-US" altLang="de-DE" sz="2800" dirty="0">
                <a:solidFill>
                  <a:schemeClr val="accent2"/>
                </a:solidFill>
                <a:latin typeface="Arial" panose="020B0604020202020204" pitchFamily="34" charset="0"/>
                <a:cs typeface="Times New Roman" panose="02020603050405020304" pitchFamily="18" charset="0"/>
              </a:rPr>
              <a:t>start word (axiom)</a:t>
            </a:r>
          </a:p>
          <a:p>
            <a:pPr marL="457200" indent="-457200" eaLnBrk="1" hangingPunct="1">
              <a:spcBef>
                <a:spcPct val="50000"/>
              </a:spcBef>
              <a:buFontTx/>
              <a:buChar char="-"/>
            </a:pPr>
            <a:r>
              <a:rPr lang="en-US" altLang="de-DE" sz="2800" dirty="0">
                <a:solidFill>
                  <a:schemeClr val="accent2"/>
                </a:solidFill>
                <a:latin typeface="Arial" panose="020B0604020202020204" pitchFamily="34" charset="0"/>
                <a:cs typeface="Times New Roman" panose="02020603050405020304" pitchFamily="18" charset="0"/>
              </a:rPr>
              <a:t>rules</a:t>
            </a:r>
            <a:endParaRPr lang="en-US" altLang="de-DE" sz="2400" dirty="0">
              <a:solidFill>
                <a:schemeClr val="accent2"/>
              </a:solidFill>
              <a:latin typeface="Arial" panose="020B060402020202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26F1C0EE-CE45-40BD-9A3E-A0FC460C0ED6}"/>
              </a:ext>
            </a:extLst>
          </p:cNvPr>
          <p:cNvPicPr>
            <a:picLocks noChangeAspect="1"/>
          </p:cNvPicPr>
          <p:nvPr/>
        </p:nvPicPr>
        <p:blipFill>
          <a:blip r:embed="rId2"/>
          <a:stretch>
            <a:fillRect/>
          </a:stretch>
        </p:blipFill>
        <p:spPr>
          <a:xfrm>
            <a:off x="4211960" y="2636912"/>
            <a:ext cx="3967108" cy="2520280"/>
          </a:xfrm>
          <a:prstGeom prst="rect">
            <a:avLst/>
          </a:prstGeom>
        </p:spPr>
      </p:pic>
      <p:sp>
        <p:nvSpPr>
          <p:cNvPr id="4" name="Slide Number Placeholder 3">
            <a:extLst>
              <a:ext uri="{FF2B5EF4-FFF2-40B4-BE49-F238E27FC236}">
                <a16:creationId xmlns:a16="http://schemas.microsoft.com/office/drawing/2014/main" id="{A8CE19B0-2A10-402A-B98A-D9D37C354C4F}"/>
              </a:ext>
            </a:extLst>
          </p:cNvPr>
          <p:cNvSpPr>
            <a:spLocks noGrp="1"/>
          </p:cNvSpPr>
          <p:nvPr>
            <p:ph type="sldNum" sz="quarter" idx="12"/>
          </p:nvPr>
        </p:nvSpPr>
        <p:spPr/>
        <p:txBody>
          <a:bodyPr/>
          <a:lstStyle/>
          <a:p>
            <a:pPr>
              <a:defRPr/>
            </a:pPr>
            <a:fld id="{AEF71903-F711-47F8-A6E6-7225CF42791A}" type="slidenum">
              <a:rPr lang="de-DE" altLang="de-DE" smtClean="0"/>
              <a:pPr>
                <a:defRPr/>
              </a:pPr>
              <a:t>21</a:t>
            </a:fld>
            <a:endParaRPr lang="de-DE" altLang="de-DE"/>
          </a:p>
        </p:txBody>
      </p:sp>
      <p:sp>
        <p:nvSpPr>
          <p:cNvPr id="5" name="Line 3">
            <a:extLst>
              <a:ext uri="{FF2B5EF4-FFF2-40B4-BE49-F238E27FC236}">
                <a16:creationId xmlns:a16="http://schemas.microsoft.com/office/drawing/2014/main" id="{DC699457-DCBE-4407-A79E-4E4F5E8A9B1E}"/>
              </a:ext>
            </a:extLst>
          </p:cNvPr>
          <p:cNvSpPr>
            <a:spLocks noChangeShapeType="1"/>
          </p:cNvSpPr>
          <p:nvPr/>
        </p:nvSpPr>
        <p:spPr bwMode="auto">
          <a:xfrm flipH="1">
            <a:off x="780729"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AAD28B89-6CA5-4894-B1ED-C3469D882AF6}"/>
              </a:ext>
            </a:extLst>
          </p:cNvPr>
          <p:cNvSpPr>
            <a:spLocks noChangeShapeType="1"/>
          </p:cNvSpPr>
          <p:nvPr/>
        </p:nvSpPr>
        <p:spPr bwMode="auto">
          <a:xfrm>
            <a:off x="323529"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90449075-87F1-4400-B7E0-9A8919D8B27F}"/>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3041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B9DA97-3609-4F90-88C9-2432FFAE7B9B}"/>
              </a:ext>
            </a:extLst>
          </p:cNvPr>
          <p:cNvPicPr>
            <a:picLocks noChangeAspect="1"/>
          </p:cNvPicPr>
          <p:nvPr/>
        </p:nvPicPr>
        <p:blipFill>
          <a:blip r:embed="rId2"/>
          <a:stretch>
            <a:fillRect/>
          </a:stretch>
        </p:blipFill>
        <p:spPr>
          <a:xfrm>
            <a:off x="236105" y="3429000"/>
            <a:ext cx="8656375" cy="3312368"/>
          </a:xfrm>
          <a:prstGeom prst="rect">
            <a:avLst/>
          </a:prstGeom>
        </p:spPr>
      </p:pic>
      <p:sp>
        <p:nvSpPr>
          <p:cNvPr id="5" name="Text Box 4">
            <a:extLst>
              <a:ext uri="{FF2B5EF4-FFF2-40B4-BE49-F238E27FC236}">
                <a16:creationId xmlns:a16="http://schemas.microsoft.com/office/drawing/2014/main" id="{95626DB1-7F4F-4D13-B369-A1144492DCDF}"/>
              </a:ext>
            </a:extLst>
          </p:cNvPr>
          <p:cNvSpPr txBox="1">
            <a:spLocks noChangeArrowheads="1"/>
          </p:cNvSpPr>
          <p:nvPr/>
        </p:nvSpPr>
        <p:spPr bwMode="auto">
          <a:xfrm>
            <a:off x="539551" y="250770"/>
            <a:ext cx="6984771"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None/>
            </a:pPr>
            <a:r>
              <a:rPr lang="en-US" altLang="de-DE" b="1" dirty="0">
                <a:solidFill>
                  <a:srgbClr val="FF0000"/>
                </a:solidFill>
                <a:latin typeface="Arial" panose="020B0604020202020204" pitchFamily="34" charset="0"/>
                <a:cs typeface="Times New Roman" panose="02020603050405020304" pitchFamily="18" charset="0"/>
              </a:rPr>
              <a:t>L-Systems (</a:t>
            </a:r>
            <a:r>
              <a:rPr lang="en-US" altLang="de-DE" b="1" dirty="0" err="1">
                <a:solidFill>
                  <a:srgbClr val="FF0000"/>
                </a:solidFill>
                <a:latin typeface="Arial" panose="020B0604020202020204" pitchFamily="34" charset="0"/>
                <a:cs typeface="Times New Roman" panose="02020603050405020304" pitchFamily="18" charset="0"/>
              </a:rPr>
              <a:t>Lindenmayer</a:t>
            </a:r>
            <a:r>
              <a:rPr lang="en-US" altLang="de-DE" b="1" dirty="0">
                <a:solidFill>
                  <a:srgbClr val="FF0000"/>
                </a:solidFill>
                <a:latin typeface="Arial" panose="020B0604020202020204" pitchFamily="34" charset="0"/>
                <a:cs typeface="Times New Roman" panose="02020603050405020304" pitchFamily="18" charset="0"/>
              </a:rPr>
              <a:t> system)</a:t>
            </a:r>
          </a:p>
          <a:p>
            <a:pPr marL="457200" indent="-457200" eaLnBrk="1" hangingPunct="1">
              <a:spcBef>
                <a:spcPct val="50000"/>
              </a:spcBef>
              <a:buFontTx/>
              <a:buChar char="-"/>
            </a:pPr>
            <a:r>
              <a:rPr lang="en-US" altLang="de-DE" sz="2000" dirty="0">
                <a:latin typeface="Arial" panose="020B0604020202020204" pitchFamily="34" charset="0"/>
                <a:cs typeface="Times New Roman" panose="02020603050405020304" pitchFamily="18" charset="0"/>
              </a:rPr>
              <a:t>Specify the development of character strings in discrete time steps, which is achieved by replacing individual characters with others:</a:t>
            </a:r>
          </a:p>
          <a:p>
            <a:pPr marL="1200150" lvl="1" indent="-457200" eaLnBrk="1" hangingPunct="1">
              <a:spcBef>
                <a:spcPct val="50000"/>
              </a:spcBef>
              <a:buFontTx/>
              <a:buChar char="-"/>
            </a:pPr>
            <a:r>
              <a:rPr lang="en-US" altLang="de-DE" sz="2000" dirty="0">
                <a:solidFill>
                  <a:schemeClr val="accent2"/>
                </a:solidFill>
                <a:latin typeface="Arial" panose="020B0604020202020204" pitchFamily="34" charset="0"/>
                <a:cs typeface="Times New Roman" panose="02020603050405020304" pitchFamily="18" charset="0"/>
              </a:rPr>
              <a:t>alphabet</a:t>
            </a:r>
          </a:p>
          <a:p>
            <a:pPr marL="1200150" lvl="1" indent="-457200" eaLnBrk="1" hangingPunct="1">
              <a:spcBef>
                <a:spcPct val="50000"/>
              </a:spcBef>
              <a:buFontTx/>
              <a:buChar char="-"/>
            </a:pPr>
            <a:r>
              <a:rPr lang="en-US" altLang="de-DE" sz="2000" dirty="0">
                <a:solidFill>
                  <a:schemeClr val="accent2"/>
                </a:solidFill>
                <a:latin typeface="Arial" panose="020B0604020202020204" pitchFamily="34" charset="0"/>
                <a:cs typeface="Times New Roman" panose="02020603050405020304" pitchFamily="18" charset="0"/>
              </a:rPr>
              <a:t>start word (axiom)</a:t>
            </a:r>
          </a:p>
          <a:p>
            <a:pPr marL="1200150" lvl="1" indent="-457200" eaLnBrk="1" hangingPunct="1">
              <a:spcBef>
                <a:spcPct val="50000"/>
              </a:spcBef>
              <a:buFontTx/>
              <a:buChar char="-"/>
            </a:pPr>
            <a:r>
              <a:rPr lang="en-US" altLang="de-DE" sz="2000" dirty="0">
                <a:solidFill>
                  <a:schemeClr val="accent2"/>
                </a:solidFill>
                <a:latin typeface="Arial" panose="020B0604020202020204" pitchFamily="34" charset="0"/>
                <a:cs typeface="Times New Roman" panose="02020603050405020304" pitchFamily="18" charset="0"/>
              </a:rPr>
              <a:t>rules</a:t>
            </a:r>
          </a:p>
          <a:p>
            <a:pPr marL="457200" indent="-457200" eaLnBrk="1" hangingPunct="1">
              <a:spcBef>
                <a:spcPct val="50000"/>
              </a:spcBef>
              <a:buFontTx/>
              <a:buChar char="-"/>
            </a:pPr>
            <a:endParaRPr lang="en-US" altLang="de-DE" sz="2000" dirty="0">
              <a:solidFill>
                <a:schemeClr val="accent2"/>
              </a:solidFill>
              <a:latin typeface="Arial" panose="020B0604020202020204" pitchFamily="34" charset="0"/>
              <a:cs typeface="Times New Roman" panose="02020603050405020304" pitchFamily="18" charset="0"/>
            </a:endParaRPr>
          </a:p>
          <a:p>
            <a:pPr marL="457200" indent="-457200" eaLnBrk="1" hangingPunct="1">
              <a:spcBef>
                <a:spcPct val="50000"/>
              </a:spcBef>
              <a:buFontTx/>
              <a:buChar char="-"/>
            </a:pPr>
            <a:r>
              <a:rPr lang="en-US" altLang="de-DE" sz="2000" dirty="0">
                <a:latin typeface="Arial" panose="020B0604020202020204" pitchFamily="34" charset="0"/>
                <a:cs typeface="Times New Roman" panose="02020603050405020304" pitchFamily="18" charset="0"/>
              </a:rPr>
              <a:t>Geometrical interpretation of the symbol chain</a:t>
            </a:r>
          </a:p>
        </p:txBody>
      </p:sp>
      <p:pic>
        <p:nvPicPr>
          <p:cNvPr id="6" name="Picture 5">
            <a:extLst>
              <a:ext uri="{FF2B5EF4-FFF2-40B4-BE49-F238E27FC236}">
                <a16:creationId xmlns:a16="http://schemas.microsoft.com/office/drawing/2014/main" id="{739EF9CE-0482-47FC-BD50-F31F09C92EE9}"/>
              </a:ext>
            </a:extLst>
          </p:cNvPr>
          <p:cNvPicPr>
            <a:picLocks noChangeAspect="1"/>
          </p:cNvPicPr>
          <p:nvPr/>
        </p:nvPicPr>
        <p:blipFill>
          <a:blip r:embed="rId3"/>
          <a:stretch>
            <a:fillRect/>
          </a:stretch>
        </p:blipFill>
        <p:spPr>
          <a:xfrm>
            <a:off x="4443986" y="1934112"/>
            <a:ext cx="2720302" cy="1728192"/>
          </a:xfrm>
          <a:prstGeom prst="rect">
            <a:avLst/>
          </a:prstGeom>
        </p:spPr>
      </p:pic>
      <p:sp>
        <p:nvSpPr>
          <p:cNvPr id="2" name="Slide Number Placeholder 1">
            <a:extLst>
              <a:ext uri="{FF2B5EF4-FFF2-40B4-BE49-F238E27FC236}">
                <a16:creationId xmlns:a16="http://schemas.microsoft.com/office/drawing/2014/main" id="{0DF518B8-F118-4B58-855D-303EFC04A2C6}"/>
              </a:ext>
            </a:extLst>
          </p:cNvPr>
          <p:cNvSpPr>
            <a:spLocks noGrp="1"/>
          </p:cNvSpPr>
          <p:nvPr>
            <p:ph type="sldNum" sz="quarter" idx="12"/>
          </p:nvPr>
        </p:nvSpPr>
        <p:spPr/>
        <p:txBody>
          <a:bodyPr/>
          <a:lstStyle/>
          <a:p>
            <a:pPr>
              <a:defRPr/>
            </a:pPr>
            <a:fld id="{AEF71903-F711-47F8-A6E6-7225CF42791A}" type="slidenum">
              <a:rPr lang="de-DE" altLang="de-DE" smtClean="0"/>
              <a:pPr>
                <a:defRPr/>
              </a:pPr>
              <a:t>22</a:t>
            </a:fld>
            <a:endParaRPr lang="de-DE" altLang="de-DE"/>
          </a:p>
        </p:txBody>
      </p:sp>
      <p:sp>
        <p:nvSpPr>
          <p:cNvPr id="7" name="Line 3">
            <a:extLst>
              <a:ext uri="{FF2B5EF4-FFF2-40B4-BE49-F238E27FC236}">
                <a16:creationId xmlns:a16="http://schemas.microsoft.com/office/drawing/2014/main" id="{117915D2-F522-495C-9F03-8A5BE7918CC2}"/>
              </a:ext>
            </a:extLst>
          </p:cNvPr>
          <p:cNvSpPr>
            <a:spLocks noChangeShapeType="1"/>
          </p:cNvSpPr>
          <p:nvPr/>
        </p:nvSpPr>
        <p:spPr bwMode="auto">
          <a:xfrm flipH="1">
            <a:off x="611560"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4">
            <a:extLst>
              <a:ext uri="{FF2B5EF4-FFF2-40B4-BE49-F238E27FC236}">
                <a16:creationId xmlns:a16="http://schemas.microsoft.com/office/drawing/2014/main" id="{41F1DD0F-D23A-417D-AAD5-AA1816354AF7}"/>
              </a:ext>
            </a:extLst>
          </p:cNvPr>
          <p:cNvSpPr>
            <a:spLocks noChangeShapeType="1"/>
          </p:cNvSpPr>
          <p:nvPr/>
        </p:nvSpPr>
        <p:spPr bwMode="auto">
          <a:xfrm>
            <a:off x="179512"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9" name="AutoShape 5">
            <a:extLst>
              <a:ext uri="{FF2B5EF4-FFF2-40B4-BE49-F238E27FC236}">
                <a16:creationId xmlns:a16="http://schemas.microsoft.com/office/drawing/2014/main" id="{2BFEE14E-9839-433E-8AF4-4543AC7A5FA8}"/>
              </a:ext>
            </a:extLst>
          </p:cNvPr>
          <p:cNvCxnSpPr>
            <a:cxnSpLocks noChangeShapeType="1"/>
          </p:cNvCxnSpPr>
          <p:nvPr/>
        </p:nvCxnSpPr>
        <p:spPr bwMode="auto">
          <a:xfrm rot="-5400000">
            <a:off x="193800"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01684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5">
            <a:extLst>
              <a:ext uri="{FF2B5EF4-FFF2-40B4-BE49-F238E27FC236}">
                <a16:creationId xmlns:a16="http://schemas.microsoft.com/office/drawing/2014/main" id="{1E9FC592-1EB0-4392-B2B2-2B91F7C55E3C}"/>
              </a:ext>
            </a:extLst>
          </p:cNvPr>
          <p:cNvSpPr txBox="1">
            <a:spLocks noChangeArrowheads="1"/>
          </p:cNvSpPr>
          <p:nvPr/>
        </p:nvSpPr>
        <p:spPr bwMode="auto">
          <a:xfrm>
            <a:off x="1187822" y="251937"/>
            <a:ext cx="633650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b="1" dirty="0">
                <a:solidFill>
                  <a:srgbClr val="FF0000"/>
                </a:solidFill>
                <a:latin typeface="Arial" panose="020B0604020202020204" pitchFamily="34" charset="0"/>
              </a:rPr>
              <a:t>Plant Models </a:t>
            </a:r>
            <a:r>
              <a:rPr lang="de-DE" altLang="de-DE" b="1" dirty="0" err="1">
                <a:solidFill>
                  <a:srgbClr val="FF0000"/>
                </a:solidFill>
                <a:latin typeface="Arial" panose="020B0604020202020204" pitchFamily="34" charset="0"/>
              </a:rPr>
              <a:t>from</a:t>
            </a:r>
            <a:r>
              <a:rPr lang="de-DE" altLang="de-DE" b="1" dirty="0">
                <a:solidFill>
                  <a:srgbClr val="FF0000"/>
                </a:solidFill>
                <a:latin typeface="Arial" panose="020B0604020202020204" pitchFamily="34" charset="0"/>
              </a:rPr>
              <a:t> L-Systems</a:t>
            </a:r>
          </a:p>
        </p:txBody>
      </p:sp>
      <p:sp>
        <p:nvSpPr>
          <p:cNvPr id="2" name="Slide Number Placeholder 1">
            <a:extLst>
              <a:ext uri="{FF2B5EF4-FFF2-40B4-BE49-F238E27FC236}">
                <a16:creationId xmlns:a16="http://schemas.microsoft.com/office/drawing/2014/main" id="{BDE2F590-9EB2-48C3-8EBA-58297574DD3B}"/>
              </a:ext>
            </a:extLst>
          </p:cNvPr>
          <p:cNvSpPr>
            <a:spLocks noGrp="1"/>
          </p:cNvSpPr>
          <p:nvPr>
            <p:ph type="sldNum" sz="quarter" idx="12"/>
          </p:nvPr>
        </p:nvSpPr>
        <p:spPr/>
        <p:txBody>
          <a:bodyPr/>
          <a:lstStyle/>
          <a:p>
            <a:pPr>
              <a:defRPr/>
            </a:pPr>
            <a:fld id="{AEF71903-F711-47F8-A6E6-7225CF42791A}" type="slidenum">
              <a:rPr lang="de-DE" altLang="de-DE" smtClean="0"/>
              <a:pPr>
                <a:defRPr/>
              </a:pPr>
              <a:t>23</a:t>
            </a:fld>
            <a:endParaRPr lang="de-DE" altLang="de-DE"/>
          </a:p>
        </p:txBody>
      </p:sp>
      <p:sp>
        <p:nvSpPr>
          <p:cNvPr id="5" name="Line 3">
            <a:extLst>
              <a:ext uri="{FF2B5EF4-FFF2-40B4-BE49-F238E27FC236}">
                <a16:creationId xmlns:a16="http://schemas.microsoft.com/office/drawing/2014/main" id="{334D1B8C-D583-440B-A8DE-B381058FD2B0}"/>
              </a:ext>
            </a:extLst>
          </p:cNvPr>
          <p:cNvSpPr>
            <a:spLocks noChangeShapeType="1"/>
          </p:cNvSpPr>
          <p:nvPr/>
        </p:nvSpPr>
        <p:spPr bwMode="auto">
          <a:xfrm flipH="1">
            <a:off x="780729"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1C9A23C9-26FA-4642-8E89-A09DC21A5D61}"/>
              </a:ext>
            </a:extLst>
          </p:cNvPr>
          <p:cNvSpPr>
            <a:spLocks noChangeShapeType="1"/>
          </p:cNvSpPr>
          <p:nvPr/>
        </p:nvSpPr>
        <p:spPr bwMode="auto">
          <a:xfrm>
            <a:off x="323529"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7B3DDF68-C144-4081-BC56-01B1BB7D144B}"/>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Picture 4" descr="kat07">
            <a:extLst>
              <a:ext uri="{FF2B5EF4-FFF2-40B4-BE49-F238E27FC236}">
                <a16:creationId xmlns:a16="http://schemas.microsoft.com/office/drawing/2014/main" id="{A55C7CFD-BE66-4018-8FF8-8C5DCE90E7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2012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D0F25847-BB72-4A03-A038-0DF8E88EB4E3}"/>
              </a:ext>
            </a:extLst>
          </p:cNvPr>
          <p:cNvSpPr txBox="1">
            <a:spLocks noChangeArrowheads="1"/>
          </p:cNvSpPr>
          <p:nvPr/>
        </p:nvSpPr>
        <p:spPr bwMode="auto">
          <a:xfrm>
            <a:off x="827591" y="260648"/>
            <a:ext cx="7630606"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None/>
            </a:pPr>
            <a:r>
              <a:rPr lang="en-US" altLang="de-DE" sz="2800" b="1" dirty="0">
                <a:solidFill>
                  <a:srgbClr val="FF0000"/>
                </a:solidFill>
                <a:latin typeface="Arial" panose="020B0604020202020204" pitchFamily="34" charset="0"/>
                <a:cs typeface="Times New Roman" panose="02020603050405020304" pitchFamily="18" charset="0"/>
              </a:rPr>
              <a:t>Origins of plant modelling, schools and motivations</a:t>
            </a:r>
            <a:endParaRPr lang="en-US" altLang="de-DE" sz="2800" dirty="0">
              <a:solidFill>
                <a:srgbClr val="FF0000"/>
              </a:solidFill>
              <a:latin typeface="Arial" panose="020B0604020202020204" pitchFamily="34" charset="0"/>
              <a:cs typeface="Times New Roman" panose="02020603050405020304" pitchFamily="18" charset="0"/>
            </a:endParaRPr>
          </a:p>
          <a:p>
            <a:pPr marL="342900" indent="-342900" eaLnBrk="1" hangingPunct="1">
              <a:spcBef>
                <a:spcPct val="50000"/>
              </a:spcBef>
              <a:buFontTx/>
              <a:buChar char="-"/>
            </a:pPr>
            <a:r>
              <a:rPr lang="en-US" altLang="de-DE" sz="2400" dirty="0">
                <a:latin typeface="Arial" panose="020B0604020202020204" pitchFamily="34" charset="0"/>
                <a:cs typeface="Times New Roman" panose="02020603050405020304" pitchFamily="18" charset="0"/>
              </a:rPr>
              <a:t>French school</a:t>
            </a:r>
          </a:p>
          <a:p>
            <a:pPr eaLnBrk="1" hangingPunct="1">
              <a:spcBef>
                <a:spcPct val="50000"/>
              </a:spcBef>
              <a:buFontTx/>
              <a:buNone/>
            </a:pPr>
            <a:r>
              <a:rPr lang="en-US" altLang="de-DE" sz="2400" dirty="0">
                <a:latin typeface="Arial" panose="020B0604020202020204" pitchFamily="34" charset="0"/>
                <a:cs typeface="Times New Roman" panose="02020603050405020304" pitchFamily="18" charset="0"/>
              </a:rPr>
              <a:t>    	</a:t>
            </a:r>
            <a:r>
              <a:rPr lang="en-US" altLang="de-DE" sz="2400" dirty="0">
                <a:solidFill>
                  <a:schemeClr val="accent2"/>
                </a:solidFill>
                <a:latin typeface="Arial" panose="020B0604020202020204" pitchFamily="34" charset="0"/>
                <a:cs typeface="Times New Roman" panose="02020603050405020304" pitchFamily="18" charset="0"/>
              </a:rPr>
              <a:t>(</a:t>
            </a:r>
            <a:r>
              <a:rPr lang="en-US" altLang="de-DE" sz="2400" dirty="0" err="1">
                <a:solidFill>
                  <a:schemeClr val="accent2"/>
                </a:solidFill>
                <a:latin typeface="Arial" panose="020B0604020202020204" pitchFamily="34" charset="0"/>
                <a:cs typeface="Times New Roman" panose="02020603050405020304" pitchFamily="18" charset="0"/>
              </a:rPr>
              <a:t>Hallé</a:t>
            </a:r>
            <a:r>
              <a:rPr lang="en-US" altLang="de-DE" sz="2400" dirty="0">
                <a:solidFill>
                  <a:schemeClr val="accent2"/>
                </a:solidFill>
                <a:latin typeface="Arial" panose="020B0604020202020204" pitchFamily="34" charset="0"/>
                <a:cs typeface="Times New Roman" panose="02020603050405020304" pitchFamily="18" charset="0"/>
              </a:rPr>
              <a:t> et al.: Botany; CIRAD)</a:t>
            </a:r>
          </a:p>
          <a:p>
            <a:pPr eaLnBrk="1" hangingPunct="1">
              <a:spcBef>
                <a:spcPct val="50000"/>
              </a:spcBef>
              <a:buNone/>
            </a:pPr>
            <a:r>
              <a:rPr lang="en-US" altLang="de-DE" sz="2400" dirty="0">
                <a:solidFill>
                  <a:schemeClr val="accent2"/>
                </a:solidFill>
                <a:latin typeface="Arial" panose="020B0604020202020204" pitchFamily="34" charset="0"/>
                <a:cs typeface="Times New Roman" panose="02020603050405020304" pitchFamily="18" charset="0"/>
              </a:rPr>
              <a:t>	tropical forests, agronomy</a:t>
            </a:r>
          </a:p>
          <a:p>
            <a:pPr marL="457200" indent="-457200" eaLnBrk="1" hangingPunct="1">
              <a:spcBef>
                <a:spcPct val="50000"/>
              </a:spcBef>
              <a:buFontTx/>
              <a:buChar char="-"/>
            </a:pPr>
            <a:r>
              <a:rPr lang="en-US" altLang="de-DE" sz="2400" dirty="0">
                <a:latin typeface="Arial" panose="020B0604020202020204" pitchFamily="34" charset="0"/>
                <a:cs typeface="Times New Roman" panose="02020603050405020304" pitchFamily="18" charset="0"/>
              </a:rPr>
              <a:t>Theoretical biologists (especially in Great Britain)</a:t>
            </a:r>
          </a:p>
          <a:p>
            <a:pPr marL="457200" indent="-457200" eaLnBrk="1" hangingPunct="1">
              <a:spcBef>
                <a:spcPct val="50000"/>
              </a:spcBef>
              <a:buFontTx/>
              <a:buChar char="-"/>
            </a:pPr>
            <a:r>
              <a:rPr lang="en-US" altLang="de-DE" sz="2400" dirty="0">
                <a:latin typeface="Arial" panose="020B0604020202020204" pitchFamily="34" charset="0"/>
                <a:cs typeface="Times New Roman" panose="02020603050405020304" pitchFamily="18" charset="0"/>
              </a:rPr>
              <a:t>Theoretical computer science</a:t>
            </a:r>
          </a:p>
          <a:p>
            <a:pPr marL="1200150" lvl="1"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L-Systems: Grammar of shape formation</a:t>
            </a:r>
          </a:p>
          <a:p>
            <a:pPr marL="1200150" lvl="1"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mathematization</a:t>
            </a:r>
          </a:p>
          <a:p>
            <a:pPr marL="457200" indent="-457200" eaLnBrk="1" hangingPunct="1">
              <a:spcBef>
                <a:spcPct val="50000"/>
              </a:spcBef>
              <a:buFontTx/>
              <a:buChar char="-"/>
            </a:pPr>
            <a:r>
              <a:rPr lang="en-US" altLang="de-DE" sz="2400" dirty="0">
                <a:latin typeface="Arial" panose="020B0604020202020204" pitchFamily="34" charset="0"/>
                <a:cs typeface="Times New Roman" panose="02020603050405020304" pitchFamily="18" charset="0"/>
              </a:rPr>
              <a:t>Computer graphics designers</a:t>
            </a:r>
          </a:p>
          <a:p>
            <a:pPr marL="1200150" lvl="1"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virtual reality</a:t>
            </a:r>
          </a:p>
          <a:p>
            <a:pPr marL="1200150" lvl="1"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efficiency of algorithms</a:t>
            </a:r>
          </a:p>
        </p:txBody>
      </p:sp>
      <p:sp>
        <p:nvSpPr>
          <p:cNvPr id="2" name="Slide Number Placeholder 1">
            <a:extLst>
              <a:ext uri="{FF2B5EF4-FFF2-40B4-BE49-F238E27FC236}">
                <a16:creationId xmlns:a16="http://schemas.microsoft.com/office/drawing/2014/main" id="{EA22839F-54DE-4237-B00E-23B79C7FF604}"/>
              </a:ext>
            </a:extLst>
          </p:cNvPr>
          <p:cNvSpPr>
            <a:spLocks noGrp="1"/>
          </p:cNvSpPr>
          <p:nvPr>
            <p:ph type="sldNum" sz="quarter" idx="12"/>
          </p:nvPr>
        </p:nvSpPr>
        <p:spPr/>
        <p:txBody>
          <a:bodyPr/>
          <a:lstStyle/>
          <a:p>
            <a:pPr>
              <a:defRPr/>
            </a:pPr>
            <a:fld id="{AEF71903-F711-47F8-A6E6-7225CF42791A}" type="slidenum">
              <a:rPr lang="de-DE" altLang="de-DE" smtClean="0"/>
              <a:pPr>
                <a:defRPr/>
              </a:pPr>
              <a:t>24</a:t>
            </a:fld>
            <a:endParaRPr lang="de-DE" altLang="de-DE"/>
          </a:p>
        </p:txBody>
      </p:sp>
      <p:sp>
        <p:nvSpPr>
          <p:cNvPr id="4" name="Line 3">
            <a:extLst>
              <a:ext uri="{FF2B5EF4-FFF2-40B4-BE49-F238E27FC236}">
                <a16:creationId xmlns:a16="http://schemas.microsoft.com/office/drawing/2014/main" id="{417F137A-F623-4DD6-82E8-1E0C1750B8CD}"/>
              </a:ext>
            </a:extLst>
          </p:cNvPr>
          <p:cNvSpPr>
            <a:spLocks noChangeShapeType="1"/>
          </p:cNvSpPr>
          <p:nvPr/>
        </p:nvSpPr>
        <p:spPr bwMode="auto">
          <a:xfrm flipH="1">
            <a:off x="780729"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71BB5BC5-1572-43F1-A46C-B6BCCD361D20}"/>
              </a:ext>
            </a:extLst>
          </p:cNvPr>
          <p:cNvSpPr>
            <a:spLocks noChangeShapeType="1"/>
          </p:cNvSpPr>
          <p:nvPr/>
        </p:nvSpPr>
        <p:spPr bwMode="auto">
          <a:xfrm>
            <a:off x="323529"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23190C7A-182F-4D7F-BC2B-0FAC30236D85}"/>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6494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kat08">
            <a:extLst>
              <a:ext uri="{FF2B5EF4-FFF2-40B4-BE49-F238E27FC236}">
                <a16:creationId xmlns:a16="http://schemas.microsoft.com/office/drawing/2014/main" id="{EC233F0B-9410-48FA-8DFD-987CDE1C0B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92150"/>
            <a:ext cx="8785225"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6">
            <a:extLst>
              <a:ext uri="{FF2B5EF4-FFF2-40B4-BE49-F238E27FC236}">
                <a16:creationId xmlns:a16="http://schemas.microsoft.com/office/drawing/2014/main" id="{C2ABAA3D-106E-47B5-9219-FE0D7F801A07}"/>
              </a:ext>
            </a:extLst>
          </p:cNvPr>
          <p:cNvSpPr txBox="1">
            <a:spLocks noChangeArrowheads="1"/>
          </p:cNvSpPr>
          <p:nvPr/>
        </p:nvSpPr>
        <p:spPr bwMode="auto">
          <a:xfrm>
            <a:off x="898897" y="241484"/>
            <a:ext cx="67694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800" b="1" dirty="0">
                <a:solidFill>
                  <a:srgbClr val="FF0000"/>
                </a:solidFill>
                <a:latin typeface="Arial" panose="020B0604020202020204" pitchFamily="34" charset="0"/>
              </a:rPr>
              <a:t>Plant Models </a:t>
            </a:r>
            <a:r>
              <a:rPr lang="de-DE" altLang="de-DE" sz="2800" b="1" dirty="0" err="1">
                <a:solidFill>
                  <a:srgbClr val="FF0000"/>
                </a:solidFill>
                <a:latin typeface="Arial" panose="020B0604020202020204" pitchFamily="34" charset="0"/>
              </a:rPr>
              <a:t>from</a:t>
            </a:r>
            <a:r>
              <a:rPr lang="de-DE" altLang="de-DE" sz="2800" b="1" dirty="0">
                <a:solidFill>
                  <a:srgbClr val="FF0000"/>
                </a:solidFill>
                <a:latin typeface="Arial" panose="020B0604020202020204" pitchFamily="34" charset="0"/>
              </a:rPr>
              <a:t> Computer Graphics</a:t>
            </a:r>
          </a:p>
        </p:txBody>
      </p:sp>
      <p:sp>
        <p:nvSpPr>
          <p:cNvPr id="2" name="Slide Number Placeholder 1">
            <a:extLst>
              <a:ext uri="{FF2B5EF4-FFF2-40B4-BE49-F238E27FC236}">
                <a16:creationId xmlns:a16="http://schemas.microsoft.com/office/drawing/2014/main" id="{269EFFB6-5874-45D0-B46E-4C5C90FB7E94}"/>
              </a:ext>
            </a:extLst>
          </p:cNvPr>
          <p:cNvSpPr>
            <a:spLocks noGrp="1"/>
          </p:cNvSpPr>
          <p:nvPr>
            <p:ph type="sldNum" sz="quarter" idx="12"/>
          </p:nvPr>
        </p:nvSpPr>
        <p:spPr/>
        <p:txBody>
          <a:bodyPr/>
          <a:lstStyle/>
          <a:p>
            <a:pPr>
              <a:defRPr/>
            </a:pPr>
            <a:fld id="{AEF71903-F711-47F8-A6E6-7225CF42791A}" type="slidenum">
              <a:rPr lang="de-DE" altLang="de-DE" smtClean="0"/>
              <a:pPr>
                <a:defRPr/>
              </a:pPr>
              <a:t>25</a:t>
            </a:fld>
            <a:endParaRPr lang="de-DE" altLang="de-DE"/>
          </a:p>
        </p:txBody>
      </p:sp>
      <p:sp>
        <p:nvSpPr>
          <p:cNvPr id="5" name="Line 3">
            <a:extLst>
              <a:ext uri="{FF2B5EF4-FFF2-40B4-BE49-F238E27FC236}">
                <a16:creationId xmlns:a16="http://schemas.microsoft.com/office/drawing/2014/main" id="{6737FE56-188A-4325-AC0E-38A22C06ADDF}"/>
              </a:ext>
            </a:extLst>
          </p:cNvPr>
          <p:cNvSpPr>
            <a:spLocks noChangeShapeType="1"/>
          </p:cNvSpPr>
          <p:nvPr/>
        </p:nvSpPr>
        <p:spPr bwMode="auto">
          <a:xfrm flipH="1">
            <a:off x="780729"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6C0D3298-32E6-499F-A6F1-E5C740502E78}"/>
              </a:ext>
            </a:extLst>
          </p:cNvPr>
          <p:cNvSpPr>
            <a:spLocks noChangeShapeType="1"/>
          </p:cNvSpPr>
          <p:nvPr/>
        </p:nvSpPr>
        <p:spPr bwMode="auto">
          <a:xfrm>
            <a:off x="323529"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407A3AA7-F32A-4F33-949D-230163F0A187}"/>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a:extLst>
              <a:ext uri="{FF2B5EF4-FFF2-40B4-BE49-F238E27FC236}">
                <a16:creationId xmlns:a16="http://schemas.microsoft.com/office/drawing/2014/main" id="{8EE3E2F0-C204-4F02-8B5B-02627879ED6A}"/>
              </a:ext>
            </a:extLst>
          </p:cNvPr>
          <p:cNvSpPr txBox="1">
            <a:spLocks noChangeArrowheads="1"/>
          </p:cNvSpPr>
          <p:nvPr/>
        </p:nvSpPr>
        <p:spPr bwMode="auto">
          <a:xfrm>
            <a:off x="755576" y="260648"/>
            <a:ext cx="7920880" cy="6586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None/>
            </a:pPr>
            <a:r>
              <a:rPr lang="en-US" altLang="de-DE" sz="2800" b="1" dirty="0">
                <a:solidFill>
                  <a:srgbClr val="FF0000"/>
                </a:solidFill>
                <a:latin typeface="Arial" panose="020B0604020202020204" pitchFamily="34" charset="0"/>
                <a:cs typeface="Times New Roman" panose="02020603050405020304" pitchFamily="18" charset="0"/>
              </a:rPr>
              <a:t>Origins of plant modelling, school and motivations</a:t>
            </a:r>
          </a:p>
          <a:p>
            <a:pPr eaLnBrk="1" hangingPunct="1">
              <a:spcBef>
                <a:spcPct val="50000"/>
              </a:spcBef>
              <a:buNone/>
            </a:pPr>
            <a:endParaRPr lang="en-US" altLang="de-DE" sz="1200" dirty="0">
              <a:latin typeface="Arial" panose="020B0604020202020204" pitchFamily="34" charset="0"/>
              <a:cs typeface="Times New Roman" panose="02020603050405020304" pitchFamily="18" charset="0"/>
            </a:endParaRPr>
          </a:p>
          <a:p>
            <a:pPr marL="342900" indent="-342900" eaLnBrk="1" hangingPunct="1">
              <a:spcBef>
                <a:spcPct val="50000"/>
              </a:spcBef>
              <a:buFont typeface="Wingdings" panose="05000000000000000000" pitchFamily="2" charset="2"/>
              <a:buChar char="Ø"/>
            </a:pPr>
            <a:r>
              <a:rPr lang="de-DE" altLang="de-DE" sz="2400" dirty="0">
                <a:solidFill>
                  <a:srgbClr val="009900"/>
                </a:solidFill>
                <a:latin typeface="Arial" panose="020B0604020202020204" pitchFamily="34" charset="0"/>
                <a:cs typeface="Times New Roman" panose="02020603050405020304" pitchFamily="18" charset="0"/>
              </a:rPr>
              <a:t>Forest </a:t>
            </a:r>
            <a:r>
              <a:rPr lang="de-DE" altLang="de-DE" sz="2400" dirty="0" err="1">
                <a:solidFill>
                  <a:srgbClr val="009900"/>
                </a:solidFill>
                <a:latin typeface="Arial" panose="020B0604020202020204" pitchFamily="34" charset="0"/>
                <a:cs typeface="Times New Roman" panose="02020603050405020304" pitchFamily="18" charset="0"/>
              </a:rPr>
              <a:t>ecologists</a:t>
            </a:r>
            <a:r>
              <a:rPr lang="de-DE" altLang="de-DE" sz="2400" dirty="0">
                <a:solidFill>
                  <a:srgbClr val="009900"/>
                </a:solidFill>
                <a:latin typeface="Arial" panose="020B0604020202020204" pitchFamily="34" charset="0"/>
                <a:cs typeface="Times New Roman" panose="02020603050405020304" pitchFamily="18" charset="0"/>
              </a:rPr>
              <a:t> and </a:t>
            </a:r>
            <a:r>
              <a:rPr lang="de-DE" altLang="de-DE" sz="2400" dirty="0" err="1">
                <a:solidFill>
                  <a:srgbClr val="009900"/>
                </a:solidFill>
                <a:latin typeface="Arial" panose="020B0604020202020204" pitchFamily="34" charset="0"/>
                <a:cs typeface="Times New Roman" panose="02020603050405020304" pitchFamily="18" charset="0"/>
              </a:rPr>
              <a:t>foresters</a:t>
            </a:r>
            <a:endParaRPr lang="de-DE" altLang="de-DE" sz="2400" dirty="0">
              <a:solidFill>
                <a:srgbClr val="009900"/>
              </a:solidFill>
              <a:latin typeface="Arial" panose="020B0604020202020204" pitchFamily="34" charset="0"/>
              <a:cs typeface="Times New Roman" panose="02020603050405020304" pitchFamily="18" charset="0"/>
            </a:endParaRPr>
          </a:p>
          <a:p>
            <a:pPr marL="1085850" lvl="1" indent="-3429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growth</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models</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oriented</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towards</a:t>
            </a:r>
            <a:r>
              <a:rPr lang="de-DE" altLang="de-DE" sz="2000" dirty="0">
                <a:solidFill>
                  <a:srgbClr val="0000FF"/>
                </a:solidFill>
                <a:latin typeface="Arial" panose="020B0604020202020204" pitchFamily="34" charset="0"/>
                <a:cs typeface="Times New Roman" panose="02020603050405020304" pitchFamily="18" charset="0"/>
              </a:rPr>
              <a:t> individual </a:t>
            </a:r>
            <a:r>
              <a:rPr lang="de-DE" altLang="de-DE" sz="2000" dirty="0" err="1">
                <a:solidFill>
                  <a:srgbClr val="0000FF"/>
                </a:solidFill>
                <a:latin typeface="Arial" panose="020B0604020202020204" pitchFamily="34" charset="0"/>
                <a:cs typeface="Times New Roman" panose="02020603050405020304" pitchFamily="18" charset="0"/>
              </a:rPr>
              <a:t>trees</a:t>
            </a:r>
            <a:endParaRPr lang="de-DE" altLang="de-DE" sz="2000" dirty="0">
              <a:solidFill>
                <a:srgbClr val="0000FF"/>
              </a:solidFill>
              <a:latin typeface="Arial" panose="020B0604020202020204" pitchFamily="34" charset="0"/>
              <a:cs typeface="Times New Roman" panose="02020603050405020304" pitchFamily="18" charset="0"/>
            </a:endParaRPr>
          </a:p>
          <a:p>
            <a:pPr marL="1085850" lvl="1" indent="-3429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heterogeneous</a:t>
            </a:r>
            <a:r>
              <a:rPr lang="de-DE" altLang="de-DE" sz="2000" dirty="0">
                <a:solidFill>
                  <a:srgbClr val="0000FF"/>
                </a:solidFill>
                <a:latin typeface="Arial" panose="020B0604020202020204" pitchFamily="34" charset="0"/>
                <a:cs typeface="Times New Roman" panose="02020603050405020304" pitchFamily="18" charset="0"/>
              </a:rPr>
              <a:t> stands</a:t>
            </a:r>
          </a:p>
          <a:p>
            <a:pPr marL="1085850" lvl="1" indent="-3429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Processes</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a:solidFill>
                  <a:srgbClr val="008000"/>
                </a:solidFill>
                <a:latin typeface="Arial" panose="020B0604020202020204" pitchFamily="34" charset="0"/>
                <a:cs typeface="Times New Roman" panose="02020603050405020304" pitchFamily="18" charset="0"/>
                <a:sym typeface="Symbol" panose="05050102010706020507" pitchFamily="18" charset="2"/>
              </a:rPr>
              <a:t> </a:t>
            </a:r>
            <a:r>
              <a:rPr lang="de-DE" altLang="de-DE" sz="2000" dirty="0" err="1">
                <a:solidFill>
                  <a:srgbClr val="0000FF"/>
                </a:solidFill>
                <a:latin typeface="Arial" panose="020B0604020202020204" pitchFamily="34" charset="0"/>
                <a:cs typeface="Times New Roman" panose="02020603050405020304" pitchFamily="18" charset="0"/>
              </a:rPr>
              <a:t>morphological</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appearance</a:t>
            </a:r>
            <a:endParaRPr lang="de-DE" altLang="de-DE" sz="2000" dirty="0">
              <a:solidFill>
                <a:srgbClr val="0000FF"/>
              </a:solidFill>
              <a:latin typeface="Arial" panose="020B0604020202020204" pitchFamily="34" charset="0"/>
              <a:cs typeface="Times New Roman" panose="02020603050405020304" pitchFamily="18" charset="0"/>
            </a:endParaRPr>
          </a:p>
          <a:p>
            <a:pPr marL="1085850" lvl="1" indent="-3429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ecosystem</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research</a:t>
            </a:r>
            <a:endParaRPr lang="de-DE" altLang="de-DE" sz="2000" dirty="0">
              <a:solidFill>
                <a:srgbClr val="0000FF"/>
              </a:solidFill>
              <a:latin typeface="Arial" panose="020B0604020202020204" pitchFamily="34" charset="0"/>
              <a:cs typeface="Times New Roman" panose="02020603050405020304" pitchFamily="18" charset="0"/>
            </a:endParaRPr>
          </a:p>
          <a:p>
            <a:pPr marL="342900" indent="-342900" eaLnBrk="1" hangingPunct="1">
              <a:spcBef>
                <a:spcPct val="50000"/>
              </a:spcBef>
              <a:buFont typeface="Wingdings" panose="05000000000000000000" pitchFamily="2" charset="2"/>
              <a:buChar char="Ø"/>
            </a:pPr>
            <a:r>
              <a:rPr lang="de-DE" altLang="de-DE" sz="2400" dirty="0" err="1">
                <a:solidFill>
                  <a:srgbClr val="009900"/>
                </a:solidFill>
                <a:latin typeface="Arial" panose="020B0604020202020204" pitchFamily="34" charset="0"/>
                <a:cs typeface="Times New Roman" panose="02020603050405020304" pitchFamily="18" charset="0"/>
              </a:rPr>
              <a:t>Bioclimatologists</a:t>
            </a:r>
            <a:r>
              <a:rPr lang="de-DE" altLang="de-DE" sz="2400" dirty="0">
                <a:solidFill>
                  <a:srgbClr val="009900"/>
                </a:solidFill>
                <a:latin typeface="Arial" panose="020B0604020202020204" pitchFamily="34" charset="0"/>
                <a:cs typeface="Times New Roman" panose="02020603050405020304" pitchFamily="18" charset="0"/>
              </a:rPr>
              <a:t> and </a:t>
            </a:r>
            <a:r>
              <a:rPr lang="de-DE" altLang="de-DE" sz="2400" dirty="0" err="1">
                <a:solidFill>
                  <a:srgbClr val="009900"/>
                </a:solidFill>
                <a:latin typeface="Arial" panose="020B0604020202020204" pitchFamily="34" charset="0"/>
                <a:cs typeface="Times New Roman" panose="02020603050405020304" pitchFamily="18" charset="0"/>
              </a:rPr>
              <a:t>tree</a:t>
            </a:r>
            <a:r>
              <a:rPr lang="de-DE" altLang="de-DE" sz="2400" dirty="0">
                <a:solidFill>
                  <a:srgbClr val="009900"/>
                </a:solidFill>
                <a:latin typeface="Arial" panose="020B0604020202020204" pitchFamily="34" charset="0"/>
                <a:cs typeface="Times New Roman" panose="02020603050405020304" pitchFamily="18" charset="0"/>
              </a:rPr>
              <a:t> </a:t>
            </a:r>
            <a:r>
              <a:rPr lang="de-DE" altLang="de-DE" sz="2400" dirty="0" err="1">
                <a:solidFill>
                  <a:srgbClr val="009900"/>
                </a:solidFill>
                <a:latin typeface="Arial" panose="020B0604020202020204" pitchFamily="34" charset="0"/>
                <a:cs typeface="Times New Roman" panose="02020603050405020304" pitchFamily="18" charset="0"/>
              </a:rPr>
              <a:t>physicists</a:t>
            </a:r>
            <a:endParaRPr lang="de-DE" altLang="de-DE" sz="2400" dirty="0">
              <a:solidFill>
                <a:srgbClr val="009900"/>
              </a:solidFill>
              <a:latin typeface="Arial" panose="020B0604020202020204" pitchFamily="34" charset="0"/>
              <a:cs typeface="Times New Roman" panose="02020603050405020304" pitchFamily="18" charset="0"/>
            </a:endParaRPr>
          </a:p>
          <a:p>
            <a:pPr marL="1085850" lvl="1" indent="-3429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Heterogeneity</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nonlinear</a:t>
            </a:r>
            <a:r>
              <a:rPr lang="de-DE" altLang="de-DE" sz="2000" dirty="0">
                <a:solidFill>
                  <a:srgbClr val="0000FF"/>
                </a:solidFill>
                <a:latin typeface="Arial" panose="020B0604020202020204" pitchFamily="34" charset="0"/>
                <a:cs typeface="Times New Roman" panose="02020603050405020304" pitchFamily="18" charset="0"/>
              </a:rPr>
              <a:t> light </a:t>
            </a:r>
            <a:r>
              <a:rPr lang="de-DE" altLang="de-DE" sz="2000" dirty="0" err="1">
                <a:solidFill>
                  <a:srgbClr val="0000FF"/>
                </a:solidFill>
                <a:latin typeface="Arial" panose="020B0604020202020204" pitchFamily="34" charset="0"/>
                <a:cs typeface="Times New Roman" panose="02020603050405020304" pitchFamily="18" charset="0"/>
              </a:rPr>
              <a:t>response</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of</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photosynthesis</a:t>
            </a:r>
            <a:r>
              <a:rPr lang="de-DE" altLang="de-DE" sz="2000" dirty="0">
                <a:solidFill>
                  <a:srgbClr val="0000FF"/>
                </a:solidFill>
                <a:latin typeface="Arial" panose="020B0604020202020204" pitchFamily="34" charset="0"/>
                <a:cs typeface="Times New Roman" panose="02020603050405020304" pitchFamily="18" charset="0"/>
              </a:rPr>
              <a:t>.</a:t>
            </a:r>
          </a:p>
          <a:p>
            <a:pPr marL="1085850" lvl="1" indent="-3429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Tree</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mechanics</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hydraulics</a:t>
            </a:r>
            <a:endParaRPr lang="de-DE" altLang="de-DE" sz="2000" dirty="0">
              <a:solidFill>
                <a:srgbClr val="0000FF"/>
              </a:solidFill>
              <a:latin typeface="Arial" panose="020B0604020202020204" pitchFamily="34" charset="0"/>
              <a:cs typeface="Times New Roman" panose="02020603050405020304" pitchFamily="18" charset="0"/>
            </a:endParaRPr>
          </a:p>
          <a:p>
            <a:pPr marL="342900" indent="-342900" eaLnBrk="1" hangingPunct="1">
              <a:spcBef>
                <a:spcPct val="50000"/>
              </a:spcBef>
              <a:buFont typeface="Wingdings" panose="05000000000000000000" pitchFamily="2" charset="2"/>
              <a:buChar char="Ø"/>
            </a:pPr>
            <a:r>
              <a:rPr lang="de-DE" altLang="de-DE" sz="2400" dirty="0" err="1">
                <a:solidFill>
                  <a:srgbClr val="009900"/>
                </a:solidFill>
                <a:latin typeface="Arial" panose="020B0604020202020204" pitchFamily="34" charset="0"/>
                <a:cs typeface="Times New Roman" panose="02020603050405020304" pitchFamily="18" charset="0"/>
              </a:rPr>
              <a:t>Entomologists</a:t>
            </a:r>
            <a:endParaRPr lang="de-DE" altLang="de-DE" sz="2400" dirty="0">
              <a:solidFill>
                <a:srgbClr val="009900"/>
              </a:solidFill>
              <a:latin typeface="Arial" panose="020B0604020202020204" pitchFamily="34" charset="0"/>
              <a:cs typeface="Times New Roman" panose="02020603050405020304" pitchFamily="18" charset="0"/>
            </a:endParaRPr>
          </a:p>
          <a:p>
            <a:pPr marL="1085850" lvl="1" indent="-342900" eaLnBrk="1" hangingPunct="1">
              <a:spcBef>
                <a:spcPct val="50000"/>
              </a:spcBef>
              <a:buFontTx/>
              <a:buChar char="-"/>
            </a:pPr>
            <a:r>
              <a:rPr lang="de-DE" altLang="de-DE" sz="2000" dirty="0">
                <a:solidFill>
                  <a:srgbClr val="0000FF"/>
                </a:solidFill>
                <a:latin typeface="Arial" panose="020B0604020202020204" pitchFamily="34" charset="0"/>
                <a:cs typeface="Times New Roman" panose="02020603050405020304" pitchFamily="18" charset="0"/>
              </a:rPr>
              <a:t>Interaction herbivores - plant </a:t>
            </a:r>
            <a:r>
              <a:rPr lang="de-DE" altLang="de-DE" sz="2000" dirty="0" err="1">
                <a:solidFill>
                  <a:srgbClr val="0000FF"/>
                </a:solidFill>
                <a:latin typeface="Arial" panose="020B0604020202020204" pitchFamily="34" charset="0"/>
                <a:cs typeface="Times New Roman" panose="02020603050405020304" pitchFamily="18" charset="0"/>
              </a:rPr>
              <a:t>structure</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agronomy</a:t>
            </a:r>
            <a:r>
              <a:rPr lang="de-DE" altLang="de-DE" sz="2000" dirty="0">
                <a:solidFill>
                  <a:srgbClr val="0000FF"/>
                </a:solidFill>
                <a:latin typeface="Arial" panose="020B0604020202020204" pitchFamily="34" charset="0"/>
                <a:cs typeface="Times New Roman" panose="02020603050405020304" pitchFamily="18" charset="0"/>
              </a:rPr>
              <a:t>)</a:t>
            </a:r>
          </a:p>
          <a:p>
            <a:pPr marL="1085850" lvl="1" indent="-342900" eaLnBrk="1" hangingPunct="1">
              <a:spcBef>
                <a:spcPct val="50000"/>
              </a:spcBef>
              <a:buFontTx/>
              <a:buChar char="-"/>
            </a:pPr>
            <a:r>
              <a:rPr lang="de-DE" altLang="de-DE" sz="2000" dirty="0">
                <a:solidFill>
                  <a:srgbClr val="0000FF"/>
                </a:solidFill>
                <a:latin typeface="Arial" panose="020B0604020202020204" pitchFamily="34" charset="0"/>
                <a:cs typeface="Times New Roman" panose="02020603050405020304" pitchFamily="18" charset="0"/>
              </a:rPr>
              <a:t>CPAI Brisbane</a:t>
            </a:r>
            <a:endParaRPr lang="de-DE" altLang="de-DE" sz="2000" dirty="0">
              <a:solidFill>
                <a:srgbClr val="0000FF"/>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0E181F08-9570-44DF-9D3E-8EB8F50361FA}"/>
              </a:ext>
            </a:extLst>
          </p:cNvPr>
          <p:cNvSpPr>
            <a:spLocks noGrp="1"/>
          </p:cNvSpPr>
          <p:nvPr>
            <p:ph type="sldNum" sz="quarter" idx="12"/>
          </p:nvPr>
        </p:nvSpPr>
        <p:spPr/>
        <p:txBody>
          <a:bodyPr/>
          <a:lstStyle/>
          <a:p>
            <a:pPr>
              <a:defRPr/>
            </a:pPr>
            <a:fld id="{AEF71903-F711-47F8-A6E6-7225CF42791A}" type="slidenum">
              <a:rPr lang="de-DE" altLang="de-DE" smtClean="0"/>
              <a:pPr>
                <a:defRPr/>
              </a:pPr>
              <a:t>26</a:t>
            </a:fld>
            <a:endParaRPr lang="de-DE" altLang="de-DE"/>
          </a:p>
        </p:txBody>
      </p:sp>
      <p:sp>
        <p:nvSpPr>
          <p:cNvPr id="4" name="Line 3">
            <a:extLst>
              <a:ext uri="{FF2B5EF4-FFF2-40B4-BE49-F238E27FC236}">
                <a16:creationId xmlns:a16="http://schemas.microsoft.com/office/drawing/2014/main" id="{CDC13C1D-F610-42D1-A55C-A8BFC34DF09C}"/>
              </a:ext>
            </a:extLst>
          </p:cNvPr>
          <p:cNvSpPr>
            <a:spLocks noChangeShapeType="1"/>
          </p:cNvSpPr>
          <p:nvPr/>
        </p:nvSpPr>
        <p:spPr bwMode="auto">
          <a:xfrm flipH="1">
            <a:off x="780729"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FEA18301-D0EA-41BA-BE7C-694FD2C976AD}"/>
              </a:ext>
            </a:extLst>
          </p:cNvPr>
          <p:cNvSpPr>
            <a:spLocks noChangeShapeType="1"/>
          </p:cNvSpPr>
          <p:nvPr/>
        </p:nvSpPr>
        <p:spPr bwMode="auto">
          <a:xfrm>
            <a:off x="323529"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3EA026C6-D3F5-4BC2-9451-365138759A47}"/>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95199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a:extLst>
              <a:ext uri="{FF2B5EF4-FFF2-40B4-BE49-F238E27FC236}">
                <a16:creationId xmlns:a16="http://schemas.microsoft.com/office/drawing/2014/main" id="{335E881D-AD0A-43B6-ADA9-2EEF2333A22C}"/>
              </a:ext>
            </a:extLst>
          </p:cNvPr>
          <p:cNvSpPr txBox="1">
            <a:spLocks noChangeArrowheads="1"/>
          </p:cNvSpPr>
          <p:nvPr/>
        </p:nvSpPr>
        <p:spPr bwMode="auto">
          <a:xfrm>
            <a:off x="647663" y="1052736"/>
            <a:ext cx="7848673"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de-DE" b="1" dirty="0">
                <a:solidFill>
                  <a:srgbClr val="FF0000"/>
                </a:solidFill>
                <a:latin typeface="Arial" panose="020B0604020202020204" pitchFamily="34" charset="0"/>
                <a:cs typeface="Times New Roman" panose="02020603050405020304" pitchFamily="18" charset="0"/>
              </a:rPr>
              <a:t>Measurement of 3D structures of plants</a:t>
            </a:r>
          </a:p>
          <a:p>
            <a:pPr eaLnBrk="1" hangingPunct="1">
              <a:spcBef>
                <a:spcPct val="50000"/>
              </a:spcBef>
              <a:buFontTx/>
              <a:buNone/>
            </a:pPr>
            <a:endParaRPr lang="en-US" altLang="de-DE" sz="2800" dirty="0">
              <a:latin typeface="Arial" panose="020B0604020202020204" pitchFamily="34" charset="0"/>
              <a:cs typeface="Times New Roman" panose="02020603050405020304" pitchFamily="18" charset="0"/>
            </a:endParaRPr>
          </a:p>
          <a:p>
            <a:pPr eaLnBrk="1" hangingPunct="1">
              <a:spcBef>
                <a:spcPct val="50000"/>
              </a:spcBef>
              <a:buFontTx/>
              <a:buNone/>
            </a:pPr>
            <a:r>
              <a:rPr lang="en-US" altLang="de-DE" sz="2800" dirty="0">
                <a:latin typeface="Arial" panose="020B0604020202020204" pitchFamily="34" charset="0"/>
                <a:cs typeface="Times New Roman" panose="02020603050405020304" pitchFamily="18" charset="0"/>
              </a:rPr>
              <a:t>Data acquisition by classical means</a:t>
            </a:r>
          </a:p>
          <a:p>
            <a:pPr marL="457200" indent="-457200" eaLnBrk="1" hangingPunct="1">
              <a:spcBef>
                <a:spcPct val="50000"/>
              </a:spcBef>
              <a:buFontTx/>
              <a:buChar char="-"/>
            </a:pPr>
            <a:r>
              <a:rPr lang="en-US" altLang="de-DE" sz="2800" dirty="0">
                <a:solidFill>
                  <a:schemeClr val="accent2"/>
                </a:solidFill>
                <a:latin typeface="Arial" panose="020B0604020202020204" pitchFamily="34" charset="0"/>
                <a:cs typeface="Times New Roman" panose="02020603050405020304" pitchFamily="18" charset="0"/>
              </a:rPr>
              <a:t>Combination ruler</a:t>
            </a:r>
          </a:p>
          <a:p>
            <a:pPr marL="457200" indent="-457200" eaLnBrk="1" hangingPunct="1">
              <a:spcBef>
                <a:spcPct val="50000"/>
              </a:spcBef>
              <a:buFontTx/>
              <a:buChar char="-"/>
            </a:pPr>
            <a:r>
              <a:rPr lang="en-US" altLang="de-DE" sz="2800" dirty="0">
                <a:solidFill>
                  <a:schemeClr val="accent2"/>
                </a:solidFill>
                <a:latin typeface="Arial" panose="020B0604020202020204" pitchFamily="34" charset="0"/>
                <a:cs typeface="Times New Roman" panose="02020603050405020304" pitchFamily="18" charset="0"/>
              </a:rPr>
              <a:t>Calipers</a:t>
            </a:r>
          </a:p>
          <a:p>
            <a:pPr marL="457200" indent="-457200" eaLnBrk="1" hangingPunct="1">
              <a:spcBef>
                <a:spcPct val="50000"/>
              </a:spcBef>
              <a:buFontTx/>
              <a:buChar char="-"/>
            </a:pPr>
            <a:r>
              <a:rPr lang="en-US" altLang="de-DE" sz="2800" dirty="0">
                <a:solidFill>
                  <a:schemeClr val="accent2"/>
                </a:solidFill>
                <a:latin typeface="Arial" panose="020B0604020202020204" pitchFamily="34" charset="0"/>
                <a:cs typeface="Times New Roman" panose="02020603050405020304" pitchFamily="18" charset="0"/>
              </a:rPr>
              <a:t>Protractors</a:t>
            </a:r>
          </a:p>
          <a:p>
            <a:pPr marL="457200" indent="-457200" eaLnBrk="1" hangingPunct="1">
              <a:spcBef>
                <a:spcPct val="50000"/>
              </a:spcBef>
              <a:buFontTx/>
              <a:buChar char="-"/>
            </a:pPr>
            <a:r>
              <a:rPr lang="en-US" altLang="de-DE" sz="2800" dirty="0">
                <a:solidFill>
                  <a:schemeClr val="accent2"/>
                </a:solidFill>
                <a:latin typeface="Arial" panose="020B0604020202020204" pitchFamily="34" charset="0"/>
                <a:cs typeface="Times New Roman" panose="02020603050405020304" pitchFamily="18" charset="0"/>
              </a:rPr>
              <a:t>Sketchpad</a:t>
            </a:r>
            <a:endParaRPr lang="de-DE" altLang="de-DE" sz="2800" dirty="0">
              <a:latin typeface="Arial" panose="020B060402020202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C43DC64D-36B4-4F8A-ADA8-540B344850BC}"/>
              </a:ext>
            </a:extLst>
          </p:cNvPr>
          <p:cNvSpPr>
            <a:spLocks noGrp="1"/>
          </p:cNvSpPr>
          <p:nvPr>
            <p:ph type="sldNum" sz="quarter" idx="12"/>
          </p:nvPr>
        </p:nvSpPr>
        <p:spPr/>
        <p:txBody>
          <a:bodyPr/>
          <a:lstStyle/>
          <a:p>
            <a:pPr>
              <a:defRPr/>
            </a:pPr>
            <a:fld id="{AEF71903-F711-47F8-A6E6-7225CF42791A}" type="slidenum">
              <a:rPr lang="de-DE" altLang="de-DE" smtClean="0"/>
              <a:pPr>
                <a:defRPr/>
              </a:pPr>
              <a:t>27</a:t>
            </a:fld>
            <a:endParaRPr lang="de-DE" altLang="de-DE"/>
          </a:p>
        </p:txBody>
      </p:sp>
      <p:sp>
        <p:nvSpPr>
          <p:cNvPr id="4" name="Line 3">
            <a:extLst>
              <a:ext uri="{FF2B5EF4-FFF2-40B4-BE49-F238E27FC236}">
                <a16:creationId xmlns:a16="http://schemas.microsoft.com/office/drawing/2014/main" id="{13E5E76A-5AAD-4652-84BC-DA3DCF089FC7}"/>
              </a:ext>
            </a:extLst>
          </p:cNvPr>
          <p:cNvSpPr>
            <a:spLocks noChangeShapeType="1"/>
          </p:cNvSpPr>
          <p:nvPr/>
        </p:nvSpPr>
        <p:spPr bwMode="auto">
          <a:xfrm flipH="1">
            <a:off x="780729"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0EDE1730-0108-4438-8067-7E6C7F5275E3}"/>
              </a:ext>
            </a:extLst>
          </p:cNvPr>
          <p:cNvSpPr>
            <a:spLocks noChangeShapeType="1"/>
          </p:cNvSpPr>
          <p:nvPr/>
        </p:nvSpPr>
        <p:spPr bwMode="auto">
          <a:xfrm>
            <a:off x="323529"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7C805E63-5CBE-4C9D-9D7E-BE62991710BC}"/>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08462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4AED2D0D-EEBD-438F-B8F5-A76D3B054E6D}"/>
              </a:ext>
            </a:extLst>
          </p:cNvPr>
          <p:cNvSpPr txBox="1">
            <a:spLocks noChangeArrowheads="1"/>
          </p:cNvSpPr>
          <p:nvPr/>
        </p:nvSpPr>
        <p:spPr bwMode="auto">
          <a:xfrm>
            <a:off x="613797" y="480729"/>
            <a:ext cx="8350691"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b="1" dirty="0">
                <a:solidFill>
                  <a:srgbClr val="FF0000"/>
                </a:solidFill>
                <a:latin typeface="Arial" panose="020B0604020202020204" pitchFamily="34" charset="0"/>
                <a:cs typeface="Times New Roman" panose="02020603050405020304" pitchFamily="18" charset="0"/>
              </a:rPr>
              <a:t>Semi-</a:t>
            </a:r>
            <a:r>
              <a:rPr lang="de-DE" altLang="de-DE" b="1" dirty="0" err="1">
                <a:solidFill>
                  <a:srgbClr val="FF0000"/>
                </a:solidFill>
                <a:latin typeface="Arial" panose="020B0604020202020204" pitchFamily="34" charset="0"/>
                <a:cs typeface="Times New Roman" panose="02020603050405020304" pitchFamily="18" charset="0"/>
              </a:rPr>
              <a:t>automatic</a:t>
            </a:r>
            <a:r>
              <a:rPr lang="de-DE" altLang="de-DE" b="1" dirty="0">
                <a:solidFill>
                  <a:srgbClr val="FF0000"/>
                </a:solidFill>
                <a:latin typeface="Arial" panose="020B0604020202020204" pitchFamily="34" charset="0"/>
                <a:cs typeface="Times New Roman" panose="02020603050405020304" pitchFamily="18" charset="0"/>
              </a:rPr>
              <a:t> / Fully </a:t>
            </a:r>
            <a:r>
              <a:rPr lang="de-DE" altLang="de-DE" b="1" dirty="0" err="1">
                <a:solidFill>
                  <a:srgbClr val="FF0000"/>
                </a:solidFill>
                <a:latin typeface="Arial" panose="020B0604020202020204" pitchFamily="34" charset="0"/>
                <a:cs typeface="Times New Roman" panose="02020603050405020304" pitchFamily="18" charset="0"/>
              </a:rPr>
              <a:t>automatic</a:t>
            </a:r>
            <a:r>
              <a:rPr lang="de-DE" altLang="de-DE" b="1" dirty="0">
                <a:solidFill>
                  <a:srgbClr val="FF0000"/>
                </a:solidFill>
                <a:latin typeface="Arial" panose="020B0604020202020204" pitchFamily="34" charset="0"/>
                <a:cs typeface="Times New Roman" panose="02020603050405020304" pitchFamily="18" charset="0"/>
              </a:rPr>
              <a:t> </a:t>
            </a:r>
            <a:r>
              <a:rPr lang="de-DE" altLang="de-DE" b="1" dirty="0" err="1">
                <a:solidFill>
                  <a:srgbClr val="FF0000"/>
                </a:solidFill>
                <a:latin typeface="Arial" panose="020B0604020202020204" pitchFamily="34" charset="0"/>
                <a:cs typeface="Times New Roman" panose="02020603050405020304" pitchFamily="18" charset="0"/>
              </a:rPr>
              <a:t>digitization</a:t>
            </a:r>
            <a:endParaRPr lang="de-DE" altLang="de-DE" b="1" dirty="0">
              <a:solidFill>
                <a:srgbClr val="FF0000"/>
              </a:solidFill>
              <a:latin typeface="Arial" panose="020B0604020202020204" pitchFamily="34" charset="0"/>
              <a:cs typeface="Times New Roman" panose="02020603050405020304" pitchFamily="18" charset="0"/>
            </a:endParaRPr>
          </a:p>
          <a:p>
            <a:pPr eaLnBrk="1" hangingPunct="1">
              <a:spcBef>
                <a:spcPct val="50000"/>
              </a:spcBef>
              <a:buFontTx/>
              <a:buNone/>
            </a:pPr>
            <a:endParaRPr lang="de-DE" altLang="de-DE" sz="1600" b="1" dirty="0">
              <a:solidFill>
                <a:srgbClr val="CC0000"/>
              </a:solidFill>
              <a:latin typeface="Arial" panose="020B0604020202020204" pitchFamily="34" charset="0"/>
              <a:cs typeface="Times New Roman" panose="02020603050405020304" pitchFamily="18" charset="0"/>
            </a:endParaRPr>
          </a:p>
          <a:p>
            <a:pPr marL="457200" indent="-457200" eaLnBrk="1" hangingPunct="1">
              <a:spcBef>
                <a:spcPct val="5000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Combination</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of</a:t>
            </a:r>
            <a:r>
              <a:rPr lang="de-DE" altLang="de-DE" sz="2800" dirty="0">
                <a:solidFill>
                  <a:srgbClr val="0000FF"/>
                </a:solidFill>
                <a:latin typeface="Arial" panose="020B0604020202020204" pitchFamily="34" charset="0"/>
                <a:cs typeface="Times New Roman" panose="02020603050405020304" pitchFamily="18" charset="0"/>
              </a:rPr>
              <a:t> digital </a:t>
            </a:r>
            <a:r>
              <a:rPr lang="de-DE" altLang="de-DE" sz="2800" dirty="0" err="1">
                <a:solidFill>
                  <a:srgbClr val="0000FF"/>
                </a:solidFill>
                <a:latin typeface="Arial" panose="020B0604020202020204" pitchFamily="34" charset="0"/>
                <a:cs typeface="Times New Roman" panose="02020603050405020304" pitchFamily="18" charset="0"/>
              </a:rPr>
              <a:t>caliper</a:t>
            </a:r>
            <a:r>
              <a:rPr lang="de-DE" altLang="de-DE" sz="2800" dirty="0">
                <a:solidFill>
                  <a:srgbClr val="0000FF"/>
                </a:solidFill>
                <a:latin typeface="Arial" panose="020B0604020202020204" pitchFamily="34" charset="0"/>
                <a:cs typeface="Times New Roman" panose="02020603050405020304" pitchFamily="18" charset="0"/>
              </a:rPr>
              <a:t> - digital </a:t>
            </a:r>
            <a:r>
              <a:rPr lang="de-DE" altLang="de-DE" sz="2800" dirty="0" err="1">
                <a:solidFill>
                  <a:srgbClr val="0000FF"/>
                </a:solidFill>
                <a:latin typeface="Arial" panose="020B0604020202020204" pitchFamily="34" charset="0"/>
                <a:cs typeface="Times New Roman" panose="02020603050405020304" pitchFamily="18" charset="0"/>
              </a:rPr>
              <a:t>compass</a:t>
            </a:r>
            <a:r>
              <a:rPr lang="de-DE" altLang="de-DE" sz="2800" dirty="0">
                <a:solidFill>
                  <a:srgbClr val="0000FF"/>
                </a:solidFill>
                <a:latin typeface="Arial" panose="020B0604020202020204" pitchFamily="34" charset="0"/>
                <a:cs typeface="Times New Roman" panose="02020603050405020304" pitchFamily="18" charset="0"/>
              </a:rPr>
              <a:t> -  interface </a:t>
            </a:r>
            <a:r>
              <a:rPr lang="de-DE" altLang="de-DE" sz="2800" dirty="0" err="1">
                <a:solidFill>
                  <a:srgbClr val="0000FF"/>
                </a:solidFill>
                <a:latin typeface="Arial" panose="020B0604020202020204" pitchFamily="34" charset="0"/>
                <a:cs typeface="Times New Roman" panose="02020603050405020304" pitchFamily="18" charset="0"/>
              </a:rPr>
              <a:t>software</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000" dirty="0">
                <a:solidFill>
                  <a:srgbClr val="0000FF"/>
                </a:solidFill>
                <a:latin typeface="Arial" panose="020B0604020202020204" pitchFamily="34" charset="0"/>
                <a:cs typeface="Times New Roman" panose="02020603050405020304" pitchFamily="18" charset="0"/>
              </a:rPr>
              <a:t>(Oppelt et al. 2000)</a:t>
            </a:r>
          </a:p>
          <a:p>
            <a:pPr marL="457200" indent="-457200" eaLnBrk="1" hangingPunct="1">
              <a:spcBef>
                <a:spcPct val="5000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Electromagnetic</a:t>
            </a:r>
            <a:r>
              <a:rPr lang="de-DE" altLang="de-DE" sz="2800" dirty="0">
                <a:solidFill>
                  <a:srgbClr val="0000FF"/>
                </a:solidFill>
                <a:latin typeface="Arial" panose="020B0604020202020204" pitchFamily="34" charset="0"/>
                <a:cs typeface="Times New Roman" panose="02020603050405020304" pitchFamily="18" charset="0"/>
              </a:rPr>
              <a:t> probe </a:t>
            </a:r>
            <a:r>
              <a:rPr lang="de-DE" altLang="de-DE" sz="2000" dirty="0">
                <a:solidFill>
                  <a:srgbClr val="0000FF"/>
                </a:solidFill>
                <a:latin typeface="Arial" panose="020B0604020202020204" pitchFamily="34" charset="0"/>
                <a:cs typeface="Times New Roman" panose="02020603050405020304" pitchFamily="18" charset="0"/>
              </a:rPr>
              <a:t>(</a:t>
            </a:r>
            <a:r>
              <a:rPr lang="de-DE" altLang="de-DE" sz="2000" dirty="0" err="1">
                <a:solidFill>
                  <a:srgbClr val="0000FF"/>
                </a:solidFill>
                <a:latin typeface="Arial" panose="020B0604020202020204" pitchFamily="34" charset="0"/>
                <a:cs typeface="Times New Roman" panose="02020603050405020304" pitchFamily="18" charset="0"/>
              </a:rPr>
              <a:t>Polhemus</a:t>
            </a:r>
            <a:r>
              <a:rPr lang="de-DE" altLang="de-DE" sz="2000" dirty="0">
                <a:solidFill>
                  <a:srgbClr val="0000FF"/>
                </a:solidFill>
                <a:latin typeface="Arial" panose="020B0604020202020204" pitchFamily="34" charset="0"/>
                <a:cs typeface="Times New Roman" panose="02020603050405020304" pitchFamily="18" charset="0"/>
              </a:rPr>
              <a:t> FASTRAK, </a:t>
            </a:r>
            <a:r>
              <a:rPr lang="de-DE" altLang="de-DE" sz="2000" dirty="0" err="1">
                <a:solidFill>
                  <a:srgbClr val="0000FF"/>
                </a:solidFill>
                <a:latin typeface="Arial" panose="020B0604020202020204" pitchFamily="34" charset="0"/>
                <a:cs typeface="Times New Roman" panose="02020603050405020304" pitchFamily="18" charset="0"/>
              </a:rPr>
              <a:t>Sinoquet</a:t>
            </a:r>
            <a:r>
              <a:rPr lang="de-DE" altLang="de-DE" sz="2000" dirty="0">
                <a:solidFill>
                  <a:srgbClr val="0000FF"/>
                </a:solidFill>
                <a:latin typeface="Arial" panose="020B0604020202020204" pitchFamily="34" charset="0"/>
                <a:cs typeface="Times New Roman" panose="02020603050405020304" pitchFamily="18" charset="0"/>
              </a:rPr>
              <a:t> et al., Clermont-Ferrand)</a:t>
            </a:r>
          </a:p>
          <a:p>
            <a:pPr marL="457200" indent="-457200" eaLnBrk="1" hangingPunct="1">
              <a:spcBef>
                <a:spcPct val="5000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Ultrasonic</a:t>
            </a:r>
            <a:r>
              <a:rPr lang="de-DE" altLang="de-DE" sz="2800" dirty="0">
                <a:solidFill>
                  <a:srgbClr val="0000FF"/>
                </a:solidFill>
                <a:latin typeface="Arial" panose="020B0604020202020204" pitchFamily="34" charset="0"/>
                <a:cs typeface="Times New Roman" panose="02020603050405020304" pitchFamily="18" charset="0"/>
              </a:rPr>
              <a:t> probe</a:t>
            </a:r>
          </a:p>
          <a:p>
            <a:pPr marL="457200" indent="-457200" eaLnBrk="1" hangingPunct="1">
              <a:spcBef>
                <a:spcPct val="5000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Mechanical</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booms</a:t>
            </a:r>
            <a:endParaRPr lang="de-DE"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ct val="50000"/>
              </a:spcBef>
              <a:buFontTx/>
              <a:buChar char="-"/>
            </a:pPr>
            <a:r>
              <a:rPr lang="de-DE" altLang="de-DE" sz="2800" dirty="0">
                <a:solidFill>
                  <a:srgbClr val="0000FF"/>
                </a:solidFill>
                <a:latin typeface="Arial" panose="020B0604020202020204" pitchFamily="34" charset="0"/>
                <a:cs typeface="Times New Roman" panose="02020603050405020304" pitchFamily="18" charset="0"/>
              </a:rPr>
              <a:t>3D </a:t>
            </a:r>
            <a:r>
              <a:rPr lang="de-DE" altLang="de-DE" sz="2800" dirty="0" err="1">
                <a:solidFill>
                  <a:srgbClr val="0000FF"/>
                </a:solidFill>
                <a:latin typeface="Arial" panose="020B0604020202020204" pitchFamily="34" charset="0"/>
                <a:cs typeface="Times New Roman" panose="02020603050405020304" pitchFamily="18" charset="0"/>
              </a:rPr>
              <a:t>laser</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scanner</a:t>
            </a:r>
            <a:endParaRPr lang="de-DE"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ct val="50000"/>
              </a:spcBef>
              <a:buFontTx/>
              <a:buChar char="-"/>
            </a:pPr>
            <a:r>
              <a:rPr lang="de-DE" altLang="de-DE" sz="2800" dirty="0">
                <a:solidFill>
                  <a:srgbClr val="0000FF"/>
                </a:solidFill>
                <a:latin typeface="Arial" panose="020B0604020202020204" pitchFamily="34" charset="0"/>
                <a:cs typeface="Times New Roman" panose="02020603050405020304" pitchFamily="18" charset="0"/>
              </a:rPr>
              <a:t>Evaluation </a:t>
            </a:r>
            <a:r>
              <a:rPr lang="de-DE" altLang="de-DE" sz="2800" dirty="0" err="1">
                <a:solidFill>
                  <a:srgbClr val="0000FF"/>
                </a:solidFill>
                <a:latin typeface="Arial" panose="020B0604020202020204" pitchFamily="34" charset="0"/>
                <a:cs typeface="Times New Roman" panose="02020603050405020304" pitchFamily="18" charset="0"/>
              </a:rPr>
              <a:t>of</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stereoscopic</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photos</a:t>
            </a:r>
            <a:endParaRPr lang="de-DE" altLang="de-DE" sz="2800" dirty="0">
              <a:solidFill>
                <a:srgbClr val="0000FF"/>
              </a:solidFill>
              <a:latin typeface="Arial" panose="020B060402020202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85AFE27F-E18A-4024-A607-51DCC886B5A6}"/>
              </a:ext>
            </a:extLst>
          </p:cNvPr>
          <p:cNvSpPr>
            <a:spLocks noGrp="1"/>
          </p:cNvSpPr>
          <p:nvPr>
            <p:ph type="sldNum" sz="quarter" idx="12"/>
          </p:nvPr>
        </p:nvSpPr>
        <p:spPr/>
        <p:txBody>
          <a:bodyPr/>
          <a:lstStyle/>
          <a:p>
            <a:pPr>
              <a:defRPr/>
            </a:pPr>
            <a:fld id="{AEF71903-F711-47F8-A6E6-7225CF42791A}" type="slidenum">
              <a:rPr lang="de-DE" altLang="de-DE" smtClean="0"/>
              <a:pPr>
                <a:defRPr/>
              </a:pPr>
              <a:t>28</a:t>
            </a:fld>
            <a:endParaRPr lang="de-DE" altLang="de-DE"/>
          </a:p>
        </p:txBody>
      </p:sp>
      <p:sp>
        <p:nvSpPr>
          <p:cNvPr id="4" name="Line 3">
            <a:extLst>
              <a:ext uri="{FF2B5EF4-FFF2-40B4-BE49-F238E27FC236}">
                <a16:creationId xmlns:a16="http://schemas.microsoft.com/office/drawing/2014/main" id="{094BCE37-740A-418E-BAE1-0D2FFF177035}"/>
              </a:ext>
            </a:extLst>
          </p:cNvPr>
          <p:cNvSpPr>
            <a:spLocks noChangeShapeType="1"/>
          </p:cNvSpPr>
          <p:nvPr/>
        </p:nvSpPr>
        <p:spPr bwMode="auto">
          <a:xfrm flipH="1">
            <a:off x="780729"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A448AC0F-5A40-4464-BA61-90595BAD8E7F}"/>
              </a:ext>
            </a:extLst>
          </p:cNvPr>
          <p:cNvSpPr>
            <a:spLocks noChangeShapeType="1"/>
          </p:cNvSpPr>
          <p:nvPr/>
        </p:nvSpPr>
        <p:spPr bwMode="auto">
          <a:xfrm>
            <a:off x="323529"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C2FDC264-8D51-4FEA-9E53-9A98786E5C96}"/>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39353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kat10">
            <a:extLst>
              <a:ext uri="{FF2B5EF4-FFF2-40B4-BE49-F238E27FC236}">
                <a16:creationId xmlns:a16="http://schemas.microsoft.com/office/drawing/2014/main" id="{B7DF2DBE-F2FC-45D5-AE20-7BAA35DBA9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060277"/>
            <a:ext cx="8820472"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5">
            <a:extLst>
              <a:ext uri="{FF2B5EF4-FFF2-40B4-BE49-F238E27FC236}">
                <a16:creationId xmlns:a16="http://schemas.microsoft.com/office/drawing/2014/main" id="{9736E3F6-CE2B-4331-9808-59C0C8EF1B0A}"/>
              </a:ext>
            </a:extLst>
          </p:cNvPr>
          <p:cNvSpPr txBox="1">
            <a:spLocks noChangeArrowheads="1"/>
          </p:cNvSpPr>
          <p:nvPr/>
        </p:nvSpPr>
        <p:spPr bwMode="auto">
          <a:xfrm>
            <a:off x="899591" y="404813"/>
            <a:ext cx="792087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b="1" dirty="0" err="1">
                <a:solidFill>
                  <a:srgbClr val="FF0000"/>
                </a:solidFill>
                <a:latin typeface="Arial" panose="020B0604020202020204" pitchFamily="34" charset="0"/>
              </a:rPr>
              <a:t>Electromagnetic</a:t>
            </a:r>
            <a:r>
              <a:rPr lang="de-DE" altLang="de-DE" b="1" dirty="0">
                <a:solidFill>
                  <a:srgbClr val="FF0000"/>
                </a:solidFill>
                <a:latin typeface="Arial" panose="020B0604020202020204" pitchFamily="34" charset="0"/>
              </a:rPr>
              <a:t> 3D-Tracking </a:t>
            </a:r>
            <a:r>
              <a:rPr lang="de-DE" altLang="de-DE" b="1" dirty="0" err="1">
                <a:solidFill>
                  <a:srgbClr val="FF0000"/>
                </a:solidFill>
                <a:latin typeface="Arial" panose="020B0604020202020204" pitchFamily="34" charset="0"/>
              </a:rPr>
              <a:t>system</a:t>
            </a:r>
            <a:r>
              <a:rPr lang="de-DE" altLang="de-DE" b="1" dirty="0">
                <a:solidFill>
                  <a:srgbClr val="FF0000"/>
                </a:solidFill>
                <a:latin typeface="Arial" panose="020B0604020202020204" pitchFamily="34" charset="0"/>
              </a:rPr>
              <a:t> </a:t>
            </a:r>
            <a:r>
              <a:rPr lang="de-DE" altLang="de-DE" b="1" dirty="0" err="1">
                <a:solidFill>
                  <a:srgbClr val="FF0000"/>
                </a:solidFill>
                <a:latin typeface="Arial" panose="020B0604020202020204" pitchFamily="34" charset="0"/>
              </a:rPr>
              <a:t>Polhemus</a:t>
            </a:r>
            <a:r>
              <a:rPr lang="de-DE" altLang="de-DE" b="1" dirty="0">
                <a:solidFill>
                  <a:srgbClr val="FF0000"/>
                </a:solidFill>
                <a:latin typeface="Arial" panose="020B0604020202020204" pitchFamily="34" charset="0"/>
              </a:rPr>
              <a:t> FASTRAK</a:t>
            </a:r>
          </a:p>
        </p:txBody>
      </p:sp>
      <p:sp>
        <p:nvSpPr>
          <p:cNvPr id="2" name="Slide Number Placeholder 1">
            <a:extLst>
              <a:ext uri="{FF2B5EF4-FFF2-40B4-BE49-F238E27FC236}">
                <a16:creationId xmlns:a16="http://schemas.microsoft.com/office/drawing/2014/main" id="{FA5C27B2-7C5F-470E-9067-68DE48B8D343}"/>
              </a:ext>
            </a:extLst>
          </p:cNvPr>
          <p:cNvSpPr>
            <a:spLocks noGrp="1"/>
          </p:cNvSpPr>
          <p:nvPr>
            <p:ph type="sldNum" sz="quarter" idx="12"/>
          </p:nvPr>
        </p:nvSpPr>
        <p:spPr/>
        <p:txBody>
          <a:bodyPr/>
          <a:lstStyle/>
          <a:p>
            <a:pPr>
              <a:defRPr/>
            </a:pPr>
            <a:fld id="{AEF71903-F711-47F8-A6E6-7225CF42791A}" type="slidenum">
              <a:rPr lang="de-DE" altLang="de-DE" smtClean="0"/>
              <a:pPr>
                <a:defRPr/>
              </a:pPr>
              <a:t>29</a:t>
            </a:fld>
            <a:endParaRPr lang="de-DE" altLang="de-DE"/>
          </a:p>
        </p:txBody>
      </p:sp>
      <p:sp>
        <p:nvSpPr>
          <p:cNvPr id="5" name="Line 3">
            <a:extLst>
              <a:ext uri="{FF2B5EF4-FFF2-40B4-BE49-F238E27FC236}">
                <a16:creationId xmlns:a16="http://schemas.microsoft.com/office/drawing/2014/main" id="{4531DF17-1CEC-4DEA-B6CA-B09235AEFF6E}"/>
              </a:ext>
            </a:extLst>
          </p:cNvPr>
          <p:cNvSpPr>
            <a:spLocks noChangeShapeType="1"/>
          </p:cNvSpPr>
          <p:nvPr/>
        </p:nvSpPr>
        <p:spPr bwMode="auto">
          <a:xfrm flipH="1">
            <a:off x="780729"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6F68C62A-EC2B-4AAB-878C-8A287A1ED556}"/>
              </a:ext>
            </a:extLst>
          </p:cNvPr>
          <p:cNvSpPr>
            <a:spLocks noChangeShapeType="1"/>
          </p:cNvSpPr>
          <p:nvPr/>
        </p:nvSpPr>
        <p:spPr bwMode="auto">
          <a:xfrm>
            <a:off x="323529"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E0A47474-053E-4B90-BE36-B0633D180BD6}"/>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a:extLst>
              <a:ext uri="{FF2B5EF4-FFF2-40B4-BE49-F238E27FC236}">
                <a16:creationId xmlns:a16="http://schemas.microsoft.com/office/drawing/2014/main" id="{76C3084A-31A1-4468-905C-10F340A71B82}"/>
              </a:ext>
            </a:extLst>
          </p:cNvPr>
          <p:cNvSpPr txBox="1">
            <a:spLocks noChangeArrowheads="1"/>
          </p:cNvSpPr>
          <p:nvPr/>
        </p:nvSpPr>
        <p:spPr bwMode="auto">
          <a:xfrm>
            <a:off x="180404" y="476250"/>
            <a:ext cx="8928100" cy="575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b="1" dirty="0">
                <a:solidFill>
                  <a:srgbClr val="CC0000"/>
                </a:solidFill>
                <a:latin typeface="Arial" panose="020B0604020202020204" pitchFamily="34" charset="0"/>
                <a:cs typeface="Times New Roman" panose="02020603050405020304" pitchFamily="18" charset="0"/>
              </a:rPr>
              <a:t>Organizational </a:t>
            </a:r>
            <a:r>
              <a:rPr lang="de-DE" altLang="de-DE" b="1" dirty="0" err="1">
                <a:solidFill>
                  <a:srgbClr val="CC0000"/>
                </a:solidFill>
                <a:latin typeface="Arial" panose="020B0604020202020204" pitchFamily="34" charset="0"/>
                <a:cs typeface="Times New Roman" panose="02020603050405020304" pitchFamily="18" charset="0"/>
              </a:rPr>
              <a:t>matters</a:t>
            </a:r>
            <a:endParaRPr lang="de-DE" altLang="de-DE" sz="800" b="1" dirty="0">
              <a:latin typeface="Arial" panose="020B0604020202020204" pitchFamily="34" charset="0"/>
              <a:cs typeface="Times New Roman" panose="02020603050405020304" pitchFamily="18" charset="0"/>
            </a:endParaRPr>
          </a:p>
          <a:p>
            <a:pPr eaLnBrk="1" hangingPunct="1">
              <a:spcBef>
                <a:spcPct val="50000"/>
              </a:spcBef>
              <a:buFontTx/>
              <a:buNone/>
            </a:pPr>
            <a:r>
              <a:rPr lang="en-US" altLang="de-DE" sz="2400" dirty="0">
                <a:latin typeface="Arial" panose="020B0604020202020204" pitchFamily="34" charset="0"/>
                <a:cs typeface="Times New Roman" panose="02020603050405020304" pitchFamily="18" charset="0"/>
              </a:rPr>
              <a:t>Parts of the course:</a:t>
            </a:r>
          </a:p>
          <a:p>
            <a:pPr eaLnBrk="1" hangingPunct="1">
              <a:spcBef>
                <a:spcPct val="50000"/>
              </a:spcBef>
              <a:buFontTx/>
              <a:buNone/>
            </a:pPr>
            <a:r>
              <a:rPr lang="en-US" altLang="de-DE" sz="2400" dirty="0">
                <a:latin typeface="Arial" panose="020B0604020202020204" pitchFamily="34" charset="0"/>
                <a:cs typeface="Times New Roman" panose="02020603050405020304" pitchFamily="18" charset="0"/>
              </a:rPr>
              <a:t>1. modelling with XL          			every Thu </a:t>
            </a:r>
            <a:r>
              <a:rPr lang="de-DE" altLang="de-DE" sz="2400" dirty="0">
                <a:latin typeface="Arial" panose="020B0604020202020204" pitchFamily="34" charset="0"/>
                <a:cs typeface="Times New Roman" panose="02020603050405020304" pitchFamily="18" charset="0"/>
              </a:rPr>
              <a:t>14</a:t>
            </a:r>
            <a:r>
              <a:rPr lang="de-DE" altLang="de-DE" sz="2400" baseline="30000" dirty="0">
                <a:latin typeface="Arial" panose="020B0604020202020204" pitchFamily="34" charset="0"/>
                <a:cs typeface="Times New Roman" panose="02020603050405020304" pitchFamily="18" charset="0"/>
              </a:rPr>
              <a:t>00</a:t>
            </a:r>
            <a:r>
              <a:rPr lang="de-DE" altLang="de-DE" sz="2400" dirty="0">
                <a:latin typeface="Arial" panose="020B0604020202020204" pitchFamily="34" charset="0"/>
                <a:cs typeface="Times New Roman" panose="02020603050405020304" pitchFamily="18" charset="0"/>
              </a:rPr>
              <a:t> - 15</a:t>
            </a:r>
            <a:r>
              <a:rPr lang="de-DE" altLang="de-DE" sz="2400" baseline="30000" dirty="0">
                <a:latin typeface="Arial" panose="020B0604020202020204" pitchFamily="34" charset="0"/>
                <a:cs typeface="Times New Roman" panose="02020603050405020304" pitchFamily="18" charset="0"/>
              </a:rPr>
              <a:t>35</a:t>
            </a:r>
            <a:r>
              <a:rPr lang="de-DE" altLang="de-DE" sz="2400" dirty="0">
                <a:latin typeface="Arial" panose="020B0604020202020204" pitchFamily="34" charset="0"/>
                <a:cs typeface="Times New Roman" panose="02020603050405020304" pitchFamily="18" charset="0"/>
              </a:rPr>
              <a:t> </a:t>
            </a: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2. </a:t>
            </a:r>
            <a:r>
              <a:rPr lang="de-DE" altLang="de-DE" sz="2400" dirty="0" err="1">
                <a:latin typeface="Arial" panose="020B0604020202020204" pitchFamily="34" charset="0"/>
                <a:cs typeface="Times New Roman" panose="02020603050405020304" pitchFamily="18" charset="0"/>
              </a:rPr>
              <a:t>Lecture</a:t>
            </a:r>
            <a:r>
              <a:rPr lang="de-DE" altLang="de-DE" sz="2400" dirty="0">
                <a:latin typeface="Arial" panose="020B0604020202020204" pitchFamily="34" charset="0"/>
                <a:cs typeface="Times New Roman" panose="02020603050405020304" pitchFamily="18" charset="0"/>
              </a:rPr>
              <a:t> on </a:t>
            </a:r>
            <a:r>
              <a:rPr lang="de-DE" altLang="de-DE" sz="2400" dirty="0" err="1">
                <a:latin typeface="Arial" panose="020B0604020202020204" pitchFamily="34" charset="0"/>
                <a:cs typeface="Times New Roman" panose="02020603050405020304" pitchFamily="18" charset="0"/>
              </a:rPr>
              <a:t>photosynthesis</a:t>
            </a:r>
            <a:r>
              <a:rPr lang="de-DE" altLang="de-DE" sz="2400" dirty="0">
                <a:latin typeface="Arial" panose="020B0604020202020204" pitchFamily="34" charset="0"/>
                <a:cs typeface="Times New Roman" panose="02020603050405020304" pitchFamily="18" charset="0"/>
              </a:rPr>
              <a:t>                   8 and 15 June, 2021,                                 						10</a:t>
            </a:r>
            <a:r>
              <a:rPr lang="de-DE" altLang="de-DE" sz="2400" baseline="30000" dirty="0">
                <a:latin typeface="Arial" panose="020B0604020202020204" pitchFamily="34" charset="0"/>
                <a:cs typeface="Times New Roman" panose="02020603050405020304" pitchFamily="18" charset="0"/>
              </a:rPr>
              <a:t>00</a:t>
            </a:r>
            <a:r>
              <a:rPr lang="de-DE" altLang="de-DE" sz="2400" dirty="0">
                <a:latin typeface="Arial" panose="020B0604020202020204" pitchFamily="34" charset="0"/>
                <a:cs typeface="Times New Roman" panose="02020603050405020304" pitchFamily="18" charset="0"/>
              </a:rPr>
              <a:t> (s.t.) – 11</a:t>
            </a:r>
            <a:r>
              <a:rPr lang="de-DE" altLang="de-DE" sz="2400" baseline="30000" dirty="0">
                <a:latin typeface="Arial" panose="020B0604020202020204" pitchFamily="34" charset="0"/>
                <a:cs typeface="Times New Roman" panose="02020603050405020304" pitchFamily="18" charset="0"/>
              </a:rPr>
              <a:t>30</a:t>
            </a:r>
            <a:r>
              <a:rPr lang="de-DE" altLang="de-DE" sz="2400" dirty="0">
                <a:latin typeface="Arial" panose="020B0604020202020204" pitchFamily="34" charset="0"/>
                <a:cs typeface="Times New Roman" panose="02020603050405020304" pitchFamily="18" charset="0"/>
              </a:rPr>
              <a:t> a.m.</a:t>
            </a:r>
          </a:p>
          <a:p>
            <a:pPr eaLnBrk="1" hangingPunct="1">
              <a:spcBef>
                <a:spcPct val="0"/>
              </a:spcBef>
              <a:buFontTx/>
              <a:buNone/>
            </a:pPr>
            <a:r>
              <a:rPr lang="de-DE" altLang="de-DE" sz="2400" dirty="0">
                <a:latin typeface="Arial" panose="020B0604020202020204" pitchFamily="34" charset="0"/>
                <a:cs typeface="Times New Roman" panose="02020603050405020304" pitchFamily="18" charset="0"/>
              </a:rPr>
              <a:t>                                                                  </a:t>
            </a:r>
            <a:endParaRPr lang="de-DE" altLang="de-DE" sz="2400" i="1" dirty="0">
              <a:latin typeface="Arial" panose="020B0604020202020204" pitchFamily="34" charset="0"/>
              <a:cs typeface="Times New Roman" panose="02020603050405020304" pitchFamily="18" charset="0"/>
            </a:endParaRP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3. </a:t>
            </a:r>
            <a:r>
              <a:rPr lang="de-DE" altLang="de-DE" sz="2400" dirty="0" err="1">
                <a:latin typeface="Arial" panose="020B0604020202020204" pitchFamily="34" charset="0"/>
                <a:cs typeface="Times New Roman" panose="02020603050405020304" pitchFamily="18" charset="0"/>
              </a:rPr>
              <a:t>Measurements</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for</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photosynthesis</a:t>
            </a:r>
            <a:endParaRPr lang="de-DE" altLang="de-DE" sz="2400" dirty="0">
              <a:latin typeface="Arial" panose="020B0604020202020204" pitchFamily="34" charset="0"/>
              <a:cs typeface="Times New Roman" panose="02020603050405020304" pitchFamily="18" charset="0"/>
            </a:endParaRP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4. </a:t>
            </a:r>
            <a:r>
              <a:rPr lang="de-DE" altLang="de-DE" sz="2400" dirty="0" err="1">
                <a:latin typeface="Arial" panose="020B0604020202020204" pitchFamily="34" charset="0"/>
                <a:cs typeface="Times New Roman" panose="02020603050405020304" pitchFamily="18" charset="0"/>
              </a:rPr>
              <a:t>Morphology</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measurements</a:t>
            </a:r>
            <a:endParaRPr lang="de-DE" altLang="de-DE" sz="2400" i="1" dirty="0">
              <a:latin typeface="Arial" panose="020B0604020202020204" pitchFamily="34" charset="0"/>
              <a:cs typeface="Times New Roman" panose="02020603050405020304" pitchFamily="18" charset="0"/>
            </a:endParaRP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5. </a:t>
            </a:r>
            <a:r>
              <a:rPr lang="en-US" altLang="de-DE" sz="2400" dirty="0">
                <a:latin typeface="Arial" panose="020B0604020202020204" pitchFamily="34" charset="0"/>
                <a:cs typeface="Times New Roman" panose="02020603050405020304" pitchFamily="18" charset="0"/>
              </a:rPr>
              <a:t>Homework until the end of September</a:t>
            </a:r>
            <a:endParaRPr lang="de-DE" altLang="de-DE" sz="2400" dirty="0">
              <a:latin typeface="Arial" panose="020B0604020202020204" pitchFamily="34" charset="0"/>
              <a:cs typeface="Times New Roman" panose="02020603050405020304" pitchFamily="18" charset="0"/>
            </a:endParaRP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    - </a:t>
            </a:r>
            <a:r>
              <a:rPr lang="en-US" altLang="de-DE" sz="2400" dirty="0">
                <a:latin typeface="Arial" panose="020B0604020202020204" pitchFamily="34" charset="0"/>
                <a:cs typeface="Times New Roman" panose="02020603050405020304" pitchFamily="18" charset="0"/>
              </a:rPr>
              <a:t>Analysis and further development of a model</a:t>
            </a: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    - </a:t>
            </a:r>
            <a:r>
              <a:rPr lang="en-US" altLang="de-DE" sz="2400" dirty="0">
                <a:latin typeface="Arial" panose="020B0604020202020204" pitchFamily="34" charset="0"/>
                <a:cs typeface="Times New Roman" panose="02020603050405020304" pitchFamily="18" charset="0"/>
              </a:rPr>
              <a:t>Summary of physiological modelling (photosynthesis)</a:t>
            </a:r>
            <a:endParaRPr lang="de-DE" altLang="de-DE" sz="2400" dirty="0">
              <a:latin typeface="Arial" panose="020B0604020202020204" pitchFamily="34" charset="0"/>
              <a:cs typeface="Times New Roman" panose="02020603050405020304" pitchFamily="18" charset="0"/>
            </a:endParaRPr>
          </a:p>
        </p:txBody>
      </p:sp>
      <p:sp>
        <p:nvSpPr>
          <p:cNvPr id="4099" name="Text Box 6">
            <a:extLst>
              <a:ext uri="{FF2B5EF4-FFF2-40B4-BE49-F238E27FC236}">
                <a16:creationId xmlns:a16="http://schemas.microsoft.com/office/drawing/2014/main" id="{9649D310-898E-4CDA-A013-597D90A79049}"/>
              </a:ext>
            </a:extLst>
          </p:cNvPr>
          <p:cNvSpPr txBox="1">
            <a:spLocks noChangeArrowheads="1"/>
          </p:cNvSpPr>
          <p:nvPr/>
        </p:nvSpPr>
        <p:spPr bwMode="auto">
          <a:xfrm>
            <a:off x="5216525" y="3500438"/>
            <a:ext cx="503238"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7200">
                <a:latin typeface="Arial" panose="020B0604020202020204" pitchFamily="34" charset="0"/>
              </a:rPr>
              <a:t>}</a:t>
            </a:r>
            <a:endParaRPr lang="de-DE" altLang="de-DE" sz="2400">
              <a:latin typeface="Arial" panose="020B0604020202020204" pitchFamily="34" charset="0"/>
            </a:endParaRPr>
          </a:p>
        </p:txBody>
      </p:sp>
      <p:sp>
        <p:nvSpPr>
          <p:cNvPr id="4100" name="Text Box 7">
            <a:extLst>
              <a:ext uri="{FF2B5EF4-FFF2-40B4-BE49-F238E27FC236}">
                <a16:creationId xmlns:a16="http://schemas.microsoft.com/office/drawing/2014/main" id="{C202C12F-9773-4744-BC9B-3CE804C5F581}"/>
              </a:ext>
            </a:extLst>
          </p:cNvPr>
          <p:cNvSpPr txBox="1">
            <a:spLocks noChangeArrowheads="1"/>
          </p:cNvSpPr>
          <p:nvPr/>
        </p:nvSpPr>
        <p:spPr bwMode="auto">
          <a:xfrm>
            <a:off x="5744975" y="3371850"/>
            <a:ext cx="3313112" cy="1446212"/>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altLang="de-DE" sz="2200" dirty="0">
                <a:latin typeface="Arial" panose="020B0604020202020204" pitchFamily="34" charset="0"/>
              </a:rPr>
              <a:t>Block: </a:t>
            </a:r>
            <a:endParaRPr lang="de-DE" altLang="de-DE" sz="2200" i="1" dirty="0">
              <a:latin typeface="Arial" panose="020B0604020202020204" pitchFamily="34" charset="0"/>
            </a:endParaRPr>
          </a:p>
          <a:p>
            <a:pPr eaLnBrk="1" hangingPunct="1">
              <a:spcBef>
                <a:spcPct val="0"/>
              </a:spcBef>
              <a:buFontTx/>
              <a:buNone/>
            </a:pPr>
            <a:r>
              <a:rPr lang="de-DE" altLang="de-DE" sz="2200" dirty="0">
                <a:latin typeface="Arial" panose="020B0604020202020204" pitchFamily="34" charset="0"/>
              </a:rPr>
              <a:t>18 and 25 June, 2021,</a:t>
            </a:r>
            <a:r>
              <a:rPr lang="de-DE" altLang="de-DE" sz="2200" i="1" dirty="0">
                <a:latin typeface="Arial" panose="020B0604020202020204" pitchFamily="34" charset="0"/>
              </a:rPr>
              <a:t> </a:t>
            </a:r>
          </a:p>
          <a:p>
            <a:pPr eaLnBrk="1" hangingPunct="1">
              <a:spcBef>
                <a:spcPct val="0"/>
              </a:spcBef>
              <a:buFontTx/>
              <a:buNone/>
            </a:pPr>
            <a:r>
              <a:rPr lang="de-DE" altLang="de-DE" sz="2200" dirty="0">
                <a:latin typeface="Arial" panose="020B0604020202020204" pitchFamily="34" charset="0"/>
              </a:rPr>
              <a:t>9</a:t>
            </a:r>
            <a:r>
              <a:rPr lang="de-DE" altLang="de-DE" sz="2200" baseline="30000" dirty="0">
                <a:latin typeface="Arial" panose="020B0604020202020204" pitchFamily="34" charset="0"/>
              </a:rPr>
              <a:t>00</a:t>
            </a:r>
            <a:r>
              <a:rPr lang="de-DE" altLang="de-DE" sz="2200" dirty="0">
                <a:latin typeface="Arial" panose="020B0604020202020204" pitchFamily="34" charset="0"/>
              </a:rPr>
              <a:t> - ca. 12</a:t>
            </a:r>
            <a:r>
              <a:rPr lang="de-DE" altLang="de-DE" sz="2200" baseline="30000" dirty="0">
                <a:latin typeface="Arial" panose="020B0604020202020204" pitchFamily="34" charset="0"/>
              </a:rPr>
              <a:t>00</a:t>
            </a:r>
          </a:p>
          <a:p>
            <a:pPr eaLnBrk="1" hangingPunct="1">
              <a:spcBef>
                <a:spcPct val="0"/>
              </a:spcBef>
              <a:buFontTx/>
              <a:buNone/>
            </a:pPr>
            <a:r>
              <a:rPr lang="de-DE" altLang="de-DE" sz="2200" dirty="0">
                <a:latin typeface="Arial" panose="020B0604020202020204" pitchFamily="34" charset="0"/>
              </a:rPr>
              <a:t>(</a:t>
            </a:r>
            <a:r>
              <a:rPr lang="de-DE" altLang="de-DE" sz="2200" dirty="0" err="1">
                <a:latin typeface="Arial" panose="020B0604020202020204" pitchFamily="34" charset="0"/>
              </a:rPr>
              <a:t>Greenhouse</a:t>
            </a:r>
            <a:r>
              <a:rPr lang="de-DE" altLang="de-DE" sz="2200" dirty="0">
                <a:latin typeface="Arial" panose="020B0604020202020204" pitchFamily="34" charset="0"/>
              </a:rPr>
              <a:t>)</a:t>
            </a:r>
          </a:p>
        </p:txBody>
      </p:sp>
      <p:sp>
        <p:nvSpPr>
          <p:cNvPr id="2" name="Slide Number Placeholder 1">
            <a:extLst>
              <a:ext uri="{FF2B5EF4-FFF2-40B4-BE49-F238E27FC236}">
                <a16:creationId xmlns:a16="http://schemas.microsoft.com/office/drawing/2014/main" id="{D23707F2-6C65-4EB3-B568-A21245AA4BFE}"/>
              </a:ext>
            </a:extLst>
          </p:cNvPr>
          <p:cNvSpPr>
            <a:spLocks noGrp="1"/>
          </p:cNvSpPr>
          <p:nvPr>
            <p:ph type="sldNum" sz="quarter" idx="12"/>
          </p:nvPr>
        </p:nvSpPr>
        <p:spPr/>
        <p:txBody>
          <a:bodyPr/>
          <a:lstStyle/>
          <a:p>
            <a:pPr>
              <a:defRPr/>
            </a:pPr>
            <a:fld id="{AEF71903-F711-47F8-A6E6-7225CF42791A}" type="slidenum">
              <a:rPr lang="de-DE" altLang="de-DE" smtClean="0"/>
              <a:pPr>
                <a:defRPr/>
              </a:pPr>
              <a:t>3</a:t>
            </a:fld>
            <a:endParaRPr lang="de-DE" altLang="de-DE"/>
          </a:p>
        </p:txBody>
      </p:sp>
      <p:sp>
        <p:nvSpPr>
          <p:cNvPr id="6" name="Line 3">
            <a:extLst>
              <a:ext uri="{FF2B5EF4-FFF2-40B4-BE49-F238E27FC236}">
                <a16:creationId xmlns:a16="http://schemas.microsoft.com/office/drawing/2014/main" id="{5B1221A2-0CCA-4C47-9B8A-F540DD84F67F}"/>
              </a:ext>
            </a:extLst>
          </p:cNvPr>
          <p:cNvSpPr>
            <a:spLocks noChangeShapeType="1"/>
          </p:cNvSpPr>
          <p:nvPr/>
        </p:nvSpPr>
        <p:spPr bwMode="auto">
          <a:xfrm flipH="1">
            <a:off x="611560"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4">
            <a:extLst>
              <a:ext uri="{FF2B5EF4-FFF2-40B4-BE49-F238E27FC236}">
                <a16:creationId xmlns:a16="http://schemas.microsoft.com/office/drawing/2014/main" id="{7A115F15-E3F6-4C2F-B899-9C01D6433F59}"/>
              </a:ext>
            </a:extLst>
          </p:cNvPr>
          <p:cNvSpPr>
            <a:spLocks noChangeShapeType="1"/>
          </p:cNvSpPr>
          <p:nvPr/>
        </p:nvSpPr>
        <p:spPr bwMode="auto">
          <a:xfrm>
            <a:off x="179512"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8" name="AutoShape 5">
            <a:extLst>
              <a:ext uri="{FF2B5EF4-FFF2-40B4-BE49-F238E27FC236}">
                <a16:creationId xmlns:a16="http://schemas.microsoft.com/office/drawing/2014/main" id="{4681BDB2-A35B-4C30-AAAB-47FCEFAA8773}"/>
              </a:ext>
            </a:extLst>
          </p:cNvPr>
          <p:cNvCxnSpPr>
            <a:cxnSpLocks noChangeShapeType="1"/>
          </p:cNvCxnSpPr>
          <p:nvPr/>
        </p:nvCxnSpPr>
        <p:spPr bwMode="auto">
          <a:xfrm rot="-5400000">
            <a:off x="193800"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7ED70F7-6EDB-4FD2-B90D-A0D1DC5D39BC}"/>
              </a:ext>
            </a:extLst>
          </p:cNvPr>
          <p:cNvSpPr>
            <a:spLocks noGrp="1"/>
          </p:cNvSpPr>
          <p:nvPr>
            <p:ph type="sldNum" sz="quarter" idx="12"/>
          </p:nvPr>
        </p:nvSpPr>
        <p:spPr/>
        <p:txBody>
          <a:bodyPr/>
          <a:lstStyle/>
          <a:p>
            <a:pPr>
              <a:defRPr/>
            </a:pPr>
            <a:fld id="{AEF71903-F711-47F8-A6E6-7225CF42791A}" type="slidenum">
              <a:rPr lang="de-DE" altLang="de-DE" smtClean="0"/>
              <a:pPr>
                <a:defRPr/>
              </a:pPr>
              <a:t>30</a:t>
            </a:fld>
            <a:endParaRPr lang="de-DE" altLang="de-DE"/>
          </a:p>
        </p:txBody>
      </p:sp>
      <p:sp>
        <p:nvSpPr>
          <p:cNvPr id="6" name="Line 3">
            <a:extLst>
              <a:ext uri="{FF2B5EF4-FFF2-40B4-BE49-F238E27FC236}">
                <a16:creationId xmlns:a16="http://schemas.microsoft.com/office/drawing/2014/main" id="{A5FA5D6B-9D9D-4174-941F-87834C253A48}"/>
              </a:ext>
            </a:extLst>
          </p:cNvPr>
          <p:cNvSpPr>
            <a:spLocks noChangeShapeType="1"/>
          </p:cNvSpPr>
          <p:nvPr/>
        </p:nvSpPr>
        <p:spPr bwMode="auto">
          <a:xfrm flipH="1">
            <a:off x="780729"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4">
            <a:extLst>
              <a:ext uri="{FF2B5EF4-FFF2-40B4-BE49-F238E27FC236}">
                <a16:creationId xmlns:a16="http://schemas.microsoft.com/office/drawing/2014/main" id="{AA6B62C4-1A00-4F47-BB97-AD5B19DB7D52}"/>
              </a:ext>
            </a:extLst>
          </p:cNvPr>
          <p:cNvSpPr>
            <a:spLocks noChangeShapeType="1"/>
          </p:cNvSpPr>
          <p:nvPr/>
        </p:nvSpPr>
        <p:spPr bwMode="auto">
          <a:xfrm>
            <a:off x="323529"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8" name="AutoShape 5">
            <a:extLst>
              <a:ext uri="{FF2B5EF4-FFF2-40B4-BE49-F238E27FC236}">
                <a16:creationId xmlns:a16="http://schemas.microsoft.com/office/drawing/2014/main" id="{6800DBAD-2A5E-4062-8382-1779C0FC2036}"/>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Picture 8" descr="A screenshot of a tree&#10;&#10;Description automatically generated">
            <a:extLst>
              <a:ext uri="{FF2B5EF4-FFF2-40B4-BE49-F238E27FC236}">
                <a16:creationId xmlns:a16="http://schemas.microsoft.com/office/drawing/2014/main" id="{972BC509-5060-4AA3-AAF3-36FC482E9A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640994"/>
            <a:ext cx="8957354" cy="545230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A04CE5-FFD2-47BB-BD4E-5CD0CBBE440A}"/>
              </a:ext>
            </a:extLst>
          </p:cNvPr>
          <p:cNvSpPr>
            <a:spLocks noGrp="1"/>
          </p:cNvSpPr>
          <p:nvPr>
            <p:ph type="sldNum" sz="quarter" idx="12"/>
          </p:nvPr>
        </p:nvSpPr>
        <p:spPr/>
        <p:txBody>
          <a:bodyPr/>
          <a:lstStyle/>
          <a:p>
            <a:pPr>
              <a:defRPr/>
            </a:pPr>
            <a:fld id="{AEF71903-F711-47F8-A6E6-7225CF42791A}" type="slidenum">
              <a:rPr lang="de-DE" altLang="de-DE" smtClean="0"/>
              <a:pPr>
                <a:defRPr/>
              </a:pPr>
              <a:t>31</a:t>
            </a:fld>
            <a:endParaRPr lang="de-DE" altLang="de-DE"/>
          </a:p>
        </p:txBody>
      </p:sp>
      <p:sp>
        <p:nvSpPr>
          <p:cNvPr id="4" name="Line 3">
            <a:extLst>
              <a:ext uri="{FF2B5EF4-FFF2-40B4-BE49-F238E27FC236}">
                <a16:creationId xmlns:a16="http://schemas.microsoft.com/office/drawing/2014/main" id="{87A6AF85-C520-4324-8235-8539197A79DA}"/>
              </a:ext>
            </a:extLst>
          </p:cNvPr>
          <p:cNvSpPr>
            <a:spLocks noChangeShapeType="1"/>
          </p:cNvSpPr>
          <p:nvPr/>
        </p:nvSpPr>
        <p:spPr bwMode="auto">
          <a:xfrm flipH="1">
            <a:off x="780729" y="188640"/>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40F0DA30-D768-49BD-84B4-B346FF44E21C}"/>
              </a:ext>
            </a:extLst>
          </p:cNvPr>
          <p:cNvSpPr>
            <a:spLocks noChangeShapeType="1"/>
          </p:cNvSpPr>
          <p:nvPr/>
        </p:nvSpPr>
        <p:spPr bwMode="auto">
          <a:xfrm>
            <a:off x="323529"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4E57869D-778D-4403-9BB1-E9F9B91DCDF4}"/>
              </a:ext>
            </a:extLst>
          </p:cNvPr>
          <p:cNvCxnSpPr>
            <a:cxnSpLocks noChangeShapeType="1"/>
          </p:cNvCxnSpPr>
          <p:nvPr/>
        </p:nvCxnSpPr>
        <p:spPr bwMode="auto">
          <a:xfrm rot="-5400000">
            <a:off x="337816" y="174353"/>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Picture 6">
            <a:extLst>
              <a:ext uri="{FF2B5EF4-FFF2-40B4-BE49-F238E27FC236}">
                <a16:creationId xmlns:a16="http://schemas.microsoft.com/office/drawing/2014/main" id="{A7AC6EED-4C7F-4684-AA6B-5B3E83DE1608}"/>
              </a:ext>
            </a:extLst>
          </p:cNvPr>
          <p:cNvPicPr>
            <a:picLocks noChangeAspect="1"/>
          </p:cNvPicPr>
          <p:nvPr/>
        </p:nvPicPr>
        <p:blipFill>
          <a:blip r:embed="rId2"/>
          <a:stretch>
            <a:fillRect/>
          </a:stretch>
        </p:blipFill>
        <p:spPr>
          <a:xfrm>
            <a:off x="0" y="373797"/>
            <a:ext cx="9144000" cy="611040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a:extLst>
              <a:ext uri="{FF2B5EF4-FFF2-40B4-BE49-F238E27FC236}">
                <a16:creationId xmlns:a16="http://schemas.microsoft.com/office/drawing/2014/main" id="{65BAA496-4067-4512-A3A6-E996BB911A12}"/>
              </a:ext>
            </a:extLst>
          </p:cNvPr>
          <p:cNvSpPr txBox="1">
            <a:spLocks noChangeArrowheads="1"/>
          </p:cNvSpPr>
          <p:nvPr/>
        </p:nvSpPr>
        <p:spPr bwMode="auto">
          <a:xfrm>
            <a:off x="683568" y="584096"/>
            <a:ext cx="7704856"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de-DE" sz="3200" b="1" dirty="0">
                <a:solidFill>
                  <a:srgbClr val="FF0000"/>
                </a:solidFill>
                <a:latin typeface="Arial" panose="020B0604020202020204" pitchFamily="34" charset="0"/>
                <a:cs typeface="Times New Roman" panose="02020603050405020304" pitchFamily="18" charset="0"/>
              </a:rPr>
              <a:t>Structural Models</a:t>
            </a:r>
          </a:p>
          <a:p>
            <a:pPr eaLnBrk="1" hangingPunct="1">
              <a:spcBef>
                <a:spcPct val="50000"/>
              </a:spcBef>
            </a:pPr>
            <a:r>
              <a:rPr lang="en-US" altLang="de-DE" sz="2000" b="1" dirty="0">
                <a:latin typeface="Arial" panose="020B0604020202020204" pitchFamily="34" charset="0"/>
                <a:cs typeface="Times New Roman" panose="02020603050405020304" pitchFamily="18" charset="0"/>
              </a:rPr>
              <a:t>3 levels:</a:t>
            </a:r>
          </a:p>
          <a:p>
            <a:pPr marL="514350" indent="-514350" eaLnBrk="1" hangingPunct="1">
              <a:spcBef>
                <a:spcPct val="50000"/>
              </a:spcBef>
              <a:buAutoNum type="arabicPeriod"/>
            </a:pPr>
            <a:r>
              <a:rPr lang="en-US" altLang="de-DE" sz="2000" dirty="0">
                <a:solidFill>
                  <a:srgbClr val="009900"/>
                </a:solidFill>
                <a:latin typeface="Arial" panose="020B0604020202020204" pitchFamily="34" charset="0"/>
                <a:cs typeface="Times New Roman" panose="02020603050405020304" pitchFamily="18" charset="0"/>
              </a:rPr>
              <a:t>Static structure description</a:t>
            </a:r>
          </a:p>
          <a:p>
            <a:pPr marL="0" indent="0" eaLnBrk="1" hangingPunct="1">
              <a:spcBef>
                <a:spcPct val="50000"/>
              </a:spcBef>
            </a:pPr>
            <a:r>
              <a:rPr lang="en-US" altLang="de-DE" sz="2000" dirty="0">
                <a:solidFill>
                  <a:srgbClr val="0000FF"/>
                </a:solidFill>
                <a:latin typeface="Arial" panose="020B0604020202020204" pitchFamily="34" charset="0"/>
                <a:cs typeface="Times New Roman" panose="02020603050405020304" pitchFamily="18" charset="0"/>
              </a:rPr>
              <a:t>	- Plant at a fixed time (e.g. on 16 April 2015)</a:t>
            </a:r>
          </a:p>
          <a:p>
            <a:pPr marL="0" indent="0" eaLnBrk="1" hangingPunct="1">
              <a:spcBef>
                <a:spcPct val="50000"/>
              </a:spcBef>
            </a:pPr>
            <a:r>
              <a:rPr lang="en-US" altLang="de-DE" sz="2000" dirty="0">
                <a:solidFill>
                  <a:srgbClr val="009900"/>
                </a:solidFill>
                <a:latin typeface="Arial" panose="020B0604020202020204" pitchFamily="34" charset="0"/>
                <a:cs typeface="Times New Roman" panose="02020603050405020304" pitchFamily="18" charset="0"/>
              </a:rPr>
              <a:t>2.   Dynamic structure description, non-sensitive</a:t>
            </a:r>
          </a:p>
          <a:p>
            <a:pPr marL="0" indent="0" eaLnBrk="1" hangingPunct="1">
              <a:spcBef>
                <a:spcPct val="50000"/>
              </a:spcBef>
            </a:pPr>
            <a:r>
              <a:rPr lang="en-US" altLang="de-DE" sz="2000" dirty="0">
                <a:solidFill>
                  <a:srgbClr val="0000FF"/>
                </a:solidFill>
                <a:latin typeface="Arial" panose="020B0604020202020204" pitchFamily="34" charset="0"/>
                <a:cs typeface="Times New Roman" panose="02020603050405020304" pitchFamily="18" charset="0"/>
              </a:rPr>
              <a:t>	- Description of the development (ontogenesis) of a plant:</a:t>
            </a:r>
          </a:p>
          <a:p>
            <a:pPr marL="0" indent="0" eaLnBrk="1" hangingPunct="1">
              <a:spcBef>
                <a:spcPct val="50000"/>
              </a:spcBef>
            </a:pPr>
            <a:r>
              <a:rPr lang="en-US" altLang="de-DE" sz="2000" dirty="0">
                <a:solidFill>
                  <a:srgbClr val="0000FF"/>
                </a:solidFill>
                <a:latin typeface="Arial" panose="020B0604020202020204" pitchFamily="34" charset="0"/>
                <a:cs typeface="Times New Roman" panose="02020603050405020304" pitchFamily="18" charset="0"/>
              </a:rPr>
              <a:t>		Time series of three-dimensional structures</a:t>
            </a:r>
          </a:p>
          <a:p>
            <a:pPr marL="0" indent="0" eaLnBrk="1" hangingPunct="1">
              <a:spcBef>
                <a:spcPct val="50000"/>
              </a:spcBef>
            </a:pPr>
            <a:r>
              <a:rPr lang="en-US" altLang="de-DE" sz="2000" dirty="0">
                <a:solidFill>
                  <a:srgbClr val="009900"/>
                </a:solidFill>
                <a:latin typeface="Arial" panose="020B0604020202020204" pitchFamily="34" charset="0"/>
                <a:cs typeface="Times New Roman" panose="02020603050405020304" pitchFamily="18" charset="0"/>
              </a:rPr>
              <a:t>3.   Dynamics with consideration of causal influences /            	Conditions (sensitive models)</a:t>
            </a:r>
          </a:p>
          <a:p>
            <a:pPr marL="0" indent="0" eaLnBrk="1" hangingPunct="1">
              <a:spcBef>
                <a:spcPct val="50000"/>
              </a:spcBef>
            </a:pPr>
            <a:r>
              <a:rPr lang="en-US" altLang="de-DE" sz="2000" dirty="0">
                <a:solidFill>
                  <a:srgbClr val="0000FF"/>
                </a:solidFill>
                <a:latin typeface="Arial" panose="020B0604020202020204" pitchFamily="34" charset="0"/>
                <a:cs typeface="Times New Roman" panose="02020603050405020304" pitchFamily="18" charset="0"/>
              </a:rPr>
              <a:t>	- different development paths</a:t>
            </a:r>
          </a:p>
          <a:p>
            <a:pPr marL="0" indent="0" eaLnBrk="1" hangingPunct="1">
              <a:spcBef>
                <a:spcPct val="50000"/>
              </a:spcBef>
            </a:pPr>
            <a:r>
              <a:rPr lang="en-US" altLang="de-DE" sz="2000" dirty="0">
                <a:solidFill>
                  <a:srgbClr val="0000FF"/>
                </a:solidFill>
                <a:latin typeface="Arial" panose="020B0604020202020204" pitchFamily="34" charset="0"/>
                <a:cs typeface="Times New Roman" panose="02020603050405020304" pitchFamily="18" charset="0"/>
              </a:rPr>
              <a:t>	- logical conditions for the choice of path</a:t>
            </a:r>
            <a:endParaRPr lang="en-US" altLang="de-DE" sz="2000" dirty="0">
              <a:solidFill>
                <a:srgbClr val="FF0000"/>
              </a:solidFill>
              <a:latin typeface="Arial" panose="020B0604020202020204" pitchFamily="34" charset="0"/>
              <a:cs typeface="Times New Roman" panose="02020603050405020304" pitchFamily="18" charset="0"/>
            </a:endParaRPr>
          </a:p>
          <a:p>
            <a:pPr marL="0" indent="0" eaLnBrk="1" hangingPunct="1">
              <a:spcBef>
                <a:spcPct val="50000"/>
              </a:spcBef>
            </a:pPr>
            <a:r>
              <a:rPr lang="en-US" altLang="de-DE" sz="2000" dirty="0">
                <a:solidFill>
                  <a:srgbClr val="0000FF"/>
                </a:solidFill>
                <a:latin typeface="Arial" panose="020B0604020202020204" pitchFamily="34" charset="0"/>
                <a:cs typeface="Times New Roman" panose="02020603050405020304" pitchFamily="18" charset="0"/>
              </a:rPr>
              <a:t>	- (in the simplest case stochastic)</a:t>
            </a:r>
            <a:endParaRPr lang="de-DE" altLang="de-DE" sz="2000" dirty="0">
              <a:solidFill>
                <a:srgbClr val="0000FF"/>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CBF7498E-C75C-4DA7-8F7B-4CA8EBD4F275}"/>
              </a:ext>
            </a:extLst>
          </p:cNvPr>
          <p:cNvSpPr>
            <a:spLocks noGrp="1"/>
          </p:cNvSpPr>
          <p:nvPr>
            <p:ph type="sldNum" sz="quarter" idx="12"/>
          </p:nvPr>
        </p:nvSpPr>
        <p:spPr/>
        <p:txBody>
          <a:bodyPr/>
          <a:lstStyle/>
          <a:p>
            <a:pPr>
              <a:defRPr/>
            </a:pPr>
            <a:fld id="{AEF71903-F711-47F8-A6E6-7225CF42791A}" type="slidenum">
              <a:rPr lang="de-DE" altLang="de-DE" smtClean="0"/>
              <a:pPr>
                <a:defRPr/>
              </a:pPr>
              <a:t>32</a:t>
            </a:fld>
            <a:endParaRPr lang="de-DE" altLang="de-DE"/>
          </a:p>
        </p:txBody>
      </p:sp>
      <p:sp>
        <p:nvSpPr>
          <p:cNvPr id="4" name="Line 3">
            <a:extLst>
              <a:ext uri="{FF2B5EF4-FFF2-40B4-BE49-F238E27FC236}">
                <a16:creationId xmlns:a16="http://schemas.microsoft.com/office/drawing/2014/main" id="{E2E0CF69-6C04-4822-8E36-E3B4C7458124}"/>
              </a:ext>
            </a:extLst>
          </p:cNvPr>
          <p:cNvSpPr>
            <a:spLocks noChangeShapeType="1"/>
          </p:cNvSpPr>
          <p:nvPr/>
        </p:nvSpPr>
        <p:spPr bwMode="auto">
          <a:xfrm flipH="1">
            <a:off x="780729"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E9F3756D-3B22-4747-BAB8-625D520B9C2B}"/>
              </a:ext>
            </a:extLst>
          </p:cNvPr>
          <p:cNvSpPr>
            <a:spLocks noChangeShapeType="1"/>
          </p:cNvSpPr>
          <p:nvPr/>
        </p:nvSpPr>
        <p:spPr bwMode="auto">
          <a:xfrm>
            <a:off x="323529"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1D9006FE-475C-45E4-8325-6C2DA0C11DA0}"/>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30677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a:extLst>
              <a:ext uri="{FF2B5EF4-FFF2-40B4-BE49-F238E27FC236}">
                <a16:creationId xmlns:a16="http://schemas.microsoft.com/office/drawing/2014/main" id="{F7F009A3-B97C-409F-9075-65350C69C60F}"/>
              </a:ext>
            </a:extLst>
          </p:cNvPr>
          <p:cNvSpPr txBox="1">
            <a:spLocks noChangeArrowheads="1"/>
          </p:cNvSpPr>
          <p:nvPr/>
        </p:nvSpPr>
        <p:spPr bwMode="auto">
          <a:xfrm>
            <a:off x="395538" y="411623"/>
            <a:ext cx="8640958" cy="6401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de-DE" sz="3200" b="1" dirty="0">
                <a:solidFill>
                  <a:srgbClr val="FF0000"/>
                </a:solidFill>
                <a:latin typeface="Arial" panose="020B0604020202020204" pitchFamily="34" charset="0"/>
                <a:cs typeface="Times New Roman" panose="02020603050405020304" pitchFamily="18" charset="0"/>
              </a:rPr>
              <a:t>To #1: Static structure description</a:t>
            </a:r>
          </a:p>
          <a:p>
            <a:pPr eaLnBrk="1" hangingPunct="1">
              <a:spcBef>
                <a:spcPct val="50000"/>
              </a:spcBef>
            </a:pPr>
            <a:r>
              <a:rPr lang="en-US" altLang="de-DE" sz="2800" b="1" dirty="0">
                <a:latin typeface="Arial" panose="020B0604020202020204" pitchFamily="34" charset="0"/>
                <a:cs typeface="Times New Roman" panose="02020603050405020304" pitchFamily="18" charset="0"/>
              </a:rPr>
              <a:t>2 approaches:</a:t>
            </a:r>
          </a:p>
          <a:p>
            <a:pPr marL="514350" indent="-514350" eaLnBrk="1" hangingPunct="1">
              <a:spcBef>
                <a:spcPct val="50000"/>
              </a:spcBef>
              <a:buAutoNum type="arabicPeriod"/>
            </a:pPr>
            <a:r>
              <a:rPr lang="en-US" altLang="de-DE" sz="2800" dirty="0">
                <a:solidFill>
                  <a:srgbClr val="009900"/>
                </a:solidFill>
                <a:latin typeface="Arial" panose="020B0604020202020204" pitchFamily="34" charset="0"/>
                <a:cs typeface="Times New Roman" panose="02020603050405020304" pitchFamily="18" charset="0"/>
              </a:rPr>
              <a:t>Tabular</a:t>
            </a:r>
          </a:p>
          <a:p>
            <a:pPr marL="0" indent="0" eaLnBrk="1" hangingPunct="1">
              <a:spcBef>
                <a:spcPct val="50000"/>
              </a:spcBef>
            </a:pPr>
            <a:r>
              <a:rPr lang="en-US" altLang="de-DE" sz="2800" dirty="0">
                <a:solidFill>
                  <a:srgbClr val="CC0000"/>
                </a:solidFill>
                <a:latin typeface="Arial" panose="020B0604020202020204" pitchFamily="34" charset="0"/>
                <a:cs typeface="Times New Roman" panose="02020603050405020304" pitchFamily="18" charset="0"/>
              </a:rPr>
              <a:t>	</a:t>
            </a:r>
            <a:r>
              <a:rPr lang="en-US" altLang="de-DE" sz="2800" dirty="0">
                <a:solidFill>
                  <a:srgbClr val="0000FF"/>
                </a:solidFill>
                <a:latin typeface="Arial" panose="020B0604020202020204" pitchFamily="34" charset="0"/>
                <a:cs typeface="Times New Roman" panose="02020603050405020304" pitchFamily="18" charset="0"/>
              </a:rPr>
              <a:t>- each plant module = one row</a:t>
            </a:r>
          </a:p>
          <a:p>
            <a:pPr marL="0" indent="0" eaLnBrk="1" hangingPunct="1">
              <a:spcBef>
                <a:spcPct val="50000"/>
              </a:spcBef>
            </a:pPr>
            <a:r>
              <a:rPr lang="en-US" altLang="de-DE" sz="2800" dirty="0">
                <a:solidFill>
                  <a:srgbClr val="0000FF"/>
                </a:solidFill>
                <a:latin typeface="Arial" panose="020B0604020202020204" pitchFamily="34" charset="0"/>
                <a:cs typeface="Times New Roman" panose="02020603050405020304" pitchFamily="18" charset="0"/>
              </a:rPr>
              <a:t>	- </a:t>
            </a:r>
            <a:r>
              <a:rPr lang="en-US" altLang="de-DE" sz="2800" dirty="0" err="1">
                <a:solidFill>
                  <a:srgbClr val="0000FF"/>
                </a:solidFill>
                <a:latin typeface="Arial" panose="020B0604020202020204" pitchFamily="34" charset="0"/>
                <a:cs typeface="Times New Roman" panose="02020603050405020304" pitchFamily="18" charset="0"/>
              </a:rPr>
              <a:t>dtd</a:t>
            </a:r>
            <a:r>
              <a:rPr lang="en-US" altLang="de-DE" sz="2800" dirty="0">
                <a:solidFill>
                  <a:srgbClr val="0000FF"/>
                </a:solidFill>
                <a:latin typeface="Arial" panose="020B0604020202020204" pitchFamily="34" charset="0"/>
                <a:cs typeface="Times New Roman" panose="02020603050405020304" pitchFamily="18" charset="0"/>
              </a:rPr>
              <a:t> code, "descriptive tree data“</a:t>
            </a:r>
          </a:p>
          <a:p>
            <a:pPr marL="0" indent="0" eaLnBrk="1" hangingPunct="1">
              <a:spcBef>
                <a:spcPct val="50000"/>
              </a:spcBef>
            </a:pPr>
            <a:r>
              <a:rPr lang="en-US" altLang="de-DE" sz="2800" dirty="0">
                <a:solidFill>
                  <a:srgbClr val="009900"/>
                </a:solidFill>
                <a:latin typeface="Arial" panose="020B0604020202020204" pitchFamily="34" charset="0"/>
                <a:cs typeface="Times New Roman" panose="02020603050405020304" pitchFamily="18" charset="0"/>
              </a:rPr>
              <a:t>2.  Imperative (command controlled)</a:t>
            </a:r>
          </a:p>
          <a:p>
            <a:pPr marL="0" indent="0" eaLnBrk="1" hangingPunct="1">
              <a:spcBef>
                <a:spcPct val="50000"/>
              </a:spcBef>
            </a:pPr>
            <a:r>
              <a:rPr lang="en-US" altLang="de-DE" sz="2800" dirty="0">
                <a:solidFill>
                  <a:srgbClr val="CC0000"/>
                </a:solidFill>
                <a:latin typeface="Arial" panose="020B0604020202020204" pitchFamily="34" charset="0"/>
                <a:cs typeface="Times New Roman" panose="02020603050405020304" pitchFamily="18" charset="0"/>
              </a:rPr>
              <a:t>	</a:t>
            </a:r>
            <a:r>
              <a:rPr lang="en-US" altLang="de-DE" sz="2800" dirty="0">
                <a:solidFill>
                  <a:srgbClr val="0000FF"/>
                </a:solidFill>
                <a:latin typeface="Arial" panose="020B0604020202020204" pitchFamily="34" charset="0"/>
                <a:cs typeface="Times New Roman" panose="02020603050405020304" pitchFamily="18" charset="0"/>
              </a:rPr>
              <a:t>- "Turtle geometry”</a:t>
            </a:r>
          </a:p>
          <a:p>
            <a:pPr marL="0" indent="0" eaLnBrk="1" hangingPunct="1">
              <a:spcBef>
                <a:spcPts val="0"/>
              </a:spcBef>
            </a:pPr>
            <a:r>
              <a:rPr lang="en-US" altLang="de-DE" sz="2800" dirty="0">
                <a:solidFill>
                  <a:srgbClr val="0000FF"/>
                </a:solidFill>
                <a:latin typeface="Arial" panose="020B0604020202020204" pitchFamily="34" charset="0"/>
                <a:cs typeface="Times New Roman" panose="02020603050405020304" pitchFamily="18" charset="0"/>
              </a:rPr>
              <a:t>	- virtual turtle "constructs" the structure,</a:t>
            </a:r>
          </a:p>
          <a:p>
            <a:pPr marL="0" indent="0" eaLnBrk="1" hangingPunct="1">
              <a:spcBef>
                <a:spcPts val="0"/>
              </a:spcBef>
            </a:pPr>
            <a:r>
              <a:rPr lang="en-US" altLang="de-DE" sz="2800" dirty="0">
                <a:solidFill>
                  <a:srgbClr val="0000FF"/>
                </a:solidFill>
                <a:latin typeface="Arial" panose="020B0604020202020204" pitchFamily="34" charset="0"/>
                <a:cs typeface="Times New Roman" panose="02020603050405020304" pitchFamily="18" charset="0"/>
              </a:rPr>
              <a:t>           the description are the commands which</a:t>
            </a:r>
          </a:p>
          <a:p>
            <a:pPr marL="0" indent="0" eaLnBrk="1" hangingPunct="1">
              <a:spcBef>
                <a:spcPts val="0"/>
              </a:spcBef>
            </a:pPr>
            <a:r>
              <a:rPr lang="en-US" altLang="de-DE" sz="2800" dirty="0">
                <a:solidFill>
                  <a:srgbClr val="0000FF"/>
                </a:solidFill>
                <a:latin typeface="Arial" panose="020B0604020202020204" pitchFamily="34" charset="0"/>
                <a:cs typeface="Times New Roman" panose="02020603050405020304" pitchFamily="18" charset="0"/>
              </a:rPr>
              <a:t>           control it</a:t>
            </a:r>
          </a:p>
          <a:p>
            <a:pPr marL="0" indent="0" eaLnBrk="1" hangingPunct="1">
              <a:spcBef>
                <a:spcPct val="50000"/>
              </a:spcBef>
            </a:pPr>
            <a:r>
              <a:rPr lang="en-US" altLang="de-DE" sz="2800" dirty="0">
                <a:solidFill>
                  <a:srgbClr val="0000FF"/>
                </a:solidFill>
                <a:latin typeface="Arial" panose="020B0604020202020204" pitchFamily="34" charset="0"/>
                <a:cs typeface="Times New Roman" panose="02020603050405020304" pitchFamily="18" charset="0"/>
              </a:rPr>
              <a:t>	- turtle geometry: see later</a:t>
            </a:r>
            <a:endParaRPr lang="de-DE" altLang="de-DE" sz="2800" i="1" dirty="0">
              <a:solidFill>
                <a:srgbClr val="0000FF"/>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6BC775E8-F0CC-4898-B96B-98F716EF0652}"/>
              </a:ext>
            </a:extLst>
          </p:cNvPr>
          <p:cNvSpPr>
            <a:spLocks noGrp="1"/>
          </p:cNvSpPr>
          <p:nvPr>
            <p:ph type="sldNum" sz="quarter" idx="12"/>
          </p:nvPr>
        </p:nvSpPr>
        <p:spPr/>
        <p:txBody>
          <a:bodyPr/>
          <a:lstStyle/>
          <a:p>
            <a:pPr>
              <a:defRPr/>
            </a:pPr>
            <a:fld id="{AEF71903-F711-47F8-A6E6-7225CF42791A}" type="slidenum">
              <a:rPr lang="de-DE" altLang="de-DE" smtClean="0"/>
              <a:pPr>
                <a:defRPr/>
              </a:pPr>
              <a:t>33</a:t>
            </a:fld>
            <a:endParaRPr lang="de-DE" altLang="de-DE"/>
          </a:p>
        </p:txBody>
      </p:sp>
      <p:sp>
        <p:nvSpPr>
          <p:cNvPr id="4" name="Line 3">
            <a:extLst>
              <a:ext uri="{FF2B5EF4-FFF2-40B4-BE49-F238E27FC236}">
                <a16:creationId xmlns:a16="http://schemas.microsoft.com/office/drawing/2014/main" id="{8ACA4DB7-992E-4EE9-A208-55521E761C82}"/>
              </a:ext>
            </a:extLst>
          </p:cNvPr>
          <p:cNvSpPr>
            <a:spLocks noChangeShapeType="1"/>
          </p:cNvSpPr>
          <p:nvPr/>
        </p:nvSpPr>
        <p:spPr bwMode="auto">
          <a:xfrm flipH="1">
            <a:off x="780729"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4B77917A-6BE2-45F9-9AEA-97AEE5F1CE8B}"/>
              </a:ext>
            </a:extLst>
          </p:cNvPr>
          <p:cNvSpPr>
            <a:spLocks noChangeShapeType="1"/>
          </p:cNvSpPr>
          <p:nvPr/>
        </p:nvSpPr>
        <p:spPr bwMode="auto">
          <a:xfrm>
            <a:off x="323529"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A35F80B4-980B-4F5A-921E-07D82C46ED26}"/>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62350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a:extLst>
              <a:ext uri="{FF2B5EF4-FFF2-40B4-BE49-F238E27FC236}">
                <a16:creationId xmlns:a16="http://schemas.microsoft.com/office/drawing/2014/main" id="{6D901583-7351-46AC-A907-1728504C546F}"/>
              </a:ext>
            </a:extLst>
          </p:cNvPr>
          <p:cNvSpPr txBox="1">
            <a:spLocks noChangeArrowheads="1"/>
          </p:cNvSpPr>
          <p:nvPr/>
        </p:nvSpPr>
        <p:spPr bwMode="auto">
          <a:xfrm>
            <a:off x="610865" y="548680"/>
            <a:ext cx="2881015"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b="1" dirty="0" err="1">
                <a:solidFill>
                  <a:srgbClr val="FF0000"/>
                </a:solidFill>
                <a:latin typeface="Arial" panose="020B0604020202020204" pitchFamily="34" charset="0"/>
              </a:rPr>
              <a:t>Example</a:t>
            </a:r>
            <a:r>
              <a:rPr lang="de-DE" altLang="de-DE" b="1" dirty="0">
                <a:solidFill>
                  <a:srgbClr val="FF0000"/>
                </a:solidFill>
                <a:latin typeface="Arial" panose="020B0604020202020204" pitchFamily="34" charset="0"/>
              </a:rPr>
              <a:t> </a:t>
            </a:r>
            <a:r>
              <a:rPr lang="de-DE" altLang="de-DE" b="1" dirty="0" err="1">
                <a:solidFill>
                  <a:srgbClr val="FF0000"/>
                </a:solidFill>
                <a:latin typeface="Arial" panose="020B0604020202020204" pitchFamily="34" charset="0"/>
              </a:rPr>
              <a:t>of</a:t>
            </a:r>
            <a:r>
              <a:rPr lang="de-DE" altLang="de-DE" b="1" dirty="0">
                <a:solidFill>
                  <a:srgbClr val="FF0000"/>
                </a:solidFill>
                <a:latin typeface="Arial" panose="020B0604020202020204" pitchFamily="34" charset="0"/>
              </a:rPr>
              <a:t> a </a:t>
            </a:r>
            <a:r>
              <a:rPr lang="de-DE" altLang="de-DE" b="1" dirty="0" err="1">
                <a:solidFill>
                  <a:srgbClr val="FF0000"/>
                </a:solidFill>
                <a:latin typeface="Arial" panose="020B0604020202020204" pitchFamily="34" charset="0"/>
              </a:rPr>
              <a:t>topological</a:t>
            </a:r>
            <a:r>
              <a:rPr lang="de-DE" altLang="de-DE" b="1" dirty="0">
                <a:solidFill>
                  <a:srgbClr val="FF0000"/>
                </a:solidFill>
                <a:latin typeface="Arial" panose="020B0604020202020204" pitchFamily="34" charset="0"/>
              </a:rPr>
              <a:t> and </a:t>
            </a:r>
            <a:r>
              <a:rPr lang="de-DE" altLang="de-DE" b="1" dirty="0" err="1">
                <a:solidFill>
                  <a:srgbClr val="FF0000"/>
                </a:solidFill>
                <a:latin typeface="Arial" panose="020B0604020202020204" pitchFamily="34" charset="0"/>
              </a:rPr>
              <a:t>metric</a:t>
            </a:r>
            <a:r>
              <a:rPr lang="de-DE" altLang="de-DE" b="1" dirty="0">
                <a:solidFill>
                  <a:srgbClr val="FF0000"/>
                </a:solidFill>
                <a:latin typeface="Arial" panose="020B0604020202020204" pitchFamily="34" charset="0"/>
              </a:rPr>
              <a:t> </a:t>
            </a:r>
            <a:r>
              <a:rPr lang="de-DE" altLang="de-DE" b="1" dirty="0" err="1">
                <a:solidFill>
                  <a:srgbClr val="FF0000"/>
                </a:solidFill>
                <a:latin typeface="Arial" panose="020B0604020202020204" pitchFamily="34" charset="0"/>
              </a:rPr>
              <a:t>sketch</a:t>
            </a:r>
            <a:endParaRPr lang="de-DE" altLang="de-DE" b="1" dirty="0">
              <a:solidFill>
                <a:srgbClr val="FF0000"/>
              </a:solidFill>
              <a:latin typeface="Arial" panose="020B0604020202020204" pitchFamily="34" charset="0"/>
            </a:endParaRPr>
          </a:p>
        </p:txBody>
      </p:sp>
      <p:pic>
        <p:nvPicPr>
          <p:cNvPr id="36867" name="Picture 5" descr="sm10_01">
            <a:extLst>
              <a:ext uri="{FF2B5EF4-FFF2-40B4-BE49-F238E27FC236}">
                <a16:creationId xmlns:a16="http://schemas.microsoft.com/office/drawing/2014/main" id="{249FCBD8-4E3D-47D9-B2BD-6303EB2213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3405" y="116632"/>
            <a:ext cx="5299075" cy="666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5137419-162B-4961-977F-75EC923B6A75}"/>
              </a:ext>
            </a:extLst>
          </p:cNvPr>
          <p:cNvSpPr>
            <a:spLocks noGrp="1"/>
          </p:cNvSpPr>
          <p:nvPr>
            <p:ph type="sldNum" sz="quarter" idx="12"/>
          </p:nvPr>
        </p:nvSpPr>
        <p:spPr/>
        <p:txBody>
          <a:bodyPr/>
          <a:lstStyle/>
          <a:p>
            <a:pPr>
              <a:defRPr/>
            </a:pPr>
            <a:fld id="{AEF71903-F711-47F8-A6E6-7225CF42791A}" type="slidenum">
              <a:rPr lang="de-DE" altLang="de-DE" smtClean="0"/>
              <a:pPr>
                <a:defRPr/>
              </a:pPr>
              <a:t>34</a:t>
            </a:fld>
            <a:endParaRPr lang="de-DE" altLang="de-DE"/>
          </a:p>
        </p:txBody>
      </p:sp>
      <p:sp>
        <p:nvSpPr>
          <p:cNvPr id="5" name="Line 3">
            <a:extLst>
              <a:ext uri="{FF2B5EF4-FFF2-40B4-BE49-F238E27FC236}">
                <a16:creationId xmlns:a16="http://schemas.microsoft.com/office/drawing/2014/main" id="{2EEED4B5-2D80-4153-924A-3251C48F3026}"/>
              </a:ext>
            </a:extLst>
          </p:cNvPr>
          <p:cNvSpPr>
            <a:spLocks noChangeShapeType="1"/>
          </p:cNvSpPr>
          <p:nvPr/>
        </p:nvSpPr>
        <p:spPr bwMode="auto">
          <a:xfrm flipH="1">
            <a:off x="780729" y="116632"/>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608C3EF9-3519-4308-B0C1-2BCA4C72F6CA}"/>
              </a:ext>
            </a:extLst>
          </p:cNvPr>
          <p:cNvSpPr>
            <a:spLocks noChangeShapeType="1"/>
          </p:cNvSpPr>
          <p:nvPr/>
        </p:nvSpPr>
        <p:spPr bwMode="auto">
          <a:xfrm>
            <a:off x="323529" y="548680"/>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14B0DE39-55B6-4346-B998-7F790F0BCC1A}"/>
              </a:ext>
            </a:extLst>
          </p:cNvPr>
          <p:cNvCxnSpPr>
            <a:cxnSpLocks noChangeShapeType="1"/>
          </p:cNvCxnSpPr>
          <p:nvPr/>
        </p:nvCxnSpPr>
        <p:spPr bwMode="auto">
          <a:xfrm rot="-5400000">
            <a:off x="337816" y="102345"/>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a:extLst>
              <a:ext uri="{FF2B5EF4-FFF2-40B4-BE49-F238E27FC236}">
                <a16:creationId xmlns:a16="http://schemas.microsoft.com/office/drawing/2014/main" id="{F96F3DFC-284D-4876-A8F0-30187E941395}"/>
              </a:ext>
            </a:extLst>
          </p:cNvPr>
          <p:cNvSpPr txBox="1">
            <a:spLocks noChangeArrowheads="1"/>
          </p:cNvSpPr>
          <p:nvPr/>
        </p:nvSpPr>
        <p:spPr bwMode="auto">
          <a:xfrm>
            <a:off x="504254" y="385782"/>
            <a:ext cx="8604250" cy="6355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ts val="0"/>
              </a:spcBef>
              <a:buFontTx/>
              <a:buNone/>
            </a:pPr>
            <a:r>
              <a:rPr lang="en-US" altLang="de-DE" b="1" dirty="0">
                <a:solidFill>
                  <a:srgbClr val="FF0000"/>
                </a:solidFill>
                <a:latin typeface="Arial" panose="020B0604020202020204" pitchFamily="34" charset="0"/>
                <a:cs typeface="Times New Roman" panose="02020603050405020304" pitchFamily="18" charset="0"/>
              </a:rPr>
              <a:t>The </a:t>
            </a:r>
            <a:r>
              <a:rPr lang="en-US" altLang="de-DE" b="1" dirty="0" err="1">
                <a:solidFill>
                  <a:srgbClr val="FF0000"/>
                </a:solidFill>
                <a:latin typeface="Arial" panose="020B0604020202020204" pitchFamily="34" charset="0"/>
                <a:cs typeface="Times New Roman" panose="02020603050405020304" pitchFamily="18" charset="0"/>
              </a:rPr>
              <a:t>dtd</a:t>
            </a:r>
            <a:r>
              <a:rPr lang="en-US" altLang="de-DE" b="1" dirty="0">
                <a:solidFill>
                  <a:srgbClr val="FF0000"/>
                </a:solidFill>
                <a:latin typeface="Arial" panose="020B0604020202020204" pitchFamily="34" charset="0"/>
                <a:cs typeface="Times New Roman" panose="02020603050405020304" pitchFamily="18" charset="0"/>
              </a:rPr>
              <a:t> Code</a:t>
            </a:r>
          </a:p>
          <a:p>
            <a:pPr eaLnBrk="1" hangingPunct="1">
              <a:spcBef>
                <a:spcPts val="0"/>
              </a:spcBef>
              <a:buFontTx/>
              <a:buNone/>
            </a:pPr>
            <a:r>
              <a:rPr lang="en-US" altLang="de-DE" sz="2000" dirty="0">
                <a:solidFill>
                  <a:srgbClr val="CC0000"/>
                </a:solidFill>
                <a:latin typeface="Arial" panose="020B0604020202020204" pitchFamily="34" charset="0"/>
                <a:cs typeface="Times New Roman" panose="02020603050405020304" pitchFamily="18" charset="0"/>
              </a:rPr>
              <a:t>(digitized tree data format)</a:t>
            </a:r>
          </a:p>
          <a:p>
            <a:pPr marL="342900" indent="-342900" eaLnBrk="1" hangingPunct="1">
              <a:spcBef>
                <a:spcPct val="50000"/>
              </a:spcBef>
              <a:buFont typeface="Wingdings" panose="05000000000000000000" pitchFamily="2" charset="2"/>
              <a:buChar char="Ø"/>
            </a:pPr>
            <a:r>
              <a:rPr lang="en-US" altLang="de-DE" sz="2000" dirty="0">
                <a:latin typeface="Arial" panose="020B0604020202020204" pitchFamily="34" charset="0"/>
                <a:cs typeface="Times New Roman" panose="02020603050405020304" pitchFamily="18" charset="0"/>
              </a:rPr>
              <a:t>Basic unit: annual shoot (or growth unit)</a:t>
            </a:r>
          </a:p>
          <a:p>
            <a:pPr eaLnBrk="1" hangingPunct="1">
              <a:spcBef>
                <a:spcPct val="50000"/>
              </a:spcBef>
              <a:buFontTx/>
              <a:buNone/>
            </a:pPr>
            <a:r>
              <a:rPr lang="en-US" altLang="de-DE" sz="2000" dirty="0">
                <a:solidFill>
                  <a:schemeClr val="accent2"/>
                </a:solidFill>
                <a:latin typeface="Arial" panose="020B0604020202020204" pitchFamily="34" charset="0"/>
                <a:cs typeface="Times New Roman" panose="02020603050405020304" pitchFamily="18" charset="0"/>
              </a:rPr>
              <a:t>depending on the resolution of the model also internode possible</a:t>
            </a:r>
          </a:p>
          <a:p>
            <a:pPr eaLnBrk="1" hangingPunct="1">
              <a:spcBef>
                <a:spcPct val="50000"/>
              </a:spcBef>
              <a:buFontTx/>
              <a:buNone/>
            </a:pPr>
            <a:endParaRPr lang="en-US" altLang="de-DE" sz="1000" dirty="0">
              <a:solidFill>
                <a:schemeClr val="accent2"/>
              </a:solidFill>
              <a:latin typeface="Arial" panose="020B0604020202020204" pitchFamily="34" charset="0"/>
              <a:cs typeface="Times New Roman" panose="02020603050405020304" pitchFamily="18" charset="0"/>
            </a:endParaRPr>
          </a:p>
          <a:p>
            <a:pPr marL="342900" indent="-342900" eaLnBrk="1" hangingPunct="1">
              <a:spcBef>
                <a:spcPct val="50000"/>
              </a:spcBef>
              <a:buFont typeface="Wingdings" panose="05000000000000000000" pitchFamily="2" charset="2"/>
              <a:buChar char="Ø"/>
            </a:pPr>
            <a:r>
              <a:rPr lang="en-US" altLang="de-DE" sz="2000" dirty="0">
                <a:latin typeface="Arial" panose="020B0604020202020204" pitchFamily="34" charset="0"/>
                <a:cs typeface="Times New Roman" panose="02020603050405020304" pitchFamily="18" charset="0"/>
              </a:rPr>
              <a:t>One row per annual growth unit</a:t>
            </a:r>
          </a:p>
          <a:p>
            <a:pPr eaLnBrk="1" hangingPunct="1">
              <a:spcBef>
                <a:spcPct val="50000"/>
              </a:spcBef>
              <a:buNone/>
            </a:pPr>
            <a:r>
              <a:rPr lang="en-US" altLang="de-DE" sz="2000" dirty="0">
                <a:solidFill>
                  <a:schemeClr val="accent2"/>
                </a:solidFill>
                <a:latin typeface="Arial" panose="020B0604020202020204" pitchFamily="34" charset="0"/>
                <a:cs typeface="Times New Roman" panose="02020603050405020304" pitchFamily="18" charset="0"/>
              </a:rPr>
              <a:t>1</a:t>
            </a:r>
            <a:r>
              <a:rPr lang="en-US" altLang="de-DE" sz="2000" baseline="30000" dirty="0">
                <a:solidFill>
                  <a:schemeClr val="accent2"/>
                </a:solidFill>
                <a:latin typeface="Arial" panose="020B0604020202020204" pitchFamily="34" charset="0"/>
                <a:cs typeface="Times New Roman" panose="02020603050405020304" pitchFamily="18" charset="0"/>
              </a:rPr>
              <a:t>st</a:t>
            </a:r>
            <a:r>
              <a:rPr lang="en-US" altLang="de-DE" sz="2000" dirty="0">
                <a:solidFill>
                  <a:schemeClr val="accent2"/>
                </a:solidFill>
                <a:latin typeface="Arial" panose="020B0604020202020204" pitchFamily="34" charset="0"/>
                <a:cs typeface="Times New Roman" panose="02020603050405020304" pitchFamily="18" charset="0"/>
              </a:rPr>
              <a:t> col.: </a:t>
            </a:r>
            <a:r>
              <a:rPr lang="en-US" altLang="de-DE" sz="2000" dirty="0">
                <a:solidFill>
                  <a:srgbClr val="009900"/>
                </a:solidFill>
                <a:latin typeface="Arial" panose="020B0604020202020204" pitchFamily="34" charset="0"/>
                <a:cs typeface="Times New Roman" panose="02020603050405020304" pitchFamily="18" charset="0"/>
              </a:rPr>
              <a:t>Name</a:t>
            </a:r>
            <a:r>
              <a:rPr lang="en-US" altLang="de-DE" sz="2000" dirty="0">
                <a:solidFill>
                  <a:schemeClr val="accent2"/>
                </a:solidFill>
                <a:latin typeface="Arial" panose="020B0604020202020204" pitchFamily="34" charset="0"/>
                <a:cs typeface="Times New Roman" panose="02020603050405020304" pitchFamily="18" charset="0"/>
              </a:rPr>
              <a:t> (or number of the annual shoot)</a:t>
            </a:r>
          </a:p>
          <a:p>
            <a:pPr eaLnBrk="1" hangingPunct="1">
              <a:spcBef>
                <a:spcPct val="50000"/>
              </a:spcBef>
              <a:buNone/>
            </a:pPr>
            <a:r>
              <a:rPr lang="en-US" altLang="de-DE" sz="2000" dirty="0">
                <a:solidFill>
                  <a:schemeClr val="accent2"/>
                </a:solidFill>
                <a:latin typeface="Arial" panose="020B0604020202020204" pitchFamily="34" charset="0"/>
                <a:cs typeface="Times New Roman" panose="02020603050405020304" pitchFamily="18" charset="0"/>
              </a:rPr>
              <a:t>2</a:t>
            </a:r>
            <a:r>
              <a:rPr lang="en-US" altLang="de-DE" sz="2000" baseline="30000" dirty="0">
                <a:solidFill>
                  <a:schemeClr val="accent2"/>
                </a:solidFill>
                <a:latin typeface="Arial" panose="020B0604020202020204" pitchFamily="34" charset="0"/>
                <a:cs typeface="Times New Roman" panose="02020603050405020304" pitchFamily="18" charset="0"/>
              </a:rPr>
              <a:t>nd</a:t>
            </a:r>
            <a:r>
              <a:rPr lang="en-US" altLang="de-DE" sz="2000" dirty="0">
                <a:solidFill>
                  <a:schemeClr val="accent2"/>
                </a:solidFill>
                <a:latin typeface="Arial" panose="020B0604020202020204" pitchFamily="34" charset="0"/>
                <a:cs typeface="Times New Roman" panose="02020603050405020304" pitchFamily="18" charset="0"/>
              </a:rPr>
              <a:t> col.:  </a:t>
            </a:r>
            <a:r>
              <a:rPr lang="en-US" altLang="de-DE" sz="2000" dirty="0">
                <a:solidFill>
                  <a:srgbClr val="009900"/>
                </a:solidFill>
                <a:latin typeface="Arial" panose="020B0604020202020204" pitchFamily="34" charset="0"/>
                <a:cs typeface="Times New Roman" panose="02020603050405020304" pitchFamily="18" charset="0"/>
              </a:rPr>
              <a:t>L</a:t>
            </a:r>
            <a:r>
              <a:rPr lang="en-US" altLang="de-DE" sz="2000" dirty="0">
                <a:solidFill>
                  <a:schemeClr val="accent2"/>
                </a:solidFill>
                <a:latin typeface="Arial" panose="020B0604020202020204" pitchFamily="34" charset="0"/>
                <a:cs typeface="Times New Roman" panose="02020603050405020304" pitchFamily="18" charset="0"/>
              </a:rPr>
              <a:t> Length (in mm)</a:t>
            </a:r>
          </a:p>
          <a:p>
            <a:pPr eaLnBrk="1" hangingPunct="1">
              <a:spcBef>
                <a:spcPct val="50000"/>
              </a:spcBef>
              <a:buNone/>
            </a:pPr>
            <a:r>
              <a:rPr lang="en-US" altLang="de-DE" sz="2000" dirty="0">
                <a:solidFill>
                  <a:schemeClr val="accent2"/>
                </a:solidFill>
                <a:latin typeface="Arial" panose="020B0604020202020204" pitchFamily="34" charset="0"/>
                <a:cs typeface="Times New Roman" panose="02020603050405020304" pitchFamily="18" charset="0"/>
              </a:rPr>
              <a:t>3</a:t>
            </a:r>
            <a:r>
              <a:rPr lang="en-US" altLang="de-DE" sz="2000" baseline="30000" dirty="0">
                <a:solidFill>
                  <a:schemeClr val="accent2"/>
                </a:solidFill>
                <a:latin typeface="Arial" panose="020B0604020202020204" pitchFamily="34" charset="0"/>
                <a:cs typeface="Times New Roman" panose="02020603050405020304" pitchFamily="18" charset="0"/>
              </a:rPr>
              <a:t>rd</a:t>
            </a:r>
            <a:r>
              <a:rPr lang="en-US" altLang="de-DE" sz="2000" dirty="0">
                <a:solidFill>
                  <a:schemeClr val="accent2"/>
                </a:solidFill>
                <a:latin typeface="Arial" panose="020B0604020202020204" pitchFamily="34" charset="0"/>
                <a:cs typeface="Times New Roman" panose="02020603050405020304" pitchFamily="18" charset="0"/>
              </a:rPr>
              <a:t> col.:  </a:t>
            </a:r>
            <a:r>
              <a:rPr lang="en-US" altLang="de-DE" sz="2000" dirty="0">
                <a:solidFill>
                  <a:srgbClr val="009900"/>
                </a:solidFill>
                <a:latin typeface="Arial" panose="020B0604020202020204" pitchFamily="34" charset="0"/>
                <a:cs typeface="Times New Roman" panose="02020603050405020304" pitchFamily="18" charset="0"/>
              </a:rPr>
              <a:t>#</a:t>
            </a:r>
            <a:r>
              <a:rPr lang="en-US" altLang="de-DE" sz="2000" dirty="0">
                <a:solidFill>
                  <a:schemeClr val="accent2"/>
                </a:solidFill>
                <a:latin typeface="Arial" panose="020B0604020202020204" pitchFamily="34" charset="0"/>
                <a:cs typeface="Times New Roman" panose="02020603050405020304" pitchFamily="18" charset="0"/>
              </a:rPr>
              <a:t> name of the mother shoot (for the branching topology)</a:t>
            </a:r>
          </a:p>
          <a:p>
            <a:pPr eaLnBrk="1" hangingPunct="1">
              <a:spcBef>
                <a:spcPct val="50000"/>
              </a:spcBef>
              <a:buNone/>
            </a:pPr>
            <a:endParaRPr lang="en-US" altLang="de-DE" sz="800" dirty="0">
              <a:solidFill>
                <a:schemeClr val="accent2"/>
              </a:solidFill>
              <a:latin typeface="Arial" panose="020B0604020202020204" pitchFamily="34" charset="0"/>
              <a:cs typeface="Times New Roman" panose="02020603050405020304" pitchFamily="18" charset="0"/>
            </a:endParaRPr>
          </a:p>
          <a:p>
            <a:pPr eaLnBrk="1" hangingPunct="1">
              <a:spcBef>
                <a:spcPts val="0"/>
              </a:spcBef>
              <a:buNone/>
            </a:pPr>
            <a:r>
              <a:rPr lang="en-US" altLang="de-DE" sz="2000" dirty="0">
                <a:solidFill>
                  <a:schemeClr val="accent2"/>
                </a:solidFill>
                <a:latin typeface="Arial" panose="020B0604020202020204" pitchFamily="34" charset="0"/>
                <a:cs typeface="Times New Roman" panose="02020603050405020304" pitchFamily="18" charset="0"/>
              </a:rPr>
              <a:t>Additional columns:</a:t>
            </a:r>
          </a:p>
          <a:p>
            <a:pPr eaLnBrk="1" hangingPunct="1">
              <a:spcBef>
                <a:spcPts val="0"/>
              </a:spcBef>
              <a:buNone/>
            </a:pPr>
            <a:endParaRPr lang="en-US" altLang="de-DE" sz="800" dirty="0">
              <a:solidFill>
                <a:schemeClr val="accent2"/>
              </a:solidFill>
              <a:latin typeface="Arial" panose="020B0604020202020204" pitchFamily="34" charset="0"/>
              <a:cs typeface="Times New Roman" panose="02020603050405020304" pitchFamily="18" charset="0"/>
            </a:endParaRPr>
          </a:p>
          <a:p>
            <a:pPr eaLnBrk="1" hangingPunct="1">
              <a:spcBef>
                <a:spcPts val="0"/>
              </a:spcBef>
              <a:buNone/>
            </a:pPr>
            <a:r>
              <a:rPr lang="en-US" altLang="de-DE" sz="2000" dirty="0">
                <a:solidFill>
                  <a:srgbClr val="009900"/>
                </a:solidFill>
                <a:latin typeface="Arial" panose="020B0604020202020204" pitchFamily="34" charset="0"/>
                <a:cs typeface="Times New Roman" panose="02020603050405020304" pitchFamily="18" charset="0"/>
              </a:rPr>
              <a:t>	A</a:t>
            </a:r>
            <a:r>
              <a:rPr lang="en-US" altLang="de-DE" sz="2000" dirty="0">
                <a:solidFill>
                  <a:schemeClr val="accent2"/>
                </a:solidFill>
                <a:latin typeface="Arial" panose="020B0604020202020204" pitchFamily="34" charset="0"/>
                <a:cs typeface="Times New Roman" panose="02020603050405020304" pitchFamily="18" charset="0"/>
              </a:rPr>
              <a:t> Position</a:t>
            </a:r>
          </a:p>
          <a:p>
            <a:pPr eaLnBrk="1" hangingPunct="1">
              <a:spcBef>
                <a:spcPts val="0"/>
              </a:spcBef>
              <a:buNone/>
            </a:pPr>
            <a:r>
              <a:rPr lang="en-US" altLang="de-DE" sz="2000" dirty="0">
                <a:solidFill>
                  <a:srgbClr val="009900"/>
                </a:solidFill>
                <a:latin typeface="Arial" panose="020B0604020202020204" pitchFamily="34" charset="0"/>
                <a:cs typeface="Times New Roman" panose="02020603050405020304" pitchFamily="18" charset="0"/>
              </a:rPr>
              <a:t>	R</a:t>
            </a:r>
            <a:r>
              <a:rPr lang="en-US" altLang="de-DE" sz="2000" dirty="0">
                <a:solidFill>
                  <a:schemeClr val="accent2"/>
                </a:solidFill>
                <a:latin typeface="Arial" panose="020B0604020202020204" pitchFamily="34" charset="0"/>
                <a:cs typeface="Times New Roman" panose="02020603050405020304" pitchFamily="18" charset="0"/>
              </a:rPr>
              <a:t> direction angle</a:t>
            </a:r>
          </a:p>
          <a:p>
            <a:pPr eaLnBrk="1" hangingPunct="1">
              <a:spcBef>
                <a:spcPts val="0"/>
              </a:spcBef>
              <a:buNone/>
            </a:pPr>
            <a:r>
              <a:rPr lang="en-US" altLang="de-DE" sz="2000" dirty="0">
                <a:solidFill>
                  <a:srgbClr val="009900"/>
                </a:solidFill>
                <a:latin typeface="Arial" panose="020B0604020202020204" pitchFamily="34" charset="0"/>
                <a:cs typeface="Times New Roman" panose="02020603050405020304" pitchFamily="18" charset="0"/>
              </a:rPr>
              <a:t>	W</a:t>
            </a:r>
            <a:r>
              <a:rPr lang="en-US" altLang="de-DE" sz="2000" dirty="0">
                <a:solidFill>
                  <a:schemeClr val="accent2"/>
                </a:solidFill>
                <a:latin typeface="Arial" panose="020B0604020202020204" pitchFamily="34" charset="0"/>
                <a:cs typeface="Times New Roman" panose="02020603050405020304" pitchFamily="18" charset="0"/>
              </a:rPr>
              <a:t> Branching angle</a:t>
            </a:r>
          </a:p>
          <a:p>
            <a:pPr eaLnBrk="1" hangingPunct="1">
              <a:spcBef>
                <a:spcPts val="0"/>
              </a:spcBef>
              <a:buNone/>
            </a:pPr>
            <a:r>
              <a:rPr lang="en-US" altLang="de-DE" sz="2000" dirty="0">
                <a:solidFill>
                  <a:srgbClr val="009900"/>
                </a:solidFill>
                <a:latin typeface="Arial" panose="020B0604020202020204" pitchFamily="34" charset="0"/>
                <a:cs typeface="Times New Roman" panose="02020603050405020304" pitchFamily="18" charset="0"/>
              </a:rPr>
              <a:t>	D</a:t>
            </a:r>
            <a:r>
              <a:rPr lang="en-US" altLang="de-DE" sz="2000" dirty="0">
                <a:solidFill>
                  <a:schemeClr val="accent2"/>
                </a:solidFill>
                <a:latin typeface="Arial" panose="020B0604020202020204" pitchFamily="34" charset="0"/>
                <a:cs typeface="Times New Roman" panose="02020603050405020304" pitchFamily="18" charset="0"/>
              </a:rPr>
              <a:t> Diameter</a:t>
            </a:r>
          </a:p>
          <a:p>
            <a:pPr eaLnBrk="1" hangingPunct="1">
              <a:spcBef>
                <a:spcPts val="0"/>
              </a:spcBef>
              <a:buNone/>
            </a:pPr>
            <a:r>
              <a:rPr lang="en-US" altLang="de-DE" sz="2000" dirty="0">
                <a:solidFill>
                  <a:srgbClr val="009900"/>
                </a:solidFill>
                <a:latin typeface="Arial" panose="020B0604020202020204" pitchFamily="34" charset="0"/>
                <a:cs typeface="Times New Roman" panose="02020603050405020304" pitchFamily="18" charset="0"/>
              </a:rPr>
              <a:t>	B</a:t>
            </a:r>
            <a:r>
              <a:rPr lang="en-US" altLang="de-DE" sz="2000" dirty="0">
                <a:solidFill>
                  <a:schemeClr val="accent2"/>
                </a:solidFill>
                <a:latin typeface="Arial" panose="020B0604020202020204" pitchFamily="34" charset="0"/>
                <a:cs typeface="Times New Roman" panose="02020603050405020304" pitchFamily="18" charset="0"/>
              </a:rPr>
              <a:t> Number of leaves          	</a:t>
            </a:r>
            <a:r>
              <a:rPr lang="en-US" altLang="de-DE" sz="2000" dirty="0">
                <a:solidFill>
                  <a:srgbClr val="009900"/>
                </a:solidFill>
                <a:latin typeface="Arial" panose="020B0604020202020204" pitchFamily="34" charset="0"/>
                <a:cs typeface="Times New Roman" panose="02020603050405020304" pitchFamily="18" charset="0"/>
              </a:rPr>
              <a:t>E</a:t>
            </a:r>
            <a:r>
              <a:rPr lang="en-US" altLang="de-DE" sz="2000" dirty="0">
                <a:solidFill>
                  <a:schemeClr val="accent2"/>
                </a:solidFill>
                <a:latin typeface="Arial" panose="020B0604020202020204" pitchFamily="34" charset="0"/>
                <a:cs typeface="Times New Roman" panose="02020603050405020304" pitchFamily="18" charset="0"/>
              </a:rPr>
              <a:t> Number of internodes</a:t>
            </a:r>
          </a:p>
          <a:p>
            <a:pPr eaLnBrk="1" hangingPunct="1">
              <a:spcBef>
                <a:spcPts val="0"/>
              </a:spcBef>
              <a:buNone/>
            </a:pPr>
            <a:r>
              <a:rPr lang="en-US" altLang="de-DE" sz="2000" dirty="0">
                <a:solidFill>
                  <a:srgbClr val="009900"/>
                </a:solidFill>
                <a:latin typeface="Arial" panose="020B0604020202020204" pitchFamily="34" charset="0"/>
                <a:cs typeface="Times New Roman" panose="02020603050405020304" pitchFamily="18" charset="0"/>
              </a:rPr>
              <a:t>	C</a:t>
            </a:r>
            <a:r>
              <a:rPr lang="en-US" altLang="de-DE" sz="2000" dirty="0">
                <a:solidFill>
                  <a:schemeClr val="accent2"/>
                </a:solidFill>
                <a:latin typeface="Arial" panose="020B0604020202020204" pitchFamily="34" charset="0"/>
                <a:cs typeface="Times New Roman" panose="02020603050405020304" pitchFamily="18" charset="0"/>
              </a:rPr>
              <a:t> </a:t>
            </a:r>
            <a:r>
              <a:rPr lang="en-US" altLang="de-DE" sz="2000" dirty="0" err="1">
                <a:solidFill>
                  <a:schemeClr val="accent2"/>
                </a:solidFill>
                <a:latin typeface="Arial" panose="020B0604020202020204" pitchFamily="34" charset="0"/>
                <a:cs typeface="Times New Roman" panose="02020603050405020304" pitchFamily="18" charset="0"/>
              </a:rPr>
              <a:t>Colour</a:t>
            </a:r>
            <a:r>
              <a:rPr lang="en-US" altLang="de-DE" sz="2000" dirty="0">
                <a:solidFill>
                  <a:schemeClr val="accent2"/>
                </a:solidFill>
                <a:latin typeface="Arial" panose="020B0604020202020204" pitchFamily="34" charset="0"/>
                <a:cs typeface="Times New Roman" panose="02020603050405020304" pitchFamily="18" charset="0"/>
              </a:rPr>
              <a:t> index                  	</a:t>
            </a:r>
            <a:r>
              <a:rPr lang="en-US" altLang="de-DE" sz="2000" dirty="0">
                <a:solidFill>
                  <a:srgbClr val="009900"/>
                </a:solidFill>
                <a:latin typeface="Arial" panose="020B0604020202020204" pitchFamily="34" charset="0"/>
                <a:cs typeface="Times New Roman" panose="02020603050405020304" pitchFamily="18" charset="0"/>
              </a:rPr>
              <a:t>F</a:t>
            </a:r>
            <a:r>
              <a:rPr lang="en-US" altLang="de-DE" sz="2000" dirty="0">
                <a:solidFill>
                  <a:schemeClr val="accent2"/>
                </a:solidFill>
                <a:latin typeface="Arial" panose="020B0604020202020204" pitchFamily="34" charset="0"/>
                <a:cs typeface="Times New Roman" panose="02020603050405020304" pitchFamily="18" charset="0"/>
              </a:rPr>
              <a:t> Number of fruits</a:t>
            </a:r>
            <a:endParaRPr lang="de-DE" altLang="de-DE" sz="2000" dirty="0">
              <a:solidFill>
                <a:schemeClr val="accent2"/>
              </a:solidFill>
              <a:latin typeface="Arial" panose="020B0604020202020204" pitchFamily="34" charset="0"/>
              <a:sym typeface="Symbol" panose="05050102010706020507" pitchFamily="18" charset="2"/>
            </a:endParaRPr>
          </a:p>
        </p:txBody>
      </p:sp>
      <p:sp>
        <p:nvSpPr>
          <p:cNvPr id="2" name="Slide Number Placeholder 1">
            <a:extLst>
              <a:ext uri="{FF2B5EF4-FFF2-40B4-BE49-F238E27FC236}">
                <a16:creationId xmlns:a16="http://schemas.microsoft.com/office/drawing/2014/main" id="{564FE363-0E82-4D31-ABE9-16B6DDD6C0C9}"/>
              </a:ext>
            </a:extLst>
          </p:cNvPr>
          <p:cNvSpPr>
            <a:spLocks noGrp="1"/>
          </p:cNvSpPr>
          <p:nvPr>
            <p:ph type="sldNum" sz="quarter" idx="12"/>
          </p:nvPr>
        </p:nvSpPr>
        <p:spPr>
          <a:xfrm>
            <a:off x="6516216" y="6356176"/>
            <a:ext cx="1905000" cy="457200"/>
          </a:xfrm>
        </p:spPr>
        <p:txBody>
          <a:bodyPr/>
          <a:lstStyle/>
          <a:p>
            <a:pPr>
              <a:defRPr/>
            </a:pPr>
            <a:fld id="{AEF71903-F711-47F8-A6E6-7225CF42791A}" type="slidenum">
              <a:rPr lang="de-DE" altLang="de-DE" smtClean="0"/>
              <a:pPr>
                <a:defRPr/>
              </a:pPr>
              <a:t>35</a:t>
            </a:fld>
            <a:endParaRPr lang="de-DE" altLang="de-DE" dirty="0"/>
          </a:p>
        </p:txBody>
      </p:sp>
      <p:sp>
        <p:nvSpPr>
          <p:cNvPr id="4" name="Line 3">
            <a:extLst>
              <a:ext uri="{FF2B5EF4-FFF2-40B4-BE49-F238E27FC236}">
                <a16:creationId xmlns:a16="http://schemas.microsoft.com/office/drawing/2014/main" id="{1B43C2A3-2526-4073-9145-706ED65CA09E}"/>
              </a:ext>
            </a:extLst>
          </p:cNvPr>
          <p:cNvSpPr>
            <a:spLocks noChangeShapeType="1"/>
          </p:cNvSpPr>
          <p:nvPr/>
        </p:nvSpPr>
        <p:spPr bwMode="auto">
          <a:xfrm flipH="1">
            <a:off x="780729"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783FCA8D-2148-409A-8C8B-1BA599F94BF9}"/>
              </a:ext>
            </a:extLst>
          </p:cNvPr>
          <p:cNvSpPr>
            <a:spLocks noChangeShapeType="1"/>
          </p:cNvSpPr>
          <p:nvPr/>
        </p:nvSpPr>
        <p:spPr bwMode="auto">
          <a:xfrm>
            <a:off x="323529"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AF651288-A369-48CA-B7AB-DBDEBDF650E1}"/>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269278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sm10_01a">
            <a:extLst>
              <a:ext uri="{FF2B5EF4-FFF2-40B4-BE49-F238E27FC236}">
                <a16:creationId xmlns:a16="http://schemas.microsoft.com/office/drawing/2014/main" id="{414B2DF9-8C73-4457-8D3C-2B127B0A8A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50516"/>
            <a:ext cx="6408712" cy="584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5">
            <a:extLst>
              <a:ext uri="{FF2B5EF4-FFF2-40B4-BE49-F238E27FC236}">
                <a16:creationId xmlns:a16="http://schemas.microsoft.com/office/drawing/2014/main" id="{8FB0C426-7453-4C64-BBA0-9376FEB5806C}"/>
              </a:ext>
            </a:extLst>
          </p:cNvPr>
          <p:cNvSpPr txBox="1">
            <a:spLocks noChangeArrowheads="1"/>
          </p:cNvSpPr>
          <p:nvPr/>
        </p:nvSpPr>
        <p:spPr bwMode="auto">
          <a:xfrm>
            <a:off x="611560" y="491188"/>
            <a:ext cx="367240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de-DE" b="1" dirty="0">
                <a:solidFill>
                  <a:srgbClr val="FF0000"/>
                </a:solidFill>
                <a:latin typeface="Arial" panose="020B0604020202020204" pitchFamily="34" charset="0"/>
              </a:rPr>
              <a:t>Example:</a:t>
            </a:r>
          </a:p>
          <a:p>
            <a:pPr eaLnBrk="1" hangingPunct="1">
              <a:spcBef>
                <a:spcPct val="0"/>
              </a:spcBef>
              <a:buFontTx/>
              <a:buNone/>
            </a:pPr>
            <a:r>
              <a:rPr lang="en-US" altLang="de-DE" b="1" dirty="0" err="1">
                <a:solidFill>
                  <a:srgbClr val="FF0000"/>
                </a:solidFill>
                <a:latin typeface="Arial" panose="020B0604020202020204" pitchFamily="34" charset="0"/>
              </a:rPr>
              <a:t>dtd</a:t>
            </a:r>
            <a:r>
              <a:rPr lang="en-US" altLang="de-DE" b="1" dirty="0">
                <a:solidFill>
                  <a:srgbClr val="FF0000"/>
                </a:solidFill>
                <a:latin typeface="Arial" panose="020B0604020202020204" pitchFamily="34" charset="0"/>
              </a:rPr>
              <a:t> coding of a branching system</a:t>
            </a:r>
            <a:endParaRPr lang="de-DE" altLang="de-DE" b="1" dirty="0">
              <a:solidFill>
                <a:srgbClr val="FF0000"/>
              </a:solidFill>
              <a:latin typeface="Arial" panose="020B0604020202020204" pitchFamily="34" charset="0"/>
            </a:endParaRPr>
          </a:p>
        </p:txBody>
      </p:sp>
      <p:sp>
        <p:nvSpPr>
          <p:cNvPr id="38916" name="Text Box 6">
            <a:extLst>
              <a:ext uri="{FF2B5EF4-FFF2-40B4-BE49-F238E27FC236}">
                <a16:creationId xmlns:a16="http://schemas.microsoft.com/office/drawing/2014/main" id="{11120352-4F02-4605-9634-8D816DC9B4B5}"/>
              </a:ext>
            </a:extLst>
          </p:cNvPr>
          <p:cNvSpPr txBox="1">
            <a:spLocks noChangeArrowheads="1"/>
          </p:cNvSpPr>
          <p:nvPr/>
        </p:nvSpPr>
        <p:spPr bwMode="auto">
          <a:xfrm>
            <a:off x="539552" y="6021388"/>
            <a:ext cx="8137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de-DE" sz="2000" dirty="0">
                <a:solidFill>
                  <a:schemeClr val="accent2"/>
                </a:solidFill>
                <a:latin typeface="Arial" panose="020B0604020202020204" pitchFamily="34" charset="0"/>
              </a:rPr>
              <a:t>For a description of the </a:t>
            </a:r>
            <a:r>
              <a:rPr lang="en-US" altLang="de-DE" sz="2000" dirty="0" err="1">
                <a:solidFill>
                  <a:schemeClr val="accent2"/>
                </a:solidFill>
                <a:latin typeface="Arial" panose="020B0604020202020204" pitchFamily="34" charset="0"/>
              </a:rPr>
              <a:t>dtd</a:t>
            </a:r>
            <a:r>
              <a:rPr lang="en-US" altLang="de-DE" sz="2000" dirty="0">
                <a:solidFill>
                  <a:schemeClr val="accent2"/>
                </a:solidFill>
                <a:latin typeface="Arial" panose="020B0604020202020204" pitchFamily="34" charset="0"/>
              </a:rPr>
              <a:t> code, follow:</a:t>
            </a:r>
          </a:p>
          <a:p>
            <a:pPr eaLnBrk="1" hangingPunct="1">
              <a:spcBef>
                <a:spcPct val="0"/>
              </a:spcBef>
              <a:buFontTx/>
              <a:buNone/>
            </a:pPr>
            <a:r>
              <a:rPr lang="de-DE" altLang="de-DE" sz="2000" b="1" dirty="0">
                <a:solidFill>
                  <a:schemeClr val="accent2"/>
                </a:solidFill>
                <a:latin typeface="Courier New" panose="02070309020205020404" pitchFamily="49" charset="0"/>
              </a:rPr>
              <a:t>http://www.uni-forst.gwdg.de/~wkurth/dtd_code.pdf</a:t>
            </a:r>
          </a:p>
        </p:txBody>
      </p:sp>
      <p:sp>
        <p:nvSpPr>
          <p:cNvPr id="2" name="Slide Number Placeholder 1">
            <a:extLst>
              <a:ext uri="{FF2B5EF4-FFF2-40B4-BE49-F238E27FC236}">
                <a16:creationId xmlns:a16="http://schemas.microsoft.com/office/drawing/2014/main" id="{6BBBCE4D-16E8-44AF-91B2-2BF47E273EE5}"/>
              </a:ext>
            </a:extLst>
          </p:cNvPr>
          <p:cNvSpPr>
            <a:spLocks noGrp="1"/>
          </p:cNvSpPr>
          <p:nvPr>
            <p:ph type="sldNum" sz="quarter" idx="12"/>
          </p:nvPr>
        </p:nvSpPr>
        <p:spPr/>
        <p:txBody>
          <a:bodyPr/>
          <a:lstStyle/>
          <a:p>
            <a:pPr>
              <a:defRPr/>
            </a:pPr>
            <a:fld id="{AEF71903-F711-47F8-A6E6-7225CF42791A}" type="slidenum">
              <a:rPr lang="de-DE" altLang="de-DE" smtClean="0"/>
              <a:pPr>
                <a:defRPr/>
              </a:pPr>
              <a:t>36</a:t>
            </a:fld>
            <a:endParaRPr lang="de-DE" altLang="de-DE"/>
          </a:p>
        </p:txBody>
      </p:sp>
      <p:sp>
        <p:nvSpPr>
          <p:cNvPr id="6" name="Line 3">
            <a:extLst>
              <a:ext uri="{FF2B5EF4-FFF2-40B4-BE49-F238E27FC236}">
                <a16:creationId xmlns:a16="http://schemas.microsoft.com/office/drawing/2014/main" id="{DEA915C4-74E5-4881-B78F-1FEEB0A6238F}"/>
              </a:ext>
            </a:extLst>
          </p:cNvPr>
          <p:cNvSpPr>
            <a:spLocks noChangeShapeType="1"/>
          </p:cNvSpPr>
          <p:nvPr/>
        </p:nvSpPr>
        <p:spPr bwMode="auto">
          <a:xfrm flipH="1">
            <a:off x="780729"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4">
            <a:extLst>
              <a:ext uri="{FF2B5EF4-FFF2-40B4-BE49-F238E27FC236}">
                <a16:creationId xmlns:a16="http://schemas.microsoft.com/office/drawing/2014/main" id="{0195DF86-5E98-47B3-A226-5278147C81BA}"/>
              </a:ext>
            </a:extLst>
          </p:cNvPr>
          <p:cNvSpPr>
            <a:spLocks noChangeShapeType="1"/>
          </p:cNvSpPr>
          <p:nvPr/>
        </p:nvSpPr>
        <p:spPr bwMode="auto">
          <a:xfrm>
            <a:off x="323529"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8" name="AutoShape 5">
            <a:extLst>
              <a:ext uri="{FF2B5EF4-FFF2-40B4-BE49-F238E27FC236}">
                <a16:creationId xmlns:a16="http://schemas.microsoft.com/office/drawing/2014/main" id="{DCD46E12-8EA9-4A00-BD3F-5CA3132715A4}"/>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a:extLst>
              <a:ext uri="{FF2B5EF4-FFF2-40B4-BE49-F238E27FC236}">
                <a16:creationId xmlns:a16="http://schemas.microsoft.com/office/drawing/2014/main" id="{0507E096-E496-4B64-B10E-05DEC7C356A5}"/>
              </a:ext>
            </a:extLst>
          </p:cNvPr>
          <p:cNvSpPr txBox="1">
            <a:spLocks noChangeArrowheads="1"/>
          </p:cNvSpPr>
          <p:nvPr/>
        </p:nvSpPr>
        <p:spPr bwMode="auto">
          <a:xfrm>
            <a:off x="683572" y="593968"/>
            <a:ext cx="7920876"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de-DE" b="1" dirty="0">
                <a:solidFill>
                  <a:srgbClr val="FF0000"/>
                </a:solidFill>
                <a:latin typeface="Arial" panose="020B0604020202020204" pitchFamily="34" charset="0"/>
                <a:cs typeface="Times New Roman" panose="02020603050405020304" pitchFamily="18" charset="0"/>
              </a:rPr>
              <a:t>Consistency check of the </a:t>
            </a:r>
            <a:r>
              <a:rPr lang="en-US" altLang="de-DE" b="1" dirty="0" err="1">
                <a:solidFill>
                  <a:srgbClr val="FF0000"/>
                </a:solidFill>
                <a:latin typeface="Arial" panose="020B0604020202020204" pitchFamily="34" charset="0"/>
                <a:cs typeface="Times New Roman" panose="02020603050405020304" pitchFamily="18" charset="0"/>
              </a:rPr>
              <a:t>dtd</a:t>
            </a:r>
            <a:r>
              <a:rPr lang="en-US" altLang="de-DE" b="1" dirty="0">
                <a:solidFill>
                  <a:srgbClr val="FF0000"/>
                </a:solidFill>
                <a:latin typeface="Arial" panose="020B0604020202020204" pitchFamily="34" charset="0"/>
                <a:cs typeface="Times New Roman" panose="02020603050405020304" pitchFamily="18" charset="0"/>
              </a:rPr>
              <a:t> file </a:t>
            </a:r>
          </a:p>
          <a:p>
            <a:pPr marL="457200" indent="-457200" eaLnBrk="1" hangingPunct="1">
              <a:spcBef>
                <a:spcPct val="50000"/>
              </a:spcBef>
              <a:buFont typeface="Wingdings" panose="05000000000000000000" pitchFamily="2" charset="2"/>
              <a:buChar char="Ø"/>
            </a:pPr>
            <a:r>
              <a:rPr lang="en-US" altLang="de-DE" dirty="0">
                <a:latin typeface="Arial" panose="020B0604020202020204" pitchFamily="34" charset="0"/>
                <a:cs typeface="Times New Roman" panose="02020603050405020304" pitchFamily="18" charset="0"/>
              </a:rPr>
              <a:t>Optical control</a:t>
            </a:r>
          </a:p>
          <a:p>
            <a:pPr eaLnBrk="1" hangingPunct="1">
              <a:spcBef>
                <a:spcPct val="50000"/>
              </a:spcBef>
              <a:buNone/>
            </a:pPr>
            <a:r>
              <a:rPr lang="en-US" altLang="de-DE" sz="2800" dirty="0">
                <a:solidFill>
                  <a:srgbClr val="0000FF"/>
                </a:solidFill>
                <a:latin typeface="Arial" panose="020B0604020202020204" pitchFamily="34" charset="0"/>
                <a:cs typeface="Times New Roman" panose="02020603050405020304" pitchFamily="18" charset="0"/>
              </a:rPr>
              <a:t>	- (pay special attention to the basic sprout, are there at the basis plenty (too many) shoots?)</a:t>
            </a:r>
          </a:p>
          <a:p>
            <a:pPr marL="457200" indent="-457200" eaLnBrk="1" hangingPunct="1">
              <a:spcBef>
                <a:spcPct val="50000"/>
              </a:spcBef>
              <a:buFont typeface="Wingdings" panose="05000000000000000000" pitchFamily="2" charset="2"/>
              <a:buChar char="Ø"/>
            </a:pPr>
            <a:r>
              <a:rPr lang="en-US" altLang="de-DE" dirty="0">
                <a:latin typeface="Arial" panose="020B0604020202020204" pitchFamily="34" charset="0"/>
                <a:cs typeface="Times New Roman" panose="02020603050405020304" pitchFamily="18" charset="0"/>
              </a:rPr>
              <a:t>Control of the age count</a:t>
            </a:r>
          </a:p>
          <a:p>
            <a:pPr eaLnBrk="1" hangingPunct="1">
              <a:spcBef>
                <a:spcPct val="50000"/>
              </a:spcBef>
              <a:buNone/>
            </a:pPr>
            <a:r>
              <a:rPr lang="en-US" altLang="de-DE" dirty="0">
                <a:solidFill>
                  <a:srgbClr val="0000FF"/>
                </a:solidFill>
                <a:latin typeface="Arial" panose="020B0604020202020204" pitchFamily="34" charset="0"/>
                <a:cs typeface="Times New Roman" panose="02020603050405020304" pitchFamily="18" charset="0"/>
              </a:rPr>
              <a:t>	</a:t>
            </a:r>
            <a:r>
              <a:rPr lang="en-US" altLang="de-DE" sz="2800" dirty="0">
                <a:solidFill>
                  <a:srgbClr val="0000FF"/>
                </a:solidFill>
                <a:latin typeface="Arial" panose="020B0604020202020204" pitchFamily="34" charset="0"/>
                <a:cs typeface="Times New Roman" panose="02020603050405020304" pitchFamily="18" charset="0"/>
              </a:rPr>
              <a:t>- </a:t>
            </a:r>
            <a:r>
              <a:rPr lang="en-US" altLang="de-DE" sz="2800" dirty="0" err="1">
                <a:solidFill>
                  <a:srgbClr val="0000FF"/>
                </a:solidFill>
                <a:latin typeface="Arial" panose="020B0604020202020204" pitchFamily="34" charset="0"/>
                <a:cs typeface="Times New Roman" panose="02020603050405020304" pitchFamily="18" charset="0"/>
              </a:rPr>
              <a:t>Grogra</a:t>
            </a:r>
            <a:r>
              <a:rPr lang="en-US" altLang="de-DE" sz="2800" dirty="0">
                <a:solidFill>
                  <a:srgbClr val="0000FF"/>
                </a:solidFill>
                <a:latin typeface="Arial" panose="020B0604020202020204" pitchFamily="34" charset="0"/>
                <a:cs typeface="Times New Roman" panose="02020603050405020304" pitchFamily="18" charset="0"/>
              </a:rPr>
              <a:t> analysis option F,</a:t>
            </a:r>
          </a:p>
          <a:p>
            <a:pPr eaLnBrk="1" hangingPunct="1">
              <a:spcBef>
                <a:spcPct val="50000"/>
              </a:spcBef>
              <a:buFontTx/>
              <a:buNone/>
            </a:pPr>
            <a:r>
              <a:rPr lang="en-US" altLang="de-DE" sz="2800" dirty="0">
                <a:solidFill>
                  <a:srgbClr val="0000FF"/>
                </a:solidFill>
                <a:latin typeface="Arial" panose="020B0604020202020204" pitchFamily="34" charset="0"/>
                <a:cs typeface="Times New Roman" panose="02020603050405020304" pitchFamily="18" charset="0"/>
              </a:rPr>
              <a:t>	5th column of the generated table:</a:t>
            </a:r>
          </a:p>
          <a:p>
            <a:pPr eaLnBrk="1" hangingPunct="1">
              <a:spcBef>
                <a:spcPct val="50000"/>
              </a:spcBef>
              <a:buFontTx/>
              <a:buNone/>
            </a:pPr>
            <a:r>
              <a:rPr lang="en-US" altLang="de-DE" sz="2800" dirty="0">
                <a:solidFill>
                  <a:srgbClr val="0000FF"/>
                </a:solidFill>
                <a:latin typeface="Arial" panose="020B0604020202020204" pitchFamily="34" charset="0"/>
                <a:cs typeface="Times New Roman" panose="02020603050405020304" pitchFamily="18" charset="0"/>
              </a:rPr>
              <a:t>	Is age 0 (zero) too rare?</a:t>
            </a:r>
          </a:p>
        </p:txBody>
      </p:sp>
      <p:sp>
        <p:nvSpPr>
          <p:cNvPr id="2" name="Slide Number Placeholder 1">
            <a:extLst>
              <a:ext uri="{FF2B5EF4-FFF2-40B4-BE49-F238E27FC236}">
                <a16:creationId xmlns:a16="http://schemas.microsoft.com/office/drawing/2014/main" id="{123D8F7E-ED79-4F8F-BBBE-6E4EE9E4B0C9}"/>
              </a:ext>
            </a:extLst>
          </p:cNvPr>
          <p:cNvSpPr>
            <a:spLocks noGrp="1"/>
          </p:cNvSpPr>
          <p:nvPr>
            <p:ph type="sldNum" sz="quarter" idx="12"/>
          </p:nvPr>
        </p:nvSpPr>
        <p:spPr/>
        <p:txBody>
          <a:bodyPr/>
          <a:lstStyle/>
          <a:p>
            <a:pPr>
              <a:defRPr/>
            </a:pPr>
            <a:fld id="{AEF71903-F711-47F8-A6E6-7225CF42791A}" type="slidenum">
              <a:rPr lang="de-DE" altLang="de-DE" smtClean="0"/>
              <a:pPr>
                <a:defRPr/>
              </a:pPr>
              <a:t>37</a:t>
            </a:fld>
            <a:endParaRPr lang="de-DE" altLang="de-DE"/>
          </a:p>
        </p:txBody>
      </p:sp>
      <p:sp>
        <p:nvSpPr>
          <p:cNvPr id="4" name="Line 3">
            <a:extLst>
              <a:ext uri="{FF2B5EF4-FFF2-40B4-BE49-F238E27FC236}">
                <a16:creationId xmlns:a16="http://schemas.microsoft.com/office/drawing/2014/main" id="{15B17568-EA7C-4883-976B-3FA15FB7CBC6}"/>
              </a:ext>
            </a:extLst>
          </p:cNvPr>
          <p:cNvSpPr>
            <a:spLocks noChangeShapeType="1"/>
          </p:cNvSpPr>
          <p:nvPr/>
        </p:nvSpPr>
        <p:spPr bwMode="auto">
          <a:xfrm flipH="1">
            <a:off x="780729"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F9E15584-47DC-4910-B9BA-A77FCAC81CEB}"/>
              </a:ext>
            </a:extLst>
          </p:cNvPr>
          <p:cNvSpPr>
            <a:spLocks noChangeShapeType="1"/>
          </p:cNvSpPr>
          <p:nvPr/>
        </p:nvSpPr>
        <p:spPr bwMode="auto">
          <a:xfrm>
            <a:off x="323529"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5496FC6C-47D7-4C06-A3F7-F1AB07ED9E33}"/>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040326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kat09">
            <a:extLst>
              <a:ext uri="{FF2B5EF4-FFF2-40B4-BE49-F238E27FC236}">
                <a16:creationId xmlns:a16="http://schemas.microsoft.com/office/drawing/2014/main" id="{5671837F-4BC5-441B-837E-331708716B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52736"/>
            <a:ext cx="8856984" cy="574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5">
            <a:extLst>
              <a:ext uri="{FF2B5EF4-FFF2-40B4-BE49-F238E27FC236}">
                <a16:creationId xmlns:a16="http://schemas.microsoft.com/office/drawing/2014/main" id="{709FEA9A-899E-44AC-BA3E-6555908447F7}"/>
              </a:ext>
            </a:extLst>
          </p:cNvPr>
          <p:cNvSpPr txBox="1">
            <a:spLocks noChangeArrowheads="1"/>
          </p:cNvSpPr>
          <p:nvPr/>
        </p:nvSpPr>
        <p:spPr bwMode="auto">
          <a:xfrm>
            <a:off x="899914" y="191542"/>
            <a:ext cx="662441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ts val="0"/>
              </a:spcBef>
              <a:buFontTx/>
              <a:buNone/>
            </a:pPr>
            <a:r>
              <a:rPr lang="en-US" altLang="de-DE" b="1" dirty="0">
                <a:solidFill>
                  <a:srgbClr val="FF0000"/>
                </a:solidFill>
                <a:latin typeface="Arial" panose="020B0604020202020204" pitchFamily="34" charset="0"/>
              </a:rPr>
              <a:t>Other (more flexible) data format:</a:t>
            </a:r>
          </a:p>
          <a:p>
            <a:pPr eaLnBrk="1" hangingPunct="1">
              <a:spcBef>
                <a:spcPts val="0"/>
              </a:spcBef>
              <a:buFontTx/>
              <a:buNone/>
            </a:pPr>
            <a:r>
              <a:rPr lang="en-US" altLang="de-DE" b="1" dirty="0">
                <a:solidFill>
                  <a:srgbClr val="FF0000"/>
                </a:solidFill>
                <a:latin typeface="Arial" panose="020B0604020202020204" pitchFamily="34" charset="0"/>
              </a:rPr>
              <a:t>MTG (Multiscale Tree Graph)</a:t>
            </a:r>
            <a:endParaRPr lang="de-DE" altLang="de-DE" b="1" dirty="0">
              <a:solidFill>
                <a:srgbClr val="FF0000"/>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DD9BFD51-A3F3-4F57-90EE-E0AE25562475}"/>
              </a:ext>
            </a:extLst>
          </p:cNvPr>
          <p:cNvSpPr>
            <a:spLocks noGrp="1"/>
          </p:cNvSpPr>
          <p:nvPr>
            <p:ph type="sldNum" sz="quarter" idx="12"/>
          </p:nvPr>
        </p:nvSpPr>
        <p:spPr/>
        <p:txBody>
          <a:bodyPr/>
          <a:lstStyle/>
          <a:p>
            <a:pPr>
              <a:defRPr/>
            </a:pPr>
            <a:fld id="{AEF71903-F711-47F8-A6E6-7225CF42791A}" type="slidenum">
              <a:rPr lang="de-DE" altLang="de-DE" smtClean="0"/>
              <a:pPr>
                <a:defRPr/>
              </a:pPr>
              <a:t>38</a:t>
            </a:fld>
            <a:endParaRPr lang="de-DE" altLang="de-DE"/>
          </a:p>
        </p:txBody>
      </p:sp>
      <p:sp>
        <p:nvSpPr>
          <p:cNvPr id="5" name="Line 3">
            <a:extLst>
              <a:ext uri="{FF2B5EF4-FFF2-40B4-BE49-F238E27FC236}">
                <a16:creationId xmlns:a16="http://schemas.microsoft.com/office/drawing/2014/main" id="{0CDE0E81-DA5C-4EFB-A773-4EBACCEF73F2}"/>
              </a:ext>
            </a:extLst>
          </p:cNvPr>
          <p:cNvSpPr>
            <a:spLocks noChangeShapeType="1"/>
          </p:cNvSpPr>
          <p:nvPr/>
        </p:nvSpPr>
        <p:spPr bwMode="auto">
          <a:xfrm flipH="1">
            <a:off x="611560"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DAEC011E-158D-4E09-8166-2D582AE6470A}"/>
              </a:ext>
            </a:extLst>
          </p:cNvPr>
          <p:cNvSpPr>
            <a:spLocks noChangeShapeType="1"/>
          </p:cNvSpPr>
          <p:nvPr/>
        </p:nvSpPr>
        <p:spPr bwMode="auto">
          <a:xfrm>
            <a:off x="179512"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760FFF9D-0DFB-48B1-A13D-1C616C937AB9}"/>
              </a:ext>
            </a:extLst>
          </p:cNvPr>
          <p:cNvCxnSpPr>
            <a:cxnSpLocks noChangeShapeType="1"/>
          </p:cNvCxnSpPr>
          <p:nvPr/>
        </p:nvCxnSpPr>
        <p:spPr bwMode="auto">
          <a:xfrm rot="-5400000">
            <a:off x="193800"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a:extLst>
              <a:ext uri="{FF2B5EF4-FFF2-40B4-BE49-F238E27FC236}">
                <a16:creationId xmlns:a16="http://schemas.microsoft.com/office/drawing/2014/main" id="{18FFC7DA-A9D5-4A82-BAB3-129E5F98E5CD}"/>
              </a:ext>
            </a:extLst>
          </p:cNvPr>
          <p:cNvSpPr txBox="1">
            <a:spLocks noChangeArrowheads="1"/>
          </p:cNvSpPr>
          <p:nvPr/>
        </p:nvSpPr>
        <p:spPr bwMode="auto">
          <a:xfrm>
            <a:off x="683574" y="476672"/>
            <a:ext cx="7200794"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de-DE" b="1" dirty="0">
                <a:solidFill>
                  <a:srgbClr val="FF0000"/>
                </a:solidFill>
                <a:latin typeface="Arial" panose="020B0604020202020204" pitchFamily="34" charset="0"/>
                <a:cs typeface="Times New Roman" panose="02020603050405020304" pitchFamily="18" charset="0"/>
              </a:rPr>
              <a:t>The transition to the 2nd level of information</a:t>
            </a:r>
          </a:p>
          <a:p>
            <a:pPr eaLnBrk="1" hangingPunct="1">
              <a:spcBef>
                <a:spcPct val="50000"/>
              </a:spcBef>
              <a:buFontTx/>
              <a:buNone/>
            </a:pPr>
            <a:endParaRPr lang="en-US" altLang="de-DE" sz="1200" b="1" dirty="0">
              <a:solidFill>
                <a:srgbClr val="FF0000"/>
              </a:solidFill>
              <a:latin typeface="Arial" panose="020B0604020202020204" pitchFamily="34" charset="0"/>
              <a:cs typeface="Times New Roman" panose="02020603050405020304" pitchFamily="18" charset="0"/>
            </a:endParaRPr>
          </a:p>
          <a:p>
            <a:pPr marL="457200" indent="-457200" eaLnBrk="1" hangingPunct="1">
              <a:spcBef>
                <a:spcPct val="50000"/>
              </a:spcBef>
              <a:buFontTx/>
              <a:buChar char="-"/>
            </a:pPr>
            <a:r>
              <a:rPr lang="en-US" altLang="de-DE" sz="2800" dirty="0">
                <a:solidFill>
                  <a:srgbClr val="0000FF"/>
                </a:solidFill>
                <a:latin typeface="Arial" panose="020B0604020202020204" pitchFamily="34" charset="0"/>
                <a:cs typeface="Times New Roman" panose="02020603050405020304" pitchFamily="18" charset="0"/>
              </a:rPr>
              <a:t>Dynamic description of plant structures</a:t>
            </a:r>
          </a:p>
          <a:p>
            <a:pPr marL="457200" indent="-457200" eaLnBrk="1" hangingPunct="1">
              <a:spcBef>
                <a:spcPct val="50000"/>
              </a:spcBef>
              <a:buFontTx/>
              <a:buChar char="-"/>
            </a:pPr>
            <a:r>
              <a:rPr lang="en-US" altLang="de-DE" sz="2800" dirty="0">
                <a:solidFill>
                  <a:srgbClr val="0000FF"/>
                </a:solidFill>
                <a:latin typeface="Arial" panose="020B0604020202020204" pitchFamily="34" charset="0"/>
                <a:cs typeface="Times New Roman" panose="02020603050405020304" pitchFamily="18" charset="0"/>
              </a:rPr>
              <a:t>How do plants change in the course of ontogenesis?</a:t>
            </a:r>
            <a:endParaRPr lang="de-DE" altLang="de-DE" sz="2800" dirty="0">
              <a:solidFill>
                <a:srgbClr val="0000FF"/>
              </a:solidFill>
              <a:latin typeface="Arial" panose="020B0604020202020204" pitchFamily="34" charset="0"/>
              <a:cs typeface="Times New Roman" panose="02020603050405020304" pitchFamily="18" charset="0"/>
            </a:endParaRPr>
          </a:p>
        </p:txBody>
      </p:sp>
      <p:pic>
        <p:nvPicPr>
          <p:cNvPr id="41987" name="Picture 5" descr="sm10_02">
            <a:extLst>
              <a:ext uri="{FF2B5EF4-FFF2-40B4-BE49-F238E27FC236}">
                <a16:creationId xmlns:a16="http://schemas.microsoft.com/office/drawing/2014/main" id="{DA63B650-A7E5-4C12-9858-54210F282B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303" y="3689648"/>
            <a:ext cx="3619393" cy="283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9B6C3228-769C-4B27-9A90-79708B59B58B}"/>
              </a:ext>
            </a:extLst>
          </p:cNvPr>
          <p:cNvSpPr>
            <a:spLocks noGrp="1"/>
          </p:cNvSpPr>
          <p:nvPr>
            <p:ph type="sldNum" sz="quarter" idx="12"/>
          </p:nvPr>
        </p:nvSpPr>
        <p:spPr/>
        <p:txBody>
          <a:bodyPr/>
          <a:lstStyle/>
          <a:p>
            <a:pPr>
              <a:defRPr/>
            </a:pPr>
            <a:fld id="{AEF71903-F711-47F8-A6E6-7225CF42791A}" type="slidenum">
              <a:rPr lang="de-DE" altLang="de-DE" smtClean="0"/>
              <a:pPr>
                <a:defRPr/>
              </a:pPr>
              <a:t>39</a:t>
            </a:fld>
            <a:endParaRPr lang="de-DE" altLang="de-DE"/>
          </a:p>
        </p:txBody>
      </p:sp>
      <p:sp>
        <p:nvSpPr>
          <p:cNvPr id="5" name="Line 3">
            <a:extLst>
              <a:ext uri="{FF2B5EF4-FFF2-40B4-BE49-F238E27FC236}">
                <a16:creationId xmlns:a16="http://schemas.microsoft.com/office/drawing/2014/main" id="{44C90DC3-1360-4C5A-8D38-B46B7B3D88A0}"/>
              </a:ext>
            </a:extLst>
          </p:cNvPr>
          <p:cNvSpPr>
            <a:spLocks noChangeShapeType="1"/>
          </p:cNvSpPr>
          <p:nvPr/>
        </p:nvSpPr>
        <p:spPr bwMode="auto">
          <a:xfrm flipH="1">
            <a:off x="780729"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72BAC8DF-78C2-4CD0-AF88-718FBD2EC1E1}"/>
              </a:ext>
            </a:extLst>
          </p:cNvPr>
          <p:cNvSpPr>
            <a:spLocks noChangeShapeType="1"/>
          </p:cNvSpPr>
          <p:nvPr/>
        </p:nvSpPr>
        <p:spPr bwMode="auto">
          <a:xfrm>
            <a:off x="323529"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207FFA95-EBCB-4937-9ED6-79C1AC5E0003}"/>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31EF347D-BAB4-4CBA-A2F8-24774540DF4D}"/>
              </a:ext>
            </a:extLst>
          </p:cNvPr>
          <p:cNvSpPr txBox="1">
            <a:spLocks noChangeArrowheads="1"/>
          </p:cNvSpPr>
          <p:nvPr/>
        </p:nvSpPr>
        <p:spPr bwMode="auto">
          <a:xfrm>
            <a:off x="539750" y="476250"/>
            <a:ext cx="7758113" cy="557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b="1" dirty="0">
                <a:solidFill>
                  <a:srgbClr val="CC0000"/>
                </a:solidFill>
                <a:latin typeface="Arial" panose="020B0604020202020204" pitchFamily="34" charset="0"/>
                <a:cs typeface="Times New Roman" panose="02020603050405020304" pitchFamily="18" charset="0"/>
              </a:rPr>
              <a:t>Today:</a:t>
            </a:r>
          </a:p>
          <a:p>
            <a:pPr eaLnBrk="1" hangingPunct="1">
              <a:spcBef>
                <a:spcPct val="50000"/>
              </a:spcBef>
              <a:buFontTx/>
              <a:buNone/>
            </a:pPr>
            <a:endParaRPr lang="de-DE" altLang="de-DE" sz="2400" dirty="0">
              <a:latin typeface="Arial" panose="020B0604020202020204" pitchFamily="34" charset="0"/>
              <a:cs typeface="Times New Roman" panose="02020603050405020304" pitchFamily="18" charset="0"/>
            </a:endParaRPr>
          </a:p>
          <a:p>
            <a:pPr eaLnBrk="1" hangingPunct="1">
              <a:spcBef>
                <a:spcPct val="50000"/>
              </a:spcBef>
            </a:pPr>
            <a:r>
              <a:rPr lang="de-DE" altLang="de-DE" sz="2400" dirty="0">
                <a:latin typeface="Arial" panose="020B0604020202020204" pitchFamily="34" charset="0"/>
                <a:cs typeface="Times New Roman" panose="02020603050405020304" pitchFamily="18" charset="0"/>
              </a:rPr>
              <a:t> Model </a:t>
            </a:r>
            <a:r>
              <a:rPr lang="de-DE" altLang="de-DE" sz="2400" dirty="0" err="1">
                <a:latin typeface="Arial" panose="020B0604020202020204" pitchFamily="34" charset="0"/>
                <a:cs typeface="Times New Roman" panose="02020603050405020304" pitchFamily="18" charset="0"/>
              </a:rPr>
              <a:t>triangle</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for</a:t>
            </a:r>
            <a:r>
              <a:rPr lang="de-DE" altLang="de-DE" sz="2400" dirty="0">
                <a:latin typeface="Arial" panose="020B0604020202020204" pitchFamily="34" charset="0"/>
                <a:cs typeface="Times New Roman" panose="02020603050405020304" pitchFamily="18" charset="0"/>
              </a:rPr>
              <a:t> plant </a:t>
            </a:r>
            <a:r>
              <a:rPr lang="de-DE" altLang="de-DE" sz="2400" dirty="0" err="1">
                <a:latin typeface="Arial" panose="020B0604020202020204" pitchFamily="34" charset="0"/>
                <a:cs typeface="Times New Roman" panose="02020603050405020304" pitchFamily="18" charset="0"/>
              </a:rPr>
              <a:t>models</a:t>
            </a:r>
            <a:endParaRPr lang="de-DE" altLang="de-DE" sz="2400" dirty="0">
              <a:latin typeface="Arial" panose="020B0604020202020204" pitchFamily="34" charset="0"/>
              <a:cs typeface="Times New Roman" panose="02020603050405020304" pitchFamily="18" charset="0"/>
            </a:endParaRPr>
          </a:p>
          <a:p>
            <a:pPr eaLnBrk="1" hangingPunct="1">
              <a:spcBef>
                <a:spcPct val="50000"/>
              </a:spcBef>
            </a:pPr>
            <a:r>
              <a:rPr lang="de-DE" altLang="de-DE" sz="2400" dirty="0">
                <a:latin typeface="Arial" panose="020B0604020202020204" pitchFamily="34" charset="0"/>
                <a:cs typeface="Times New Roman" panose="02020603050405020304" pitchFamily="18" charset="0"/>
              </a:rPr>
              <a:t> pure </a:t>
            </a:r>
            <a:r>
              <a:rPr lang="de-DE" altLang="de-DE" sz="2400" dirty="0" err="1">
                <a:latin typeface="Arial" panose="020B0604020202020204" pitchFamily="34" charset="0"/>
                <a:cs typeface="Times New Roman" panose="02020603050405020304" pitchFamily="18" charset="0"/>
              </a:rPr>
              <a:t>structural</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models</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motivation</a:t>
            </a:r>
            <a:endParaRPr lang="de-DE" altLang="de-DE" sz="2400" dirty="0">
              <a:latin typeface="Arial" panose="020B0604020202020204" pitchFamily="34" charset="0"/>
              <a:cs typeface="Times New Roman" panose="02020603050405020304" pitchFamily="18" charset="0"/>
            </a:endParaRPr>
          </a:p>
          <a:p>
            <a:pPr eaLnBrk="1" hangingPunct="1">
              <a:spcBef>
                <a:spcPct val="50000"/>
              </a:spcBef>
            </a:pPr>
            <a:r>
              <a:rPr lang="de-DE" altLang="de-DE" sz="2400" dirty="0">
                <a:latin typeface="Arial" panose="020B0604020202020204" pitchFamily="34" charset="0"/>
                <a:cs typeface="Times New Roman" panose="02020603050405020304" pitchFamily="18" charset="0"/>
              </a:rPr>
              <a:t> 3 </a:t>
            </a:r>
            <a:r>
              <a:rPr lang="de-DE" altLang="de-DE" sz="2400" dirty="0" err="1">
                <a:latin typeface="Arial" panose="020B0604020202020204" pitchFamily="34" charset="0"/>
                <a:cs typeface="Times New Roman" panose="02020603050405020304" pitchFamily="18" charset="0"/>
              </a:rPr>
              <a:t>levels</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of</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structure</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description</a:t>
            </a:r>
            <a:endParaRPr lang="de-DE" altLang="de-DE" sz="2400" dirty="0">
              <a:latin typeface="Arial" panose="020B0604020202020204" pitchFamily="34" charset="0"/>
              <a:cs typeface="Times New Roman" panose="02020603050405020304" pitchFamily="18" charset="0"/>
            </a:endParaRPr>
          </a:p>
          <a:p>
            <a:pPr eaLnBrk="1" hangingPunct="1">
              <a:spcBef>
                <a:spcPct val="50000"/>
              </a:spcBef>
            </a:pPr>
            <a:r>
              <a:rPr lang="de-DE" altLang="de-DE" sz="2400" dirty="0">
                <a:latin typeface="Arial" panose="020B0604020202020204" pitchFamily="34" charset="0"/>
                <a:cs typeface="Times New Roman" panose="02020603050405020304" pitchFamily="18" charset="0"/>
              </a:rPr>
              <a:t> 2 </a:t>
            </a:r>
            <a:r>
              <a:rPr lang="de-DE" altLang="de-DE" sz="2400" dirty="0" err="1">
                <a:latin typeface="Arial" panose="020B0604020202020204" pitchFamily="34" charset="0"/>
                <a:cs typeface="Times New Roman" panose="02020603050405020304" pitchFamily="18" charset="0"/>
              </a:rPr>
              <a:t>types</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of</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statistical</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description</a:t>
            </a:r>
            <a:endParaRPr lang="de-DE" altLang="de-DE" sz="2400" dirty="0">
              <a:latin typeface="Arial" panose="020B0604020202020204" pitchFamily="34" charset="0"/>
              <a:cs typeface="Times New Roman" panose="02020603050405020304" pitchFamily="18" charset="0"/>
            </a:endParaRP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	- </a:t>
            </a:r>
            <a:r>
              <a:rPr lang="de-DE" altLang="de-DE" sz="2400" dirty="0" err="1">
                <a:latin typeface="Arial" panose="020B0604020202020204" pitchFamily="34" charset="0"/>
                <a:cs typeface="Times New Roman" panose="02020603050405020304" pitchFamily="18" charset="0"/>
              </a:rPr>
              <a:t>tabular</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dtd</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format</a:t>
            </a:r>
            <a:r>
              <a:rPr lang="de-DE" altLang="de-DE" sz="2400" dirty="0">
                <a:latin typeface="Arial" panose="020B0604020202020204" pitchFamily="34" charset="0"/>
                <a:cs typeface="Times New Roman" panose="02020603050405020304" pitchFamily="18" charset="0"/>
              </a:rPr>
              <a:t>)</a:t>
            </a: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	- imperative (turtle </a:t>
            </a:r>
            <a:r>
              <a:rPr lang="de-DE" altLang="de-DE" sz="2400" dirty="0" err="1">
                <a:latin typeface="Arial" panose="020B0604020202020204" pitchFamily="34" charset="0"/>
                <a:cs typeface="Times New Roman" panose="02020603050405020304" pitchFamily="18" charset="0"/>
              </a:rPr>
              <a:t>geometry</a:t>
            </a:r>
            <a:r>
              <a:rPr lang="de-DE" altLang="de-DE" sz="2400" dirty="0">
                <a:latin typeface="Arial" panose="020B0604020202020204" pitchFamily="34" charset="0"/>
                <a:cs typeface="Times New Roman" panose="02020603050405020304" pitchFamily="18" charset="0"/>
              </a:rPr>
              <a:t>)</a:t>
            </a:r>
          </a:p>
          <a:p>
            <a:pPr eaLnBrk="1" hangingPunct="1">
              <a:spcBef>
                <a:spcPct val="50000"/>
              </a:spcBef>
            </a:pPr>
            <a:endParaRPr lang="de-DE" altLang="de-DE" sz="2400" dirty="0">
              <a:latin typeface="Arial" panose="020B0604020202020204" pitchFamily="34" charset="0"/>
              <a:cs typeface="Times New Roman" panose="02020603050405020304" pitchFamily="18" charset="0"/>
            </a:endParaRPr>
          </a:p>
          <a:p>
            <a:pPr eaLnBrk="1" hangingPunct="1">
              <a:spcBef>
                <a:spcPct val="50000"/>
              </a:spcBef>
            </a:pP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Getting</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started</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with</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the</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GroIMP</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software</a:t>
            </a:r>
            <a:endParaRPr lang="de-DE" altLang="de-DE" sz="24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36BBD969-00E4-4D21-B2C9-CC270140D4D6}"/>
              </a:ext>
            </a:extLst>
          </p:cNvPr>
          <p:cNvSpPr>
            <a:spLocks noGrp="1"/>
          </p:cNvSpPr>
          <p:nvPr>
            <p:ph type="sldNum" sz="quarter" idx="12"/>
          </p:nvPr>
        </p:nvSpPr>
        <p:spPr/>
        <p:txBody>
          <a:bodyPr/>
          <a:lstStyle/>
          <a:p>
            <a:pPr>
              <a:defRPr/>
            </a:pPr>
            <a:fld id="{AEF71903-F711-47F8-A6E6-7225CF42791A}" type="slidenum">
              <a:rPr lang="de-DE" altLang="de-DE" smtClean="0"/>
              <a:pPr>
                <a:defRPr/>
              </a:pPr>
              <a:t>4</a:t>
            </a:fld>
            <a:endParaRPr lang="de-DE" altLang="de-DE"/>
          </a:p>
        </p:txBody>
      </p:sp>
      <p:sp>
        <p:nvSpPr>
          <p:cNvPr id="4" name="Line 3">
            <a:extLst>
              <a:ext uri="{FF2B5EF4-FFF2-40B4-BE49-F238E27FC236}">
                <a16:creationId xmlns:a16="http://schemas.microsoft.com/office/drawing/2014/main" id="{03CBA098-02EB-4B0E-A805-A3EC86427A7B}"/>
              </a:ext>
            </a:extLst>
          </p:cNvPr>
          <p:cNvSpPr>
            <a:spLocks noChangeShapeType="1"/>
          </p:cNvSpPr>
          <p:nvPr/>
        </p:nvSpPr>
        <p:spPr bwMode="auto">
          <a:xfrm flipH="1">
            <a:off x="780729"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49D88068-01CA-44FB-9441-8154B1A04954}"/>
              </a:ext>
            </a:extLst>
          </p:cNvPr>
          <p:cNvSpPr>
            <a:spLocks noChangeShapeType="1"/>
          </p:cNvSpPr>
          <p:nvPr/>
        </p:nvSpPr>
        <p:spPr bwMode="auto">
          <a:xfrm>
            <a:off x="323529"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F4B6EDE5-DC09-40D7-A0E9-D7975623915C}"/>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a:extLst>
              <a:ext uri="{FF2B5EF4-FFF2-40B4-BE49-F238E27FC236}">
                <a16:creationId xmlns:a16="http://schemas.microsoft.com/office/drawing/2014/main" id="{A482CDE0-2559-4EAE-8C9C-459E73829228}"/>
              </a:ext>
            </a:extLst>
          </p:cNvPr>
          <p:cNvSpPr txBox="1">
            <a:spLocks noChangeArrowheads="1"/>
          </p:cNvSpPr>
          <p:nvPr/>
        </p:nvSpPr>
        <p:spPr bwMode="auto">
          <a:xfrm>
            <a:off x="611633" y="347635"/>
            <a:ext cx="8424863" cy="250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b="1" dirty="0">
                <a:solidFill>
                  <a:srgbClr val="FF0000"/>
                </a:solidFill>
                <a:latin typeface="Arial" panose="020B0604020202020204" pitchFamily="34" charset="0"/>
                <a:cs typeface="Times New Roman" panose="02020603050405020304" pitchFamily="18" charset="0"/>
              </a:rPr>
              <a:t>AMAP</a:t>
            </a:r>
            <a:endParaRPr lang="de-DE" altLang="de-DE" sz="2400" b="1" dirty="0">
              <a:solidFill>
                <a:srgbClr val="FF0000"/>
              </a:solidFill>
              <a:latin typeface="Arial" panose="020B0604020202020204" pitchFamily="34" charset="0"/>
              <a:cs typeface="Times New Roman" panose="02020603050405020304" pitchFamily="18" charset="0"/>
            </a:endParaRP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Atelier de </a:t>
            </a:r>
            <a:r>
              <a:rPr lang="de-DE" altLang="de-DE" sz="2400" dirty="0" err="1">
                <a:latin typeface="Arial" panose="020B0604020202020204" pitchFamily="34" charset="0"/>
                <a:cs typeface="Times New Roman" panose="02020603050405020304" pitchFamily="18" charset="0"/>
              </a:rPr>
              <a:t>Modélisation</a:t>
            </a:r>
            <a:r>
              <a:rPr lang="de-DE" altLang="de-DE" sz="2400" dirty="0">
                <a:latin typeface="Arial" panose="020B0604020202020204" pitchFamily="34" charset="0"/>
                <a:cs typeface="Times New Roman" panose="02020603050405020304" pitchFamily="18" charset="0"/>
              </a:rPr>
              <a:t> de </a:t>
            </a:r>
            <a:r>
              <a:rPr lang="de-DE" altLang="de-DE" sz="2400" dirty="0" err="1">
                <a:latin typeface="Arial" panose="020B0604020202020204" pitchFamily="34" charset="0"/>
                <a:cs typeface="Times New Roman" panose="02020603050405020304" pitchFamily="18" charset="0"/>
              </a:rPr>
              <a:t>l‘Architecture</a:t>
            </a:r>
            <a:r>
              <a:rPr lang="de-DE" altLang="de-DE" sz="2400" dirty="0">
                <a:latin typeface="Arial" panose="020B0604020202020204" pitchFamily="34" charset="0"/>
                <a:cs typeface="Times New Roman" panose="02020603050405020304" pitchFamily="18" charset="0"/>
              </a:rPr>
              <a:t> des Plantes</a:t>
            </a:r>
          </a:p>
          <a:p>
            <a:pPr eaLnBrk="1" hangingPunct="1">
              <a:spcBef>
                <a:spcPct val="0"/>
              </a:spcBef>
              <a:buFontTx/>
              <a:buNone/>
            </a:pPr>
            <a:r>
              <a:rPr lang="de-DE" altLang="de-DE" sz="2400" dirty="0">
                <a:latin typeface="Arial" panose="020B0604020202020204" pitchFamily="34" charset="0"/>
                <a:cs typeface="Times New Roman" panose="02020603050405020304" pitchFamily="18" charset="0"/>
              </a:rPr>
              <a:t>  </a:t>
            </a:r>
            <a:endParaRPr lang="de-DE" altLang="de-DE" sz="2000" dirty="0">
              <a:latin typeface="Arial" panose="020B0604020202020204" pitchFamily="34" charset="0"/>
              <a:cs typeface="Times New Roman" panose="02020603050405020304" pitchFamily="18" charset="0"/>
            </a:endParaRPr>
          </a:p>
          <a:p>
            <a:pPr eaLnBrk="1" hangingPunct="1">
              <a:spcBef>
                <a:spcPct val="50000"/>
              </a:spcBef>
              <a:buFontTx/>
              <a:buNone/>
            </a:pPr>
            <a:r>
              <a:rPr lang="de-DE" altLang="de-DE" sz="2400" u="sng" dirty="0">
                <a:solidFill>
                  <a:srgbClr val="008000"/>
                </a:solidFill>
                <a:latin typeface="Arial" panose="020B0604020202020204" pitchFamily="34" charset="0"/>
                <a:cs typeface="Times New Roman" panose="02020603050405020304" pitchFamily="18" charset="0"/>
              </a:rPr>
              <a:t>Montpellier</a:t>
            </a:r>
            <a:r>
              <a:rPr lang="de-DE" altLang="de-DE" sz="2400" dirty="0">
                <a:solidFill>
                  <a:srgbClr val="008000"/>
                </a:solidFill>
                <a:latin typeface="Arial" panose="020B0604020202020204" pitchFamily="34" charset="0"/>
                <a:cs typeface="Times New Roman" panose="02020603050405020304" pitchFamily="18" charset="0"/>
              </a:rPr>
              <a:t>, Paris, Strasbourg, Nancy, Beijing (LIAMA)</a:t>
            </a:r>
          </a:p>
          <a:p>
            <a:pPr eaLnBrk="1" hangingPunct="1">
              <a:buFontTx/>
              <a:buNone/>
            </a:pPr>
            <a:endParaRPr lang="de-DE" altLang="de-DE" sz="2400" dirty="0">
              <a:solidFill>
                <a:srgbClr val="008000"/>
              </a:solidFill>
              <a:latin typeface="Arial" panose="020B0604020202020204" pitchFamily="34" charset="0"/>
              <a:cs typeface="Times New Roman" panose="02020603050405020304" pitchFamily="18" charset="0"/>
            </a:endParaRPr>
          </a:p>
        </p:txBody>
      </p:sp>
      <p:pic>
        <p:nvPicPr>
          <p:cNvPr id="43011" name="Picture 6" descr="kat05">
            <a:extLst>
              <a:ext uri="{FF2B5EF4-FFF2-40B4-BE49-F238E27FC236}">
                <a16:creationId xmlns:a16="http://schemas.microsoft.com/office/drawing/2014/main" id="{274DC7E5-8D5F-41BF-ADB7-2B5ED259F7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70" y="2549926"/>
            <a:ext cx="4594109" cy="396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331F19FE-73DF-4653-96AD-60FE9751D610}"/>
              </a:ext>
            </a:extLst>
          </p:cNvPr>
          <p:cNvSpPr>
            <a:spLocks noGrp="1"/>
          </p:cNvSpPr>
          <p:nvPr>
            <p:ph type="sldNum" sz="quarter" idx="12"/>
          </p:nvPr>
        </p:nvSpPr>
        <p:spPr/>
        <p:txBody>
          <a:bodyPr/>
          <a:lstStyle/>
          <a:p>
            <a:pPr>
              <a:defRPr/>
            </a:pPr>
            <a:fld id="{AEF71903-F711-47F8-A6E6-7225CF42791A}" type="slidenum">
              <a:rPr lang="de-DE" altLang="de-DE" smtClean="0"/>
              <a:pPr>
                <a:defRPr/>
              </a:pPr>
              <a:t>40</a:t>
            </a:fld>
            <a:endParaRPr lang="de-DE" altLang="de-DE"/>
          </a:p>
        </p:txBody>
      </p:sp>
      <p:sp>
        <p:nvSpPr>
          <p:cNvPr id="5" name="Line 3">
            <a:extLst>
              <a:ext uri="{FF2B5EF4-FFF2-40B4-BE49-F238E27FC236}">
                <a16:creationId xmlns:a16="http://schemas.microsoft.com/office/drawing/2014/main" id="{A06694E4-3301-4BB9-8EBC-DC5CACDF1419}"/>
              </a:ext>
            </a:extLst>
          </p:cNvPr>
          <p:cNvSpPr>
            <a:spLocks noChangeShapeType="1"/>
          </p:cNvSpPr>
          <p:nvPr/>
        </p:nvSpPr>
        <p:spPr bwMode="auto">
          <a:xfrm flipH="1">
            <a:off x="780729"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E8D3B58C-FFC2-43A6-8067-59E658D984CA}"/>
              </a:ext>
            </a:extLst>
          </p:cNvPr>
          <p:cNvSpPr>
            <a:spLocks noChangeShapeType="1"/>
          </p:cNvSpPr>
          <p:nvPr/>
        </p:nvSpPr>
        <p:spPr bwMode="auto">
          <a:xfrm>
            <a:off x="323529"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8E9B23FF-0045-4597-BEFE-7F5917DFDBCF}"/>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4">
            <a:extLst>
              <a:ext uri="{FF2B5EF4-FFF2-40B4-BE49-F238E27FC236}">
                <a16:creationId xmlns:a16="http://schemas.microsoft.com/office/drawing/2014/main" id="{83C677C6-9374-4658-BE05-7D0DF6CAB63B}"/>
              </a:ext>
            </a:extLst>
          </p:cNvPr>
          <p:cNvSpPr txBox="1">
            <a:spLocks noChangeArrowheads="1"/>
          </p:cNvSpPr>
          <p:nvPr/>
        </p:nvSpPr>
        <p:spPr bwMode="auto">
          <a:xfrm>
            <a:off x="442664" y="503493"/>
            <a:ext cx="8593832" cy="5373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b="1" dirty="0">
                <a:solidFill>
                  <a:srgbClr val="FF0000"/>
                </a:solidFill>
                <a:latin typeface="Arial" panose="020B0604020202020204" pitchFamily="34" charset="0"/>
                <a:cs typeface="Times New Roman" panose="02020603050405020304" pitchFamily="18" charset="0"/>
              </a:rPr>
              <a:t>AMAP</a:t>
            </a:r>
            <a:endParaRPr lang="de-DE" altLang="de-DE" sz="2400" b="1" dirty="0">
              <a:solidFill>
                <a:srgbClr val="FF0000"/>
              </a:solidFill>
              <a:latin typeface="Arial" panose="020B0604020202020204" pitchFamily="34" charset="0"/>
              <a:cs typeface="Times New Roman" panose="02020603050405020304" pitchFamily="18" charset="0"/>
            </a:endParaRPr>
          </a:p>
          <a:p>
            <a:pPr eaLnBrk="1" hangingPunct="1">
              <a:spcBef>
                <a:spcPts val="0"/>
              </a:spcBef>
              <a:buFontTx/>
              <a:buNone/>
            </a:pPr>
            <a:r>
              <a:rPr lang="de-DE" altLang="de-DE" sz="2400" dirty="0">
                <a:latin typeface="Arial" panose="020B0604020202020204" pitchFamily="34" charset="0"/>
                <a:cs typeface="Times New Roman" panose="02020603050405020304" pitchFamily="18" charset="0"/>
              </a:rPr>
              <a:t>Atelier de </a:t>
            </a:r>
            <a:r>
              <a:rPr lang="de-DE" altLang="de-DE" sz="2400" dirty="0" err="1">
                <a:latin typeface="Arial" panose="020B0604020202020204" pitchFamily="34" charset="0"/>
                <a:cs typeface="Times New Roman" panose="02020603050405020304" pitchFamily="18" charset="0"/>
              </a:rPr>
              <a:t>Modélisation</a:t>
            </a:r>
            <a:r>
              <a:rPr lang="de-DE" altLang="de-DE" sz="2400" dirty="0">
                <a:latin typeface="Arial" panose="020B0604020202020204" pitchFamily="34" charset="0"/>
                <a:cs typeface="Times New Roman" panose="02020603050405020304" pitchFamily="18" charset="0"/>
              </a:rPr>
              <a:t> de </a:t>
            </a:r>
            <a:r>
              <a:rPr lang="de-DE" altLang="de-DE" sz="2400" dirty="0" err="1">
                <a:latin typeface="Arial" panose="020B0604020202020204" pitchFamily="34" charset="0"/>
                <a:cs typeface="Times New Roman" panose="02020603050405020304" pitchFamily="18" charset="0"/>
              </a:rPr>
              <a:t>l‘Architecture</a:t>
            </a:r>
            <a:r>
              <a:rPr lang="de-DE" altLang="de-DE" sz="2400" dirty="0">
                <a:latin typeface="Arial" panose="020B0604020202020204" pitchFamily="34" charset="0"/>
                <a:cs typeface="Times New Roman" panose="02020603050405020304" pitchFamily="18" charset="0"/>
              </a:rPr>
              <a:t> des Plantes</a:t>
            </a:r>
          </a:p>
          <a:p>
            <a:pPr eaLnBrk="1" hangingPunct="1">
              <a:spcBef>
                <a:spcPts val="0"/>
              </a:spcBef>
              <a:buFontTx/>
              <a:buNone/>
            </a:pPr>
            <a:endParaRPr lang="de-DE" altLang="de-DE" sz="800" dirty="0">
              <a:latin typeface="Arial" panose="020B0604020202020204" pitchFamily="34" charset="0"/>
              <a:cs typeface="Times New Roman" panose="02020603050405020304" pitchFamily="18" charset="0"/>
            </a:endParaRPr>
          </a:p>
          <a:p>
            <a:pPr eaLnBrk="1" hangingPunct="1">
              <a:spcBef>
                <a:spcPts val="0"/>
              </a:spcBef>
              <a:buFontTx/>
              <a:buNone/>
            </a:pPr>
            <a:r>
              <a:rPr lang="de-DE" altLang="de-DE" sz="2400" u="sng" dirty="0">
                <a:solidFill>
                  <a:srgbClr val="008000"/>
                </a:solidFill>
                <a:latin typeface="Arial" panose="020B0604020202020204" pitchFamily="34" charset="0"/>
                <a:cs typeface="Times New Roman" panose="02020603050405020304" pitchFamily="18" charset="0"/>
              </a:rPr>
              <a:t>Montpellier</a:t>
            </a:r>
            <a:r>
              <a:rPr lang="de-DE" altLang="de-DE" sz="2400" dirty="0">
                <a:solidFill>
                  <a:srgbClr val="008000"/>
                </a:solidFill>
                <a:latin typeface="Arial" panose="020B0604020202020204" pitchFamily="34" charset="0"/>
                <a:cs typeface="Times New Roman" panose="02020603050405020304" pitchFamily="18" charset="0"/>
              </a:rPr>
              <a:t>, Paris, Strasbourg, Nancy, Beijing (LIAMA)</a:t>
            </a:r>
          </a:p>
          <a:p>
            <a:pPr eaLnBrk="1" hangingPunct="1">
              <a:spcBef>
                <a:spcPts val="0"/>
              </a:spcBef>
              <a:buFontTx/>
              <a:buNone/>
            </a:pPr>
            <a:endParaRPr lang="de-DE" altLang="de-DE" sz="2400" dirty="0">
              <a:solidFill>
                <a:srgbClr val="008000"/>
              </a:solidFill>
              <a:latin typeface="Arial" panose="020B0604020202020204" pitchFamily="34" charset="0"/>
              <a:cs typeface="Times New Roman" panose="02020603050405020304" pitchFamily="18" charset="0"/>
            </a:endParaRPr>
          </a:p>
          <a:p>
            <a:pPr eaLnBrk="1" hangingPunct="1">
              <a:spcBef>
                <a:spcPts val="0"/>
              </a:spcBef>
              <a:buFontTx/>
              <a:buNone/>
            </a:pPr>
            <a:r>
              <a:rPr lang="de-DE" altLang="de-DE" sz="2400" dirty="0" err="1">
                <a:solidFill>
                  <a:schemeClr val="accent2"/>
                </a:solidFill>
                <a:latin typeface="Arial" panose="020B0604020202020204" pitchFamily="34" charset="0"/>
                <a:cs typeface="Times New Roman" panose="02020603050405020304" pitchFamily="18" charset="0"/>
              </a:rPr>
              <a:t>Ph</a:t>
            </a:r>
            <a:r>
              <a:rPr lang="de-DE" altLang="de-DE" sz="2400" dirty="0">
                <a:solidFill>
                  <a:schemeClr val="accent2"/>
                </a:solidFill>
                <a:latin typeface="Arial" panose="020B0604020202020204" pitchFamily="34" charset="0"/>
                <a:cs typeface="Times New Roman" panose="02020603050405020304" pitchFamily="18" charset="0"/>
              </a:rPr>
              <a:t>. de </a:t>
            </a:r>
            <a:r>
              <a:rPr lang="de-DE" altLang="de-DE" sz="2400" dirty="0" err="1">
                <a:solidFill>
                  <a:schemeClr val="accent2"/>
                </a:solidFill>
                <a:latin typeface="Arial" panose="020B0604020202020204" pitchFamily="34" charset="0"/>
                <a:cs typeface="Times New Roman" panose="02020603050405020304" pitchFamily="18" charset="0"/>
              </a:rPr>
              <a:t>Reffye</a:t>
            </a:r>
            <a:r>
              <a:rPr lang="de-DE" altLang="de-DE" sz="2400" dirty="0">
                <a:solidFill>
                  <a:schemeClr val="accent2"/>
                </a:solidFill>
                <a:latin typeface="Arial" panose="020B0604020202020204" pitchFamily="34" charset="0"/>
                <a:cs typeface="Times New Roman" panose="02020603050405020304" pitchFamily="18" charset="0"/>
              </a:rPr>
              <a:t>, R. </a:t>
            </a:r>
            <a:r>
              <a:rPr lang="de-DE" altLang="de-DE" sz="2400" dirty="0" err="1">
                <a:solidFill>
                  <a:schemeClr val="accent2"/>
                </a:solidFill>
                <a:latin typeface="Arial" panose="020B0604020202020204" pitchFamily="34" charset="0"/>
                <a:cs typeface="Times New Roman" panose="02020603050405020304" pitchFamily="18" charset="0"/>
              </a:rPr>
              <a:t>Lecoustre</a:t>
            </a:r>
            <a:r>
              <a:rPr lang="de-DE" altLang="de-DE" sz="2400" dirty="0">
                <a:solidFill>
                  <a:schemeClr val="accent2"/>
                </a:solidFill>
                <a:latin typeface="Arial" panose="020B0604020202020204" pitchFamily="34" charset="0"/>
                <a:cs typeface="Times New Roman" panose="02020603050405020304" pitchFamily="18" charset="0"/>
              </a:rPr>
              <a:t>, M. Jaeger, E. </a:t>
            </a:r>
            <a:r>
              <a:rPr lang="de-DE" altLang="de-DE" sz="2400" dirty="0" err="1">
                <a:solidFill>
                  <a:schemeClr val="accent2"/>
                </a:solidFill>
                <a:latin typeface="Arial" panose="020B0604020202020204" pitchFamily="34" charset="0"/>
                <a:cs typeface="Times New Roman" panose="02020603050405020304" pitchFamily="18" charset="0"/>
              </a:rPr>
              <a:t>Costes</a:t>
            </a:r>
            <a:r>
              <a:rPr lang="de-DE" altLang="de-DE" sz="2400" dirty="0">
                <a:solidFill>
                  <a:schemeClr val="accent2"/>
                </a:solidFill>
                <a:latin typeface="Arial" panose="020B0604020202020204" pitchFamily="34" charset="0"/>
                <a:cs typeface="Times New Roman" panose="02020603050405020304" pitchFamily="18" charset="0"/>
              </a:rPr>
              <a:t>,</a:t>
            </a:r>
          </a:p>
          <a:p>
            <a:pPr eaLnBrk="1" hangingPunct="1">
              <a:spcBef>
                <a:spcPts val="0"/>
              </a:spcBef>
              <a:buFontTx/>
              <a:buNone/>
            </a:pPr>
            <a:r>
              <a:rPr lang="de-DE" altLang="de-DE" sz="2400" dirty="0">
                <a:solidFill>
                  <a:schemeClr val="accent2"/>
                </a:solidFill>
                <a:latin typeface="Arial" panose="020B0604020202020204" pitchFamily="34" charset="0"/>
                <a:cs typeface="Times New Roman" panose="02020603050405020304" pitchFamily="18" charset="0"/>
              </a:rPr>
              <a:t>P. </a:t>
            </a:r>
            <a:r>
              <a:rPr lang="de-DE" altLang="de-DE" sz="2400" dirty="0" err="1">
                <a:solidFill>
                  <a:schemeClr val="accent2"/>
                </a:solidFill>
                <a:latin typeface="Arial" panose="020B0604020202020204" pitchFamily="34" charset="0"/>
                <a:cs typeface="Times New Roman" panose="02020603050405020304" pitchFamily="18" charset="0"/>
              </a:rPr>
              <a:t>Dinouard</a:t>
            </a:r>
            <a:r>
              <a:rPr lang="de-DE" altLang="de-DE" sz="2400" dirty="0">
                <a:solidFill>
                  <a:schemeClr val="accent2"/>
                </a:solidFill>
                <a:latin typeface="Arial" panose="020B0604020202020204" pitchFamily="34" charset="0"/>
                <a:cs typeface="Times New Roman" panose="02020603050405020304" pitchFamily="18" charset="0"/>
              </a:rPr>
              <a:t>, F. Blaise, P.-H. </a:t>
            </a:r>
            <a:r>
              <a:rPr lang="de-DE" altLang="de-DE" sz="2400" dirty="0" err="1">
                <a:solidFill>
                  <a:schemeClr val="accent2"/>
                </a:solidFill>
                <a:latin typeface="Arial" panose="020B0604020202020204" pitchFamily="34" charset="0"/>
                <a:cs typeface="Times New Roman" panose="02020603050405020304" pitchFamily="18" charset="0"/>
              </a:rPr>
              <a:t>Cournède</a:t>
            </a:r>
            <a:r>
              <a:rPr lang="de-DE" altLang="de-DE" sz="2400" dirty="0">
                <a:solidFill>
                  <a:schemeClr val="accent2"/>
                </a:solidFill>
                <a:latin typeface="Arial" panose="020B0604020202020204" pitchFamily="34" charset="0"/>
                <a:cs typeface="Times New Roman" panose="02020603050405020304" pitchFamily="18" charset="0"/>
              </a:rPr>
              <a:t> et al.</a:t>
            </a:r>
          </a:p>
          <a:p>
            <a:pPr eaLnBrk="1" hangingPunct="1">
              <a:spcBef>
                <a:spcPts val="0"/>
              </a:spcBef>
              <a:buFontTx/>
              <a:buNone/>
            </a:pPr>
            <a:r>
              <a:rPr lang="en-US" altLang="de-DE" sz="2400" dirty="0">
                <a:latin typeface="Arial" panose="020B0604020202020204" pitchFamily="34" charset="0"/>
                <a:cs typeface="Times New Roman" panose="02020603050405020304" pitchFamily="18" charset="0"/>
              </a:rPr>
              <a:t>(agronomists, computer scientists, botanists, mathematicians)</a:t>
            </a:r>
          </a:p>
          <a:p>
            <a:pPr eaLnBrk="1" hangingPunct="1">
              <a:spcBef>
                <a:spcPts val="0"/>
              </a:spcBef>
              <a:buFontTx/>
              <a:buNone/>
            </a:pPr>
            <a:endParaRPr lang="de-DE" altLang="de-DE" sz="2400" dirty="0">
              <a:latin typeface="Arial" panose="020B0604020202020204" pitchFamily="34" charset="0"/>
              <a:cs typeface="Times New Roman" panose="02020603050405020304" pitchFamily="18" charset="0"/>
            </a:endParaRPr>
          </a:p>
          <a:p>
            <a:pPr eaLnBrk="1" hangingPunct="1">
              <a:buFontTx/>
              <a:buNone/>
            </a:pPr>
            <a:r>
              <a:rPr lang="en-US" altLang="de-DE" sz="2800" dirty="0">
                <a:latin typeface="Arial" panose="020B0604020202020204" pitchFamily="34" charset="0"/>
                <a:cs typeface="Times New Roman" panose="02020603050405020304" pitchFamily="18" charset="0"/>
              </a:rPr>
              <a:t>Modelling the activity of meristems</a:t>
            </a:r>
          </a:p>
          <a:p>
            <a:pPr eaLnBrk="1" hangingPunct="1">
              <a:buFontTx/>
              <a:buNone/>
            </a:pPr>
            <a:r>
              <a:rPr lang="en-US" altLang="de-DE" sz="2800" dirty="0">
                <a:latin typeface="Arial" panose="020B0604020202020204" pitchFamily="34" charset="0"/>
                <a:cs typeface="Times New Roman" panose="02020603050405020304" pitchFamily="18" charset="0"/>
              </a:rPr>
              <a:t>Shape of the tree = trajectory of its meristems</a:t>
            </a:r>
            <a:endParaRPr lang="de-DE" altLang="de-DE" sz="1200" dirty="0">
              <a:latin typeface="Arial" panose="020B0604020202020204" pitchFamily="34" charset="0"/>
              <a:cs typeface="Times New Roman" panose="02020603050405020304" pitchFamily="18" charset="0"/>
            </a:endParaRPr>
          </a:p>
          <a:p>
            <a:pPr eaLnBrk="1" hangingPunct="1">
              <a:buFontTx/>
              <a:buNone/>
            </a:pPr>
            <a:endParaRPr lang="de-DE" altLang="de-DE" sz="2000" dirty="0">
              <a:latin typeface="Arial" panose="020B0604020202020204" pitchFamily="34" charset="0"/>
              <a:cs typeface="Times New Roman" panose="02020603050405020304" pitchFamily="18" charset="0"/>
            </a:endParaRPr>
          </a:p>
          <a:p>
            <a:pPr eaLnBrk="1" hangingPunct="1">
              <a:buFontTx/>
              <a:buNone/>
            </a:pPr>
            <a:r>
              <a:rPr lang="de-DE" altLang="de-DE" sz="2000" dirty="0">
                <a:latin typeface="Arial" panose="020B0604020202020204" pitchFamily="34" charset="0"/>
                <a:cs typeface="Times New Roman" panose="02020603050405020304" pitchFamily="18" charset="0"/>
              </a:rPr>
              <a:t>First AMAP </a:t>
            </a:r>
            <a:r>
              <a:rPr lang="de-DE" altLang="de-DE" sz="2000" dirty="0" err="1">
                <a:latin typeface="Arial" panose="020B0604020202020204" pitchFamily="34" charset="0"/>
                <a:cs typeface="Times New Roman" panose="02020603050405020304" pitchFamily="18" charset="0"/>
              </a:rPr>
              <a:t>version</a:t>
            </a:r>
            <a:r>
              <a:rPr lang="de-DE" altLang="de-DE" sz="2000" dirty="0">
                <a:latin typeface="Arial" panose="020B0604020202020204" pitchFamily="34" charset="0"/>
                <a:cs typeface="Times New Roman" panose="02020603050405020304" pitchFamily="18" charset="0"/>
              </a:rPr>
              <a:t> (</a:t>
            </a:r>
            <a:r>
              <a:rPr lang="en-US" altLang="de-DE" sz="2000" dirty="0">
                <a:latin typeface="Arial" panose="020B0604020202020204" pitchFamily="34" charset="0"/>
                <a:cs typeface="Times New Roman" panose="02020603050405020304" pitchFamily="18" charset="0"/>
              </a:rPr>
              <a:t>basis of today's commercial software </a:t>
            </a:r>
            <a:r>
              <a:rPr lang="de-DE" altLang="de-DE" sz="2000" dirty="0" err="1">
                <a:latin typeface="Arial" panose="020B0604020202020204" pitchFamily="34" charset="0"/>
                <a:cs typeface="Times New Roman" panose="02020603050405020304" pitchFamily="18" charset="0"/>
              </a:rPr>
              <a:t>REALnat</a:t>
            </a:r>
            <a:r>
              <a:rPr lang="de-DE" altLang="de-DE" sz="2000" dirty="0">
                <a:latin typeface="Arial" panose="020B0604020202020204" pitchFamily="34" charset="0"/>
                <a:cs typeface="Times New Roman" panose="02020603050405020304" pitchFamily="18" charset="0"/>
              </a:rPr>
              <a:t>, </a:t>
            </a:r>
            <a:r>
              <a:rPr lang="de-DE" altLang="de-DE" sz="2000" dirty="0" err="1">
                <a:latin typeface="Arial" panose="020B0604020202020204" pitchFamily="34" charset="0"/>
                <a:cs typeface="Times New Roman" panose="02020603050405020304" pitchFamily="18" charset="0"/>
              </a:rPr>
              <a:t>Bionatics</a:t>
            </a:r>
            <a:r>
              <a:rPr lang="de-DE" altLang="de-DE" sz="2000" dirty="0">
                <a:latin typeface="Arial" panose="020B0604020202020204" pitchFamily="34" charset="0"/>
                <a:cs typeface="Times New Roman" panose="02020603050405020304" pitchFamily="18" charset="0"/>
              </a:rPr>
              <a:t>): </a:t>
            </a:r>
            <a:r>
              <a:rPr lang="en-US" altLang="de-DE" sz="2000" dirty="0">
                <a:latin typeface="Arial" panose="020B0604020202020204" pitchFamily="34" charset="0"/>
                <a:cs typeface="Times New Roman" panose="02020603050405020304" pitchFamily="18" charset="0"/>
              </a:rPr>
              <a:t>refers to the 23 "architectural models" by </a:t>
            </a:r>
            <a:r>
              <a:rPr lang="de-DE" altLang="de-DE" sz="2000" dirty="0" err="1">
                <a:latin typeface="Arial" panose="020B0604020202020204" pitchFamily="34" charset="0"/>
                <a:cs typeface="Times New Roman" panose="02020603050405020304" pitchFamily="18" charset="0"/>
              </a:rPr>
              <a:t>Hallé</a:t>
            </a:r>
            <a:r>
              <a:rPr lang="de-DE" altLang="de-DE" sz="2000" dirty="0">
                <a:latin typeface="Arial" panose="020B0604020202020204" pitchFamily="34" charset="0"/>
                <a:cs typeface="Times New Roman" panose="02020603050405020304" pitchFamily="18" charset="0"/>
              </a:rPr>
              <a:t> et al.</a:t>
            </a:r>
            <a:endParaRPr lang="de-DE" altLang="de-DE" sz="2000" dirty="0">
              <a:solidFill>
                <a:schemeClr val="accent2"/>
              </a:solidFill>
              <a:latin typeface="Arial" panose="020B0604020202020204" pitchFamily="34" charset="0"/>
              <a:cs typeface="Times New Roman" panose="02020603050405020304" pitchFamily="18" charset="0"/>
            </a:endParaRPr>
          </a:p>
        </p:txBody>
      </p:sp>
      <p:sp>
        <p:nvSpPr>
          <p:cNvPr id="44035" name="Rectangle 5">
            <a:extLst>
              <a:ext uri="{FF2B5EF4-FFF2-40B4-BE49-F238E27FC236}">
                <a16:creationId xmlns:a16="http://schemas.microsoft.com/office/drawing/2014/main" id="{AA42BE78-3175-4E0E-9050-DEBF698ACC72}"/>
              </a:ext>
            </a:extLst>
          </p:cNvPr>
          <p:cNvSpPr>
            <a:spLocks noChangeArrowheads="1"/>
          </p:cNvSpPr>
          <p:nvPr/>
        </p:nvSpPr>
        <p:spPr bwMode="auto">
          <a:xfrm>
            <a:off x="336104" y="3789040"/>
            <a:ext cx="8353425" cy="1081088"/>
          </a:xfrm>
          <a:prstGeom prst="rect">
            <a:avLst/>
          </a:prstGeom>
          <a:noFill/>
          <a:ln w="28575">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p>
        </p:txBody>
      </p:sp>
      <p:sp>
        <p:nvSpPr>
          <p:cNvPr id="2" name="Slide Number Placeholder 1">
            <a:extLst>
              <a:ext uri="{FF2B5EF4-FFF2-40B4-BE49-F238E27FC236}">
                <a16:creationId xmlns:a16="http://schemas.microsoft.com/office/drawing/2014/main" id="{16C6741C-CC1E-43DA-8C52-DA9774F64D3D}"/>
              </a:ext>
            </a:extLst>
          </p:cNvPr>
          <p:cNvSpPr>
            <a:spLocks noGrp="1"/>
          </p:cNvSpPr>
          <p:nvPr>
            <p:ph type="sldNum" sz="quarter" idx="12"/>
          </p:nvPr>
        </p:nvSpPr>
        <p:spPr/>
        <p:txBody>
          <a:bodyPr/>
          <a:lstStyle/>
          <a:p>
            <a:pPr>
              <a:defRPr/>
            </a:pPr>
            <a:fld id="{AEF71903-F711-47F8-A6E6-7225CF42791A}" type="slidenum">
              <a:rPr lang="de-DE" altLang="de-DE" smtClean="0"/>
              <a:pPr>
                <a:defRPr/>
              </a:pPr>
              <a:t>41</a:t>
            </a:fld>
            <a:endParaRPr lang="de-DE" altLang="de-DE"/>
          </a:p>
        </p:txBody>
      </p:sp>
      <p:sp>
        <p:nvSpPr>
          <p:cNvPr id="5" name="Line 3">
            <a:extLst>
              <a:ext uri="{FF2B5EF4-FFF2-40B4-BE49-F238E27FC236}">
                <a16:creationId xmlns:a16="http://schemas.microsoft.com/office/drawing/2014/main" id="{B21EBF5D-5003-4946-9DBF-CEE8CE9B6946}"/>
              </a:ext>
            </a:extLst>
          </p:cNvPr>
          <p:cNvSpPr>
            <a:spLocks noChangeShapeType="1"/>
          </p:cNvSpPr>
          <p:nvPr/>
        </p:nvSpPr>
        <p:spPr bwMode="auto">
          <a:xfrm flipH="1">
            <a:off x="539552"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10266FA2-18C6-4FEE-8E2B-066403D1359D}"/>
              </a:ext>
            </a:extLst>
          </p:cNvPr>
          <p:cNvSpPr>
            <a:spLocks noChangeShapeType="1"/>
          </p:cNvSpPr>
          <p:nvPr/>
        </p:nvSpPr>
        <p:spPr bwMode="auto">
          <a:xfrm>
            <a:off x="107504"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FF733CC4-B6C1-4E42-A133-E9F040D47C1F}"/>
              </a:ext>
            </a:extLst>
          </p:cNvPr>
          <p:cNvCxnSpPr>
            <a:cxnSpLocks noChangeShapeType="1"/>
          </p:cNvCxnSpPr>
          <p:nvPr/>
        </p:nvCxnSpPr>
        <p:spPr bwMode="auto">
          <a:xfrm rot="-5400000">
            <a:off x="121792"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A39DD4-34E5-434C-8A56-FB4EE5E726BA}"/>
              </a:ext>
            </a:extLst>
          </p:cNvPr>
          <p:cNvSpPr>
            <a:spLocks noGrp="1"/>
          </p:cNvSpPr>
          <p:nvPr>
            <p:ph type="sldNum" sz="quarter" idx="12"/>
          </p:nvPr>
        </p:nvSpPr>
        <p:spPr/>
        <p:txBody>
          <a:bodyPr/>
          <a:lstStyle/>
          <a:p>
            <a:pPr>
              <a:defRPr/>
            </a:pPr>
            <a:fld id="{AEF71903-F711-47F8-A6E6-7225CF42791A}" type="slidenum">
              <a:rPr lang="de-DE" altLang="de-DE" smtClean="0"/>
              <a:pPr>
                <a:defRPr/>
              </a:pPr>
              <a:t>42</a:t>
            </a:fld>
            <a:endParaRPr lang="de-DE" altLang="de-DE"/>
          </a:p>
        </p:txBody>
      </p:sp>
      <p:sp>
        <p:nvSpPr>
          <p:cNvPr id="7" name="Text Box 4">
            <a:extLst>
              <a:ext uri="{FF2B5EF4-FFF2-40B4-BE49-F238E27FC236}">
                <a16:creationId xmlns:a16="http://schemas.microsoft.com/office/drawing/2014/main" id="{FE5CCD9F-6B3C-46A6-BC36-EBE59C8BD534}"/>
              </a:ext>
            </a:extLst>
          </p:cNvPr>
          <p:cNvSpPr txBox="1">
            <a:spLocks noChangeArrowheads="1"/>
          </p:cNvSpPr>
          <p:nvPr/>
        </p:nvSpPr>
        <p:spPr bwMode="auto">
          <a:xfrm>
            <a:off x="539501" y="257735"/>
            <a:ext cx="8208963"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de-DE" b="1" dirty="0">
                <a:solidFill>
                  <a:srgbClr val="FF0000"/>
                </a:solidFill>
                <a:latin typeface="Arial" panose="020B0604020202020204" pitchFamily="34" charset="0"/>
                <a:cs typeface="Times New Roman" panose="02020603050405020304" pitchFamily="18" charset="0"/>
              </a:rPr>
              <a:t>Modelling approach</a:t>
            </a:r>
          </a:p>
          <a:p>
            <a:pPr eaLnBrk="1" hangingPunct="1">
              <a:spcBef>
                <a:spcPct val="50000"/>
              </a:spcBef>
              <a:buFontTx/>
              <a:buNone/>
            </a:pPr>
            <a:r>
              <a:rPr lang="en-US" altLang="de-DE" dirty="0">
                <a:solidFill>
                  <a:srgbClr val="009900"/>
                </a:solidFill>
                <a:latin typeface="Arial" panose="020B0604020202020204" pitchFamily="34" charset="0"/>
                <a:cs typeface="Times New Roman" panose="02020603050405020304" pitchFamily="18" charset="0"/>
              </a:rPr>
              <a:t>tree shape = trajectory of the meristems</a:t>
            </a:r>
          </a:p>
          <a:p>
            <a:pPr eaLnBrk="1" hangingPunct="1">
              <a:spcBef>
                <a:spcPts val="0"/>
              </a:spcBef>
              <a:buFontTx/>
              <a:buNone/>
            </a:pPr>
            <a:r>
              <a:rPr lang="en-US" altLang="de-DE" dirty="0">
                <a:solidFill>
                  <a:srgbClr val="CC0000"/>
                </a:solidFill>
                <a:latin typeface="Arial" panose="020B0604020202020204" pitchFamily="34" charset="0"/>
                <a:cs typeface="Times New Roman" panose="02020603050405020304" pitchFamily="18" charset="0"/>
              </a:rPr>
              <a:t>   </a:t>
            </a:r>
          </a:p>
          <a:p>
            <a:pPr marL="457200" indent="-457200" eaLnBrk="1" hangingPunct="1">
              <a:spcBef>
                <a:spcPts val="0"/>
              </a:spcBef>
              <a:buFont typeface="Wingdings" panose="05000000000000000000" pitchFamily="2" charset="2"/>
              <a:buChar char="Ø"/>
            </a:pPr>
            <a:r>
              <a:rPr lang="en-US" altLang="de-DE" sz="2800" dirty="0">
                <a:solidFill>
                  <a:srgbClr val="0000FF"/>
                </a:solidFill>
                <a:latin typeface="Arial" panose="020B0604020202020204" pitchFamily="34" charset="0"/>
                <a:cs typeface="Times New Roman" panose="02020603050405020304" pitchFamily="18" charset="0"/>
              </a:rPr>
              <a:t>primary meristem</a:t>
            </a:r>
          </a:p>
          <a:p>
            <a:pPr marL="457200" indent="-457200" eaLnBrk="1" hangingPunct="1">
              <a:spcBef>
                <a:spcPts val="0"/>
              </a:spcBef>
              <a:buFont typeface="Wingdings" panose="05000000000000000000" pitchFamily="2" charset="2"/>
              <a:buChar char="Ø"/>
            </a:pPr>
            <a:endParaRPr lang="en-US"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ts val="0"/>
              </a:spcBef>
              <a:buFont typeface="Wingdings" panose="05000000000000000000" pitchFamily="2" charset="2"/>
              <a:buChar char="Ø"/>
            </a:pPr>
            <a:endParaRPr lang="en-US"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ts val="0"/>
              </a:spcBef>
              <a:buFont typeface="Wingdings" panose="05000000000000000000" pitchFamily="2" charset="2"/>
              <a:buChar char="Ø"/>
            </a:pPr>
            <a:r>
              <a:rPr lang="en-US" altLang="de-DE" sz="2800" dirty="0">
                <a:solidFill>
                  <a:srgbClr val="0000FF"/>
                </a:solidFill>
                <a:latin typeface="Arial" panose="020B0604020202020204" pitchFamily="34" charset="0"/>
                <a:cs typeface="Times New Roman" panose="02020603050405020304" pitchFamily="18" charset="0"/>
              </a:rPr>
              <a:t>branching</a:t>
            </a:r>
          </a:p>
          <a:p>
            <a:pPr marL="457200" indent="-457200" eaLnBrk="1" hangingPunct="1">
              <a:spcBef>
                <a:spcPts val="0"/>
              </a:spcBef>
              <a:buFont typeface="Wingdings" panose="05000000000000000000" pitchFamily="2" charset="2"/>
              <a:buChar char="Ø"/>
            </a:pPr>
            <a:endParaRPr lang="en-US"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ts val="0"/>
              </a:spcBef>
              <a:buFont typeface="Wingdings" panose="05000000000000000000" pitchFamily="2" charset="2"/>
              <a:buChar char="Ø"/>
            </a:pPr>
            <a:endParaRPr lang="en-US"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ts val="0"/>
              </a:spcBef>
              <a:buFont typeface="Wingdings" panose="05000000000000000000" pitchFamily="2" charset="2"/>
              <a:buChar char="Ø"/>
            </a:pPr>
            <a:r>
              <a:rPr lang="en-US" altLang="de-DE" sz="2800" dirty="0">
                <a:solidFill>
                  <a:srgbClr val="0000FF"/>
                </a:solidFill>
                <a:latin typeface="Arial" panose="020B0604020202020204" pitchFamily="34" charset="0"/>
                <a:cs typeface="Times New Roman" panose="02020603050405020304" pitchFamily="18" charset="0"/>
              </a:rPr>
              <a:t>secondary meristem</a:t>
            </a:r>
          </a:p>
          <a:p>
            <a:pPr eaLnBrk="1" hangingPunct="1">
              <a:spcBef>
                <a:spcPts val="0"/>
              </a:spcBef>
              <a:buFontTx/>
              <a:buNone/>
            </a:pPr>
            <a:endParaRPr lang="en-US" altLang="de-DE" sz="2800" dirty="0">
              <a:solidFill>
                <a:srgbClr val="0000FF"/>
              </a:solidFill>
              <a:latin typeface="Arial" panose="020B0604020202020204" pitchFamily="34" charset="0"/>
              <a:cs typeface="Times New Roman" panose="02020603050405020304" pitchFamily="18" charset="0"/>
            </a:endParaRPr>
          </a:p>
          <a:p>
            <a:pPr eaLnBrk="1" hangingPunct="1">
              <a:spcBef>
                <a:spcPts val="0"/>
              </a:spcBef>
              <a:buFontTx/>
              <a:buNone/>
            </a:pPr>
            <a:r>
              <a:rPr lang="en-US" altLang="de-DE" sz="2800" dirty="0">
                <a:solidFill>
                  <a:srgbClr val="0000FF"/>
                </a:solidFill>
                <a:latin typeface="Arial" panose="020B0604020202020204" pitchFamily="34" charset="0"/>
                <a:cs typeface="Times New Roman" panose="02020603050405020304" pitchFamily="18" charset="0"/>
              </a:rPr>
              <a:t>(to be added:</a:t>
            </a:r>
          </a:p>
          <a:p>
            <a:pPr eaLnBrk="1" hangingPunct="1">
              <a:spcBef>
                <a:spcPts val="0"/>
              </a:spcBef>
              <a:buFontTx/>
              <a:buNone/>
            </a:pPr>
            <a:r>
              <a:rPr lang="en-US" altLang="de-DE" sz="2800" dirty="0">
                <a:solidFill>
                  <a:srgbClr val="0000FF"/>
                </a:solidFill>
                <a:latin typeface="Arial" panose="020B0604020202020204" pitchFamily="34" charset="0"/>
                <a:cs typeface="Times New Roman" panose="02020603050405020304" pitchFamily="18" charset="0"/>
              </a:rPr>
              <a:t>mechanical deformations, deformations with physiological causes, injuries, death processes)</a:t>
            </a:r>
            <a:endParaRPr lang="de-DE" altLang="de-DE" sz="2800" dirty="0">
              <a:solidFill>
                <a:srgbClr val="0000FF"/>
              </a:solidFill>
              <a:latin typeface="Arial" panose="020B0604020202020204" pitchFamily="34" charset="0"/>
              <a:cs typeface="Times New Roman" panose="02020603050405020304" pitchFamily="18" charset="0"/>
            </a:endParaRPr>
          </a:p>
        </p:txBody>
      </p:sp>
      <p:pic>
        <p:nvPicPr>
          <p:cNvPr id="8" name="Picture 5" descr="sm10_03">
            <a:extLst>
              <a:ext uri="{FF2B5EF4-FFF2-40B4-BE49-F238E27FC236}">
                <a16:creationId xmlns:a16="http://schemas.microsoft.com/office/drawing/2014/main" id="{764148D1-E241-4247-ADD6-BBBD537D3B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546" y="1412776"/>
            <a:ext cx="295275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sm10_04">
            <a:extLst>
              <a:ext uri="{FF2B5EF4-FFF2-40B4-BE49-F238E27FC236}">
                <a16:creationId xmlns:a16="http://schemas.microsoft.com/office/drawing/2014/main" id="{54809F1A-7111-46F2-8C20-72A14F60D6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26" y="2564904"/>
            <a:ext cx="360045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sm10_05">
            <a:extLst>
              <a:ext uri="{FF2B5EF4-FFF2-40B4-BE49-F238E27FC236}">
                <a16:creationId xmlns:a16="http://schemas.microsoft.com/office/drawing/2014/main" id="{94E5100E-0586-473B-8D8B-A284A7F3D2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248" y="4077072"/>
            <a:ext cx="3240088"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3">
            <a:extLst>
              <a:ext uri="{FF2B5EF4-FFF2-40B4-BE49-F238E27FC236}">
                <a16:creationId xmlns:a16="http://schemas.microsoft.com/office/drawing/2014/main" id="{DA8907D1-A1A0-4C3C-A596-7355CA7B3D50}"/>
              </a:ext>
            </a:extLst>
          </p:cNvPr>
          <p:cNvSpPr>
            <a:spLocks noChangeShapeType="1"/>
          </p:cNvSpPr>
          <p:nvPr/>
        </p:nvSpPr>
        <p:spPr bwMode="auto">
          <a:xfrm flipH="1">
            <a:off x="780729"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4">
            <a:extLst>
              <a:ext uri="{FF2B5EF4-FFF2-40B4-BE49-F238E27FC236}">
                <a16:creationId xmlns:a16="http://schemas.microsoft.com/office/drawing/2014/main" id="{4A9D3639-46BC-47AA-B658-79D22C064C22}"/>
              </a:ext>
            </a:extLst>
          </p:cNvPr>
          <p:cNvSpPr>
            <a:spLocks noChangeShapeType="1"/>
          </p:cNvSpPr>
          <p:nvPr/>
        </p:nvSpPr>
        <p:spPr bwMode="auto">
          <a:xfrm>
            <a:off x="323529"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3" name="AutoShape 5">
            <a:extLst>
              <a:ext uri="{FF2B5EF4-FFF2-40B4-BE49-F238E27FC236}">
                <a16:creationId xmlns:a16="http://schemas.microsoft.com/office/drawing/2014/main" id="{B8F56BBE-E9BB-432D-AB07-3A8F67427A10}"/>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743098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a:extLst>
              <a:ext uri="{FF2B5EF4-FFF2-40B4-BE49-F238E27FC236}">
                <a16:creationId xmlns:a16="http://schemas.microsoft.com/office/drawing/2014/main" id="{5A9E512B-22FC-43E5-90EC-53E14BFD1D97}"/>
              </a:ext>
            </a:extLst>
          </p:cNvPr>
          <p:cNvSpPr txBox="1">
            <a:spLocks noChangeArrowheads="1"/>
          </p:cNvSpPr>
          <p:nvPr/>
        </p:nvSpPr>
        <p:spPr bwMode="auto">
          <a:xfrm>
            <a:off x="621244" y="319291"/>
            <a:ext cx="7335132"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ts val="0"/>
              </a:spcBef>
              <a:buFontTx/>
              <a:buNone/>
            </a:pPr>
            <a:r>
              <a:rPr lang="de-DE" altLang="de-DE" b="1" dirty="0">
                <a:solidFill>
                  <a:srgbClr val="FF0000"/>
                </a:solidFill>
                <a:latin typeface="Arial" panose="020B0604020202020204" pitchFamily="34" charset="0"/>
                <a:cs typeface="Times New Roman" panose="02020603050405020304" pitchFamily="18" charset="0"/>
              </a:rPr>
              <a:t>Meristem-</a:t>
            </a:r>
            <a:r>
              <a:rPr lang="de-DE" altLang="de-DE" b="1" dirty="0" err="1">
                <a:solidFill>
                  <a:srgbClr val="FF0000"/>
                </a:solidFill>
                <a:latin typeface="Arial" panose="020B0604020202020204" pitchFamily="34" charset="0"/>
                <a:cs typeface="Times New Roman" panose="02020603050405020304" pitchFamily="18" charset="0"/>
              </a:rPr>
              <a:t>based</a:t>
            </a:r>
            <a:r>
              <a:rPr lang="de-DE" altLang="de-DE" b="1" dirty="0">
                <a:solidFill>
                  <a:srgbClr val="FF0000"/>
                </a:solidFill>
                <a:latin typeface="Arial" panose="020B0604020202020204" pitchFamily="34" charset="0"/>
                <a:cs typeface="Times New Roman" panose="02020603050405020304" pitchFamily="18" charset="0"/>
              </a:rPr>
              <a:t> </a:t>
            </a:r>
            <a:r>
              <a:rPr lang="de-DE" altLang="de-DE" b="1" dirty="0" err="1">
                <a:solidFill>
                  <a:srgbClr val="FF0000"/>
                </a:solidFill>
                <a:latin typeface="Arial" panose="020B0604020202020204" pitchFamily="34" charset="0"/>
                <a:cs typeface="Times New Roman" panose="02020603050405020304" pitchFamily="18" charset="0"/>
              </a:rPr>
              <a:t>modeling</a:t>
            </a:r>
            <a:r>
              <a:rPr lang="de-DE" altLang="de-DE" b="1" dirty="0">
                <a:solidFill>
                  <a:srgbClr val="FF0000"/>
                </a:solidFill>
                <a:latin typeface="Arial" panose="020B0604020202020204" pitchFamily="34" charset="0"/>
                <a:cs typeface="Times New Roman" panose="02020603050405020304" pitchFamily="18" charset="0"/>
              </a:rPr>
              <a:t> </a:t>
            </a:r>
            <a:r>
              <a:rPr lang="de-DE" altLang="de-DE" b="1" dirty="0" err="1">
                <a:solidFill>
                  <a:srgbClr val="FF0000"/>
                </a:solidFill>
                <a:latin typeface="Arial" panose="020B0604020202020204" pitchFamily="34" charset="0"/>
                <a:cs typeface="Times New Roman" panose="02020603050405020304" pitchFamily="18" charset="0"/>
              </a:rPr>
              <a:t>approach</a:t>
            </a:r>
            <a:endParaRPr lang="de-DE" altLang="de-DE" b="1" dirty="0">
              <a:solidFill>
                <a:srgbClr val="FF0000"/>
              </a:solidFill>
              <a:latin typeface="Arial" panose="020B0604020202020204" pitchFamily="34" charset="0"/>
              <a:cs typeface="Times New Roman" panose="02020603050405020304" pitchFamily="18" charset="0"/>
            </a:endParaRPr>
          </a:p>
          <a:p>
            <a:pPr eaLnBrk="1" hangingPunct="1">
              <a:spcBef>
                <a:spcPts val="0"/>
              </a:spcBef>
              <a:buFontTx/>
              <a:buNone/>
            </a:pPr>
            <a:r>
              <a:rPr lang="de-DE" altLang="de-DE" sz="2400" dirty="0">
                <a:solidFill>
                  <a:srgbClr val="FF0000"/>
                </a:solidFill>
                <a:latin typeface="Arial" panose="020B0604020202020204" pitchFamily="34" charset="0"/>
                <a:cs typeface="Times New Roman" panose="02020603050405020304" pitchFamily="18" charset="0"/>
              </a:rPr>
              <a:t>Adrian D. Bell 1979</a:t>
            </a: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3 </a:t>
            </a:r>
            <a:r>
              <a:rPr lang="de-DE" altLang="de-DE" sz="2400" dirty="0" err="1">
                <a:latin typeface="Arial" panose="020B0604020202020204" pitchFamily="34" charset="0"/>
                <a:cs typeface="Times New Roman" panose="02020603050405020304" pitchFamily="18" charset="0"/>
              </a:rPr>
              <a:t>basic</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processes</a:t>
            </a:r>
            <a:endParaRPr lang="de-DE" altLang="de-DE" sz="2400" dirty="0">
              <a:latin typeface="Arial" panose="020B0604020202020204" pitchFamily="34" charset="0"/>
              <a:cs typeface="Times New Roman" panose="02020603050405020304" pitchFamily="18" charset="0"/>
            </a:endParaRPr>
          </a:p>
          <a:p>
            <a:pPr marL="342900" indent="-342900" eaLnBrk="1" hangingPunct="1">
              <a:spcBef>
                <a:spcPct val="50000"/>
              </a:spcBef>
              <a:buFontTx/>
              <a:buChar char="-"/>
            </a:pPr>
            <a:r>
              <a:rPr lang="de-DE" altLang="de-DE" sz="2000" dirty="0">
                <a:solidFill>
                  <a:srgbClr val="0000FF"/>
                </a:solidFill>
                <a:latin typeface="Arial" panose="020B0604020202020204" pitchFamily="34" charset="0"/>
                <a:cs typeface="Times New Roman" panose="02020603050405020304" pitchFamily="18" charset="0"/>
              </a:rPr>
              <a:t>Formation </a:t>
            </a:r>
            <a:r>
              <a:rPr lang="de-DE" altLang="de-DE" sz="2000" dirty="0" err="1">
                <a:solidFill>
                  <a:srgbClr val="0000FF"/>
                </a:solidFill>
                <a:latin typeface="Arial" panose="020B0604020202020204" pitchFamily="34" charset="0"/>
                <a:cs typeface="Times New Roman" panose="02020603050405020304" pitchFamily="18" charset="0"/>
              </a:rPr>
              <a:t>of</a:t>
            </a:r>
            <a:r>
              <a:rPr lang="de-DE" altLang="de-DE" sz="2000" dirty="0">
                <a:solidFill>
                  <a:srgbClr val="0000FF"/>
                </a:solidFill>
                <a:latin typeface="Arial" panose="020B0604020202020204" pitchFamily="34" charset="0"/>
                <a:cs typeface="Times New Roman" panose="02020603050405020304" pitchFamily="18" charset="0"/>
              </a:rPr>
              <a:t> a </a:t>
            </a:r>
            <a:r>
              <a:rPr lang="de-DE" altLang="de-DE" sz="2000" dirty="0" err="1">
                <a:solidFill>
                  <a:srgbClr val="0000FF"/>
                </a:solidFill>
                <a:latin typeface="Arial" panose="020B0604020202020204" pitchFamily="34" charset="0"/>
                <a:cs typeface="Times New Roman" panose="02020603050405020304" pitchFamily="18" charset="0"/>
              </a:rPr>
              <a:t>shoot</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growth</a:t>
            </a:r>
            <a:r>
              <a:rPr lang="de-DE" altLang="de-DE" sz="2000" dirty="0">
                <a:solidFill>
                  <a:srgbClr val="0000FF"/>
                </a:solidFill>
                <a:latin typeface="Arial" panose="020B0604020202020204" pitchFamily="34" charset="0"/>
                <a:cs typeface="Times New Roman" panose="02020603050405020304" pitchFamily="18" charset="0"/>
              </a:rPr>
              <a:t>)</a:t>
            </a:r>
          </a:p>
          <a:p>
            <a:pPr marL="342900" indent="-342900" eaLnBrk="1" hangingPunct="1">
              <a:spcBef>
                <a:spcPct val="50000"/>
              </a:spcBef>
              <a:buFontTx/>
              <a:buChar char="-"/>
            </a:pPr>
            <a:r>
              <a:rPr lang="de-DE" altLang="de-DE" sz="2000" dirty="0">
                <a:solidFill>
                  <a:srgbClr val="0000FF"/>
                </a:solidFill>
                <a:latin typeface="Arial" panose="020B0604020202020204" pitchFamily="34" charset="0"/>
                <a:cs typeface="Times New Roman" panose="02020603050405020304" pitchFamily="18" charset="0"/>
              </a:rPr>
              <a:t>Transition </a:t>
            </a:r>
            <a:r>
              <a:rPr lang="de-DE" altLang="de-DE" sz="2000" dirty="0" err="1">
                <a:solidFill>
                  <a:srgbClr val="0000FF"/>
                </a:solidFill>
                <a:latin typeface="Arial" panose="020B0604020202020204" pitchFamily="34" charset="0"/>
                <a:cs typeface="Times New Roman" panose="02020603050405020304" pitchFamily="18" charset="0"/>
              </a:rPr>
              <a:t>to</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idle</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state</a:t>
            </a:r>
            <a:r>
              <a:rPr lang="de-DE" altLang="de-DE" sz="2000" dirty="0">
                <a:solidFill>
                  <a:srgbClr val="0000FF"/>
                </a:solidFill>
                <a:latin typeface="Arial" panose="020B0604020202020204" pitchFamily="34" charset="0"/>
                <a:cs typeface="Times New Roman" panose="02020603050405020304" pitchFamily="18" charset="0"/>
              </a:rPr>
              <a:t> (and </a:t>
            </a:r>
            <a:r>
              <a:rPr lang="de-DE" altLang="de-DE" sz="2000" dirty="0" err="1">
                <a:solidFill>
                  <a:srgbClr val="0000FF"/>
                </a:solidFill>
                <a:latin typeface="Arial" panose="020B0604020202020204" pitchFamily="34" charset="0"/>
                <a:cs typeface="Times New Roman" panose="02020603050405020304" pitchFamily="18" charset="0"/>
              </a:rPr>
              <a:t>reactivation</a:t>
            </a:r>
            <a:r>
              <a:rPr lang="de-DE" altLang="de-DE" sz="2000" dirty="0">
                <a:solidFill>
                  <a:srgbClr val="0000FF"/>
                </a:solidFill>
                <a:latin typeface="Arial" panose="020B0604020202020204" pitchFamily="34" charset="0"/>
                <a:cs typeface="Times New Roman" panose="02020603050405020304" pitchFamily="18" charset="0"/>
              </a:rPr>
              <a:t>)</a:t>
            </a:r>
          </a:p>
          <a:p>
            <a:pPr marL="342900" indent="-3429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Dying</a:t>
            </a:r>
            <a:endParaRPr lang="de-DE" altLang="de-DE" sz="2000" dirty="0">
              <a:solidFill>
                <a:srgbClr val="0000FF"/>
              </a:solidFill>
              <a:latin typeface="Arial" panose="020B0604020202020204" pitchFamily="34" charset="0"/>
              <a:cs typeface="Times New Roman" panose="02020603050405020304" pitchFamily="18" charset="0"/>
            </a:endParaRPr>
          </a:p>
          <a:p>
            <a:pPr eaLnBrk="1" hangingPunct="1">
              <a:spcBef>
                <a:spcPct val="50000"/>
              </a:spcBef>
              <a:buFontTx/>
              <a:buNone/>
            </a:pPr>
            <a:r>
              <a:rPr lang="de-DE" altLang="de-DE" sz="2400" dirty="0" err="1">
                <a:latin typeface="Arial" panose="020B0604020202020204" pitchFamily="34" charset="0"/>
                <a:cs typeface="Times New Roman" panose="02020603050405020304" pitchFamily="18" charset="0"/>
              </a:rPr>
              <a:t>Similar</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to</a:t>
            </a:r>
            <a:r>
              <a:rPr lang="de-DE" altLang="de-DE" sz="2400" dirty="0">
                <a:latin typeface="Arial" panose="020B0604020202020204" pitchFamily="34" charset="0"/>
                <a:cs typeface="Times New Roman" panose="02020603050405020304" pitchFamily="18" charset="0"/>
              </a:rPr>
              <a:t> de </a:t>
            </a:r>
            <a:r>
              <a:rPr lang="de-DE" altLang="de-DE" sz="2400" dirty="0" err="1">
                <a:latin typeface="Arial" panose="020B0604020202020204" pitchFamily="34" charset="0"/>
                <a:cs typeface="Times New Roman" panose="02020603050405020304" pitchFamily="18" charset="0"/>
              </a:rPr>
              <a:t>Reffye</a:t>
            </a:r>
            <a:r>
              <a:rPr lang="de-DE" altLang="de-DE" sz="2400" dirty="0">
                <a:latin typeface="Arial" panose="020B0604020202020204" pitchFamily="34" charset="0"/>
                <a:cs typeface="Times New Roman" panose="02020603050405020304" pitchFamily="18" charset="0"/>
              </a:rPr>
              <a:t> 1981:</a:t>
            </a: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3 </a:t>
            </a:r>
            <a:r>
              <a:rPr lang="de-DE" altLang="de-DE" sz="2400" dirty="0" err="1">
                <a:latin typeface="Arial" panose="020B0604020202020204" pitchFamily="34" charset="0"/>
                <a:cs typeface="Times New Roman" panose="02020603050405020304" pitchFamily="18" charset="0"/>
              </a:rPr>
              <a:t>meristem</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states</a:t>
            </a:r>
            <a:endParaRPr lang="de-DE" altLang="de-DE" sz="2400" dirty="0">
              <a:latin typeface="Arial" panose="020B0604020202020204" pitchFamily="34" charset="0"/>
              <a:cs typeface="Times New Roman" panose="02020603050405020304" pitchFamily="18" charset="0"/>
            </a:endParaRPr>
          </a:p>
          <a:p>
            <a:pPr marL="457200" indent="-4572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dormance</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dormancy</a:t>
            </a:r>
            <a:r>
              <a:rPr lang="de-DE" altLang="de-DE" sz="2000" dirty="0">
                <a:solidFill>
                  <a:srgbClr val="0000FF"/>
                </a:solidFill>
                <a:latin typeface="Arial" panose="020B0604020202020204" pitchFamily="34" charset="0"/>
                <a:cs typeface="Times New Roman" panose="02020603050405020304" pitchFamily="18" charset="0"/>
              </a:rPr>
              <a:t>)</a:t>
            </a:r>
          </a:p>
          <a:p>
            <a:pPr marL="457200" indent="-4572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croissance</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growth</a:t>
            </a:r>
            <a:r>
              <a:rPr lang="de-DE" altLang="de-DE" sz="2000" dirty="0">
                <a:solidFill>
                  <a:srgbClr val="0000FF"/>
                </a:solidFill>
                <a:latin typeface="Arial" panose="020B0604020202020204" pitchFamily="34" charset="0"/>
                <a:cs typeface="Times New Roman" panose="02020603050405020304" pitchFamily="18" charset="0"/>
              </a:rPr>
              <a:t>)</a:t>
            </a:r>
          </a:p>
          <a:p>
            <a:pPr marL="457200" indent="-4572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mortalité</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death</a:t>
            </a:r>
            <a:r>
              <a:rPr lang="de-DE" altLang="de-DE" sz="2000" dirty="0">
                <a:solidFill>
                  <a:srgbClr val="0000FF"/>
                </a:solidFill>
                <a:latin typeface="Arial" panose="020B0604020202020204" pitchFamily="34" charset="0"/>
                <a:cs typeface="Times New Roman" panose="02020603050405020304" pitchFamily="18" charset="0"/>
              </a:rPr>
              <a:t>)</a:t>
            </a:r>
          </a:p>
          <a:p>
            <a:pPr eaLnBrk="1" hangingPunct="1">
              <a:spcBef>
                <a:spcPct val="50000"/>
              </a:spcBef>
              <a:buNone/>
            </a:pPr>
            <a:r>
              <a:rPr lang="de-DE" altLang="de-DE" sz="2400" dirty="0">
                <a:latin typeface="Arial" panose="020B0604020202020204" pitchFamily="34" charset="0"/>
                <a:cs typeface="Times New Roman" panose="02020603050405020304" pitchFamily="18" charset="0"/>
              </a:rPr>
              <a:t>State </a:t>
            </a:r>
            <a:r>
              <a:rPr lang="de-DE" altLang="de-DE" sz="2400" dirty="0" err="1">
                <a:latin typeface="Arial" panose="020B0604020202020204" pitchFamily="34" charset="0"/>
                <a:cs typeface="Times New Roman" panose="02020603050405020304" pitchFamily="18" charset="0"/>
              </a:rPr>
              <a:t>transitions</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with</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probabilities</a:t>
            </a:r>
            <a:endParaRPr lang="de-DE" altLang="de-DE" sz="2400" dirty="0">
              <a:latin typeface="Arial" panose="020B0604020202020204" pitchFamily="34" charset="0"/>
              <a:cs typeface="Times New Roman" panose="02020603050405020304" pitchFamily="18" charset="0"/>
            </a:endParaRPr>
          </a:p>
          <a:p>
            <a:pPr marL="457200" indent="-4572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Binomial</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distribution</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Markoff-chains</a:t>
            </a:r>
            <a:endParaRPr lang="de-DE" altLang="de-DE" sz="2000" dirty="0">
              <a:solidFill>
                <a:srgbClr val="0000FF"/>
              </a:solidFill>
              <a:latin typeface="Arial" panose="020B0604020202020204" pitchFamily="34" charset="0"/>
              <a:cs typeface="Times New Roman" panose="02020603050405020304" pitchFamily="18" charset="0"/>
              <a:sym typeface="Symbol" panose="05050102010706020507" pitchFamily="18" charset="2"/>
            </a:endParaRPr>
          </a:p>
        </p:txBody>
      </p:sp>
      <p:sp>
        <p:nvSpPr>
          <p:cNvPr id="2" name="Slide Number Placeholder 1">
            <a:extLst>
              <a:ext uri="{FF2B5EF4-FFF2-40B4-BE49-F238E27FC236}">
                <a16:creationId xmlns:a16="http://schemas.microsoft.com/office/drawing/2014/main" id="{C1A3F50D-169E-4A06-9CB6-F608BC4D7EEA}"/>
              </a:ext>
            </a:extLst>
          </p:cNvPr>
          <p:cNvSpPr>
            <a:spLocks noGrp="1"/>
          </p:cNvSpPr>
          <p:nvPr>
            <p:ph type="sldNum" sz="quarter" idx="12"/>
          </p:nvPr>
        </p:nvSpPr>
        <p:spPr/>
        <p:txBody>
          <a:bodyPr/>
          <a:lstStyle/>
          <a:p>
            <a:pPr>
              <a:defRPr/>
            </a:pPr>
            <a:fld id="{AEF71903-F711-47F8-A6E6-7225CF42791A}" type="slidenum">
              <a:rPr lang="de-DE" altLang="de-DE" smtClean="0"/>
              <a:pPr>
                <a:defRPr/>
              </a:pPr>
              <a:t>43</a:t>
            </a:fld>
            <a:endParaRPr lang="de-DE" altLang="de-DE"/>
          </a:p>
        </p:txBody>
      </p:sp>
      <p:sp>
        <p:nvSpPr>
          <p:cNvPr id="4" name="Line 3">
            <a:extLst>
              <a:ext uri="{FF2B5EF4-FFF2-40B4-BE49-F238E27FC236}">
                <a16:creationId xmlns:a16="http://schemas.microsoft.com/office/drawing/2014/main" id="{B54EC937-285F-4774-A425-A01655BC27F9}"/>
              </a:ext>
            </a:extLst>
          </p:cNvPr>
          <p:cNvSpPr>
            <a:spLocks noChangeShapeType="1"/>
          </p:cNvSpPr>
          <p:nvPr/>
        </p:nvSpPr>
        <p:spPr bwMode="auto">
          <a:xfrm flipH="1">
            <a:off x="780729"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2B4EB0EA-4DB6-49CD-A0BB-667BEA812599}"/>
              </a:ext>
            </a:extLst>
          </p:cNvPr>
          <p:cNvSpPr>
            <a:spLocks noChangeShapeType="1"/>
          </p:cNvSpPr>
          <p:nvPr/>
        </p:nvSpPr>
        <p:spPr bwMode="auto">
          <a:xfrm>
            <a:off x="323529"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E9E5091D-901B-4258-BED1-CB860121D2F9}"/>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2255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a:extLst>
              <a:ext uri="{FF2B5EF4-FFF2-40B4-BE49-F238E27FC236}">
                <a16:creationId xmlns:a16="http://schemas.microsoft.com/office/drawing/2014/main" id="{E358811F-2329-441B-9D95-2323749FDF96}"/>
              </a:ext>
            </a:extLst>
          </p:cNvPr>
          <p:cNvSpPr txBox="1">
            <a:spLocks noChangeArrowheads="1"/>
          </p:cNvSpPr>
          <p:nvPr/>
        </p:nvSpPr>
        <p:spPr bwMode="auto">
          <a:xfrm>
            <a:off x="540767" y="981075"/>
            <a:ext cx="8567737" cy="486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b="1" dirty="0">
                <a:solidFill>
                  <a:srgbClr val="FF0000"/>
                </a:solidFill>
                <a:latin typeface="Arial" panose="020B0604020202020204" pitchFamily="34" charset="0"/>
                <a:cs typeface="Times New Roman" panose="02020603050405020304" pitchFamily="18" charset="0"/>
              </a:rPr>
              <a:t>Description</a:t>
            </a:r>
            <a:r>
              <a:rPr lang="de-DE" altLang="de-DE" dirty="0">
                <a:solidFill>
                  <a:srgbClr val="FF0000"/>
                </a:solidFill>
                <a:latin typeface="Arial" panose="020B0604020202020204" pitchFamily="34" charset="0"/>
                <a:cs typeface="Times New Roman" panose="02020603050405020304" pitchFamily="18" charset="0"/>
              </a:rPr>
              <a:t>                      </a:t>
            </a:r>
            <a:r>
              <a:rPr lang="de-DE" altLang="de-DE" b="1" dirty="0">
                <a:solidFill>
                  <a:srgbClr val="FF0000"/>
                </a:solidFill>
                <a:latin typeface="Arial" panose="020B0604020202020204" pitchFamily="34" charset="0"/>
                <a:cs typeface="Times New Roman" panose="02020603050405020304" pitchFamily="18" charset="0"/>
              </a:rPr>
              <a:t>Synthesis</a:t>
            </a:r>
          </a:p>
          <a:p>
            <a:pPr eaLnBrk="1" hangingPunct="1">
              <a:spcBef>
                <a:spcPct val="50000"/>
              </a:spcBef>
              <a:buFontTx/>
              <a:buNone/>
            </a:pPr>
            <a:endParaRPr lang="de-DE" altLang="de-DE" sz="2400" dirty="0">
              <a:solidFill>
                <a:schemeClr val="accent2"/>
              </a:solidFill>
              <a:latin typeface="Arial" panose="020B0604020202020204" pitchFamily="34" charset="0"/>
              <a:cs typeface="Times New Roman" panose="02020603050405020304" pitchFamily="18" charset="0"/>
            </a:endParaRPr>
          </a:p>
          <a:p>
            <a:pPr eaLnBrk="1" hangingPunct="1">
              <a:spcBef>
                <a:spcPct val="50000"/>
              </a:spcBef>
              <a:buFontTx/>
              <a:buNone/>
            </a:pPr>
            <a:r>
              <a:rPr lang="de-DE" altLang="de-DE" sz="2400" dirty="0" err="1">
                <a:solidFill>
                  <a:schemeClr val="accent2"/>
                </a:solidFill>
                <a:latin typeface="Arial" panose="020B0604020202020204" pitchFamily="34" charset="0"/>
                <a:cs typeface="Times New Roman" panose="02020603050405020304" pitchFamily="18" charset="0"/>
              </a:rPr>
              <a:t>Multiscale</a:t>
            </a:r>
            <a:r>
              <a:rPr lang="de-DE" altLang="de-DE" sz="2400" dirty="0">
                <a:solidFill>
                  <a:schemeClr val="accent2"/>
                </a:solidFill>
                <a:latin typeface="Arial" panose="020B0604020202020204" pitchFamily="34" charset="0"/>
                <a:cs typeface="Times New Roman" panose="02020603050405020304" pitchFamily="18" charset="0"/>
              </a:rPr>
              <a:t> </a:t>
            </a:r>
            <a:r>
              <a:rPr lang="de-DE" altLang="de-DE" sz="2400" dirty="0" err="1">
                <a:solidFill>
                  <a:schemeClr val="accent2"/>
                </a:solidFill>
                <a:latin typeface="Arial" panose="020B0604020202020204" pitchFamily="34" charset="0"/>
                <a:cs typeface="Times New Roman" panose="02020603050405020304" pitchFamily="18" charset="0"/>
              </a:rPr>
              <a:t>graph</a:t>
            </a:r>
            <a:r>
              <a:rPr lang="de-DE" altLang="de-DE" sz="2400" dirty="0">
                <a:solidFill>
                  <a:schemeClr val="accent2"/>
                </a:solidFill>
                <a:latin typeface="Arial" panose="020B0604020202020204" pitchFamily="34" charset="0"/>
                <a:cs typeface="Times New Roman" panose="02020603050405020304" pitchFamily="18" charset="0"/>
              </a:rPr>
              <a:t>                               Axis </a:t>
            </a:r>
            <a:r>
              <a:rPr lang="de-DE" altLang="de-DE" sz="2400" dirty="0" err="1">
                <a:solidFill>
                  <a:schemeClr val="accent2"/>
                </a:solidFill>
                <a:latin typeface="Arial" panose="020B0604020202020204" pitchFamily="34" charset="0"/>
                <a:cs typeface="Times New Roman" panose="02020603050405020304" pitchFamily="18" charset="0"/>
              </a:rPr>
              <a:t>of</a:t>
            </a:r>
            <a:r>
              <a:rPr lang="de-DE" altLang="de-DE" sz="2400" dirty="0">
                <a:solidFill>
                  <a:schemeClr val="accent2"/>
                </a:solidFill>
                <a:latin typeface="Arial" panose="020B0604020202020204" pitchFamily="34" charset="0"/>
                <a:cs typeface="Times New Roman" panose="02020603050405020304" pitchFamily="18" charset="0"/>
              </a:rPr>
              <a:t> </a:t>
            </a:r>
            <a:r>
              <a:rPr lang="de-DE" altLang="de-DE" sz="2400" dirty="0" err="1">
                <a:solidFill>
                  <a:schemeClr val="accent2"/>
                </a:solidFill>
                <a:latin typeface="Arial" panose="020B0604020202020204" pitchFamily="34" charset="0"/>
                <a:cs typeface="Times New Roman" panose="02020603050405020304" pitchFamily="18" charset="0"/>
              </a:rPr>
              <a:t>reference</a:t>
            </a:r>
            <a:endParaRPr lang="de-DE" altLang="de-DE" sz="2400" dirty="0">
              <a:solidFill>
                <a:schemeClr val="accent2"/>
              </a:solidFill>
              <a:latin typeface="Arial" panose="020B0604020202020204" pitchFamily="34" charset="0"/>
              <a:cs typeface="Times New Roman" panose="02020603050405020304" pitchFamily="18" charset="0"/>
            </a:endParaRPr>
          </a:p>
          <a:p>
            <a:pPr eaLnBrk="1" hangingPunct="1">
              <a:spcBef>
                <a:spcPct val="50000"/>
              </a:spcBef>
              <a:buFontTx/>
              <a:buNone/>
            </a:pPr>
            <a:r>
              <a:rPr lang="de-DE" altLang="de-DE" sz="2400" dirty="0">
                <a:solidFill>
                  <a:schemeClr val="accent2"/>
                </a:solidFill>
                <a:latin typeface="Arial" panose="020B0604020202020204" pitchFamily="34" charset="0"/>
                <a:cs typeface="Times New Roman" panose="02020603050405020304" pitchFamily="18" charset="0"/>
              </a:rPr>
              <a:t>                                                           </a:t>
            </a:r>
            <a:r>
              <a:rPr lang="de-DE" altLang="de-DE" sz="2400" dirty="0">
                <a:solidFill>
                  <a:srgbClr val="A50021"/>
                </a:solidFill>
                <a:latin typeface="Arial" panose="020B0604020202020204" pitchFamily="34" charset="0"/>
                <a:cs typeface="Times New Roman" panose="02020603050405020304" pitchFamily="18" charset="0"/>
              </a:rPr>
              <a:t>(</a:t>
            </a:r>
            <a:r>
              <a:rPr lang="de-DE" altLang="de-DE" sz="2400" dirty="0" err="1">
                <a:solidFill>
                  <a:srgbClr val="A50021"/>
                </a:solidFill>
                <a:latin typeface="Arial" panose="020B0604020202020204" pitchFamily="34" charset="0"/>
                <a:cs typeface="Times New Roman" panose="02020603050405020304" pitchFamily="18" charset="0"/>
              </a:rPr>
              <a:t>AMAPsim</a:t>
            </a:r>
            <a:r>
              <a:rPr lang="de-DE" altLang="de-DE" sz="2400" dirty="0">
                <a:solidFill>
                  <a:srgbClr val="A50021"/>
                </a:solidFill>
                <a:latin typeface="Arial" panose="020B0604020202020204" pitchFamily="34" charset="0"/>
                <a:cs typeface="Times New Roman" panose="02020603050405020304" pitchFamily="18" charset="0"/>
              </a:rPr>
              <a:t>, </a:t>
            </a:r>
            <a:r>
              <a:rPr lang="de-DE" altLang="de-DE" sz="2400" dirty="0" err="1">
                <a:solidFill>
                  <a:srgbClr val="A50021"/>
                </a:solidFill>
                <a:latin typeface="Arial" panose="020B0604020202020204" pitchFamily="34" charset="0"/>
                <a:cs typeface="Times New Roman" panose="02020603050405020304" pitchFamily="18" charset="0"/>
              </a:rPr>
              <a:t>GreenLab</a:t>
            </a:r>
            <a:r>
              <a:rPr lang="de-DE" altLang="de-DE" sz="2400" dirty="0">
                <a:solidFill>
                  <a:srgbClr val="A50021"/>
                </a:solidFill>
                <a:latin typeface="Arial" panose="020B0604020202020204" pitchFamily="34" charset="0"/>
                <a:cs typeface="Times New Roman" panose="02020603050405020304" pitchFamily="18" charset="0"/>
              </a:rPr>
              <a:t>)</a:t>
            </a:r>
          </a:p>
          <a:p>
            <a:pPr eaLnBrk="1" hangingPunct="1">
              <a:spcBef>
                <a:spcPct val="50000"/>
              </a:spcBef>
              <a:buFontTx/>
              <a:buNone/>
            </a:pPr>
            <a:endParaRPr lang="de-DE" altLang="de-DE" sz="2400" dirty="0">
              <a:solidFill>
                <a:schemeClr val="accent2"/>
              </a:solidFill>
              <a:latin typeface="Arial" panose="020B0604020202020204" pitchFamily="34" charset="0"/>
              <a:cs typeface="Times New Roman" panose="02020603050405020304" pitchFamily="18" charset="0"/>
            </a:endParaRPr>
          </a:p>
          <a:p>
            <a:pPr eaLnBrk="1" hangingPunct="1">
              <a:spcBef>
                <a:spcPct val="50000"/>
              </a:spcBef>
              <a:buFontTx/>
              <a:buNone/>
            </a:pPr>
            <a:endParaRPr lang="de-DE" altLang="de-DE" sz="2400" dirty="0">
              <a:solidFill>
                <a:schemeClr val="accent2"/>
              </a:solidFill>
              <a:latin typeface="Arial" panose="020B0604020202020204" pitchFamily="34" charset="0"/>
              <a:cs typeface="Times New Roman" panose="02020603050405020304" pitchFamily="18" charset="0"/>
            </a:endParaRPr>
          </a:p>
          <a:p>
            <a:pPr eaLnBrk="1" hangingPunct="1">
              <a:spcBef>
                <a:spcPct val="50000"/>
              </a:spcBef>
              <a:buFontTx/>
              <a:buNone/>
            </a:pPr>
            <a:r>
              <a:rPr lang="de-DE" altLang="de-DE" sz="2400" dirty="0" err="1">
                <a:solidFill>
                  <a:schemeClr val="accent2"/>
                </a:solidFill>
                <a:latin typeface="Arial" panose="020B0604020202020204" pitchFamily="34" charset="0"/>
                <a:cs typeface="Times New Roman" panose="02020603050405020304" pitchFamily="18" charset="0"/>
              </a:rPr>
              <a:t>dtd</a:t>
            </a:r>
            <a:r>
              <a:rPr lang="de-DE" altLang="de-DE" sz="2400" dirty="0">
                <a:solidFill>
                  <a:schemeClr val="accent2"/>
                </a:solidFill>
                <a:latin typeface="Arial" panose="020B0604020202020204" pitchFamily="34" charset="0"/>
                <a:cs typeface="Times New Roman" panose="02020603050405020304" pitchFamily="18" charset="0"/>
              </a:rPr>
              <a:t>-Code                                            L-System, Relational</a:t>
            </a:r>
          </a:p>
          <a:p>
            <a:pPr eaLnBrk="1" hangingPunct="1">
              <a:spcBef>
                <a:spcPct val="10000"/>
              </a:spcBef>
              <a:buFontTx/>
              <a:buNone/>
            </a:pPr>
            <a:r>
              <a:rPr lang="de-DE" altLang="de-DE" sz="2400" dirty="0">
                <a:solidFill>
                  <a:schemeClr val="accent2"/>
                </a:solidFill>
                <a:latin typeface="Arial" panose="020B0604020202020204" pitchFamily="34" charset="0"/>
                <a:cs typeface="Times New Roman" panose="02020603050405020304" pitchFamily="18" charset="0"/>
              </a:rPr>
              <a:t>                                                           Growth Grammar</a:t>
            </a:r>
          </a:p>
          <a:p>
            <a:pPr eaLnBrk="1" hangingPunct="1">
              <a:spcBef>
                <a:spcPct val="50000"/>
              </a:spcBef>
              <a:buFontTx/>
              <a:buNone/>
            </a:pPr>
            <a:r>
              <a:rPr lang="de-DE" altLang="de-DE" sz="2400" dirty="0">
                <a:solidFill>
                  <a:schemeClr val="accent2"/>
                </a:solidFill>
                <a:latin typeface="Arial" panose="020B0604020202020204" pitchFamily="34" charset="0"/>
                <a:cs typeface="Times New Roman" panose="02020603050405020304" pitchFamily="18" charset="0"/>
              </a:rPr>
              <a:t>                                                           </a:t>
            </a:r>
            <a:r>
              <a:rPr lang="de-DE" altLang="de-DE" sz="2400" dirty="0">
                <a:solidFill>
                  <a:srgbClr val="A50021"/>
                </a:solidFill>
                <a:latin typeface="Arial" panose="020B0604020202020204" pitchFamily="34" charset="0"/>
                <a:cs typeface="Times New Roman" panose="02020603050405020304" pitchFamily="18" charset="0"/>
              </a:rPr>
              <a:t>(</a:t>
            </a:r>
            <a:r>
              <a:rPr lang="de-DE" altLang="de-DE" sz="2400" dirty="0" err="1">
                <a:solidFill>
                  <a:srgbClr val="A50021"/>
                </a:solidFill>
                <a:latin typeface="Arial" panose="020B0604020202020204" pitchFamily="34" charset="0"/>
                <a:cs typeface="Times New Roman" panose="02020603050405020304" pitchFamily="18" charset="0"/>
              </a:rPr>
              <a:t>Grogra</a:t>
            </a:r>
            <a:r>
              <a:rPr lang="de-DE" altLang="de-DE" sz="2400" dirty="0">
                <a:solidFill>
                  <a:srgbClr val="A50021"/>
                </a:solidFill>
                <a:latin typeface="Arial" panose="020B0604020202020204" pitchFamily="34" charset="0"/>
                <a:cs typeface="Times New Roman" panose="02020603050405020304" pitchFamily="18" charset="0"/>
              </a:rPr>
              <a:t>, </a:t>
            </a:r>
            <a:r>
              <a:rPr lang="de-DE" altLang="de-DE" sz="2400" dirty="0" err="1">
                <a:solidFill>
                  <a:srgbClr val="A50021"/>
                </a:solidFill>
                <a:latin typeface="Arial" panose="020B0604020202020204" pitchFamily="34" charset="0"/>
                <a:cs typeface="Times New Roman" panose="02020603050405020304" pitchFamily="18" charset="0"/>
              </a:rPr>
              <a:t>GroIMP</a:t>
            </a:r>
            <a:r>
              <a:rPr lang="de-DE" altLang="de-DE" sz="2400" dirty="0">
                <a:solidFill>
                  <a:srgbClr val="A50021"/>
                </a:solidFill>
                <a:latin typeface="Arial" panose="020B0604020202020204" pitchFamily="34" charset="0"/>
                <a:cs typeface="Times New Roman" panose="02020603050405020304" pitchFamily="18" charset="0"/>
              </a:rPr>
              <a:t>)</a:t>
            </a:r>
          </a:p>
        </p:txBody>
      </p:sp>
      <p:sp>
        <p:nvSpPr>
          <p:cNvPr id="47107" name="Text Box 5">
            <a:extLst>
              <a:ext uri="{FF2B5EF4-FFF2-40B4-BE49-F238E27FC236}">
                <a16:creationId xmlns:a16="http://schemas.microsoft.com/office/drawing/2014/main" id="{860A5E28-6E74-47EE-987F-C6E0D03B590C}"/>
              </a:ext>
            </a:extLst>
          </p:cNvPr>
          <p:cNvSpPr txBox="1">
            <a:spLocks noChangeArrowheads="1"/>
          </p:cNvSpPr>
          <p:nvPr/>
        </p:nvSpPr>
        <p:spPr bwMode="auto">
          <a:xfrm rot="-5400000">
            <a:off x="-2286000" y="2654300"/>
            <a:ext cx="5184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a:solidFill>
                  <a:schemeClr val="bg2"/>
                </a:solidFill>
                <a:latin typeface="Arial" panose="020B0604020202020204" pitchFamily="34" charset="0"/>
              </a:rPr>
              <a:t>Göttingen                 Montpellier</a:t>
            </a:r>
          </a:p>
        </p:txBody>
      </p:sp>
      <p:sp>
        <p:nvSpPr>
          <p:cNvPr id="47108" name="Line 6">
            <a:extLst>
              <a:ext uri="{FF2B5EF4-FFF2-40B4-BE49-F238E27FC236}">
                <a16:creationId xmlns:a16="http://schemas.microsoft.com/office/drawing/2014/main" id="{B39ED5B2-725B-48BC-963F-20D62F795DF5}"/>
              </a:ext>
            </a:extLst>
          </p:cNvPr>
          <p:cNvSpPr>
            <a:spLocks noChangeShapeType="1"/>
          </p:cNvSpPr>
          <p:nvPr/>
        </p:nvSpPr>
        <p:spPr bwMode="auto">
          <a:xfrm>
            <a:off x="3517447" y="2492896"/>
            <a:ext cx="12239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09" name="Line 7">
            <a:extLst>
              <a:ext uri="{FF2B5EF4-FFF2-40B4-BE49-F238E27FC236}">
                <a16:creationId xmlns:a16="http://schemas.microsoft.com/office/drawing/2014/main" id="{B2AEAC6D-8E43-41B5-ABC4-CAE50930FA4C}"/>
              </a:ext>
            </a:extLst>
          </p:cNvPr>
          <p:cNvSpPr>
            <a:spLocks noChangeShapeType="1"/>
          </p:cNvSpPr>
          <p:nvPr/>
        </p:nvSpPr>
        <p:spPr bwMode="auto">
          <a:xfrm>
            <a:off x="3924300" y="4652963"/>
            <a:ext cx="13684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0" name="Line 8">
            <a:extLst>
              <a:ext uri="{FF2B5EF4-FFF2-40B4-BE49-F238E27FC236}">
                <a16:creationId xmlns:a16="http://schemas.microsoft.com/office/drawing/2014/main" id="{995DB984-93A2-434B-9A5A-E025B959EE4B}"/>
              </a:ext>
            </a:extLst>
          </p:cNvPr>
          <p:cNvSpPr>
            <a:spLocks noChangeShapeType="1"/>
          </p:cNvSpPr>
          <p:nvPr/>
        </p:nvSpPr>
        <p:spPr bwMode="auto">
          <a:xfrm>
            <a:off x="1835150" y="3213100"/>
            <a:ext cx="0" cy="792163"/>
          </a:xfrm>
          <a:prstGeom prst="line">
            <a:avLst/>
          </a:prstGeom>
          <a:noFill/>
          <a:ln w="952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1" name="Line 9">
            <a:extLst>
              <a:ext uri="{FF2B5EF4-FFF2-40B4-BE49-F238E27FC236}">
                <a16:creationId xmlns:a16="http://schemas.microsoft.com/office/drawing/2014/main" id="{0B414FF2-6635-4CBD-B056-B06BEBBA1730}"/>
              </a:ext>
            </a:extLst>
          </p:cNvPr>
          <p:cNvSpPr>
            <a:spLocks noChangeShapeType="1"/>
          </p:cNvSpPr>
          <p:nvPr/>
        </p:nvSpPr>
        <p:spPr bwMode="auto">
          <a:xfrm>
            <a:off x="6443663" y="3284538"/>
            <a:ext cx="0" cy="792162"/>
          </a:xfrm>
          <a:prstGeom prst="line">
            <a:avLst/>
          </a:prstGeom>
          <a:noFill/>
          <a:ln w="952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2" name="Line 10">
            <a:extLst>
              <a:ext uri="{FF2B5EF4-FFF2-40B4-BE49-F238E27FC236}">
                <a16:creationId xmlns:a16="http://schemas.microsoft.com/office/drawing/2014/main" id="{C94E2419-6DBC-40CD-A281-B39DCCA04891}"/>
              </a:ext>
            </a:extLst>
          </p:cNvPr>
          <p:cNvSpPr>
            <a:spLocks noChangeShapeType="1"/>
          </p:cNvSpPr>
          <p:nvPr/>
        </p:nvSpPr>
        <p:spPr bwMode="auto">
          <a:xfrm>
            <a:off x="3995738" y="2924175"/>
            <a:ext cx="1296987" cy="122555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Slide Number Placeholder 1">
            <a:extLst>
              <a:ext uri="{FF2B5EF4-FFF2-40B4-BE49-F238E27FC236}">
                <a16:creationId xmlns:a16="http://schemas.microsoft.com/office/drawing/2014/main" id="{FD7CBC35-D929-4466-8410-3E9272C3BB7D}"/>
              </a:ext>
            </a:extLst>
          </p:cNvPr>
          <p:cNvSpPr>
            <a:spLocks noGrp="1"/>
          </p:cNvSpPr>
          <p:nvPr>
            <p:ph type="sldNum" sz="quarter" idx="12"/>
          </p:nvPr>
        </p:nvSpPr>
        <p:spPr/>
        <p:txBody>
          <a:bodyPr/>
          <a:lstStyle/>
          <a:p>
            <a:pPr>
              <a:defRPr/>
            </a:pPr>
            <a:fld id="{AEF71903-F711-47F8-A6E6-7225CF42791A}" type="slidenum">
              <a:rPr lang="de-DE" altLang="de-DE" smtClean="0"/>
              <a:pPr>
                <a:defRPr/>
              </a:pPr>
              <a:t>44</a:t>
            </a:fld>
            <a:endParaRPr lang="de-DE" altLang="de-DE" dirty="0"/>
          </a:p>
        </p:txBody>
      </p:sp>
      <p:sp>
        <p:nvSpPr>
          <p:cNvPr id="10" name="Line 3">
            <a:extLst>
              <a:ext uri="{FF2B5EF4-FFF2-40B4-BE49-F238E27FC236}">
                <a16:creationId xmlns:a16="http://schemas.microsoft.com/office/drawing/2014/main" id="{0DE42BB5-BA88-44D2-9DBA-EB5F46D75EDA}"/>
              </a:ext>
            </a:extLst>
          </p:cNvPr>
          <p:cNvSpPr>
            <a:spLocks noChangeShapeType="1"/>
          </p:cNvSpPr>
          <p:nvPr/>
        </p:nvSpPr>
        <p:spPr bwMode="auto">
          <a:xfrm flipH="1">
            <a:off x="539552"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4">
            <a:extLst>
              <a:ext uri="{FF2B5EF4-FFF2-40B4-BE49-F238E27FC236}">
                <a16:creationId xmlns:a16="http://schemas.microsoft.com/office/drawing/2014/main" id="{CAEB5FAB-F298-4FB3-968F-DF02F646568C}"/>
              </a:ext>
            </a:extLst>
          </p:cNvPr>
          <p:cNvSpPr>
            <a:spLocks noChangeShapeType="1"/>
          </p:cNvSpPr>
          <p:nvPr/>
        </p:nvSpPr>
        <p:spPr bwMode="auto">
          <a:xfrm>
            <a:off x="107504"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2" name="AutoShape 5">
            <a:extLst>
              <a:ext uri="{FF2B5EF4-FFF2-40B4-BE49-F238E27FC236}">
                <a16:creationId xmlns:a16="http://schemas.microsoft.com/office/drawing/2014/main" id="{C3FA40CF-0142-4849-A8EF-7EBD1ECFA2CC}"/>
              </a:ext>
            </a:extLst>
          </p:cNvPr>
          <p:cNvCxnSpPr>
            <a:cxnSpLocks noChangeShapeType="1"/>
          </p:cNvCxnSpPr>
          <p:nvPr/>
        </p:nvCxnSpPr>
        <p:spPr bwMode="auto">
          <a:xfrm rot="-5400000">
            <a:off x="121792"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
            <a:extLst>
              <a:ext uri="{FF2B5EF4-FFF2-40B4-BE49-F238E27FC236}">
                <a16:creationId xmlns:a16="http://schemas.microsoft.com/office/drawing/2014/main" id="{2AEEE41A-4415-4ADC-A48B-C86099BA74F9}"/>
              </a:ext>
            </a:extLst>
          </p:cNvPr>
          <p:cNvSpPr txBox="1">
            <a:spLocks noChangeArrowheads="1"/>
          </p:cNvSpPr>
          <p:nvPr/>
        </p:nvSpPr>
        <p:spPr bwMode="auto">
          <a:xfrm>
            <a:off x="899790" y="323945"/>
            <a:ext cx="727261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b="1" dirty="0" err="1">
                <a:solidFill>
                  <a:srgbClr val="FF0000"/>
                </a:solidFill>
                <a:latin typeface="Arial" panose="020B0604020202020204" pitchFamily="34" charset="0"/>
                <a:cs typeface="Times New Roman" panose="02020603050405020304" pitchFamily="18" charset="0"/>
              </a:rPr>
              <a:t>Combination</a:t>
            </a:r>
            <a:r>
              <a:rPr lang="de-DE" altLang="de-DE" b="1" dirty="0">
                <a:solidFill>
                  <a:srgbClr val="FF0000"/>
                </a:solidFill>
                <a:latin typeface="Arial" panose="020B0604020202020204" pitchFamily="34" charset="0"/>
                <a:cs typeface="Times New Roman" panose="02020603050405020304" pitchFamily="18" charset="0"/>
              </a:rPr>
              <a:t> 1. + 2. </a:t>
            </a:r>
            <a:r>
              <a:rPr lang="de-DE" altLang="de-DE" b="1" dirty="0" err="1">
                <a:solidFill>
                  <a:srgbClr val="FF0000"/>
                </a:solidFill>
                <a:latin typeface="Arial" panose="020B0604020202020204" pitchFamily="34" charset="0"/>
                <a:cs typeface="Times New Roman" panose="02020603050405020304" pitchFamily="18" charset="0"/>
              </a:rPr>
              <a:t>description</a:t>
            </a:r>
            <a:r>
              <a:rPr lang="de-DE" altLang="de-DE" b="1" dirty="0">
                <a:solidFill>
                  <a:srgbClr val="FF0000"/>
                </a:solidFill>
                <a:latin typeface="Arial" panose="020B0604020202020204" pitchFamily="34" charset="0"/>
                <a:cs typeface="Times New Roman" panose="02020603050405020304" pitchFamily="18" charset="0"/>
              </a:rPr>
              <a:t> </a:t>
            </a:r>
            <a:r>
              <a:rPr lang="de-DE" altLang="de-DE" b="1" dirty="0" err="1">
                <a:solidFill>
                  <a:srgbClr val="FF0000"/>
                </a:solidFill>
                <a:latin typeface="Arial" panose="020B0604020202020204" pitchFamily="34" charset="0"/>
                <a:cs typeface="Times New Roman" panose="02020603050405020304" pitchFamily="18" charset="0"/>
              </a:rPr>
              <a:t>level</a:t>
            </a:r>
            <a:endParaRPr lang="de-DE" altLang="de-DE" sz="2400" b="1" dirty="0">
              <a:solidFill>
                <a:srgbClr val="FF0000"/>
              </a:solidFill>
              <a:latin typeface="Arial" panose="020B0604020202020204" pitchFamily="34" charset="0"/>
              <a:cs typeface="Times New Roman" panose="02020603050405020304" pitchFamily="18" charset="0"/>
            </a:endParaRPr>
          </a:p>
        </p:txBody>
      </p:sp>
      <p:sp>
        <p:nvSpPr>
          <p:cNvPr id="48131" name="Text Box 5">
            <a:extLst>
              <a:ext uri="{FF2B5EF4-FFF2-40B4-BE49-F238E27FC236}">
                <a16:creationId xmlns:a16="http://schemas.microsoft.com/office/drawing/2014/main" id="{490A6CFD-DC67-4DBD-929F-B81886811F5F}"/>
              </a:ext>
            </a:extLst>
          </p:cNvPr>
          <p:cNvSpPr txBox="1">
            <a:spLocks noChangeArrowheads="1"/>
          </p:cNvSpPr>
          <p:nvPr/>
        </p:nvSpPr>
        <p:spPr bwMode="auto">
          <a:xfrm>
            <a:off x="1042988" y="1125538"/>
            <a:ext cx="20875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dirty="0">
                <a:latin typeface="Arial" panose="020B0604020202020204" pitchFamily="34" charset="0"/>
              </a:rPr>
              <a:t>Morphological </a:t>
            </a:r>
            <a:r>
              <a:rPr lang="de-DE" altLang="de-DE" sz="2000" dirty="0" err="1">
                <a:latin typeface="Arial" panose="020B0604020202020204" pitchFamily="34" charset="0"/>
              </a:rPr>
              <a:t>Measurements</a:t>
            </a:r>
            <a:endParaRPr lang="de-DE" altLang="de-DE" sz="2000" dirty="0">
              <a:latin typeface="Arial" panose="020B0604020202020204" pitchFamily="34" charset="0"/>
            </a:endParaRPr>
          </a:p>
        </p:txBody>
      </p:sp>
      <p:sp>
        <p:nvSpPr>
          <p:cNvPr id="48132" name="Text Box 6">
            <a:extLst>
              <a:ext uri="{FF2B5EF4-FFF2-40B4-BE49-F238E27FC236}">
                <a16:creationId xmlns:a16="http://schemas.microsoft.com/office/drawing/2014/main" id="{28761ADA-383D-45EC-92F9-69CBE3858D30}"/>
              </a:ext>
            </a:extLst>
          </p:cNvPr>
          <p:cNvSpPr txBox="1">
            <a:spLocks noChangeArrowheads="1"/>
          </p:cNvSpPr>
          <p:nvPr/>
        </p:nvSpPr>
        <p:spPr bwMode="auto">
          <a:xfrm>
            <a:off x="5076825" y="1125538"/>
            <a:ext cx="2087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dirty="0">
                <a:latin typeface="Arial" panose="020B0604020202020204" pitchFamily="34" charset="0"/>
              </a:rPr>
              <a:t>Branch </a:t>
            </a:r>
            <a:r>
              <a:rPr lang="de-DE" altLang="de-DE" sz="2000" dirty="0" err="1">
                <a:latin typeface="Arial" panose="020B0604020202020204" pitchFamily="34" charset="0"/>
              </a:rPr>
              <a:t>mapping</a:t>
            </a:r>
            <a:endParaRPr lang="de-DE" altLang="de-DE" sz="2000" dirty="0">
              <a:latin typeface="Arial" panose="020B0604020202020204" pitchFamily="34" charset="0"/>
            </a:endParaRPr>
          </a:p>
        </p:txBody>
      </p:sp>
      <p:sp>
        <p:nvSpPr>
          <p:cNvPr id="48133" name="Text Box 7">
            <a:extLst>
              <a:ext uri="{FF2B5EF4-FFF2-40B4-BE49-F238E27FC236}">
                <a16:creationId xmlns:a16="http://schemas.microsoft.com/office/drawing/2014/main" id="{07A23065-2ADD-47C7-B471-8C05CA13F3AE}"/>
              </a:ext>
            </a:extLst>
          </p:cNvPr>
          <p:cNvSpPr txBox="1">
            <a:spLocks noChangeArrowheads="1"/>
          </p:cNvSpPr>
          <p:nvPr/>
        </p:nvSpPr>
        <p:spPr bwMode="auto">
          <a:xfrm>
            <a:off x="5219800" y="1773238"/>
            <a:ext cx="1368424"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dirty="0">
                <a:latin typeface="Arial" panose="020B0604020202020204" pitchFamily="34" charset="0"/>
              </a:rPr>
              <a:t>Encoding</a:t>
            </a:r>
          </a:p>
        </p:txBody>
      </p:sp>
      <p:sp>
        <p:nvSpPr>
          <p:cNvPr id="48134" name="Text Box 8">
            <a:extLst>
              <a:ext uri="{FF2B5EF4-FFF2-40B4-BE49-F238E27FC236}">
                <a16:creationId xmlns:a16="http://schemas.microsoft.com/office/drawing/2014/main" id="{03A59A78-207E-44C4-92E6-07074EFF3BA2}"/>
              </a:ext>
            </a:extLst>
          </p:cNvPr>
          <p:cNvSpPr txBox="1">
            <a:spLocks noChangeArrowheads="1"/>
          </p:cNvSpPr>
          <p:nvPr/>
        </p:nvSpPr>
        <p:spPr bwMode="auto">
          <a:xfrm>
            <a:off x="5076825" y="2492375"/>
            <a:ext cx="2087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a:latin typeface="Arial" panose="020B0604020202020204" pitchFamily="34" charset="0"/>
              </a:rPr>
              <a:t>Grogra/GroIMP</a:t>
            </a:r>
          </a:p>
        </p:txBody>
      </p:sp>
      <p:sp>
        <p:nvSpPr>
          <p:cNvPr id="48135" name="Rectangle 9">
            <a:extLst>
              <a:ext uri="{FF2B5EF4-FFF2-40B4-BE49-F238E27FC236}">
                <a16:creationId xmlns:a16="http://schemas.microsoft.com/office/drawing/2014/main" id="{8BA7E70D-4009-486D-AA6A-5C1FC0DB6E94}"/>
              </a:ext>
            </a:extLst>
          </p:cNvPr>
          <p:cNvSpPr>
            <a:spLocks noChangeArrowheads="1"/>
          </p:cNvSpPr>
          <p:nvPr/>
        </p:nvSpPr>
        <p:spPr bwMode="auto">
          <a:xfrm>
            <a:off x="5076825" y="2420938"/>
            <a:ext cx="2016125" cy="504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p>
        </p:txBody>
      </p:sp>
      <p:sp>
        <p:nvSpPr>
          <p:cNvPr id="48136" name="Text Box 10">
            <a:extLst>
              <a:ext uri="{FF2B5EF4-FFF2-40B4-BE49-F238E27FC236}">
                <a16:creationId xmlns:a16="http://schemas.microsoft.com/office/drawing/2014/main" id="{FCBD4CF9-EE48-4079-B7C4-85986DEB4B06}"/>
              </a:ext>
            </a:extLst>
          </p:cNvPr>
          <p:cNvSpPr txBox="1">
            <a:spLocks noChangeArrowheads="1"/>
          </p:cNvSpPr>
          <p:nvPr/>
        </p:nvSpPr>
        <p:spPr bwMode="auto">
          <a:xfrm>
            <a:off x="2843213" y="3357563"/>
            <a:ext cx="30241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dirty="0">
                <a:latin typeface="Arial" panose="020B0604020202020204" pitchFamily="34" charset="0"/>
              </a:rPr>
              <a:t>Statistical Data Analysis</a:t>
            </a:r>
          </a:p>
        </p:txBody>
      </p:sp>
      <p:sp>
        <p:nvSpPr>
          <p:cNvPr id="48137" name="Text Box 11">
            <a:extLst>
              <a:ext uri="{FF2B5EF4-FFF2-40B4-BE49-F238E27FC236}">
                <a16:creationId xmlns:a16="http://schemas.microsoft.com/office/drawing/2014/main" id="{BC7BF45C-8590-404D-81B4-F4B66583FC79}"/>
              </a:ext>
            </a:extLst>
          </p:cNvPr>
          <p:cNvSpPr txBox="1">
            <a:spLocks noChangeArrowheads="1"/>
          </p:cNvSpPr>
          <p:nvPr/>
        </p:nvSpPr>
        <p:spPr bwMode="auto">
          <a:xfrm>
            <a:off x="2411539" y="4005263"/>
            <a:ext cx="3960661"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dirty="0">
                <a:latin typeface="Arial" panose="020B0604020202020204" pitchFamily="34" charset="0"/>
              </a:rPr>
              <a:t>Growth </a:t>
            </a:r>
            <a:r>
              <a:rPr lang="de-DE" altLang="de-DE" sz="2000" dirty="0" err="1">
                <a:latin typeface="Arial" panose="020B0604020202020204" pitchFamily="34" charset="0"/>
              </a:rPr>
              <a:t>grammar</a:t>
            </a:r>
            <a:r>
              <a:rPr lang="de-DE" altLang="de-DE" sz="2000" dirty="0">
                <a:latin typeface="Arial" panose="020B0604020202020204" pitchFamily="34" charset="0"/>
              </a:rPr>
              <a:t> </a:t>
            </a:r>
            <a:r>
              <a:rPr lang="de-DE" altLang="de-DE" sz="2000" dirty="0" err="1">
                <a:latin typeface="Arial" panose="020B0604020202020204" pitchFamily="34" charset="0"/>
              </a:rPr>
              <a:t>with</a:t>
            </a:r>
            <a:r>
              <a:rPr lang="de-DE" altLang="de-DE" sz="2000" dirty="0">
                <a:latin typeface="Arial" panose="020B0604020202020204" pitchFamily="34" charset="0"/>
              </a:rPr>
              <a:t> </a:t>
            </a:r>
            <a:r>
              <a:rPr lang="de-DE" altLang="de-DE" sz="2000" dirty="0" err="1">
                <a:latin typeface="Arial" panose="020B0604020202020204" pitchFamily="34" charset="0"/>
              </a:rPr>
              <a:t>parameters</a:t>
            </a:r>
            <a:endParaRPr lang="de-DE" altLang="de-DE" sz="2000" dirty="0">
              <a:latin typeface="Arial" panose="020B0604020202020204" pitchFamily="34" charset="0"/>
            </a:endParaRPr>
          </a:p>
        </p:txBody>
      </p:sp>
      <p:sp>
        <p:nvSpPr>
          <p:cNvPr id="48138" name="Text Box 12">
            <a:extLst>
              <a:ext uri="{FF2B5EF4-FFF2-40B4-BE49-F238E27FC236}">
                <a16:creationId xmlns:a16="http://schemas.microsoft.com/office/drawing/2014/main" id="{18BECEA0-07B5-47CF-81BF-5497A16B3654}"/>
              </a:ext>
            </a:extLst>
          </p:cNvPr>
          <p:cNvSpPr txBox="1">
            <a:spLocks noChangeArrowheads="1"/>
          </p:cNvSpPr>
          <p:nvPr/>
        </p:nvSpPr>
        <p:spPr bwMode="auto">
          <a:xfrm>
            <a:off x="3419475" y="4724400"/>
            <a:ext cx="2087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a:latin typeface="Arial" panose="020B0604020202020204" pitchFamily="34" charset="0"/>
              </a:rPr>
              <a:t>Grogra/GroIMP</a:t>
            </a:r>
          </a:p>
        </p:txBody>
      </p:sp>
      <p:sp>
        <p:nvSpPr>
          <p:cNvPr id="48139" name="Text Box 13">
            <a:extLst>
              <a:ext uri="{FF2B5EF4-FFF2-40B4-BE49-F238E27FC236}">
                <a16:creationId xmlns:a16="http://schemas.microsoft.com/office/drawing/2014/main" id="{FEF6434E-D3E6-4C69-819D-90258A8DB51E}"/>
              </a:ext>
            </a:extLst>
          </p:cNvPr>
          <p:cNvSpPr txBox="1">
            <a:spLocks noChangeArrowheads="1"/>
          </p:cNvSpPr>
          <p:nvPr/>
        </p:nvSpPr>
        <p:spPr bwMode="auto">
          <a:xfrm>
            <a:off x="1835696" y="5445125"/>
            <a:ext cx="511221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de-DE" sz="2000" dirty="0">
                <a:solidFill>
                  <a:srgbClr val="A50021"/>
                </a:solidFill>
                <a:latin typeface="Arial" panose="020B0604020202020204" pitchFamily="34" charset="0"/>
              </a:rPr>
              <a:t>Time series of three-dimensional structures</a:t>
            </a:r>
            <a:endParaRPr lang="de-DE" altLang="de-DE" sz="2000" dirty="0">
              <a:solidFill>
                <a:srgbClr val="A50021"/>
              </a:solidFill>
              <a:latin typeface="Arial" panose="020B0604020202020204" pitchFamily="34" charset="0"/>
            </a:endParaRPr>
          </a:p>
        </p:txBody>
      </p:sp>
      <p:sp>
        <p:nvSpPr>
          <p:cNvPr id="48140" name="Rectangle 14">
            <a:extLst>
              <a:ext uri="{FF2B5EF4-FFF2-40B4-BE49-F238E27FC236}">
                <a16:creationId xmlns:a16="http://schemas.microsoft.com/office/drawing/2014/main" id="{0BEADC80-7355-4CFF-8DA2-8AB709F15C90}"/>
              </a:ext>
            </a:extLst>
          </p:cNvPr>
          <p:cNvSpPr>
            <a:spLocks noChangeArrowheads="1"/>
          </p:cNvSpPr>
          <p:nvPr/>
        </p:nvSpPr>
        <p:spPr bwMode="auto">
          <a:xfrm>
            <a:off x="3419475" y="4652963"/>
            <a:ext cx="2016125" cy="504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p>
        </p:txBody>
      </p:sp>
      <p:sp>
        <p:nvSpPr>
          <p:cNvPr id="48141" name="Text Box 15">
            <a:extLst>
              <a:ext uri="{FF2B5EF4-FFF2-40B4-BE49-F238E27FC236}">
                <a16:creationId xmlns:a16="http://schemas.microsoft.com/office/drawing/2014/main" id="{529F0C72-E6B4-4C39-9E26-5C4C3590BD3A}"/>
              </a:ext>
            </a:extLst>
          </p:cNvPr>
          <p:cNvSpPr txBox="1">
            <a:spLocks noChangeArrowheads="1"/>
          </p:cNvSpPr>
          <p:nvPr/>
        </p:nvSpPr>
        <p:spPr bwMode="auto">
          <a:xfrm>
            <a:off x="1476375" y="6237288"/>
            <a:ext cx="12969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dirty="0">
                <a:latin typeface="Arial" panose="020B0604020202020204" pitchFamily="34" charset="0"/>
              </a:rPr>
              <a:t>Graphics</a:t>
            </a:r>
          </a:p>
        </p:txBody>
      </p:sp>
      <p:sp>
        <p:nvSpPr>
          <p:cNvPr id="48142" name="Text Box 16">
            <a:extLst>
              <a:ext uri="{FF2B5EF4-FFF2-40B4-BE49-F238E27FC236}">
                <a16:creationId xmlns:a16="http://schemas.microsoft.com/office/drawing/2014/main" id="{3B666A12-34D7-486E-9C7B-A41825FAB948}"/>
              </a:ext>
            </a:extLst>
          </p:cNvPr>
          <p:cNvSpPr txBox="1">
            <a:spLocks noChangeArrowheads="1"/>
          </p:cNvSpPr>
          <p:nvPr/>
        </p:nvSpPr>
        <p:spPr bwMode="auto">
          <a:xfrm>
            <a:off x="2843882" y="6237288"/>
            <a:ext cx="38163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dirty="0">
                <a:latin typeface="Arial" panose="020B0604020202020204" pitchFamily="34" charset="0"/>
              </a:rPr>
              <a:t>Other </a:t>
            </a:r>
            <a:r>
              <a:rPr lang="de-DE" altLang="de-DE" sz="2000" dirty="0" err="1">
                <a:latin typeface="Arial" panose="020B0604020202020204" pitchFamily="34" charset="0"/>
              </a:rPr>
              <a:t>simulation</a:t>
            </a:r>
            <a:r>
              <a:rPr lang="de-DE" altLang="de-DE" sz="2000" dirty="0">
                <a:latin typeface="Arial" panose="020B0604020202020204" pitchFamily="34" charset="0"/>
              </a:rPr>
              <a:t> </a:t>
            </a:r>
            <a:r>
              <a:rPr lang="de-DE" altLang="de-DE" sz="2000" dirty="0" err="1">
                <a:latin typeface="Arial" panose="020B0604020202020204" pitchFamily="34" charset="0"/>
              </a:rPr>
              <a:t>programmes</a:t>
            </a:r>
            <a:endParaRPr lang="de-DE" altLang="de-DE" sz="2000" dirty="0">
              <a:latin typeface="Arial" panose="020B0604020202020204" pitchFamily="34" charset="0"/>
            </a:endParaRPr>
          </a:p>
        </p:txBody>
      </p:sp>
      <p:sp>
        <p:nvSpPr>
          <p:cNvPr id="48143" name="Text Box 17">
            <a:extLst>
              <a:ext uri="{FF2B5EF4-FFF2-40B4-BE49-F238E27FC236}">
                <a16:creationId xmlns:a16="http://schemas.microsoft.com/office/drawing/2014/main" id="{A20FDA1C-05CB-4DB3-871F-3DC94B86DA90}"/>
              </a:ext>
            </a:extLst>
          </p:cNvPr>
          <p:cNvSpPr txBox="1">
            <a:spLocks noChangeArrowheads="1"/>
          </p:cNvSpPr>
          <p:nvPr/>
        </p:nvSpPr>
        <p:spPr bwMode="auto">
          <a:xfrm>
            <a:off x="6483426" y="5949280"/>
            <a:ext cx="190499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2000" dirty="0">
                <a:latin typeface="Arial" panose="020B0604020202020204" pitchFamily="34" charset="0"/>
              </a:rPr>
              <a:t>Statistical </a:t>
            </a:r>
            <a:r>
              <a:rPr lang="de-DE" altLang="de-DE" sz="2000" dirty="0" err="1">
                <a:latin typeface="Arial" panose="020B0604020202020204" pitchFamily="34" charset="0"/>
              </a:rPr>
              <a:t>data</a:t>
            </a:r>
            <a:r>
              <a:rPr lang="de-DE" altLang="de-DE" sz="2000" dirty="0">
                <a:latin typeface="Arial" panose="020B0604020202020204" pitchFamily="34" charset="0"/>
              </a:rPr>
              <a:t> </a:t>
            </a:r>
            <a:r>
              <a:rPr lang="de-DE" altLang="de-DE" sz="2000" dirty="0" err="1">
                <a:latin typeface="Arial" panose="020B0604020202020204" pitchFamily="34" charset="0"/>
              </a:rPr>
              <a:t>analysis</a:t>
            </a:r>
            <a:endParaRPr lang="de-DE" altLang="de-DE" sz="2000" dirty="0">
              <a:latin typeface="Arial" panose="020B0604020202020204" pitchFamily="34" charset="0"/>
            </a:endParaRPr>
          </a:p>
        </p:txBody>
      </p:sp>
      <p:sp>
        <p:nvSpPr>
          <p:cNvPr id="48144" name="Line 18">
            <a:extLst>
              <a:ext uri="{FF2B5EF4-FFF2-40B4-BE49-F238E27FC236}">
                <a16:creationId xmlns:a16="http://schemas.microsoft.com/office/drawing/2014/main" id="{CE8C1FB3-49F8-4EAC-89DA-85D63F0AD597}"/>
              </a:ext>
            </a:extLst>
          </p:cNvPr>
          <p:cNvSpPr>
            <a:spLocks noChangeShapeType="1"/>
          </p:cNvSpPr>
          <p:nvPr/>
        </p:nvSpPr>
        <p:spPr bwMode="auto">
          <a:xfrm>
            <a:off x="1908175" y="1916113"/>
            <a:ext cx="0" cy="936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5" name="Line 19">
            <a:extLst>
              <a:ext uri="{FF2B5EF4-FFF2-40B4-BE49-F238E27FC236}">
                <a16:creationId xmlns:a16="http://schemas.microsoft.com/office/drawing/2014/main" id="{8866B48C-F15B-44AA-9AAA-03D52381E29E}"/>
              </a:ext>
            </a:extLst>
          </p:cNvPr>
          <p:cNvSpPr>
            <a:spLocks noChangeShapeType="1"/>
          </p:cNvSpPr>
          <p:nvPr/>
        </p:nvSpPr>
        <p:spPr bwMode="auto">
          <a:xfrm>
            <a:off x="1908175" y="2852738"/>
            <a:ext cx="1008063" cy="5048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6" name="Line 20">
            <a:extLst>
              <a:ext uri="{FF2B5EF4-FFF2-40B4-BE49-F238E27FC236}">
                <a16:creationId xmlns:a16="http://schemas.microsoft.com/office/drawing/2014/main" id="{AC3986CC-50E7-4C7F-BD2E-8A51E9C03DC7}"/>
              </a:ext>
            </a:extLst>
          </p:cNvPr>
          <p:cNvSpPr>
            <a:spLocks noChangeShapeType="1"/>
          </p:cNvSpPr>
          <p:nvPr/>
        </p:nvSpPr>
        <p:spPr bwMode="auto">
          <a:xfrm>
            <a:off x="5867400" y="1484313"/>
            <a:ext cx="0" cy="2889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7" name="Line 21">
            <a:extLst>
              <a:ext uri="{FF2B5EF4-FFF2-40B4-BE49-F238E27FC236}">
                <a16:creationId xmlns:a16="http://schemas.microsoft.com/office/drawing/2014/main" id="{52BF858D-FC62-4234-B6CF-2C078801CD89}"/>
              </a:ext>
            </a:extLst>
          </p:cNvPr>
          <p:cNvSpPr>
            <a:spLocks noChangeShapeType="1"/>
          </p:cNvSpPr>
          <p:nvPr/>
        </p:nvSpPr>
        <p:spPr bwMode="auto">
          <a:xfrm>
            <a:off x="5867400" y="2133600"/>
            <a:ext cx="0" cy="28733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8" name="Line 22">
            <a:extLst>
              <a:ext uri="{FF2B5EF4-FFF2-40B4-BE49-F238E27FC236}">
                <a16:creationId xmlns:a16="http://schemas.microsoft.com/office/drawing/2014/main" id="{531BA06A-BBCB-4286-B37F-B2074288E1DD}"/>
              </a:ext>
            </a:extLst>
          </p:cNvPr>
          <p:cNvSpPr>
            <a:spLocks noChangeShapeType="1"/>
          </p:cNvSpPr>
          <p:nvPr/>
        </p:nvSpPr>
        <p:spPr bwMode="auto">
          <a:xfrm flipH="1">
            <a:off x="5364163" y="2997200"/>
            <a:ext cx="503237" cy="3603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9" name="Line 23">
            <a:extLst>
              <a:ext uri="{FF2B5EF4-FFF2-40B4-BE49-F238E27FC236}">
                <a16:creationId xmlns:a16="http://schemas.microsoft.com/office/drawing/2014/main" id="{ABBCDE58-EDE9-4FD5-9A69-C1B5D2AD7E84}"/>
              </a:ext>
            </a:extLst>
          </p:cNvPr>
          <p:cNvSpPr>
            <a:spLocks noChangeShapeType="1"/>
          </p:cNvSpPr>
          <p:nvPr/>
        </p:nvSpPr>
        <p:spPr bwMode="auto">
          <a:xfrm>
            <a:off x="4356100" y="3716338"/>
            <a:ext cx="0" cy="3603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0" name="Line 24">
            <a:extLst>
              <a:ext uri="{FF2B5EF4-FFF2-40B4-BE49-F238E27FC236}">
                <a16:creationId xmlns:a16="http://schemas.microsoft.com/office/drawing/2014/main" id="{E470ED9B-3345-47C9-B8CF-D482B0DDA2DB}"/>
              </a:ext>
            </a:extLst>
          </p:cNvPr>
          <p:cNvSpPr>
            <a:spLocks noChangeShapeType="1"/>
          </p:cNvSpPr>
          <p:nvPr/>
        </p:nvSpPr>
        <p:spPr bwMode="auto">
          <a:xfrm>
            <a:off x="4356100" y="4365625"/>
            <a:ext cx="0" cy="28733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1" name="Line 25">
            <a:extLst>
              <a:ext uri="{FF2B5EF4-FFF2-40B4-BE49-F238E27FC236}">
                <a16:creationId xmlns:a16="http://schemas.microsoft.com/office/drawing/2014/main" id="{735EDB43-A308-4F11-B8F9-12F28F32EECC}"/>
              </a:ext>
            </a:extLst>
          </p:cNvPr>
          <p:cNvSpPr>
            <a:spLocks noChangeShapeType="1"/>
          </p:cNvSpPr>
          <p:nvPr/>
        </p:nvSpPr>
        <p:spPr bwMode="auto">
          <a:xfrm>
            <a:off x="4356100" y="5157788"/>
            <a:ext cx="0" cy="3587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2" name="Line 26">
            <a:extLst>
              <a:ext uri="{FF2B5EF4-FFF2-40B4-BE49-F238E27FC236}">
                <a16:creationId xmlns:a16="http://schemas.microsoft.com/office/drawing/2014/main" id="{F87FE286-AFB7-4B7F-A630-D320B105F59C}"/>
              </a:ext>
            </a:extLst>
          </p:cNvPr>
          <p:cNvSpPr>
            <a:spLocks noChangeShapeType="1"/>
          </p:cNvSpPr>
          <p:nvPr/>
        </p:nvSpPr>
        <p:spPr bwMode="auto">
          <a:xfrm>
            <a:off x="4356100" y="5876925"/>
            <a:ext cx="0" cy="3603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3" name="Line 27">
            <a:extLst>
              <a:ext uri="{FF2B5EF4-FFF2-40B4-BE49-F238E27FC236}">
                <a16:creationId xmlns:a16="http://schemas.microsoft.com/office/drawing/2014/main" id="{0A263C03-80F9-4A0F-AD62-4C539F1F7F71}"/>
              </a:ext>
            </a:extLst>
          </p:cNvPr>
          <p:cNvSpPr>
            <a:spLocks noChangeShapeType="1"/>
          </p:cNvSpPr>
          <p:nvPr/>
        </p:nvSpPr>
        <p:spPr bwMode="auto">
          <a:xfrm flipH="1">
            <a:off x="2339975" y="5876925"/>
            <a:ext cx="1152525" cy="431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4" name="Line 28">
            <a:extLst>
              <a:ext uri="{FF2B5EF4-FFF2-40B4-BE49-F238E27FC236}">
                <a16:creationId xmlns:a16="http://schemas.microsoft.com/office/drawing/2014/main" id="{947DD5CB-49D1-4911-B6BC-F476A10F1C35}"/>
              </a:ext>
            </a:extLst>
          </p:cNvPr>
          <p:cNvSpPr>
            <a:spLocks noChangeShapeType="1"/>
          </p:cNvSpPr>
          <p:nvPr/>
        </p:nvSpPr>
        <p:spPr bwMode="auto">
          <a:xfrm>
            <a:off x="5219700" y="5876925"/>
            <a:ext cx="1296988" cy="3603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5" name="Line 29">
            <a:extLst>
              <a:ext uri="{FF2B5EF4-FFF2-40B4-BE49-F238E27FC236}">
                <a16:creationId xmlns:a16="http://schemas.microsoft.com/office/drawing/2014/main" id="{41618001-C353-48F0-B274-CA3CCE643AA5}"/>
              </a:ext>
            </a:extLst>
          </p:cNvPr>
          <p:cNvSpPr>
            <a:spLocks noChangeShapeType="1"/>
          </p:cNvSpPr>
          <p:nvPr/>
        </p:nvSpPr>
        <p:spPr bwMode="auto">
          <a:xfrm flipV="1">
            <a:off x="6372225" y="4724400"/>
            <a:ext cx="1152525"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6" name="Line 30">
            <a:extLst>
              <a:ext uri="{FF2B5EF4-FFF2-40B4-BE49-F238E27FC236}">
                <a16:creationId xmlns:a16="http://schemas.microsoft.com/office/drawing/2014/main" id="{FEF2F07F-A603-4DCB-A37A-6EFB59554B7A}"/>
              </a:ext>
            </a:extLst>
          </p:cNvPr>
          <p:cNvSpPr>
            <a:spLocks noChangeShapeType="1"/>
          </p:cNvSpPr>
          <p:nvPr/>
        </p:nvSpPr>
        <p:spPr bwMode="auto">
          <a:xfrm flipV="1">
            <a:off x="7524750" y="3573463"/>
            <a:ext cx="0" cy="11509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7" name="Line 31">
            <a:extLst>
              <a:ext uri="{FF2B5EF4-FFF2-40B4-BE49-F238E27FC236}">
                <a16:creationId xmlns:a16="http://schemas.microsoft.com/office/drawing/2014/main" id="{616D5406-EFD1-499A-A5D8-16C4CD6E4458}"/>
              </a:ext>
            </a:extLst>
          </p:cNvPr>
          <p:cNvSpPr>
            <a:spLocks noChangeShapeType="1"/>
          </p:cNvSpPr>
          <p:nvPr/>
        </p:nvSpPr>
        <p:spPr bwMode="auto">
          <a:xfrm flipH="1" flipV="1">
            <a:off x="6516688" y="2997200"/>
            <a:ext cx="1008062" cy="5762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8" name="Text Box 33">
            <a:extLst>
              <a:ext uri="{FF2B5EF4-FFF2-40B4-BE49-F238E27FC236}">
                <a16:creationId xmlns:a16="http://schemas.microsoft.com/office/drawing/2014/main" id="{C2DCE390-7195-44DD-B09B-2A4B8824EC75}"/>
              </a:ext>
            </a:extLst>
          </p:cNvPr>
          <p:cNvSpPr txBox="1">
            <a:spLocks noChangeArrowheads="1"/>
          </p:cNvSpPr>
          <p:nvPr/>
        </p:nvSpPr>
        <p:spPr bwMode="auto">
          <a:xfrm>
            <a:off x="7235824" y="2024856"/>
            <a:ext cx="12239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dirty="0" err="1">
                <a:solidFill>
                  <a:schemeClr val="accent2"/>
                </a:solidFill>
                <a:latin typeface="Arial" panose="020B0604020202020204" pitchFamily="34" charset="0"/>
              </a:rPr>
              <a:t>static</a:t>
            </a:r>
            <a:endParaRPr lang="de-DE" altLang="de-DE" sz="2000" dirty="0">
              <a:solidFill>
                <a:schemeClr val="accent2"/>
              </a:solidFill>
              <a:latin typeface="Arial" panose="020B0604020202020204" pitchFamily="34" charset="0"/>
            </a:endParaRPr>
          </a:p>
        </p:txBody>
      </p:sp>
      <p:sp>
        <p:nvSpPr>
          <p:cNvPr id="48159" name="Text Box 34">
            <a:extLst>
              <a:ext uri="{FF2B5EF4-FFF2-40B4-BE49-F238E27FC236}">
                <a16:creationId xmlns:a16="http://schemas.microsoft.com/office/drawing/2014/main" id="{58B4AE7B-FAD6-4A89-8827-774737C4207B}"/>
              </a:ext>
            </a:extLst>
          </p:cNvPr>
          <p:cNvSpPr txBox="1">
            <a:spLocks noChangeArrowheads="1"/>
          </p:cNvSpPr>
          <p:nvPr/>
        </p:nvSpPr>
        <p:spPr bwMode="auto">
          <a:xfrm>
            <a:off x="2051050" y="4365625"/>
            <a:ext cx="1439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dirty="0" err="1">
                <a:solidFill>
                  <a:schemeClr val="accent2"/>
                </a:solidFill>
                <a:latin typeface="Arial" panose="020B0604020202020204" pitchFamily="34" charset="0"/>
              </a:rPr>
              <a:t>dynamic</a:t>
            </a:r>
            <a:endParaRPr lang="de-DE" altLang="de-DE" sz="2000" dirty="0">
              <a:solidFill>
                <a:schemeClr val="accent2"/>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11B459A6-3750-46E7-B9F1-F3AF522B55FB}"/>
              </a:ext>
            </a:extLst>
          </p:cNvPr>
          <p:cNvSpPr>
            <a:spLocks noGrp="1"/>
          </p:cNvSpPr>
          <p:nvPr>
            <p:ph type="sldNum" sz="quarter" idx="12"/>
          </p:nvPr>
        </p:nvSpPr>
        <p:spPr/>
        <p:txBody>
          <a:bodyPr/>
          <a:lstStyle/>
          <a:p>
            <a:pPr>
              <a:defRPr/>
            </a:pPr>
            <a:fld id="{AEF71903-F711-47F8-A6E6-7225CF42791A}" type="slidenum">
              <a:rPr lang="de-DE" altLang="de-DE" smtClean="0"/>
              <a:pPr>
                <a:defRPr/>
              </a:pPr>
              <a:t>45</a:t>
            </a:fld>
            <a:endParaRPr lang="de-DE" altLang="de-DE" dirty="0"/>
          </a:p>
        </p:txBody>
      </p:sp>
      <p:sp>
        <p:nvSpPr>
          <p:cNvPr id="33" name="Line 3">
            <a:extLst>
              <a:ext uri="{FF2B5EF4-FFF2-40B4-BE49-F238E27FC236}">
                <a16:creationId xmlns:a16="http://schemas.microsoft.com/office/drawing/2014/main" id="{70AF6D12-BDC1-48C2-862C-FE46CB70D8CA}"/>
              </a:ext>
            </a:extLst>
          </p:cNvPr>
          <p:cNvSpPr>
            <a:spLocks noChangeShapeType="1"/>
          </p:cNvSpPr>
          <p:nvPr/>
        </p:nvSpPr>
        <p:spPr bwMode="auto">
          <a:xfrm flipH="1">
            <a:off x="780729"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4">
            <a:extLst>
              <a:ext uri="{FF2B5EF4-FFF2-40B4-BE49-F238E27FC236}">
                <a16:creationId xmlns:a16="http://schemas.microsoft.com/office/drawing/2014/main" id="{C1E54F1A-4B2C-4F5A-A071-CF916E620333}"/>
              </a:ext>
            </a:extLst>
          </p:cNvPr>
          <p:cNvSpPr>
            <a:spLocks noChangeShapeType="1"/>
          </p:cNvSpPr>
          <p:nvPr/>
        </p:nvSpPr>
        <p:spPr bwMode="auto">
          <a:xfrm>
            <a:off x="323529"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35" name="AutoShape 5">
            <a:extLst>
              <a:ext uri="{FF2B5EF4-FFF2-40B4-BE49-F238E27FC236}">
                <a16:creationId xmlns:a16="http://schemas.microsoft.com/office/drawing/2014/main" id="{156B63AD-A399-414E-8615-3BAA63DA5CA9}"/>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4">
            <a:extLst>
              <a:ext uri="{FF2B5EF4-FFF2-40B4-BE49-F238E27FC236}">
                <a16:creationId xmlns:a16="http://schemas.microsoft.com/office/drawing/2014/main" id="{8A5FDCFD-7626-45FE-8E8C-B7786C0253FC}"/>
              </a:ext>
            </a:extLst>
          </p:cNvPr>
          <p:cNvSpPr txBox="1">
            <a:spLocks noChangeArrowheads="1"/>
          </p:cNvSpPr>
          <p:nvPr/>
        </p:nvSpPr>
        <p:spPr bwMode="auto">
          <a:xfrm>
            <a:off x="539552" y="390138"/>
            <a:ext cx="8496175"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ts val="0"/>
              </a:spcBef>
              <a:buFontTx/>
              <a:buNone/>
            </a:pPr>
            <a:r>
              <a:rPr lang="de-DE" altLang="de-DE" b="1" dirty="0">
                <a:solidFill>
                  <a:srgbClr val="FF0000"/>
                </a:solidFill>
                <a:latin typeface="Arial" panose="020B0604020202020204" pitchFamily="34" charset="0"/>
                <a:cs typeface="Times New Roman" panose="02020603050405020304" pitchFamily="18" charset="0"/>
              </a:rPr>
              <a:t>The </a:t>
            </a:r>
            <a:r>
              <a:rPr lang="de-DE" altLang="de-DE" b="1" dirty="0" err="1">
                <a:solidFill>
                  <a:srgbClr val="FF0000"/>
                </a:solidFill>
                <a:latin typeface="Arial" panose="020B0604020202020204" pitchFamily="34" charset="0"/>
                <a:cs typeface="Times New Roman" panose="02020603050405020304" pitchFamily="18" charset="0"/>
              </a:rPr>
              <a:t>GroIMP</a:t>
            </a:r>
            <a:r>
              <a:rPr lang="de-DE" altLang="de-DE" b="1" dirty="0">
                <a:solidFill>
                  <a:srgbClr val="FF0000"/>
                </a:solidFill>
                <a:latin typeface="Arial" panose="020B0604020202020204" pitchFamily="34" charset="0"/>
                <a:cs typeface="Times New Roman" panose="02020603050405020304" pitchFamily="18" charset="0"/>
              </a:rPr>
              <a:t> Software             </a:t>
            </a:r>
            <a:r>
              <a:rPr lang="de-DE" altLang="de-DE" sz="2400" b="1" dirty="0">
                <a:solidFill>
                  <a:srgbClr val="7030A0"/>
                </a:solidFill>
                <a:latin typeface="Courier New" panose="02070309020205020404" pitchFamily="49" charset="0"/>
                <a:cs typeface="Courier New" panose="02070309020205020404" pitchFamily="49" charset="0"/>
              </a:rPr>
              <a:t>www.grogra.de</a:t>
            </a:r>
          </a:p>
          <a:p>
            <a:pPr eaLnBrk="1" hangingPunct="1">
              <a:spcBef>
                <a:spcPts val="0"/>
              </a:spcBef>
              <a:buFontTx/>
              <a:buNone/>
            </a:pPr>
            <a:r>
              <a:rPr lang="de-DE" altLang="de-DE" sz="2400" dirty="0">
                <a:solidFill>
                  <a:srgbClr val="009900"/>
                </a:solidFill>
                <a:latin typeface="Arial" panose="020B0604020202020204" pitchFamily="34" charset="0"/>
                <a:cs typeface="Times New Roman" panose="02020603050405020304" pitchFamily="18" charset="0"/>
              </a:rPr>
              <a:t>"Growth-</a:t>
            </a:r>
            <a:r>
              <a:rPr lang="de-DE" altLang="de-DE" sz="2400" dirty="0" err="1">
                <a:solidFill>
                  <a:srgbClr val="009900"/>
                </a:solidFill>
                <a:latin typeface="Arial" panose="020B0604020202020204" pitchFamily="34" charset="0"/>
                <a:cs typeface="Times New Roman" panose="02020603050405020304" pitchFamily="18" charset="0"/>
              </a:rPr>
              <a:t>grammar</a:t>
            </a:r>
            <a:r>
              <a:rPr lang="de-DE" altLang="de-DE" sz="2400" dirty="0">
                <a:solidFill>
                  <a:srgbClr val="009900"/>
                </a:solidFill>
                <a:latin typeface="Arial" panose="020B0604020202020204" pitchFamily="34" charset="0"/>
                <a:cs typeface="Times New Roman" panose="02020603050405020304" pitchFamily="18" charset="0"/>
              </a:rPr>
              <a:t> </a:t>
            </a:r>
            <a:r>
              <a:rPr lang="de-DE" altLang="de-DE" sz="2400" dirty="0" err="1">
                <a:solidFill>
                  <a:srgbClr val="009900"/>
                </a:solidFill>
                <a:latin typeface="Arial" panose="020B0604020202020204" pitchFamily="34" charset="0"/>
                <a:cs typeface="Times New Roman" panose="02020603050405020304" pitchFamily="18" charset="0"/>
              </a:rPr>
              <a:t>related</a:t>
            </a:r>
            <a:r>
              <a:rPr lang="de-DE" altLang="de-DE" sz="2400" dirty="0">
                <a:solidFill>
                  <a:srgbClr val="009900"/>
                </a:solidFill>
                <a:latin typeface="Arial" panose="020B0604020202020204" pitchFamily="34" charset="0"/>
                <a:cs typeface="Times New Roman" panose="02020603050405020304" pitchFamily="18" charset="0"/>
              </a:rPr>
              <a:t> Interactive Modelling </a:t>
            </a:r>
            <a:r>
              <a:rPr lang="de-DE" altLang="de-DE" sz="2400" dirty="0" err="1">
                <a:solidFill>
                  <a:srgbClr val="009900"/>
                </a:solidFill>
                <a:latin typeface="Arial" panose="020B0604020202020204" pitchFamily="34" charset="0"/>
                <a:cs typeface="Times New Roman" panose="02020603050405020304" pitchFamily="18" charset="0"/>
              </a:rPr>
              <a:t>Platform</a:t>
            </a:r>
            <a:r>
              <a:rPr lang="de-DE" altLang="de-DE" sz="2400" dirty="0">
                <a:solidFill>
                  <a:srgbClr val="009900"/>
                </a:solidFill>
                <a:latin typeface="Arial" panose="020B0604020202020204" pitchFamily="34" charset="0"/>
                <a:cs typeface="Times New Roman" panose="02020603050405020304" pitchFamily="18" charset="0"/>
              </a:rPr>
              <a:t>“</a:t>
            </a:r>
          </a:p>
          <a:p>
            <a:pPr eaLnBrk="1" hangingPunct="1">
              <a:spcBef>
                <a:spcPts val="0"/>
              </a:spcBef>
              <a:buFontTx/>
              <a:buNone/>
            </a:pPr>
            <a:endParaRPr lang="de-DE" altLang="de-DE" sz="2400" dirty="0">
              <a:solidFill>
                <a:srgbClr val="CC0000"/>
              </a:solidFill>
              <a:latin typeface="Arial" panose="020B0604020202020204" pitchFamily="34" charset="0"/>
              <a:cs typeface="Times New Roman" panose="02020603050405020304" pitchFamily="18" charset="0"/>
            </a:endParaRPr>
          </a:p>
          <a:p>
            <a:pPr marL="457200" indent="-457200" eaLnBrk="1" hangingPunct="1">
              <a:spcBef>
                <a:spcPts val="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Written</a:t>
            </a:r>
            <a:r>
              <a:rPr lang="de-DE" altLang="de-DE" sz="2800" dirty="0">
                <a:solidFill>
                  <a:srgbClr val="0000FF"/>
                </a:solidFill>
                <a:latin typeface="Arial" panose="020B0604020202020204" pitchFamily="34" charset="0"/>
                <a:cs typeface="Times New Roman" panose="02020603050405020304" pitchFamily="18" charset="0"/>
              </a:rPr>
              <a:t> in Java</a:t>
            </a:r>
          </a:p>
          <a:p>
            <a:pPr marL="457200" indent="-457200" eaLnBrk="1" hangingPunct="1">
              <a:spcBef>
                <a:spcPts val="0"/>
              </a:spcBef>
              <a:buFontTx/>
              <a:buChar char="-"/>
            </a:pPr>
            <a:r>
              <a:rPr lang="de-DE" altLang="de-DE" sz="2800" dirty="0">
                <a:solidFill>
                  <a:srgbClr val="0000FF"/>
                </a:solidFill>
                <a:latin typeface="Arial" panose="020B0604020202020204" pitchFamily="34" charset="0"/>
                <a:cs typeface="Times New Roman" panose="02020603050405020304" pitchFamily="18" charset="0"/>
              </a:rPr>
              <a:t>Download </a:t>
            </a:r>
            <a:r>
              <a:rPr lang="de-DE" altLang="de-DE" sz="2800" dirty="0" err="1">
                <a:solidFill>
                  <a:srgbClr val="0000FF"/>
                </a:solidFill>
                <a:latin typeface="Arial" panose="020B0604020202020204" pitchFamily="34" charset="0"/>
                <a:cs typeface="Times New Roman" panose="02020603050405020304" pitchFamily="18" charset="0"/>
              </a:rPr>
              <a:t>from</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Sourceforge</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free</a:t>
            </a:r>
            <a:r>
              <a:rPr lang="de-DE" altLang="de-DE" sz="2800" dirty="0">
                <a:solidFill>
                  <a:srgbClr val="0000FF"/>
                </a:solidFill>
                <a:latin typeface="Arial" panose="020B0604020202020204" pitchFamily="34" charset="0"/>
                <a:cs typeface="Times New Roman" panose="02020603050405020304" pitchFamily="18" charset="0"/>
              </a:rPr>
              <a:t> &amp; open source)</a:t>
            </a:r>
          </a:p>
          <a:p>
            <a:pPr marL="457200" indent="-457200" eaLnBrk="1" hangingPunct="1">
              <a:spcBef>
                <a:spcPts val="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rgg</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files</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projects</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gsz</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files</a:t>
            </a:r>
            <a:r>
              <a:rPr lang="de-DE" altLang="de-DE" sz="2800" dirty="0">
                <a:solidFill>
                  <a:srgbClr val="0000FF"/>
                </a:solidFill>
                <a:latin typeface="Arial" panose="020B0604020202020204" pitchFamily="34" charset="0"/>
                <a:cs typeface="Times New Roman" panose="02020603050405020304" pitchFamily="18" charset="0"/>
              </a:rPr>
              <a:t>)</a:t>
            </a:r>
          </a:p>
          <a:p>
            <a:pPr marL="457200" indent="-457200" eaLnBrk="1" hangingPunct="1">
              <a:spcBef>
                <a:spcPts val="0"/>
              </a:spcBef>
              <a:buFontTx/>
              <a:buChar char="-"/>
            </a:pPr>
            <a:r>
              <a:rPr lang="de-DE" altLang="de-DE" sz="2800" dirty="0">
                <a:solidFill>
                  <a:srgbClr val="0000FF"/>
                </a:solidFill>
                <a:latin typeface="Arial" panose="020B0604020202020204" pitchFamily="34" charset="0"/>
                <a:cs typeface="Times New Roman" panose="02020603050405020304" pitchFamily="18" charset="0"/>
              </a:rPr>
              <a:t>Editor, </a:t>
            </a:r>
            <a:r>
              <a:rPr lang="de-DE" altLang="de-DE" sz="2800" dirty="0" err="1">
                <a:solidFill>
                  <a:srgbClr val="0000FF"/>
                </a:solidFill>
                <a:latin typeface="Arial" panose="020B0604020202020204" pitchFamily="34" charset="0"/>
                <a:cs typeface="Times New Roman" panose="02020603050405020304" pitchFamily="18" charset="0"/>
              </a:rPr>
              <a:t>development</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environment</a:t>
            </a:r>
            <a:endParaRPr lang="de-DE"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ts val="0"/>
              </a:spcBef>
              <a:buFontTx/>
              <a:buChar char="-"/>
            </a:pPr>
            <a:r>
              <a:rPr lang="de-DE" altLang="de-DE" sz="2800" dirty="0">
                <a:solidFill>
                  <a:srgbClr val="0000FF"/>
                </a:solidFill>
                <a:latin typeface="Arial" panose="020B0604020202020204" pitchFamily="34" charset="0"/>
                <a:cs typeface="Times New Roman" panose="02020603050405020304" pitchFamily="18" charset="0"/>
              </a:rPr>
              <a:t>3D </a:t>
            </a:r>
            <a:r>
              <a:rPr lang="de-DE" altLang="de-DE" sz="2800" dirty="0" err="1">
                <a:solidFill>
                  <a:srgbClr val="0000FF"/>
                </a:solidFill>
                <a:latin typeface="Arial" panose="020B0604020202020204" pitchFamily="34" charset="0"/>
                <a:cs typeface="Times New Roman" panose="02020603050405020304" pitchFamily="18" charset="0"/>
              </a:rPr>
              <a:t>window</a:t>
            </a:r>
            <a:endParaRPr lang="de-DE"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ts val="0"/>
              </a:spcBef>
              <a:buFontTx/>
              <a:buChar char="-"/>
            </a:pPr>
            <a:r>
              <a:rPr lang="de-DE" altLang="de-DE" sz="2800" dirty="0">
                <a:solidFill>
                  <a:srgbClr val="0000FF"/>
                </a:solidFill>
                <a:latin typeface="Arial" panose="020B0604020202020204" pitchFamily="34" charset="0"/>
                <a:cs typeface="Times New Roman" panose="02020603050405020304" pitchFamily="18" charset="0"/>
              </a:rPr>
              <a:t>2D (</a:t>
            </a:r>
            <a:r>
              <a:rPr lang="de-DE" altLang="de-DE" sz="2800" dirty="0" err="1">
                <a:solidFill>
                  <a:srgbClr val="0000FF"/>
                </a:solidFill>
                <a:latin typeface="Arial" panose="020B0604020202020204" pitchFamily="34" charset="0"/>
                <a:cs typeface="Times New Roman" panose="02020603050405020304" pitchFamily="18" charset="0"/>
              </a:rPr>
              <a:t>graph</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window</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hidden</a:t>
            </a:r>
            <a:r>
              <a:rPr lang="de-DE" altLang="de-DE" sz="2800" dirty="0">
                <a:solidFill>
                  <a:srgbClr val="0000FF"/>
                </a:solidFill>
                <a:latin typeface="Arial" panose="020B0604020202020204" pitchFamily="34" charset="0"/>
                <a:cs typeface="Times New Roman" panose="02020603050405020304" pitchFamily="18" charset="0"/>
              </a:rPr>
              <a:t>!)</a:t>
            </a:r>
          </a:p>
          <a:p>
            <a:pPr marL="457200" indent="-457200" eaLnBrk="1" hangingPunct="1">
              <a:spcBef>
                <a:spcPts val="0"/>
              </a:spcBef>
              <a:buFontTx/>
              <a:buChar char="-"/>
            </a:pPr>
            <a:r>
              <a:rPr lang="de-DE" altLang="de-DE" sz="2800" dirty="0">
                <a:solidFill>
                  <a:srgbClr val="0000FF"/>
                </a:solidFill>
                <a:latin typeface="Arial" panose="020B0604020202020204" pitchFamily="34" charset="0"/>
                <a:cs typeface="Times New Roman" panose="02020603050405020304" pitchFamily="18" charset="0"/>
              </a:rPr>
              <a:t>Attribute </a:t>
            </a:r>
            <a:r>
              <a:rPr lang="de-DE" altLang="de-DE" sz="2800" dirty="0" err="1">
                <a:solidFill>
                  <a:srgbClr val="0000FF"/>
                </a:solidFill>
                <a:latin typeface="Arial" panose="020B0604020202020204" pitchFamily="34" charset="0"/>
                <a:cs typeface="Times New Roman" panose="02020603050405020304" pitchFamily="18" charset="0"/>
              </a:rPr>
              <a:t>view</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for</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each</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object</a:t>
            </a:r>
            <a:endParaRPr lang="de-DE"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ts val="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Camera</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position</a:t>
            </a:r>
            <a:endParaRPr lang="de-DE"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ts val="0"/>
              </a:spcBef>
              <a:buFontTx/>
              <a:buChar char="-"/>
            </a:pPr>
            <a:r>
              <a:rPr lang="de-DE" altLang="de-DE" sz="2800" dirty="0">
                <a:solidFill>
                  <a:srgbClr val="0000FF"/>
                </a:solidFill>
                <a:latin typeface="Arial" panose="020B0604020202020204" pitchFamily="34" charset="0"/>
                <a:cs typeface="Times New Roman" panose="02020603050405020304" pitchFamily="18" charset="0"/>
              </a:rPr>
              <a:t>Navigation</a:t>
            </a:r>
          </a:p>
          <a:p>
            <a:pPr marL="457200" indent="-457200" eaLnBrk="1" hangingPunct="1">
              <a:spcBef>
                <a:spcPts val="0"/>
              </a:spcBef>
              <a:buFontTx/>
              <a:buChar char="-"/>
            </a:pPr>
            <a:r>
              <a:rPr lang="de-DE" altLang="de-DE" sz="2800" dirty="0">
                <a:solidFill>
                  <a:srgbClr val="0000FF"/>
                </a:solidFill>
                <a:latin typeface="Arial" panose="020B0604020202020204" pitchFamily="34" charset="0"/>
                <a:cs typeface="Times New Roman" panose="02020603050405020304" pitchFamily="18" charset="0"/>
              </a:rPr>
              <a:t>Interactive </a:t>
            </a:r>
            <a:r>
              <a:rPr lang="de-DE" altLang="de-DE" sz="2800" dirty="0" err="1">
                <a:solidFill>
                  <a:srgbClr val="0000FF"/>
                </a:solidFill>
                <a:latin typeface="Arial" panose="020B0604020202020204" pitchFamily="34" charset="0"/>
                <a:cs typeface="Times New Roman" panose="02020603050405020304" pitchFamily="18" charset="0"/>
              </a:rPr>
              <a:t>modeling</a:t>
            </a:r>
            <a:endParaRPr lang="de-DE"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ts val="0"/>
              </a:spcBef>
              <a:buFontTx/>
              <a:buChar char="-"/>
            </a:pPr>
            <a:r>
              <a:rPr lang="de-DE" altLang="de-DE" sz="2800" dirty="0">
                <a:solidFill>
                  <a:srgbClr val="0000FF"/>
                </a:solidFill>
                <a:latin typeface="Arial" panose="020B0604020202020204" pitchFamily="34" charset="0"/>
                <a:cs typeface="Times New Roman" panose="02020603050405020304" pitchFamily="18" charset="0"/>
              </a:rPr>
              <a:t>Compiler </a:t>
            </a:r>
            <a:r>
              <a:rPr lang="de-DE" altLang="de-DE" sz="2800" dirty="0" err="1">
                <a:solidFill>
                  <a:srgbClr val="0000FF"/>
                </a:solidFill>
                <a:latin typeface="Arial" panose="020B0604020202020204" pitchFamily="34" charset="0"/>
                <a:cs typeface="Times New Roman" panose="02020603050405020304" pitchFamily="18" charset="0"/>
              </a:rPr>
              <a:t>for</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the</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programming</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language</a:t>
            </a:r>
            <a:r>
              <a:rPr lang="de-DE" altLang="de-DE" sz="2800" dirty="0">
                <a:solidFill>
                  <a:srgbClr val="0000FF"/>
                </a:solidFill>
                <a:latin typeface="Arial" panose="020B0604020202020204" pitchFamily="34" charset="0"/>
                <a:cs typeface="Times New Roman" panose="02020603050405020304" pitchFamily="18" charset="0"/>
              </a:rPr>
              <a:t> XL</a:t>
            </a:r>
          </a:p>
        </p:txBody>
      </p:sp>
      <p:sp>
        <p:nvSpPr>
          <p:cNvPr id="2" name="Slide Number Placeholder 1">
            <a:extLst>
              <a:ext uri="{FF2B5EF4-FFF2-40B4-BE49-F238E27FC236}">
                <a16:creationId xmlns:a16="http://schemas.microsoft.com/office/drawing/2014/main" id="{87439635-A5FA-4F18-AC02-6961B0F93EE5}"/>
              </a:ext>
            </a:extLst>
          </p:cNvPr>
          <p:cNvSpPr>
            <a:spLocks noGrp="1"/>
          </p:cNvSpPr>
          <p:nvPr>
            <p:ph type="sldNum" sz="quarter" idx="12"/>
          </p:nvPr>
        </p:nvSpPr>
        <p:spPr/>
        <p:txBody>
          <a:bodyPr/>
          <a:lstStyle/>
          <a:p>
            <a:pPr>
              <a:defRPr/>
            </a:pPr>
            <a:fld id="{AEF71903-F711-47F8-A6E6-7225CF42791A}" type="slidenum">
              <a:rPr lang="de-DE" altLang="de-DE" smtClean="0"/>
              <a:pPr>
                <a:defRPr/>
              </a:pPr>
              <a:t>46</a:t>
            </a:fld>
            <a:endParaRPr lang="de-DE" altLang="de-DE"/>
          </a:p>
        </p:txBody>
      </p:sp>
      <p:sp>
        <p:nvSpPr>
          <p:cNvPr id="4" name="Line 3">
            <a:extLst>
              <a:ext uri="{FF2B5EF4-FFF2-40B4-BE49-F238E27FC236}">
                <a16:creationId xmlns:a16="http://schemas.microsoft.com/office/drawing/2014/main" id="{D621DA53-C58A-4199-9951-965DCE325C14}"/>
              </a:ext>
            </a:extLst>
          </p:cNvPr>
          <p:cNvSpPr>
            <a:spLocks noChangeShapeType="1"/>
          </p:cNvSpPr>
          <p:nvPr/>
        </p:nvSpPr>
        <p:spPr bwMode="auto">
          <a:xfrm flipH="1">
            <a:off x="780729"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AE053527-97F1-4981-9E6D-2CCCBE96EE30}"/>
              </a:ext>
            </a:extLst>
          </p:cNvPr>
          <p:cNvSpPr>
            <a:spLocks noChangeShapeType="1"/>
          </p:cNvSpPr>
          <p:nvPr/>
        </p:nvSpPr>
        <p:spPr bwMode="auto">
          <a:xfrm>
            <a:off x="323529"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4128791F-70FE-47CB-83D7-B612C320484A}"/>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024293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C6ADB5A-B70B-4591-85FC-AC2A8F936141}"/>
              </a:ext>
            </a:extLst>
          </p:cNvPr>
          <p:cNvSpPr>
            <a:spLocks noGrp="1"/>
          </p:cNvSpPr>
          <p:nvPr>
            <p:ph type="sldNum" sz="quarter" idx="12"/>
          </p:nvPr>
        </p:nvSpPr>
        <p:spPr/>
        <p:txBody>
          <a:bodyPr/>
          <a:lstStyle/>
          <a:p>
            <a:pPr>
              <a:defRPr/>
            </a:pPr>
            <a:fld id="{AEF71903-F711-47F8-A6E6-7225CF42791A}" type="slidenum">
              <a:rPr lang="de-DE" altLang="de-DE" smtClean="0"/>
              <a:pPr>
                <a:defRPr/>
              </a:pPr>
              <a:t>47</a:t>
            </a:fld>
            <a:endParaRPr lang="de-DE" altLang="de-DE"/>
          </a:p>
        </p:txBody>
      </p:sp>
      <p:sp>
        <p:nvSpPr>
          <p:cNvPr id="3" name="Text Box 4">
            <a:extLst>
              <a:ext uri="{FF2B5EF4-FFF2-40B4-BE49-F238E27FC236}">
                <a16:creationId xmlns:a16="http://schemas.microsoft.com/office/drawing/2014/main" id="{98B35F56-100D-4087-9DB7-F0424CFDFB55}"/>
              </a:ext>
            </a:extLst>
          </p:cNvPr>
          <p:cNvSpPr txBox="1">
            <a:spLocks noChangeArrowheads="1"/>
          </p:cNvSpPr>
          <p:nvPr/>
        </p:nvSpPr>
        <p:spPr bwMode="auto">
          <a:xfrm>
            <a:off x="581704" y="2060848"/>
            <a:ext cx="8496175"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ts val="0"/>
              </a:spcBef>
              <a:buFontTx/>
              <a:buNone/>
            </a:pPr>
            <a:r>
              <a:rPr lang="de-DE" altLang="de-DE" b="1" dirty="0" err="1">
                <a:solidFill>
                  <a:schemeClr val="bg1">
                    <a:lumMod val="50000"/>
                  </a:schemeClr>
                </a:solidFill>
                <a:latin typeface="Arial" panose="020B0604020202020204" pitchFamily="34" charset="0"/>
                <a:cs typeface="Times New Roman" panose="02020603050405020304" pitchFamily="18" charset="0"/>
              </a:rPr>
              <a:t>Homework</a:t>
            </a:r>
            <a:endParaRPr lang="de-DE" altLang="de-DE" b="1" dirty="0">
              <a:solidFill>
                <a:schemeClr val="bg1">
                  <a:lumMod val="50000"/>
                </a:schemeClr>
              </a:solidFill>
              <a:latin typeface="Arial" panose="020B0604020202020204" pitchFamily="34" charset="0"/>
              <a:cs typeface="Times New Roman" panose="02020603050405020304" pitchFamily="18" charset="0"/>
            </a:endParaRPr>
          </a:p>
          <a:p>
            <a:pPr eaLnBrk="1" hangingPunct="1">
              <a:spcBef>
                <a:spcPts val="0"/>
              </a:spcBef>
              <a:buFontTx/>
              <a:buNone/>
            </a:pPr>
            <a:endParaRPr lang="de-DE" altLang="de-DE" sz="2400" dirty="0">
              <a:solidFill>
                <a:schemeClr val="bg1">
                  <a:lumMod val="50000"/>
                </a:schemeClr>
              </a:solidFill>
              <a:latin typeface="Arial" panose="020B0604020202020204" pitchFamily="34" charset="0"/>
              <a:cs typeface="Times New Roman" panose="02020603050405020304" pitchFamily="18" charset="0"/>
            </a:endParaRPr>
          </a:p>
          <a:p>
            <a:pPr eaLnBrk="1" hangingPunct="1">
              <a:spcBef>
                <a:spcPts val="0"/>
              </a:spcBef>
              <a:buNone/>
            </a:pPr>
            <a:r>
              <a:rPr lang="de-DE" altLang="de-DE" sz="2400" dirty="0" err="1">
                <a:solidFill>
                  <a:schemeClr val="bg1">
                    <a:lumMod val="50000"/>
                  </a:schemeClr>
                </a:solidFill>
                <a:latin typeface="Arial" panose="020B0604020202020204" pitchFamily="34" charset="0"/>
                <a:cs typeface="Times New Roman" panose="02020603050405020304" pitchFamily="18" charset="0"/>
              </a:rPr>
              <a:t>Install</a:t>
            </a:r>
            <a:r>
              <a:rPr lang="de-DE" altLang="de-DE" sz="2400" dirty="0">
                <a:solidFill>
                  <a:schemeClr val="bg1">
                    <a:lumMod val="50000"/>
                  </a:schemeClr>
                </a:solidFill>
                <a:latin typeface="Arial" panose="020B0604020202020204" pitchFamily="34" charset="0"/>
                <a:cs typeface="Times New Roman" panose="02020603050405020304" pitchFamily="18" charset="0"/>
              </a:rPr>
              <a:t> </a:t>
            </a:r>
            <a:r>
              <a:rPr lang="de-DE" altLang="de-DE" sz="2400" dirty="0" err="1">
                <a:solidFill>
                  <a:schemeClr val="bg1">
                    <a:lumMod val="50000"/>
                  </a:schemeClr>
                </a:solidFill>
                <a:latin typeface="Arial" panose="020B0604020202020204" pitchFamily="34" charset="0"/>
                <a:cs typeface="Times New Roman" panose="02020603050405020304" pitchFamily="18" charset="0"/>
              </a:rPr>
              <a:t>GroIMP</a:t>
            </a:r>
            <a:r>
              <a:rPr lang="de-DE" altLang="de-DE" sz="2400" dirty="0">
                <a:solidFill>
                  <a:schemeClr val="bg1">
                    <a:lumMod val="50000"/>
                  </a:schemeClr>
                </a:solidFill>
                <a:latin typeface="Arial" panose="020B0604020202020204" pitchFamily="34" charset="0"/>
                <a:cs typeface="Times New Roman" panose="02020603050405020304" pitchFamily="18" charset="0"/>
              </a:rPr>
              <a:t> on </a:t>
            </a:r>
            <a:r>
              <a:rPr lang="de-DE" altLang="de-DE" sz="2400" dirty="0" err="1">
                <a:solidFill>
                  <a:schemeClr val="bg1">
                    <a:lumMod val="50000"/>
                  </a:schemeClr>
                </a:solidFill>
                <a:latin typeface="Arial" panose="020B0604020202020204" pitchFamily="34" charset="0"/>
                <a:cs typeface="Times New Roman" panose="02020603050405020304" pitchFamily="18" charset="0"/>
              </a:rPr>
              <a:t>your</a:t>
            </a:r>
            <a:r>
              <a:rPr lang="de-DE" altLang="de-DE" sz="2400" dirty="0">
                <a:solidFill>
                  <a:schemeClr val="bg1">
                    <a:lumMod val="50000"/>
                  </a:schemeClr>
                </a:solidFill>
                <a:latin typeface="Arial" panose="020B0604020202020204" pitchFamily="34" charset="0"/>
                <a:cs typeface="Times New Roman" panose="02020603050405020304" pitchFamily="18" charset="0"/>
              </a:rPr>
              <a:t> </a:t>
            </a:r>
            <a:r>
              <a:rPr lang="de-DE" altLang="de-DE" sz="2400" dirty="0" err="1">
                <a:solidFill>
                  <a:schemeClr val="bg1">
                    <a:lumMod val="50000"/>
                  </a:schemeClr>
                </a:solidFill>
                <a:latin typeface="Arial" panose="020B0604020202020204" pitchFamily="34" charset="0"/>
                <a:cs typeface="Times New Roman" panose="02020603050405020304" pitchFamily="18" charset="0"/>
              </a:rPr>
              <a:t>computer</a:t>
            </a:r>
            <a:r>
              <a:rPr lang="de-DE" altLang="de-DE" sz="2400" dirty="0">
                <a:solidFill>
                  <a:schemeClr val="bg1">
                    <a:lumMod val="50000"/>
                  </a:schemeClr>
                </a:solidFill>
                <a:latin typeface="Arial" panose="020B0604020202020204" pitchFamily="34" charset="0"/>
                <a:cs typeface="Times New Roman" panose="02020603050405020304" pitchFamily="18" charset="0"/>
              </a:rPr>
              <a:t> and </a:t>
            </a:r>
            <a:r>
              <a:rPr lang="de-DE" altLang="de-DE" sz="2400" dirty="0" err="1">
                <a:solidFill>
                  <a:schemeClr val="bg1">
                    <a:lumMod val="50000"/>
                  </a:schemeClr>
                </a:solidFill>
                <a:latin typeface="Arial" panose="020B0604020202020204" pitchFamily="34" charset="0"/>
                <a:cs typeface="Times New Roman" panose="02020603050405020304" pitchFamily="18" charset="0"/>
              </a:rPr>
              <a:t>run</a:t>
            </a:r>
            <a:r>
              <a:rPr lang="de-DE" altLang="de-DE" sz="2400" dirty="0">
                <a:solidFill>
                  <a:schemeClr val="bg1">
                    <a:lumMod val="50000"/>
                  </a:schemeClr>
                </a:solidFill>
                <a:latin typeface="Arial" panose="020B0604020202020204" pitchFamily="34" charset="0"/>
                <a:cs typeface="Times New Roman" panose="02020603050405020304" pitchFamily="18" charset="0"/>
              </a:rPr>
              <a:t> </a:t>
            </a:r>
            <a:r>
              <a:rPr lang="de-DE" altLang="de-DE" sz="2400" dirty="0" err="1">
                <a:solidFill>
                  <a:schemeClr val="bg1">
                    <a:lumMod val="50000"/>
                  </a:schemeClr>
                </a:solidFill>
                <a:latin typeface="Arial" panose="020B0604020202020204" pitchFamily="34" charset="0"/>
                <a:cs typeface="Times New Roman" panose="02020603050405020304" pitchFamily="18" charset="0"/>
              </a:rPr>
              <a:t>some</a:t>
            </a:r>
            <a:r>
              <a:rPr lang="de-DE" altLang="de-DE" sz="2400" dirty="0">
                <a:solidFill>
                  <a:schemeClr val="bg1">
                    <a:lumMod val="50000"/>
                  </a:schemeClr>
                </a:solidFill>
                <a:latin typeface="Arial" panose="020B0604020202020204" pitchFamily="34" charset="0"/>
                <a:cs typeface="Times New Roman" panose="02020603050405020304" pitchFamily="18" charset="0"/>
              </a:rPr>
              <a:t> </a:t>
            </a:r>
            <a:r>
              <a:rPr lang="de-DE" altLang="de-DE" sz="2400" dirty="0" err="1">
                <a:solidFill>
                  <a:schemeClr val="bg1">
                    <a:lumMod val="50000"/>
                  </a:schemeClr>
                </a:solidFill>
                <a:latin typeface="Arial" panose="020B0604020202020204" pitchFamily="34" charset="0"/>
                <a:cs typeface="Times New Roman" panose="02020603050405020304" pitchFamily="18" charset="0"/>
              </a:rPr>
              <a:t>examples</a:t>
            </a:r>
            <a:r>
              <a:rPr lang="de-DE" altLang="de-DE" sz="2400" dirty="0">
                <a:solidFill>
                  <a:schemeClr val="bg1">
                    <a:lumMod val="50000"/>
                  </a:schemeClr>
                </a:solidFill>
                <a:latin typeface="Arial" panose="020B0604020202020204" pitchFamily="34" charset="0"/>
                <a:cs typeface="Times New Roman" panose="02020603050405020304" pitchFamily="18" charset="0"/>
              </a:rPr>
              <a:t> </a:t>
            </a:r>
            <a:r>
              <a:rPr lang="de-DE" altLang="de-DE" sz="2400" dirty="0" err="1">
                <a:solidFill>
                  <a:schemeClr val="bg1">
                    <a:lumMod val="50000"/>
                  </a:schemeClr>
                </a:solidFill>
                <a:latin typeface="Arial" panose="020B0604020202020204" pitchFamily="34" charset="0"/>
                <a:cs typeface="Times New Roman" panose="02020603050405020304" pitchFamily="18" charset="0"/>
              </a:rPr>
              <a:t>from</a:t>
            </a:r>
            <a:r>
              <a:rPr lang="de-DE" altLang="de-DE" sz="2400" dirty="0">
                <a:solidFill>
                  <a:schemeClr val="bg1">
                    <a:lumMod val="50000"/>
                  </a:schemeClr>
                </a:solidFill>
                <a:latin typeface="Arial" panose="020B0604020202020204" pitchFamily="34" charset="0"/>
                <a:cs typeface="Times New Roman" panose="02020603050405020304" pitchFamily="18" charset="0"/>
              </a:rPr>
              <a:t> </a:t>
            </a:r>
            <a:r>
              <a:rPr lang="de-DE" altLang="de-DE" sz="2400" dirty="0" err="1">
                <a:solidFill>
                  <a:schemeClr val="bg1">
                    <a:lumMod val="50000"/>
                  </a:schemeClr>
                </a:solidFill>
                <a:latin typeface="Arial" panose="020B0604020202020204" pitchFamily="34" charset="0"/>
                <a:cs typeface="Times New Roman" panose="02020603050405020304" pitchFamily="18" charset="0"/>
              </a:rPr>
              <a:t>the</a:t>
            </a:r>
            <a:r>
              <a:rPr lang="de-DE" altLang="de-DE" sz="2400" dirty="0">
                <a:solidFill>
                  <a:schemeClr val="bg1">
                    <a:lumMod val="50000"/>
                  </a:schemeClr>
                </a:solidFill>
                <a:latin typeface="Arial" panose="020B0604020202020204" pitchFamily="34" charset="0"/>
                <a:cs typeface="Times New Roman" panose="02020603050405020304" pitchFamily="18" charset="0"/>
              </a:rPr>
              <a:t> </a:t>
            </a:r>
            <a:r>
              <a:rPr lang="de-DE" altLang="de-DE" sz="2400" dirty="0" err="1">
                <a:solidFill>
                  <a:schemeClr val="bg1">
                    <a:lumMod val="50000"/>
                  </a:schemeClr>
                </a:solidFill>
                <a:latin typeface="Arial" panose="020B0604020202020204" pitchFamily="34" charset="0"/>
                <a:cs typeface="Times New Roman" panose="02020603050405020304" pitchFamily="18" charset="0"/>
              </a:rPr>
              <a:t>menu</a:t>
            </a:r>
            <a:r>
              <a:rPr lang="de-DE" altLang="de-DE" sz="2400" dirty="0">
                <a:solidFill>
                  <a:schemeClr val="bg1">
                    <a:lumMod val="50000"/>
                  </a:schemeClr>
                </a:solidFill>
                <a:latin typeface="Arial" panose="020B0604020202020204" pitchFamily="34" charset="0"/>
                <a:cs typeface="Times New Roman" panose="02020603050405020304" pitchFamily="18" charset="0"/>
              </a:rPr>
              <a:t> item „</a:t>
            </a:r>
            <a:r>
              <a:rPr lang="de-DE" altLang="de-DE" sz="2400" dirty="0" err="1">
                <a:solidFill>
                  <a:schemeClr val="bg1">
                    <a:lumMod val="50000"/>
                  </a:schemeClr>
                </a:solidFill>
                <a:latin typeface="Arial" panose="020B0604020202020204" pitchFamily="34" charset="0"/>
                <a:cs typeface="Times New Roman" panose="02020603050405020304" pitchFamily="18" charset="0"/>
              </a:rPr>
              <a:t>Examples</a:t>
            </a:r>
            <a:r>
              <a:rPr lang="de-DE" altLang="de-DE" sz="2400" dirty="0">
                <a:solidFill>
                  <a:schemeClr val="bg1">
                    <a:lumMod val="50000"/>
                  </a:schemeClr>
                </a:solidFill>
                <a:latin typeface="Arial" panose="020B0604020202020204" pitchFamily="34" charset="0"/>
                <a:cs typeface="Times New Roman" panose="02020603050405020304" pitchFamily="18" charset="0"/>
              </a:rPr>
              <a:t>“</a:t>
            </a:r>
            <a:endParaRPr lang="de-DE" altLang="de-DE" sz="2800" dirty="0">
              <a:solidFill>
                <a:schemeClr val="bg1">
                  <a:lumMod val="50000"/>
                </a:schemeClr>
              </a:solidFill>
              <a:latin typeface="Arial" panose="020B0604020202020204" pitchFamily="34" charset="0"/>
              <a:cs typeface="Times New Roman" panose="02020603050405020304" pitchFamily="18" charset="0"/>
            </a:endParaRPr>
          </a:p>
          <a:p>
            <a:pPr eaLnBrk="1" hangingPunct="1">
              <a:spcBef>
                <a:spcPts val="0"/>
              </a:spcBef>
              <a:buNone/>
            </a:pPr>
            <a:endParaRPr lang="de-DE" altLang="de-DE" sz="2800" dirty="0">
              <a:solidFill>
                <a:srgbClr val="0000FF"/>
              </a:solidFill>
              <a:latin typeface="Arial" panose="020B0604020202020204" pitchFamily="34" charset="0"/>
              <a:cs typeface="Times New Roman" panose="02020603050405020304" pitchFamily="18" charset="0"/>
            </a:endParaRPr>
          </a:p>
        </p:txBody>
      </p:sp>
      <p:sp>
        <p:nvSpPr>
          <p:cNvPr id="4" name="Slide Number Placeholder 1">
            <a:extLst>
              <a:ext uri="{FF2B5EF4-FFF2-40B4-BE49-F238E27FC236}">
                <a16:creationId xmlns:a16="http://schemas.microsoft.com/office/drawing/2014/main" id="{74CD8B09-B955-46B1-BDE9-2EF9119DD875}"/>
              </a:ext>
            </a:extLst>
          </p:cNvPr>
          <p:cNvSpPr txBox="1">
            <a:spLocks/>
          </p:cNvSpPr>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1" fontAlgn="base" hangingPunct="1">
              <a:spcBef>
                <a:spcPct val="0"/>
              </a:spcBef>
              <a:spcAft>
                <a:spcPct val="0"/>
              </a:spcAft>
              <a:defRPr sz="1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fld id="{AEF71903-F711-47F8-A6E6-7225CF42791A}" type="slidenum">
              <a:rPr lang="de-DE" altLang="de-DE" smtClean="0"/>
              <a:pPr>
                <a:defRPr/>
              </a:pPr>
              <a:t>47</a:t>
            </a:fld>
            <a:endParaRPr lang="de-DE" altLang="de-DE"/>
          </a:p>
        </p:txBody>
      </p:sp>
      <p:sp>
        <p:nvSpPr>
          <p:cNvPr id="5" name="Line 3">
            <a:extLst>
              <a:ext uri="{FF2B5EF4-FFF2-40B4-BE49-F238E27FC236}">
                <a16:creationId xmlns:a16="http://schemas.microsoft.com/office/drawing/2014/main" id="{0CD4060A-3444-486D-AA40-207A9184BC30}"/>
              </a:ext>
            </a:extLst>
          </p:cNvPr>
          <p:cNvSpPr>
            <a:spLocks noChangeShapeType="1"/>
          </p:cNvSpPr>
          <p:nvPr/>
        </p:nvSpPr>
        <p:spPr bwMode="auto">
          <a:xfrm flipH="1">
            <a:off x="780729"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4B76D64E-553B-47E0-A837-C484837B194A}"/>
              </a:ext>
            </a:extLst>
          </p:cNvPr>
          <p:cNvSpPr>
            <a:spLocks noChangeShapeType="1"/>
          </p:cNvSpPr>
          <p:nvPr/>
        </p:nvSpPr>
        <p:spPr bwMode="auto">
          <a:xfrm>
            <a:off x="323529"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03CF4A04-3156-4436-A626-21C704289DEF}"/>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86759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id="{62DF68CC-5023-416B-A748-A84E2E26836E}"/>
              </a:ext>
            </a:extLst>
          </p:cNvPr>
          <p:cNvSpPr txBox="1">
            <a:spLocks noChangeArrowheads="1"/>
          </p:cNvSpPr>
          <p:nvPr/>
        </p:nvSpPr>
        <p:spPr bwMode="auto">
          <a:xfrm>
            <a:off x="467549" y="1772816"/>
            <a:ext cx="8618973" cy="1594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2800" b="1" dirty="0" err="1">
                <a:solidFill>
                  <a:srgbClr val="CC0000"/>
                </a:solidFill>
                <a:latin typeface="Arial" panose="020B0604020202020204" pitchFamily="34" charset="0"/>
                <a:cs typeface="Times New Roman" panose="02020603050405020304" pitchFamily="18" charset="0"/>
              </a:rPr>
              <a:t>What</a:t>
            </a:r>
            <a:r>
              <a:rPr lang="de-DE" altLang="de-DE" sz="2800" b="1" dirty="0">
                <a:solidFill>
                  <a:srgbClr val="CC0000"/>
                </a:solidFill>
                <a:latin typeface="Arial" panose="020B0604020202020204" pitchFamily="34" charset="0"/>
                <a:cs typeface="Times New Roman" panose="02020603050405020304" pitchFamily="18" charset="0"/>
              </a:rPr>
              <a:t> </a:t>
            </a:r>
            <a:r>
              <a:rPr lang="de-DE" altLang="de-DE" sz="2800" b="1" dirty="0" err="1">
                <a:solidFill>
                  <a:srgbClr val="CC0000"/>
                </a:solidFill>
                <a:latin typeface="Arial" panose="020B0604020202020204" pitchFamily="34" charset="0"/>
                <a:cs typeface="Times New Roman" panose="02020603050405020304" pitchFamily="18" charset="0"/>
              </a:rPr>
              <a:t>are</a:t>
            </a:r>
            <a:r>
              <a:rPr lang="de-DE" altLang="de-DE" sz="2800" b="1" dirty="0">
                <a:solidFill>
                  <a:srgbClr val="CC0000"/>
                </a:solidFill>
                <a:latin typeface="Arial" panose="020B0604020202020204" pitchFamily="34" charset="0"/>
                <a:cs typeface="Times New Roman" panose="02020603050405020304" pitchFamily="18" charset="0"/>
              </a:rPr>
              <a:t> </a:t>
            </a:r>
            <a:r>
              <a:rPr lang="de-DE" altLang="de-DE" sz="2800" b="1" dirty="0" err="1">
                <a:solidFill>
                  <a:srgbClr val="CC0000"/>
                </a:solidFill>
                <a:latin typeface="Arial" panose="020B0604020202020204" pitchFamily="34" charset="0"/>
                <a:cs typeface="Times New Roman" panose="02020603050405020304" pitchFamily="18" charset="0"/>
              </a:rPr>
              <a:t>Functional</a:t>
            </a:r>
            <a:r>
              <a:rPr lang="de-DE" altLang="de-DE" sz="2800" b="1" dirty="0">
                <a:solidFill>
                  <a:srgbClr val="CC0000"/>
                </a:solidFill>
                <a:latin typeface="Arial" panose="020B0604020202020204" pitchFamily="34" charset="0"/>
                <a:cs typeface="Times New Roman" panose="02020603050405020304" pitchFamily="18" charset="0"/>
              </a:rPr>
              <a:t> </a:t>
            </a:r>
            <a:r>
              <a:rPr lang="de-DE" altLang="de-DE" sz="2800" b="1" dirty="0" err="1">
                <a:solidFill>
                  <a:srgbClr val="CC0000"/>
                </a:solidFill>
                <a:latin typeface="Arial" panose="020B0604020202020204" pitchFamily="34" charset="0"/>
                <a:cs typeface="Times New Roman" panose="02020603050405020304" pitchFamily="18" charset="0"/>
              </a:rPr>
              <a:t>Structural</a:t>
            </a:r>
            <a:r>
              <a:rPr lang="de-DE" altLang="de-DE" sz="2800" b="1" dirty="0">
                <a:solidFill>
                  <a:srgbClr val="CC0000"/>
                </a:solidFill>
                <a:latin typeface="Arial" panose="020B0604020202020204" pitchFamily="34" charset="0"/>
                <a:cs typeface="Times New Roman" panose="02020603050405020304" pitchFamily="18" charset="0"/>
              </a:rPr>
              <a:t> Plant Models?</a:t>
            </a:r>
          </a:p>
          <a:p>
            <a:pPr algn="ctr" eaLnBrk="1" hangingPunct="1">
              <a:buFontTx/>
              <a:buNone/>
            </a:pPr>
            <a:r>
              <a:rPr lang="de-DE" altLang="de-DE" sz="2800" b="1" dirty="0">
                <a:solidFill>
                  <a:srgbClr val="CC0000"/>
                </a:solidFill>
                <a:latin typeface="Arial" panose="020B0604020202020204" pitchFamily="34" charset="0"/>
                <a:cs typeface="Times New Roman" panose="02020603050405020304" pitchFamily="18" charset="0"/>
              </a:rPr>
              <a:t>(FSPM)</a:t>
            </a:r>
          </a:p>
          <a:p>
            <a:pPr algn="ctr" eaLnBrk="1" hangingPunct="1">
              <a:spcBef>
                <a:spcPct val="50000"/>
              </a:spcBef>
              <a:buFontTx/>
              <a:buNone/>
            </a:pPr>
            <a:r>
              <a:rPr lang="de-DE" altLang="de-DE" sz="2400" b="1" dirty="0">
                <a:latin typeface="Arial" panose="020B0604020202020204" pitchFamily="34" charset="0"/>
                <a:cs typeface="Times New Roman" panose="02020603050405020304" pitchFamily="18" charset="0"/>
              </a:rPr>
              <a:t>  </a:t>
            </a:r>
            <a:endParaRPr lang="de-DE" altLang="de-DE" sz="2400" b="1" dirty="0">
              <a:solidFill>
                <a:srgbClr val="0000FF"/>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D3334D20-CCA6-4ABC-B2FE-0825972ADC4C}"/>
              </a:ext>
            </a:extLst>
          </p:cNvPr>
          <p:cNvSpPr>
            <a:spLocks noGrp="1"/>
          </p:cNvSpPr>
          <p:nvPr>
            <p:ph type="sldNum" sz="quarter" idx="12"/>
          </p:nvPr>
        </p:nvSpPr>
        <p:spPr/>
        <p:txBody>
          <a:bodyPr/>
          <a:lstStyle/>
          <a:p>
            <a:pPr>
              <a:defRPr/>
            </a:pPr>
            <a:fld id="{AEF71903-F711-47F8-A6E6-7225CF42791A}" type="slidenum">
              <a:rPr lang="de-DE" altLang="de-DE" smtClean="0"/>
              <a:pPr>
                <a:defRPr/>
              </a:pPr>
              <a:t>5</a:t>
            </a:fld>
            <a:endParaRPr lang="de-DE" altLang="de-DE"/>
          </a:p>
        </p:txBody>
      </p:sp>
      <p:sp>
        <p:nvSpPr>
          <p:cNvPr id="4" name="Line 3">
            <a:extLst>
              <a:ext uri="{FF2B5EF4-FFF2-40B4-BE49-F238E27FC236}">
                <a16:creationId xmlns:a16="http://schemas.microsoft.com/office/drawing/2014/main" id="{2328B0BE-8C49-44B0-B5B8-DBDCC53B8882}"/>
              </a:ext>
            </a:extLst>
          </p:cNvPr>
          <p:cNvSpPr>
            <a:spLocks noChangeShapeType="1"/>
          </p:cNvSpPr>
          <p:nvPr/>
        </p:nvSpPr>
        <p:spPr bwMode="auto">
          <a:xfrm flipH="1">
            <a:off x="780729"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C5DF7BA3-7A8E-4B88-8A69-934954DBF599}"/>
              </a:ext>
            </a:extLst>
          </p:cNvPr>
          <p:cNvSpPr>
            <a:spLocks noChangeShapeType="1"/>
          </p:cNvSpPr>
          <p:nvPr/>
        </p:nvSpPr>
        <p:spPr bwMode="auto">
          <a:xfrm>
            <a:off x="323529"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D3212654-E0A9-4ADF-A91D-B2C6019C9024}"/>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 screenshot of a cell phone&#10;&#10;Description automatically generated">
            <a:extLst>
              <a:ext uri="{FF2B5EF4-FFF2-40B4-BE49-F238E27FC236}">
                <a16:creationId xmlns:a16="http://schemas.microsoft.com/office/drawing/2014/main" id="{000BFE3B-AFFB-40F2-BAEA-A9E4A3BA54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836613"/>
            <a:ext cx="833120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668309DD-5DF5-4A13-BC6D-E199E00BEC93}"/>
              </a:ext>
            </a:extLst>
          </p:cNvPr>
          <p:cNvSpPr>
            <a:spLocks noGrp="1"/>
          </p:cNvSpPr>
          <p:nvPr>
            <p:ph type="sldNum" sz="quarter" idx="12"/>
          </p:nvPr>
        </p:nvSpPr>
        <p:spPr/>
        <p:txBody>
          <a:bodyPr/>
          <a:lstStyle/>
          <a:p>
            <a:pPr>
              <a:defRPr/>
            </a:pPr>
            <a:fld id="{AEF71903-F711-47F8-A6E6-7225CF42791A}" type="slidenum">
              <a:rPr lang="de-DE" altLang="de-DE" smtClean="0"/>
              <a:pPr>
                <a:defRPr/>
              </a:pPr>
              <a:t>6</a:t>
            </a:fld>
            <a:endParaRPr lang="de-DE" altLang="de-DE"/>
          </a:p>
        </p:txBody>
      </p:sp>
      <p:sp>
        <p:nvSpPr>
          <p:cNvPr id="4" name="Line 3">
            <a:extLst>
              <a:ext uri="{FF2B5EF4-FFF2-40B4-BE49-F238E27FC236}">
                <a16:creationId xmlns:a16="http://schemas.microsoft.com/office/drawing/2014/main" id="{001ED438-9393-4471-9914-90D8A28C0F01}"/>
              </a:ext>
            </a:extLst>
          </p:cNvPr>
          <p:cNvSpPr>
            <a:spLocks noChangeShapeType="1"/>
          </p:cNvSpPr>
          <p:nvPr/>
        </p:nvSpPr>
        <p:spPr bwMode="auto">
          <a:xfrm flipH="1">
            <a:off x="780729"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40FFB695-2D1E-4027-823D-92AC99F1C24D}"/>
              </a:ext>
            </a:extLst>
          </p:cNvPr>
          <p:cNvSpPr>
            <a:spLocks noChangeShapeType="1"/>
          </p:cNvSpPr>
          <p:nvPr/>
        </p:nvSpPr>
        <p:spPr bwMode="auto">
          <a:xfrm>
            <a:off x="323529"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8EC5801D-18EE-4EB7-AAEA-C740F49135F9}"/>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 screenshot of a cell phone&#10;&#10;Description automatically generated">
            <a:extLst>
              <a:ext uri="{FF2B5EF4-FFF2-40B4-BE49-F238E27FC236}">
                <a16:creationId xmlns:a16="http://schemas.microsoft.com/office/drawing/2014/main" id="{D7522213-F1C7-478B-82C1-FCCCCE7C28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613"/>
            <a:ext cx="8332788"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A close up of a logo&#10;&#10;Description automatically generated">
            <a:extLst>
              <a:ext uri="{FF2B5EF4-FFF2-40B4-BE49-F238E27FC236}">
                <a16:creationId xmlns:a16="http://schemas.microsoft.com/office/drawing/2014/main" id="{B72178F7-7800-42A7-9A4C-3F3146D7A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628775"/>
            <a:ext cx="3475037"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66FC5A03-9283-4961-A7EE-368FD85EC448}"/>
              </a:ext>
            </a:extLst>
          </p:cNvPr>
          <p:cNvSpPr>
            <a:spLocks noGrp="1"/>
          </p:cNvSpPr>
          <p:nvPr>
            <p:ph type="sldNum" sz="quarter" idx="12"/>
          </p:nvPr>
        </p:nvSpPr>
        <p:spPr/>
        <p:txBody>
          <a:bodyPr/>
          <a:lstStyle/>
          <a:p>
            <a:pPr>
              <a:defRPr/>
            </a:pPr>
            <a:fld id="{AEF71903-F711-47F8-A6E6-7225CF42791A}" type="slidenum">
              <a:rPr lang="de-DE" altLang="de-DE" smtClean="0"/>
              <a:pPr>
                <a:defRPr/>
              </a:pPr>
              <a:t>7</a:t>
            </a:fld>
            <a:endParaRPr lang="de-DE" altLang="de-DE"/>
          </a:p>
        </p:txBody>
      </p:sp>
      <p:sp>
        <p:nvSpPr>
          <p:cNvPr id="5" name="Line 3">
            <a:extLst>
              <a:ext uri="{FF2B5EF4-FFF2-40B4-BE49-F238E27FC236}">
                <a16:creationId xmlns:a16="http://schemas.microsoft.com/office/drawing/2014/main" id="{4CA23AA6-5474-432E-9AE9-0BB06CF9C4DC}"/>
              </a:ext>
            </a:extLst>
          </p:cNvPr>
          <p:cNvSpPr>
            <a:spLocks noChangeShapeType="1"/>
          </p:cNvSpPr>
          <p:nvPr/>
        </p:nvSpPr>
        <p:spPr bwMode="auto">
          <a:xfrm flipH="1">
            <a:off x="683568"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C05703C6-8A20-4A4B-BE84-BB16D36F5C56}"/>
              </a:ext>
            </a:extLst>
          </p:cNvPr>
          <p:cNvSpPr>
            <a:spLocks noChangeShapeType="1"/>
          </p:cNvSpPr>
          <p:nvPr/>
        </p:nvSpPr>
        <p:spPr bwMode="auto">
          <a:xfrm>
            <a:off x="251520"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18BD9F4A-9883-404C-9FC4-0CCB03CF4F0C}"/>
              </a:ext>
            </a:extLst>
          </p:cNvPr>
          <p:cNvCxnSpPr>
            <a:cxnSpLocks noChangeShapeType="1"/>
          </p:cNvCxnSpPr>
          <p:nvPr/>
        </p:nvCxnSpPr>
        <p:spPr bwMode="auto">
          <a:xfrm rot="-5400000">
            <a:off x="265808"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 screenshot of a cell phone&#10;&#10;Description automatically generated">
            <a:extLst>
              <a:ext uri="{FF2B5EF4-FFF2-40B4-BE49-F238E27FC236}">
                <a16:creationId xmlns:a16="http://schemas.microsoft.com/office/drawing/2014/main" id="{F22AAE5A-8091-417F-BBEA-EF5B033B56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064" y="692696"/>
            <a:ext cx="6553200"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A close up of a logo&#10;&#10;Description automatically generated">
            <a:extLst>
              <a:ext uri="{FF2B5EF4-FFF2-40B4-BE49-F238E27FC236}">
                <a16:creationId xmlns:a16="http://schemas.microsoft.com/office/drawing/2014/main" id="{66A29C04-AAC6-4B78-8BD6-5059D5211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1341438"/>
            <a:ext cx="29114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a:extLst>
              <a:ext uri="{FF2B5EF4-FFF2-40B4-BE49-F238E27FC236}">
                <a16:creationId xmlns:a16="http://schemas.microsoft.com/office/drawing/2014/main" id="{E41574B7-DB1B-4520-9DD1-74FFDE7665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4508500"/>
            <a:ext cx="300990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997B1F8C-03C0-4795-93D1-4A7F382AD6E6}"/>
              </a:ext>
            </a:extLst>
          </p:cNvPr>
          <p:cNvSpPr>
            <a:spLocks noGrp="1"/>
          </p:cNvSpPr>
          <p:nvPr>
            <p:ph type="sldNum" sz="quarter" idx="12"/>
          </p:nvPr>
        </p:nvSpPr>
        <p:spPr/>
        <p:txBody>
          <a:bodyPr/>
          <a:lstStyle/>
          <a:p>
            <a:pPr>
              <a:defRPr/>
            </a:pPr>
            <a:fld id="{AEF71903-F711-47F8-A6E6-7225CF42791A}" type="slidenum">
              <a:rPr lang="de-DE" altLang="de-DE" smtClean="0"/>
              <a:pPr>
                <a:defRPr/>
              </a:pPr>
              <a:t>8</a:t>
            </a:fld>
            <a:endParaRPr lang="de-DE" altLang="de-DE"/>
          </a:p>
        </p:txBody>
      </p:sp>
      <p:sp>
        <p:nvSpPr>
          <p:cNvPr id="6" name="Line 3">
            <a:extLst>
              <a:ext uri="{FF2B5EF4-FFF2-40B4-BE49-F238E27FC236}">
                <a16:creationId xmlns:a16="http://schemas.microsoft.com/office/drawing/2014/main" id="{130945B0-39F7-4688-A50A-739CBB77F274}"/>
              </a:ext>
            </a:extLst>
          </p:cNvPr>
          <p:cNvSpPr>
            <a:spLocks noChangeShapeType="1"/>
          </p:cNvSpPr>
          <p:nvPr/>
        </p:nvSpPr>
        <p:spPr bwMode="auto">
          <a:xfrm flipH="1">
            <a:off x="780729"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4">
            <a:extLst>
              <a:ext uri="{FF2B5EF4-FFF2-40B4-BE49-F238E27FC236}">
                <a16:creationId xmlns:a16="http://schemas.microsoft.com/office/drawing/2014/main" id="{B2F738F9-D897-4E51-BFC8-8A5F4825B993}"/>
              </a:ext>
            </a:extLst>
          </p:cNvPr>
          <p:cNvSpPr>
            <a:spLocks noChangeShapeType="1"/>
          </p:cNvSpPr>
          <p:nvPr/>
        </p:nvSpPr>
        <p:spPr bwMode="auto">
          <a:xfrm>
            <a:off x="323529"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8" name="AutoShape 5">
            <a:extLst>
              <a:ext uri="{FF2B5EF4-FFF2-40B4-BE49-F238E27FC236}">
                <a16:creationId xmlns:a16="http://schemas.microsoft.com/office/drawing/2014/main" id="{C7A5F0FD-AF68-4A10-A6B5-F7B9DE81E556}"/>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 screenshot of a cell phone&#10;&#10;Description automatically generated">
            <a:extLst>
              <a:ext uri="{FF2B5EF4-FFF2-40B4-BE49-F238E27FC236}">
                <a16:creationId xmlns:a16="http://schemas.microsoft.com/office/drawing/2014/main" id="{30AB9FF7-B76D-4548-B855-12869B27F5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064" y="692696"/>
            <a:ext cx="6553200"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A close up of a logo&#10;&#10;Description automatically generated">
            <a:extLst>
              <a:ext uri="{FF2B5EF4-FFF2-40B4-BE49-F238E27FC236}">
                <a16:creationId xmlns:a16="http://schemas.microsoft.com/office/drawing/2014/main" id="{F4AD58EC-AF54-4C92-87A4-7D1D1C6C75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1341438"/>
            <a:ext cx="29114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a:extLst>
              <a:ext uri="{FF2B5EF4-FFF2-40B4-BE49-F238E27FC236}">
                <a16:creationId xmlns:a16="http://schemas.microsoft.com/office/drawing/2014/main" id="{F5A339B3-AB05-48B5-BF05-D27737DA6C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4508500"/>
            <a:ext cx="300990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A screenshot of a cell phone&#10;&#10;Description automatically generated">
            <a:extLst>
              <a:ext uri="{FF2B5EF4-FFF2-40B4-BE49-F238E27FC236}">
                <a16:creationId xmlns:a16="http://schemas.microsoft.com/office/drawing/2014/main" id="{E0B85749-5FCA-45C5-8A01-1FEF919939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8538" y="4581525"/>
            <a:ext cx="41624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19B454E-0460-499A-ACF2-CA530F44EB71}"/>
              </a:ext>
            </a:extLst>
          </p:cNvPr>
          <p:cNvSpPr>
            <a:spLocks noGrp="1"/>
          </p:cNvSpPr>
          <p:nvPr>
            <p:ph type="sldNum" sz="quarter" idx="12"/>
          </p:nvPr>
        </p:nvSpPr>
        <p:spPr/>
        <p:txBody>
          <a:bodyPr/>
          <a:lstStyle/>
          <a:p>
            <a:pPr>
              <a:defRPr/>
            </a:pPr>
            <a:fld id="{AEF71903-F711-47F8-A6E6-7225CF42791A}" type="slidenum">
              <a:rPr lang="de-DE" altLang="de-DE" smtClean="0"/>
              <a:pPr>
                <a:defRPr/>
              </a:pPr>
              <a:t>9</a:t>
            </a:fld>
            <a:endParaRPr lang="de-DE" altLang="de-DE"/>
          </a:p>
        </p:txBody>
      </p:sp>
      <p:sp>
        <p:nvSpPr>
          <p:cNvPr id="7" name="Line 3">
            <a:extLst>
              <a:ext uri="{FF2B5EF4-FFF2-40B4-BE49-F238E27FC236}">
                <a16:creationId xmlns:a16="http://schemas.microsoft.com/office/drawing/2014/main" id="{49F8A503-B99A-40AC-BC0E-14D8462DECC1}"/>
              </a:ext>
            </a:extLst>
          </p:cNvPr>
          <p:cNvSpPr>
            <a:spLocks noChangeShapeType="1"/>
          </p:cNvSpPr>
          <p:nvPr/>
        </p:nvSpPr>
        <p:spPr bwMode="auto">
          <a:xfrm flipH="1">
            <a:off x="780729"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4">
            <a:extLst>
              <a:ext uri="{FF2B5EF4-FFF2-40B4-BE49-F238E27FC236}">
                <a16:creationId xmlns:a16="http://schemas.microsoft.com/office/drawing/2014/main" id="{9B14B4A3-6E29-4C73-99E4-03FC05B7EE33}"/>
              </a:ext>
            </a:extLst>
          </p:cNvPr>
          <p:cNvSpPr>
            <a:spLocks noChangeShapeType="1"/>
          </p:cNvSpPr>
          <p:nvPr/>
        </p:nvSpPr>
        <p:spPr bwMode="auto">
          <a:xfrm>
            <a:off x="323529"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9" name="AutoShape 5">
            <a:extLst>
              <a:ext uri="{FF2B5EF4-FFF2-40B4-BE49-F238E27FC236}">
                <a16:creationId xmlns:a16="http://schemas.microsoft.com/office/drawing/2014/main" id="{4731404F-403D-4A12-B2AD-DE3F95534AB6}"/>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1771</Words>
  <Application>Microsoft Office PowerPoint</Application>
  <PresentationFormat>Bildschirmpräsentation (4:3)</PresentationFormat>
  <Paragraphs>380</Paragraphs>
  <Slides>47</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47</vt:i4>
      </vt:variant>
    </vt:vector>
  </HeadingPairs>
  <TitlesOfParts>
    <vt:vector size="54" baseType="lpstr">
      <vt:lpstr>Arial</vt:lpstr>
      <vt:lpstr>Calibri</vt:lpstr>
      <vt:lpstr>Courier New</vt:lpstr>
      <vt:lpstr>Symbol</vt:lpstr>
      <vt:lpstr>Times New Roman</vt:lpstr>
      <vt:lpstr>Wingdings</vt:lpstr>
      <vt:lpstr>Standarddesign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BTU Cottbus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Winfried Kurth</dc:creator>
  <cp:lastModifiedBy>Kurth, Winfried</cp:lastModifiedBy>
  <cp:revision>252</cp:revision>
  <dcterms:created xsi:type="dcterms:W3CDTF">2006-10-23T15:58:10Z</dcterms:created>
  <dcterms:modified xsi:type="dcterms:W3CDTF">2021-04-15T14:57:29Z</dcterms:modified>
</cp:coreProperties>
</file>