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13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71" r:id="rId15"/>
    <p:sldId id="272" r:id="rId16"/>
    <p:sldId id="275" r:id="rId17"/>
    <p:sldId id="273" r:id="rId18"/>
    <p:sldId id="274" r:id="rId19"/>
    <p:sldId id="276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327" autoAdjust="0"/>
  </p:normalViewPr>
  <p:slideViewPr>
    <p:cSldViewPr snapToGrid="0">
      <p:cViewPr varScale="1">
        <p:scale>
          <a:sx n="56" d="100"/>
          <a:sy n="56" d="100"/>
        </p:scale>
        <p:origin x="12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98374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6196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Because of having no real time dynamic update for fusion and surface extension therefore these approaches are impractical </a:t>
            </a:r>
            <a:endParaRPr dirty="0"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8400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The first stage is depth map conversion.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The second stage calculates the global/world camera pose (its location and orientation)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The third stage is fusing (or “integration”) of the depth data from the known sensor pose into a single volumetric representation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The reconstruction volume can be </a:t>
            </a:r>
            <a:r>
              <a:rPr lang="en-US" dirty="0" err="1" smtClean="0"/>
              <a:t>raycast</a:t>
            </a:r>
            <a:r>
              <a:rPr lang="en-US" dirty="0" smtClean="0"/>
              <a:t> from a sensor pose </a:t>
            </a:r>
            <a:r>
              <a:rPr lang="en-US" smtClean="0"/>
              <a:t>and render visible image of the 3D reconstruction volume</a:t>
            </a:r>
            <a:endParaRPr dirty="0"/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3165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200"/>
              <a:t>According to our noise model [Nguyen et al. 2012], the surface lies within the truncation region (in gray),and any intersecting voxels will need to be refined.</a:t>
            </a:r>
          </a:p>
          <a:p>
            <a:pPr lvl="0" rtl="0">
              <a:lnSpc>
                <a:spcPct val="90000"/>
              </a:lnSpc>
              <a:spcBef>
                <a:spcPts val="1400"/>
              </a:spcBef>
              <a:buNone/>
            </a:pPr>
            <a:r>
              <a:rPr lang="en-US" sz="1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majoritz of root voxel are free space (cyan) and dont require refinement.</a:t>
            </a:r>
          </a:p>
          <a:p>
            <a:pPr lvl="0" rtl="0">
              <a:lnSpc>
                <a:spcPct val="90000"/>
              </a:lnSpc>
              <a:spcBef>
                <a:spcPts val="1400"/>
              </a:spcBef>
              <a:buNone/>
            </a:pPr>
            <a:r>
              <a:rPr lang="en-US" sz="1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 common scenario that occurs due to noise or moving objects is that a previously refined voxel (in yellow) is subsequently observed as free space. Our strategy for dealing with these cases is to store metadata at interior nodes, similar to a hierarchical z-buffer [Greeneet al. 1993].</a:t>
            </a:r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001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The backing store is an array of n fixed-sized blocks, where each block has size equal to an entire grid at that level.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70521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 dirty="0"/>
              <a:t>To ensure that raycasting skips large portions of free space away from geometry, we retain the job queues from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/>
              <a:t>integration to perform summarization in parallel.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/>
              <a:t>signed distance </a:t>
            </a:r>
            <a:r>
              <a:rPr lang="en-US" dirty="0" smtClean="0"/>
              <a:t>field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atomic queues</a:t>
            </a:r>
            <a:r>
              <a:rPr lang="en-US" sz="1100" b="0" i="0" u="none" strike="noStrike" cap="none" baseline="0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crash friendly </a:t>
            </a:r>
            <a:r>
              <a:rPr lang="en-US" sz="11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queue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that persists </a:t>
            </a:r>
            <a:r>
              <a:rPr lang="en-US" sz="11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queue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state and can restart. uses a worker pool and has configurable concurrency.</a:t>
            </a:r>
            <a:endParaRPr lang="en-US" dirty="0"/>
          </a:p>
        </p:txBody>
      </p:sp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80099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59239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signed distance fields(SDF)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14960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46152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7761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Structure from motion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en-US" sz="11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SfM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is a range imaging technique for estimating three-dimensional </a:t>
            </a:r>
            <a:r>
              <a:rPr lang="en-US" sz="11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structures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from two-dimensional image sequences that may be coupled with local </a:t>
            </a:r>
            <a:r>
              <a:rPr lang="en-US" sz="11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motion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signals</a:t>
            </a:r>
            <a:endParaRPr dirty="0"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3053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Volumetric method – well-known</a:t>
            </a:r>
            <a:r>
              <a:rPr lang="en-US" sz="1100" i="0" u="none" strike="noStrike" cap="none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reconstruction method.</a:t>
            </a:r>
            <a:endParaRPr dirty="0"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8445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Consumer depth cameras have made real-time depth sensing useful.</a:t>
            </a:r>
          </a:p>
          <a:p>
            <a:r>
              <a:rPr lang="en-US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Autonomous Guidance </a:t>
            </a:r>
            <a:r>
              <a:rPr lang="en-US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 instantaneous feedback to users as they scan an object or scene.</a:t>
            </a:r>
            <a:endParaRPr dirty="0"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2985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GPU = graphical processing unit</a:t>
            </a:r>
            <a:endParaRPr dirty="0"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49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b="0" i="0" u="none" strike="noStrike" cap="none" dirty="0" smtClean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triangulation based methods = used in the calculation of point on surface with</a:t>
            </a:r>
            <a:r>
              <a:rPr lang="en-US" sz="1100" b="0" i="0" u="none" strike="noStrike" cap="none" baseline="0" dirty="0" smtClean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geometrical methods</a:t>
            </a:r>
            <a:endParaRPr dirty="0"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9289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methods typically use volumetric data structures either storing </a:t>
            </a:r>
            <a:r>
              <a:rPr lang="en-US" sz="11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simple state information </a:t>
            </a:r>
            <a:r>
              <a:rPr lang="en-US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 as </a:t>
            </a:r>
            <a:r>
              <a:rPr lang="en-US" sz="11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occupancy</a:t>
            </a:r>
          </a:p>
          <a:p>
            <a:r>
              <a:rPr lang="en-US" sz="11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Occupancy </a:t>
            </a:r>
            <a:r>
              <a:rPr lang="en-US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typically generate binary occupancy grids from multiple range images, and share similarities with voxel carving methods based on image silhouettes.</a:t>
            </a:r>
          </a:p>
          <a:p>
            <a:r>
              <a:rPr lang="en-US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computer graphics, implicit surface representations based </a:t>
            </a:r>
            <a:r>
              <a:rPr lang="en-US" sz="11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signed distance fields </a:t>
            </a:r>
            <a:r>
              <a:rPr lang="en-US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common for rendering and physical simulation.</a:t>
            </a:r>
          </a:p>
          <a:p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</a:t>
            </a:r>
            <a:r>
              <a:rPr lang="en-US" sz="11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outlier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an observation that appears to deviate </a:t>
            </a:r>
            <a:r>
              <a:rPr lang="en-US" sz="11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markedl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from other observations in the sample. To decrease</a:t>
            </a:r>
            <a:r>
              <a:rPr lang="en-US" sz="11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possibility of wrong data.</a:t>
            </a:r>
            <a:endParaRPr dirty="0"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9043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MVS = Multi-View Stereo</a:t>
            </a:r>
            <a:r>
              <a:rPr lang="en-US" baseline="0" dirty="0" smtClean="0"/>
              <a:t> – Creation of 3D object from images(different perspectives ) of an object 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 smtClean="0"/>
              <a:t>SFM = structure from motion - 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a range imaging technique for estimating three-dimensional </a:t>
            </a:r>
            <a:r>
              <a:rPr lang="en-US" sz="11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structures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from two-dimensional image sequences.</a:t>
            </a:r>
          </a:p>
          <a:p>
            <a:r>
              <a:rPr lang="en-US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Unlike active sensors, depth estimation can result in non-systematic noise and outliers, particularly if frame rate is critical.</a:t>
            </a:r>
          </a:p>
          <a:p>
            <a:r>
              <a:rPr lang="en-US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Recasting the problem as a global optimization (finding out a best solution),</a:t>
            </a:r>
            <a:endParaRPr dirty="0"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826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tradeoffs between scale, quality and speed have led some researchers to forgo scale completely.</a:t>
            </a:r>
          </a:p>
          <a:p>
            <a:r>
              <a:rPr lang="en-US" sz="11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Iterative Closest Point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en-US" sz="11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ICP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is an </a:t>
            </a:r>
            <a:r>
              <a:rPr lang="en-US" sz="11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employed to minimize the difference between two clouds of </a:t>
            </a:r>
            <a:r>
              <a:rPr lang="en-US" sz="11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points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1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KinectFusion</a:t>
            </a:r>
            <a:r>
              <a:rPr lang="en-US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provides 3D object scanning and model creation using a Kinect for Windows sensor.</a:t>
            </a:r>
          </a:p>
          <a:p>
            <a:r>
              <a:rPr lang="en-US" sz="1100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kinect</a:t>
            </a:r>
            <a:r>
              <a:rPr lang="en-US" sz="11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is</a:t>
            </a:r>
            <a:r>
              <a:rPr lang="en-US" sz="1100" b="0" i="0" u="none" strike="noStrike" cap="none" baseline="0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motion sensing device.</a:t>
            </a:r>
            <a:endParaRPr dirty="0"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1242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358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88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582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761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445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716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050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897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594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752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747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3729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3600" b="1" i="0" u="none" strike="noStrike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Scalable Real-time Volumetric Surface Reconstruction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91440" marR="0" lvl="0" indent="-9144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Jiawen</a:t>
            </a:r>
            <a:r>
              <a:rPr lang="en-US" sz="20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Chen Dennis </a:t>
            </a:r>
            <a:r>
              <a:rPr lang="en-US" sz="2000" b="0" i="0" u="none" strike="noStrike" cap="none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Bautembach</a:t>
            </a:r>
            <a:r>
              <a:rPr lang="en-US" sz="20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strike="noStrike" cap="none" dirty="0" err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Shahram</a:t>
            </a:r>
            <a:r>
              <a:rPr lang="en-US" sz="20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Izadi</a:t>
            </a:r>
          </a:p>
          <a:p>
            <a:pPr marL="91440" marR="0" lvl="0" indent="-91440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20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Microsoft Research, Cambridge, UK</a:t>
            </a:r>
          </a:p>
          <a:p>
            <a:pPr marL="91440" marR="0" lvl="0" indent="-91440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91440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Computer Graphics</a:t>
            </a:r>
          </a:p>
          <a:p>
            <a:pPr marL="91440" marR="0" lvl="0" indent="-91440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32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Mian Athar Naqash</a:t>
            </a:r>
          </a:p>
          <a:p>
            <a:pPr marL="91440" marR="0" lvl="0" indent="-91440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lang="en-US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21570550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Extending </a:t>
            </a:r>
            <a:r>
              <a:rPr lang="en-US" sz="4800" b="0" i="0" u="none" strike="noStrike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kinect</a:t>
            </a: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fusion</a:t>
            </a:r>
            <a:endParaRPr lang="en-US" sz="4800" b="0" i="0" u="none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Kinectfusion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provides </a:t>
            </a: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3D object scanning 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and model creation using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Stream: </a:t>
            </a:r>
          </a:p>
          <a:p>
            <a:pPr lvl="1"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0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graphics memory is streamed and cleaned but the volume of the camera position should be maintained.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Motion volume: </a:t>
            </a:r>
          </a:p>
          <a:p>
            <a:pPr lvl="1"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0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Camera moves with the sensors around the camera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 this approach transform the distance field into </a:t>
            </a: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active region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No real time dynamic update for fusion and surface extension</a:t>
            </a:r>
          </a:p>
          <a:p>
            <a:pPr lvl="1"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0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approaches are impractical </a:t>
            </a:r>
            <a:endParaRPr lang="en-US" sz="20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 descr="Dn188670.k4w_fusion_4(en-us,IEB.10).png"/>
          <p:cNvSpPr/>
          <p:nvPr/>
        </p:nvSpPr>
        <p:spPr>
          <a:xfrm>
            <a:off x="155575" y="-144463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3D reconstruction pipeline</a:t>
            </a:r>
            <a:endParaRPr lang="en-US" sz="4800" b="0" i="0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pipeline</a:t>
            </a:r>
            <a:r>
              <a:rPr lang="en-US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that we are using is based on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KinectFusion </a:t>
            </a:r>
            <a:r>
              <a:rPr lang="en-US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system.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We want to combine </a:t>
            </a:r>
            <a:r>
              <a:rPr lang="en-US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both</a:t>
            </a:r>
            <a:r>
              <a:rPr lang="en-US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the </a:t>
            </a:r>
            <a:r>
              <a:rPr lang="en-US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noisy depth maps and the memory </a:t>
            </a:r>
            <a:r>
              <a:rPr lang="en-US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efficient </a:t>
            </a:r>
            <a:r>
              <a:rPr lang="en-US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volumetric data structure</a:t>
            </a:r>
          </a:p>
        </p:txBody>
      </p:sp>
      <p:pic>
        <p:nvPicPr>
          <p:cNvPr id="4" name="Shape 168" descr="Dn188670.k4w_fusion_pipeline(en-us,IEB.10)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82188" y="3426694"/>
            <a:ext cx="6808424" cy="2544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944477" y="6095208"/>
            <a:ext cx="7083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 : https</a:t>
            </a:r>
            <a:r>
              <a:rPr lang="en-US" sz="900" dirty="0"/>
              <a:t>://www.researchgate.net/figure/220877151_fig7_Figure-11-Overview-of-tracking-and-reconstruction-pipeline-from-raw-depth-map-to</a:t>
            </a:r>
          </a:p>
        </p:txBody>
      </p:sp>
      <p:sp>
        <p:nvSpPr>
          <p:cNvPr id="3" name="Rectangle 2"/>
          <p:cNvSpPr/>
          <p:nvPr/>
        </p:nvSpPr>
        <p:spPr>
          <a:xfrm>
            <a:off x="4551216" y="5112328"/>
            <a:ext cx="1946565" cy="831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Data Structure Design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idx="1"/>
          </p:nvPr>
        </p:nvSpPr>
        <p:spPr>
          <a:xfrm>
            <a:off x="838200" y="1987308"/>
            <a:ext cx="7213979" cy="4351338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The design consist of </a:t>
            </a:r>
            <a:r>
              <a:rPr lang="en-US" sz="2400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3 level 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The 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root(red) </a:t>
            </a:r>
            <a:r>
              <a:rPr lang="en-US" sz="2400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is a </a:t>
            </a:r>
            <a:r>
              <a:rPr lang="en-US" sz="2400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fully allocated grid </a:t>
            </a:r>
            <a:r>
              <a:rPr lang="en-US" sz="2400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and provides a </a:t>
            </a:r>
            <a:r>
              <a:rPr lang="en-US" sz="2400" dirty="0"/>
              <a:t>rough </a:t>
            </a:r>
            <a:r>
              <a:rPr lang="en-US" sz="2400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subdivision of the physical volume. 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Truncation region </a:t>
            </a:r>
            <a:r>
              <a:rPr lang="en-US" sz="2400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i.e. in grey needs to be refined.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dirty="0" smtClean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Refinement 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is </a:t>
            </a:r>
            <a:r>
              <a:rPr lang="en-US" sz="2400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repeated again and again until we reached to the </a:t>
            </a:r>
            <a:r>
              <a:rPr lang="en-US" sz="2400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leaf level</a:t>
            </a:r>
            <a:r>
              <a:rPr lang="en-US" sz="2400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i.e. in blue each node is small regular grid in this area.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dirty="0"/>
              <a:t>M</a:t>
            </a:r>
            <a:r>
              <a:rPr lang="en-US" sz="2400" dirty="0" smtClean="0"/>
              <a:t>ajority </a:t>
            </a:r>
            <a:r>
              <a:rPr lang="en-US" sz="2400" dirty="0">
                <a:solidFill>
                  <a:srgbClr val="FF0000"/>
                </a:solidFill>
              </a:rPr>
              <a:t>of root voxel</a:t>
            </a:r>
            <a:r>
              <a:rPr lang="en-US" sz="2400" dirty="0"/>
              <a:t> are free space (cyan</a:t>
            </a:r>
            <a:r>
              <a:rPr lang="en-US" sz="2400" dirty="0" smtClean="0"/>
              <a:t>).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dirty="0" smtClean="0"/>
              <a:t>Yellow – previously refined but is free space.</a:t>
            </a:r>
            <a:endParaRPr lang="en-US" sz="2400" dirty="0"/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2178" y="1987308"/>
            <a:ext cx="3589902" cy="387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848825" y="5860358"/>
            <a:ext cx="39966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Source : Scalable </a:t>
            </a:r>
            <a:r>
              <a:rPr lang="en-US" sz="1000" b="1" dirty="0"/>
              <a:t>Real-time Volumetric Surface Reconstruction</a:t>
            </a:r>
          </a:p>
          <a:p>
            <a:r>
              <a:rPr lang="en-US" sz="1000" dirty="0" err="1"/>
              <a:t>Jiawen</a:t>
            </a:r>
            <a:r>
              <a:rPr lang="en-US" sz="1000" dirty="0"/>
              <a:t> Chen Dennis </a:t>
            </a:r>
            <a:r>
              <a:rPr lang="en-US" sz="1000" dirty="0" err="1"/>
              <a:t>Bautembach</a:t>
            </a:r>
            <a:r>
              <a:rPr lang="en-US" sz="1000" dirty="0"/>
              <a:t> </a:t>
            </a:r>
            <a:r>
              <a:rPr lang="en-US" sz="1000" dirty="0" err="1"/>
              <a:t>Shahram</a:t>
            </a:r>
            <a:r>
              <a:rPr lang="en-US" sz="1000" dirty="0"/>
              <a:t> Izadi</a:t>
            </a:r>
          </a:p>
          <a:p>
            <a:r>
              <a:rPr lang="en-US" sz="1000" dirty="0"/>
              <a:t>Microsoft Research, Cambridge, UK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GPU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mplementation</a:t>
            </a:r>
            <a:endParaRPr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idx="1"/>
          </p:nvPr>
        </p:nvSpPr>
        <p:spPr>
          <a:xfrm>
            <a:off x="1097275" y="1845723"/>
            <a:ext cx="10058400" cy="4568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The </a:t>
            </a:r>
            <a:r>
              <a:rPr lang="en-US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grid</a:t>
            </a:r>
            <a:r>
              <a:rPr lang="en-US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is stored in </a:t>
            </a:r>
            <a:r>
              <a:rPr lang="en-US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GPU memory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Dense </a:t>
            </a:r>
            <a:r>
              <a:rPr lang="en-US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3D </a:t>
            </a:r>
            <a:r>
              <a:rPr lang="en-US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array </a:t>
            </a:r>
            <a:r>
              <a:rPr lang="en-US" dirty="0" err="1" smtClean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griddesc</a:t>
            </a:r>
            <a:r>
              <a:rPr lang="en-US" dirty="0" smtClean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 initialized as null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Root level grid </a:t>
            </a:r>
            <a:r>
              <a:rPr lang="en-US" dirty="0" smtClean="0"/>
              <a:t>is always allocated - stored as 3D array </a:t>
            </a:r>
            <a:r>
              <a:rPr lang="en-US" dirty="0" err="1" smtClean="0"/>
              <a:t>griddesc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For each level hierarchy - </a:t>
            </a:r>
            <a:r>
              <a:rPr lang="en-US" dirty="0" smtClean="0">
                <a:solidFill>
                  <a:srgbClr val="FF0000"/>
                </a:solidFill>
              </a:rPr>
              <a:t>fixed size pool</a:t>
            </a:r>
            <a:r>
              <a:rPr lang="en-US" dirty="0" smtClean="0"/>
              <a:t> is allocated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Free list and backing store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The backing</a:t>
            </a:r>
            <a:r>
              <a:rPr lang="en-US" dirty="0" smtClean="0"/>
              <a:t>,  store is an array of n fixed blocks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The free list</a:t>
            </a:r>
            <a:r>
              <a:rPr lang="en-US" dirty="0" smtClean="0"/>
              <a:t>,  is a queue of block indices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When a grid is allocated during integration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 free block is de-queued from free list, </a:t>
            </a:r>
          </a:p>
          <a:p>
            <a:pPr lvl="1">
              <a:spcBef>
                <a:spcPts val="0"/>
              </a:spcBef>
            </a:pPr>
            <a:r>
              <a:rPr lang="en-US" dirty="0"/>
              <a:t>A</a:t>
            </a:r>
            <a:r>
              <a:rPr lang="en-US" dirty="0" smtClean="0"/>
              <a:t>ssigned to </a:t>
            </a:r>
            <a:r>
              <a:rPr lang="en-US" dirty="0" err="1" smtClean="0">
                <a:solidFill>
                  <a:srgbClr val="FF0000"/>
                </a:solidFill>
              </a:rPr>
              <a:t>poolindex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field and marked as dirty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Garbage collection, </a:t>
            </a:r>
            <a:r>
              <a:rPr lang="en-US" dirty="0" err="1" smtClean="0">
                <a:solidFill>
                  <a:srgbClr val="FF0000"/>
                </a:solidFill>
              </a:rPr>
              <a:t>enqueued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again to free list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GPU Implementation (</a:t>
            </a:r>
            <a:r>
              <a:rPr lang="en-US" sz="4800" b="0" i="0" u="none" strike="noStrike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cont</a:t>
            </a: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)</a:t>
            </a:r>
            <a:endParaRPr lang="en-US" sz="4800" b="0" i="0" u="none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Shape 19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lang="en-US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Integration</a:t>
            </a:r>
            <a:endParaRPr lang="en-US" sz="24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</a:pPr>
            <a:r>
              <a:rPr lang="en-US" sz="2400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he </a:t>
            </a:r>
            <a:r>
              <a:rPr lang="en-US" sz="2400" dirty="0"/>
              <a:t>footprint</a:t>
            </a: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of the depth maps are </a:t>
            </a:r>
            <a:r>
              <a:rPr lang="en-US" sz="2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rasterize</a:t>
            </a: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into finer </a:t>
            </a:r>
            <a:r>
              <a:rPr lang="en-US" sz="2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voxel grids </a:t>
            </a: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by the atomic queues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</a:pP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Root voxels are </a:t>
            </a:r>
            <a:r>
              <a:rPr lang="en-US" sz="2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rasterized</a:t>
            </a: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by threads and are projecte</a:t>
            </a:r>
            <a:r>
              <a:rPr lang="en-US" sz="2400" dirty="0"/>
              <a:t>d to </a:t>
            </a:r>
            <a:r>
              <a:rPr lang="en-US" sz="2400" dirty="0">
                <a:solidFill>
                  <a:srgbClr val="FF0000"/>
                </a:solidFill>
              </a:rPr>
              <a:t>large hexagon </a:t>
            </a:r>
            <a:r>
              <a:rPr lang="en-US" sz="2400" dirty="0"/>
              <a:t>within depth map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alibri"/>
            </a:pP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Both the </a:t>
            </a:r>
            <a:r>
              <a:rPr lang="en-US" sz="2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interior levels </a:t>
            </a: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and the </a:t>
            </a:r>
            <a:r>
              <a:rPr lang="en-US" sz="2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root algorithm </a:t>
            </a:r>
            <a:r>
              <a:rPr lang="en-US" sz="2400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are nearly same.</a:t>
            </a:r>
          </a:p>
          <a:p>
            <a:pPr marL="457200" marR="0" lvl="0" indent="-381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</a:pPr>
            <a:r>
              <a:rPr lang="en-US" sz="2400" dirty="0"/>
              <a:t>C</a:t>
            </a:r>
            <a:r>
              <a:rPr lang="en-US" sz="2400" dirty="0" smtClean="0"/>
              <a:t>areful </a:t>
            </a:r>
            <a:r>
              <a:rPr lang="en-US" sz="2400" dirty="0">
                <a:solidFill>
                  <a:srgbClr val="FF0000"/>
                </a:solidFill>
              </a:rPr>
              <a:t>rasterization</a:t>
            </a:r>
            <a:r>
              <a:rPr lang="en-US" sz="2400" dirty="0"/>
              <a:t> is necessary for a </a:t>
            </a:r>
            <a:r>
              <a:rPr lang="en-US" sz="2400" dirty="0">
                <a:solidFill>
                  <a:srgbClr val="FF0000"/>
                </a:solidFill>
              </a:rPr>
              <a:t>hole free result</a:t>
            </a:r>
            <a:r>
              <a:rPr lang="en-US" sz="2400" dirty="0"/>
              <a:t>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GPU Implementation (</a:t>
            </a:r>
            <a:r>
              <a:rPr lang="en-US" sz="4800" i="0" u="none" strike="noStrike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cont</a:t>
            </a:r>
            <a:r>
              <a:rPr lang="en-US" sz="480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)</a:t>
            </a:r>
            <a:endParaRPr lang="en-US" sz="4800" i="0" u="none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Shape 200"/>
          <p:cNvSpPr txBox="1">
            <a:spLocks noGrp="1"/>
          </p:cNvSpPr>
          <p:nvPr>
            <p:ph idx="1"/>
          </p:nvPr>
        </p:nvSpPr>
        <p:spPr>
          <a:xfrm>
            <a:off x="865919" y="1845722"/>
            <a:ext cx="10058400" cy="3728813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lang="en-US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Raycasting</a:t>
            </a:r>
            <a:endParaRPr lang="en-US" dirty="0" smtClean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Is a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rendering technique 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 create a 3d perspective in a 2d map. 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Is fast, because only a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calculation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has to be done for every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vertical line 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of the screen.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DDA algorithm 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is used to </a:t>
            </a:r>
            <a:r>
              <a:rPr lang="en-US" b="0" i="0" u="none" strike="noStrike" cap="none" dirty="0" err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raycast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data.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dirty="0" smtClean="0"/>
              <a:t>DDA - digital differential analyzer, used for rasterization of lines.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Variant of DDA is used to </a:t>
            </a:r>
            <a:r>
              <a:rPr lang="en-US" dirty="0" err="1" smtClean="0">
                <a:solidFill>
                  <a:srgbClr val="FF0000"/>
                </a:solidFill>
              </a:rPr>
              <a:t>raycast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our </a:t>
            </a:r>
            <a:r>
              <a:rPr lang="en-US" dirty="0" err="1" smtClean="0">
                <a:solidFill>
                  <a:srgbClr val="FF0000"/>
                </a:solidFill>
              </a:rPr>
              <a:t>datastructure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on GPU.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</a:pPr>
            <a:r>
              <a:rPr lang="en-US" sz="480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GPU Implementation (</a:t>
            </a:r>
            <a:r>
              <a:rPr lang="en-US" sz="4800" i="0" u="none" strike="noStrike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cont</a:t>
            </a:r>
            <a:r>
              <a:rPr lang="en-US" sz="480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)</a:t>
            </a:r>
            <a:endParaRPr lang="en-US" sz="4800" i="0" u="none" strike="noStrike" cap="none" dirty="0">
              <a:solidFill>
                <a:srgbClr val="3F3F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Shape 200"/>
          <p:cNvSpPr txBox="1">
            <a:spLocks noGrp="1"/>
          </p:cNvSpPr>
          <p:nvPr>
            <p:ph idx="1"/>
          </p:nvPr>
        </p:nvSpPr>
        <p:spPr>
          <a:xfrm>
            <a:off x="976088" y="1845722"/>
            <a:ext cx="10058400" cy="3023733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L="0" lvl="0" indent="0">
              <a:spcBef>
                <a:spcPts val="1400"/>
              </a:spcBef>
              <a:buClr>
                <a:schemeClr val="accent1"/>
              </a:buClr>
              <a:buSzPct val="25000"/>
              <a:buNone/>
            </a:pPr>
            <a:r>
              <a:rPr lang="en-US" b="1" dirty="0" smtClean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Summarization</a:t>
            </a:r>
          </a:p>
          <a:p>
            <a:pPr marL="419100" indent="-342900">
              <a:spcBef>
                <a:spcPts val="1400"/>
              </a:spcBef>
              <a:buSzPct val="100000"/>
            </a:pPr>
            <a:r>
              <a:rPr lang="en-US" sz="2400" dirty="0" smtClean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Perform </a:t>
            </a:r>
            <a:r>
              <a:rPr lang="en-US" sz="2400" dirty="0" smtClean="0">
                <a:solidFill>
                  <a:srgbClr val="FF0000"/>
                </a:solidFill>
              </a:rPr>
              <a:t>summarization</a:t>
            </a:r>
            <a:r>
              <a:rPr lang="en-US" sz="2400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sz="24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in parallel </a:t>
            </a:r>
            <a:r>
              <a:rPr lang="en-US" sz="2400" dirty="0" smtClean="0"/>
              <a:t>- to insure the exclusion of </a:t>
            </a:r>
            <a:r>
              <a:rPr lang="en-US" sz="2400" dirty="0" smtClean="0">
                <a:solidFill>
                  <a:srgbClr val="FF0000"/>
                </a:solidFill>
              </a:rPr>
              <a:t>free spaces.</a:t>
            </a:r>
          </a:p>
          <a:p>
            <a:pPr marL="457200" lvl="0" indent="-381000">
              <a:spcBef>
                <a:spcPts val="1400"/>
              </a:spcBef>
              <a:buClr>
                <a:srgbClr val="3F3F3F"/>
              </a:buClr>
              <a:buSzPct val="100000"/>
              <a:buFont typeface="Calibri"/>
            </a:pPr>
            <a:r>
              <a:rPr lang="en-US" sz="24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Also a </a:t>
            </a:r>
            <a:r>
              <a:rPr lang="en-US" sz="2400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parallel reduction </a:t>
            </a:r>
            <a:r>
              <a:rPr lang="en-US" sz="24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is used to find </a:t>
            </a:r>
            <a:r>
              <a:rPr lang="en-US" sz="2400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minimum weight </a:t>
            </a:r>
            <a:r>
              <a:rPr lang="en-US" sz="24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in the leaf.</a:t>
            </a:r>
          </a:p>
          <a:p>
            <a:pPr marL="914400" lvl="1" indent="-381000">
              <a:spcBef>
                <a:spcPts val="1400"/>
              </a:spcBef>
              <a:buSzPct val="100000"/>
            </a:pPr>
            <a:r>
              <a:rPr lang="en-US" dirty="0"/>
              <a:t>interior surface SDF != near Surface then skip else </a:t>
            </a:r>
            <a:r>
              <a:rPr lang="en-US" dirty="0" err="1">
                <a:solidFill>
                  <a:srgbClr val="FF0000"/>
                </a:solidFill>
              </a:rPr>
              <a:t>nearSurface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set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04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Limitation and future work</a:t>
            </a:r>
            <a:endParaRPr lang="en-US" sz="4800" b="0" i="0" u="none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Shape 20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main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problem solved 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here is the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data structure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Issue of camera drift can be a work done in future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One issue is the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re-localization 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 case of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camera fail</a:t>
            </a:r>
          </a:p>
          <a:p>
            <a:pPr lvl="1"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0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Camera fail -&gt; ICP fail -&gt; history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Re-localization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loop closure and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handling drift 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are some of the main problems </a:t>
            </a:r>
            <a:endParaRPr lang="en-US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Summery</a:t>
            </a:r>
            <a:endParaRPr lang="en-US" sz="4800" b="0" i="0" u="none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Shape 21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competence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of the </a:t>
            </a: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real-time volumetric reconstruction 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are discussed</a:t>
            </a:r>
          </a:p>
          <a:p>
            <a:pPr marR="0" lvl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sz="2400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Curless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2400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levoy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‘s work is </a:t>
            </a: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further extended 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 the large and fine scale reconstruction</a:t>
            </a:r>
          </a:p>
          <a:p>
            <a:pPr marR="0" lvl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3D reconstruction method</a:t>
            </a:r>
          </a:p>
          <a:p>
            <a:pPr marR="0" lvl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Fast and volumetric data structure 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design which enables the making of good quality, scale and speed reconstruction</a:t>
            </a:r>
            <a:endParaRPr lang="en-US" sz="24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065" y="223799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50065" y="32643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Questions?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82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Introduction - Reconstruction</a:t>
            </a:r>
            <a:endParaRPr lang="en-US" sz="4800" b="0" i="0" u="none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2422818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Takes </a:t>
            </a:r>
            <a:r>
              <a:rPr lang="en-US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2D image </a:t>
            </a:r>
            <a:r>
              <a:rPr lang="en-US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as input</a:t>
            </a:r>
          </a:p>
          <a:p>
            <a:pPr marR="0" lvl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Gives </a:t>
            </a:r>
            <a:r>
              <a:rPr lang="en-US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3D model </a:t>
            </a:r>
            <a:r>
              <a:rPr lang="en-US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of 2D image as </a:t>
            </a:r>
            <a:r>
              <a:rPr lang="en-US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output</a:t>
            </a:r>
          </a:p>
          <a:p>
            <a:pPr marR="0" lvl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Depth cameras </a:t>
            </a:r>
            <a:r>
              <a:rPr lang="en-US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are used to find depth.</a:t>
            </a:r>
          </a:p>
          <a:p>
            <a:pPr marR="0" lvl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Structure from motion (</a:t>
            </a:r>
            <a:r>
              <a:rPr lang="en-US" b="0" i="0" u="none" strike="noStrike" cap="none" dirty="0" err="1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SfM</a:t>
            </a:r>
            <a:r>
              <a:rPr lang="en-US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) </a:t>
            </a:r>
            <a:r>
              <a:rPr lang="en-US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is a range imaging technique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Volumetric method</a:t>
            </a:r>
            <a:endParaRPr lang="en-US" sz="4800" i="0" u="none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imple </a:t>
            </a:r>
            <a:r>
              <a:rPr lang="en-US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fusion </a:t>
            </a:r>
            <a:r>
              <a:rPr lang="en-US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method and gives</a:t>
            </a:r>
            <a:r>
              <a:rPr lang="en-US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high quality output </a:t>
            </a:r>
            <a:r>
              <a:rPr lang="en-US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results</a:t>
            </a:r>
          </a:p>
          <a:p>
            <a:pPr marR="0" lvl="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It doesn’t make any assumption about the </a:t>
            </a:r>
            <a:r>
              <a:rPr lang="en-US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surface topology</a:t>
            </a:r>
          </a:p>
          <a:p>
            <a:pPr marR="0" lvl="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Uses the </a:t>
            </a:r>
            <a:r>
              <a:rPr lang="en-US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redundancy </a:t>
            </a:r>
            <a:r>
              <a:rPr lang="en-US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of overlapping depth samples</a:t>
            </a:r>
            <a:r>
              <a:rPr lang="en-US" b="0" i="0" u="none" strike="noStrike" cap="none" dirty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R="0" lvl="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Captures the uncertainty of depth estimates</a:t>
            </a:r>
          </a:p>
          <a:p>
            <a:pPr marR="0" lvl="0" algn="l" rtl="0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Fill small holes but leaves </a:t>
            </a:r>
            <a:r>
              <a:rPr lang="en-US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unobserved regions </a:t>
            </a:r>
            <a:r>
              <a:rPr lang="en-US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>empty.</a:t>
            </a:r>
          </a:p>
          <a:p>
            <a:pPr>
              <a:lnSpc>
                <a:spcPct val="80000"/>
              </a:lnSpc>
              <a:spcBef>
                <a:spcPts val="1400"/>
              </a:spcBef>
              <a:buClr>
                <a:schemeClr val="accent1"/>
              </a:buClr>
              <a:buSzPct val="25000"/>
            </a:pPr>
            <a:endParaRPr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Volumetric method (</a:t>
            </a:r>
            <a:r>
              <a:rPr lang="en-US" sz="4800" b="0" i="0" u="none" strike="noStrike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cont</a:t>
            </a: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)</a:t>
            </a:r>
            <a:endParaRPr lang="en-US" sz="4800" b="0" i="0" u="none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Augmented reality: </a:t>
            </a:r>
          </a:p>
          <a:p>
            <a:pPr marL="548640" lvl="1" indent="-91440">
              <a:spcBef>
                <a:spcPts val="0"/>
              </a:spcBef>
              <a:buClr>
                <a:schemeClr val="accent1"/>
              </a:buClr>
              <a:buSzPct val="100000"/>
              <a:buFont typeface="Calibri"/>
              <a:buChar char=" "/>
            </a:pPr>
            <a:endParaRPr lang="en-US" sz="2800" b="0" i="0" u="none" strike="noStrike" cap="none" dirty="0" smtClean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1"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sz="28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Here the need is to combine the real world geometry with the virtual actions of user</a:t>
            </a:r>
            <a:r>
              <a:rPr lang="en-US" sz="28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Autonomous Guidance: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1"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8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Where a</a:t>
            </a:r>
            <a:r>
              <a:rPr lang="en-US" sz="28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robot</a:t>
            </a:r>
            <a:r>
              <a:rPr lang="en-US" sz="28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is supposed to </a:t>
            </a:r>
            <a:r>
              <a:rPr lang="en-US" sz="28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reconstruct</a:t>
            </a:r>
            <a:r>
              <a:rPr lang="en-US" sz="28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lvl="1"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8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Environment get some data </a:t>
            </a:r>
          </a:p>
          <a:p>
            <a:pPr lvl="1"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8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Respond back </a:t>
            </a:r>
            <a:r>
              <a:rPr lang="en-US" sz="28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to the physical environment</a:t>
            </a:r>
            <a:r>
              <a:rPr lang="en-US" sz="28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en-US" sz="28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Objectives of this research</a:t>
            </a:r>
            <a:endParaRPr lang="en-US" sz="4800" b="0" i="0" u="none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fast and compact </a:t>
            </a:r>
            <a:r>
              <a:rPr lang="en-US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hierarchical GPU data structure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Capable of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dynamic update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This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increases</a:t>
            </a:r>
          </a:p>
          <a:p>
            <a:pPr lvl="1"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8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n-US" sz="28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physical size and resolution </a:t>
            </a:r>
            <a:r>
              <a:rPr lang="en-US" sz="28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of reconstruction volume </a:t>
            </a:r>
          </a:p>
          <a:p>
            <a:pPr lvl="1"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By </a:t>
            </a:r>
            <a:r>
              <a:rPr lang="en-US" sz="28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using an order of magnitude </a:t>
            </a:r>
            <a:r>
              <a:rPr lang="en-US" sz="28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less memory </a:t>
            </a:r>
            <a:r>
              <a:rPr lang="en-US" sz="2800" b="0" i="0" u="none" strike="noStrike" cap="none" dirty="0" smtClean="0">
                <a:latin typeface="Calibri"/>
                <a:ea typeface="Calibri"/>
                <a:cs typeface="Calibri"/>
                <a:sym typeface="Calibri"/>
              </a:rPr>
              <a:t>than a regular grid</a:t>
            </a:r>
            <a:endParaRPr lang="en-US" sz="28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Problems in other approaches</a:t>
            </a:r>
            <a:endParaRPr lang="en-US" sz="4800" b="0" i="0" u="none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No information </a:t>
            </a:r>
            <a:r>
              <a:rPr lang="en-US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about the underlying </a:t>
            </a:r>
            <a:r>
              <a:rPr lang="en-US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acquisition process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Disregard the </a:t>
            </a:r>
            <a:r>
              <a:rPr lang="en-US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uncertainty</a:t>
            </a:r>
            <a:r>
              <a:rPr lang="en-US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in </a:t>
            </a:r>
            <a:r>
              <a:rPr lang="en-US" b="0" i="0" u="none" strike="noStrike" cap="none" dirty="0" smtClean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measurements.</a:t>
            </a:r>
          </a:p>
          <a:p>
            <a:pPr lvl="1"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800" b="0" i="0" u="none" strike="noStrike" cap="none" dirty="0" smtClean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Important </a:t>
            </a:r>
            <a:r>
              <a:rPr lang="en-US" sz="2800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in triangulation based </a:t>
            </a:r>
            <a:r>
              <a:rPr lang="en-US" sz="2800" b="0" i="0" u="none" strike="noStrike" cap="none" dirty="0" smtClean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methods</a:t>
            </a:r>
            <a:endParaRPr lang="en-US" sz="2800" b="0" i="0" u="none" strike="noStrike" cap="none" dirty="0">
              <a:solidFill>
                <a:srgbClr val="3F3F3F"/>
              </a:solidFill>
              <a:ea typeface="Calibri"/>
              <a:cs typeface="Calibri"/>
              <a:sym typeface="Calibri"/>
            </a:endParaRP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These method are </a:t>
            </a:r>
            <a:r>
              <a:rPr lang="en-US" b="0" i="0" u="none" strike="noStrike" cap="none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not so bad </a:t>
            </a:r>
            <a:endParaRPr lang="en-US" b="0" i="0" u="none" strike="noStrike" cap="none" dirty="0" smtClean="0">
              <a:solidFill>
                <a:srgbClr val="FF0000"/>
              </a:solidFill>
              <a:ea typeface="Calibri"/>
              <a:cs typeface="Calibri"/>
              <a:sym typeface="Calibri"/>
            </a:endParaRPr>
          </a:p>
          <a:p>
            <a:pPr lvl="1"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800" b="0" i="0" u="none" strike="noStrike" cap="none" dirty="0" smtClean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Can fail in high curvature regions.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endParaRPr b="0" i="0" u="none" strike="noStrike" cap="none" dirty="0">
              <a:solidFill>
                <a:srgbClr val="3F3F3F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Volumetric fusion</a:t>
            </a:r>
            <a:endParaRPr lang="en-US" sz="4800" b="0" i="0" u="none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volumetric data structures 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such as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occupancy- </a:t>
            </a:r>
            <a:r>
              <a:rPr lang="en-US" dirty="0" smtClean="0"/>
              <a:t>storing </a:t>
            </a:r>
            <a:r>
              <a:rPr lang="en-US" dirty="0"/>
              <a:t>simple state </a:t>
            </a:r>
            <a:endParaRPr lang="en-US" dirty="0">
              <a:solidFill>
                <a:srgbClr val="FF0000"/>
              </a:solidFill>
              <a:latin typeface="Calibri"/>
              <a:cs typeface="Calibri"/>
              <a:sym typeface="Calibri"/>
            </a:endParaRPr>
          </a:p>
          <a:p>
            <a:pPr lvl="1"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Generate </a:t>
            </a:r>
            <a:r>
              <a:rPr lang="en-US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binary grids </a:t>
            </a:r>
            <a:r>
              <a:rPr lang="en-US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from multiple range images </a:t>
            </a:r>
            <a:endParaRPr lang="en-US" dirty="0" smtClean="0">
              <a:solidFill>
                <a:srgbClr val="3F3F3F"/>
              </a:solidFill>
              <a:ea typeface="Calibri"/>
              <a:cs typeface="Calibri"/>
              <a:sym typeface="Calibri"/>
            </a:endParaRPr>
          </a:p>
          <a:p>
            <a:pPr marL="457200" lvl="1" indent="0">
              <a:spcBef>
                <a:spcPts val="0"/>
              </a:spcBef>
              <a:buClr>
                <a:schemeClr val="accent1"/>
              </a:buClr>
              <a:buSzPct val="100000"/>
              <a:buNone/>
            </a:pPr>
            <a:endParaRPr lang="en-US" b="0" i="0" u="none" strike="noStrike" cap="none" dirty="0" smtClean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Samples of continuous function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Surface is represented, based on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signed distance fields(SDF)</a:t>
            </a:r>
          </a:p>
          <a:p>
            <a:pPr lvl="1"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Hilton et al, proposed the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depth map fusion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Curless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levoy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dealt with the direction of sensor in a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noisy achievement.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Wheeler worked is to get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surfaces from the voxels 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 increase robustness to outliers.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endParaRPr lang="en-US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sz="4800" b="0" i="0" u="none" strike="noStrike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Reconstruction from 2D images</a:t>
            </a:r>
            <a:endParaRPr lang="en-US" sz="4800" b="0" i="0" u="none" strike="noStrike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>
              <a:lnSpc>
                <a:spcPct val="70000"/>
              </a:lnSpc>
              <a:spcBef>
                <a:spcPts val="0"/>
              </a:spcBef>
              <a:buClr>
                <a:schemeClr val="accent1"/>
              </a:buClr>
              <a:buSzPct val="98666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Reconstruct the large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outdoor scenes</a:t>
            </a:r>
          </a:p>
          <a:p>
            <a:pPr>
              <a:lnSpc>
                <a:spcPct val="70000"/>
              </a:lnSpc>
              <a:spcBef>
                <a:spcPts val="1400"/>
              </a:spcBef>
              <a:buClr>
                <a:schemeClr val="accent1"/>
              </a:buClr>
              <a:buSzPct val="98666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Most of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reconstruction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is carried out by the use of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2D cameras</a:t>
            </a:r>
          </a:p>
          <a:p>
            <a:pPr>
              <a:lnSpc>
                <a:spcPct val="70000"/>
              </a:lnSpc>
              <a:spcBef>
                <a:spcPts val="1400"/>
              </a:spcBef>
              <a:buClr>
                <a:schemeClr val="accent1"/>
              </a:buClr>
              <a:buSzPct val="98666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MVS (Multi View Stereo) or SFM (Structure from motion) techniques are used.</a:t>
            </a:r>
          </a:p>
          <a:p>
            <a:pPr>
              <a:lnSpc>
                <a:spcPct val="70000"/>
              </a:lnSpc>
              <a:spcBef>
                <a:spcPts val="1400"/>
              </a:spcBef>
              <a:buClr>
                <a:schemeClr val="accent1"/>
              </a:buClr>
              <a:buSzPct val="98666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Estimation can give a result having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non-systematic noise </a:t>
            </a:r>
          </a:p>
          <a:p>
            <a:pPr>
              <a:lnSpc>
                <a:spcPct val="70000"/>
              </a:lnSpc>
              <a:spcBef>
                <a:spcPts val="1400"/>
              </a:spcBef>
              <a:buClr>
                <a:schemeClr val="accent1"/>
              </a:buClr>
              <a:buSzPct val="98666"/>
            </a:pPr>
            <a:r>
              <a:rPr lang="en-US" dirty="0" smtClean="0"/>
              <a:t>Regularize </a:t>
            </a:r>
            <a:r>
              <a:rPr lang="en-US" dirty="0"/>
              <a:t>depth </a:t>
            </a:r>
            <a:r>
              <a:rPr lang="en-US" dirty="0" smtClean="0"/>
              <a:t>maps </a:t>
            </a:r>
          </a:p>
          <a:p>
            <a:pPr lvl="1">
              <a:lnSpc>
                <a:spcPct val="70000"/>
              </a:lnSpc>
              <a:spcBef>
                <a:spcPts val="1400"/>
              </a:spcBef>
              <a:buClr>
                <a:schemeClr val="accent1"/>
              </a:buClr>
              <a:buSzPct val="98666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Testing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photo-consistency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visibility, and shape priors of image.</a:t>
            </a:r>
          </a:p>
          <a:p>
            <a:pPr>
              <a:lnSpc>
                <a:spcPct val="70000"/>
              </a:lnSpc>
              <a:spcBef>
                <a:spcPts val="1400"/>
              </a:spcBef>
              <a:buClr>
                <a:schemeClr val="accent1"/>
              </a:buClr>
              <a:buSzPct val="98666"/>
            </a:pPr>
            <a:r>
              <a:rPr lang="en-US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Curless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levoy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method, </a:t>
            </a:r>
            <a:r>
              <a:rPr lang="en-US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Pollefeys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re-casted</a:t>
            </a: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the problem</a:t>
            </a:r>
          </a:p>
          <a:p>
            <a:pPr>
              <a:lnSpc>
                <a:spcPct val="70000"/>
              </a:lnSpc>
              <a:spcBef>
                <a:spcPts val="1400"/>
              </a:spcBef>
              <a:buClr>
                <a:schemeClr val="accent1"/>
              </a:buClr>
              <a:buSzPct val="98666"/>
            </a:pPr>
            <a:r>
              <a:rPr lang="en-US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It gave impressive results but with the loss of memory and speed.</a:t>
            </a:r>
          </a:p>
          <a:p>
            <a:pPr>
              <a:lnSpc>
                <a:spcPct val="70000"/>
              </a:lnSpc>
              <a:spcBef>
                <a:spcPts val="1400"/>
              </a:spcBef>
              <a:buClr>
                <a:schemeClr val="accent1"/>
              </a:buClr>
              <a:buSzPct val="98666"/>
            </a:pPr>
            <a:endParaRPr lang="en-US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lang="en-US" b="0" i="0" u="none" strike="noStrike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Real-Time reconstruction using active sensor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45700" rIns="0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Some researchers </a:t>
            </a: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left scale 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completely 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Reconstruction of smaller scenes and objects by the use of </a:t>
            </a: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active sensors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Handheld object are scanned by structure light sensor.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Using variant of (</a:t>
            </a:r>
            <a:r>
              <a:rPr lang="en-US" sz="2400" dirty="0" smtClean="0"/>
              <a:t>iterative </a:t>
            </a:r>
            <a:r>
              <a:rPr lang="en-US" sz="2400" dirty="0"/>
              <a:t>closest </a:t>
            </a:r>
            <a:r>
              <a:rPr lang="en-US" sz="2400" dirty="0" smtClean="0"/>
              <a:t>point)</a:t>
            </a: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the algorithm 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first align point cloud, create voxel grid from samples and rendering. 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By implementation of </a:t>
            </a:r>
            <a:r>
              <a:rPr lang="en-US" sz="2400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curless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2400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levoy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algorithm a </a:t>
            </a: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high quality 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surface </a:t>
            </a: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reconstruction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can be achieved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r>
              <a:rPr lang="en-US" sz="2400" b="0" i="0" u="none" strike="noStrike" cap="none" dirty="0" err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Kinectfusion</a:t>
            </a: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showed a </a:t>
            </a:r>
            <a:r>
              <a:rPr lang="en-US" sz="2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modified version 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of </a:t>
            </a:r>
            <a:r>
              <a:rPr lang="en-US" sz="2400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curless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2400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levoy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to fuse noisy </a:t>
            </a:r>
            <a:r>
              <a:rPr lang="en-US" sz="2400" b="0" i="0" u="none" strike="noStrike" cap="none" dirty="0" err="1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kinect</a:t>
            </a:r>
            <a:r>
              <a:rPr lang="en-US" sz="2400" b="0" i="0" u="none" strike="noStrike" cap="none" dirty="0" smtClean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depth maps.</a:t>
            </a:r>
          </a:p>
          <a:p>
            <a:pPr>
              <a:spcBef>
                <a:spcPts val="1400"/>
              </a:spcBef>
              <a:buClr>
                <a:schemeClr val="accent1"/>
              </a:buClr>
              <a:buSzPct val="100000"/>
            </a:pPr>
            <a:endParaRPr lang="en-US" sz="24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50" b="0" i="0" u="none" strike="noStrike" cap="none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0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1521</Words>
  <Application>Microsoft Office PowerPoint</Application>
  <PresentationFormat>Widescreen</PresentationFormat>
  <Paragraphs>202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Scalable Real-time Volumetric Surface Reconstruction</vt:lpstr>
      <vt:lpstr>Introduction - Reconstruction</vt:lpstr>
      <vt:lpstr>Volumetric method</vt:lpstr>
      <vt:lpstr>Volumetric method (cont)</vt:lpstr>
      <vt:lpstr>Objectives of this research</vt:lpstr>
      <vt:lpstr>Problems in other approaches</vt:lpstr>
      <vt:lpstr>Volumetric fusion</vt:lpstr>
      <vt:lpstr>Reconstruction from 2D images</vt:lpstr>
      <vt:lpstr>Real-Time reconstruction using active sensor</vt:lpstr>
      <vt:lpstr>Extending kinect fusion</vt:lpstr>
      <vt:lpstr>3D reconstruction pipeline</vt:lpstr>
      <vt:lpstr>Data Structure Design</vt:lpstr>
      <vt:lpstr>GPU Implementation</vt:lpstr>
      <vt:lpstr>GPU Implementation (cont)</vt:lpstr>
      <vt:lpstr>GPU Implementation (cont)</vt:lpstr>
      <vt:lpstr>GPU Implementation (cont)</vt:lpstr>
      <vt:lpstr>Limitation and future work</vt:lpstr>
      <vt:lpstr>Summery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Scalable Real-time Volumetric Surface Reconstruction</dc:title>
  <dc:creator>Athar Naqash</dc:creator>
  <cp:lastModifiedBy>Athar</cp:lastModifiedBy>
  <cp:revision>40</cp:revision>
  <dcterms:modified xsi:type="dcterms:W3CDTF">2017-04-05T16:59:36Z</dcterms:modified>
</cp:coreProperties>
</file>