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2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74" r:id="rId15"/>
    <p:sldId id="268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700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64708-8B85-4349-938A-169C0A6C5931}" type="datetimeFigureOut">
              <a:rPr lang="de-DE" smtClean="0"/>
              <a:t>30.09.2012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4EE52-8215-4139-AFD8-CE369AECF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03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020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86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948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496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633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633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42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06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869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52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i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432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i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432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579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349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EE52-8215-4139-AFD8-CE369AECF35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17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E456-41D3-4707-9192-CF8997057CD3}" type="datetime1">
              <a:rPr lang="de-DE" smtClean="0"/>
              <a:t>30.09.2012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59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5596-3327-49FA-8C82-285B39F35FAC}" type="datetime1">
              <a:rPr lang="de-DE" smtClean="0"/>
              <a:t>30.09.2012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44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8346D-6F6C-4CAB-8511-A8A0B724F335}" type="datetime1">
              <a:rPr lang="de-DE" smtClean="0"/>
              <a:t>30.09.2012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5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8068-2C61-4F75-9A5C-8F4AA54A3CEB}" type="datetime1">
              <a:rPr lang="de-DE" smtClean="0"/>
              <a:t>30.09.2012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3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640A-B3CB-4CA8-8C6E-ACBAAEB71DEF}" type="datetime1">
              <a:rPr lang="de-DE" smtClean="0"/>
              <a:t>30.09.2012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8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D0C2-3284-470F-8571-7C971F1A7A5A}" type="datetime1">
              <a:rPr lang="de-DE" smtClean="0"/>
              <a:t>30.09.2012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99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E334-D3AA-4DCA-AE0B-A814C3E439B9}" type="datetime1">
              <a:rPr lang="de-DE" smtClean="0"/>
              <a:t>30.09.2012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96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DE7B-C3EF-40D1-AA61-D38BD9C630DD}" type="datetime1">
              <a:rPr lang="de-DE" smtClean="0"/>
              <a:t>30.09.2012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54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3370-B204-41C2-80BB-3E9A76F57E89}" type="datetime1">
              <a:rPr lang="de-DE" smtClean="0"/>
              <a:t>30.09.2012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97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8817-9C70-4835-A2CA-97D1E7994562}" type="datetime1">
              <a:rPr lang="de-DE" smtClean="0"/>
              <a:t>30.09.2012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99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749-0D6E-4F46-A396-43068480CEF2}" type="datetime1">
              <a:rPr lang="de-DE" smtClean="0"/>
              <a:t>30.09.2012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20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EFE83-E89A-4F34-8ADD-CF623CA353A8}" type="datetime1">
              <a:rPr lang="de-DE" smtClean="0"/>
              <a:t>30.09.2012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AB43-0278-4715-B096-0A825506C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92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1602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On the Adaptive Disadvantage of </a:t>
            </a:r>
            <a:r>
              <a:rPr lang="en-US" b="1" dirty="0" err="1"/>
              <a:t>Lamarckianism</a:t>
            </a:r>
            <a:r>
              <a:rPr lang="en-US" b="1" dirty="0"/>
              <a:t/>
            </a:r>
            <a:br>
              <a:rPr lang="en-US" b="1" dirty="0"/>
            </a:br>
            <a:r>
              <a:rPr lang="de-DE" b="1" dirty="0"/>
              <a:t>in </a:t>
            </a:r>
            <a:r>
              <a:rPr lang="de-DE" b="1" dirty="0" err="1"/>
              <a:t>Rapidly</a:t>
            </a:r>
            <a:r>
              <a:rPr lang="de-DE" b="1" dirty="0"/>
              <a:t> </a:t>
            </a:r>
            <a:r>
              <a:rPr lang="de-DE" b="1" dirty="0" err="1"/>
              <a:t>Changing</a:t>
            </a:r>
            <a:r>
              <a:rPr lang="de-DE" b="1" dirty="0"/>
              <a:t> Environments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9572" y="3356992"/>
            <a:ext cx="7920880" cy="622920"/>
          </a:xfrm>
        </p:spPr>
        <p:txBody>
          <a:bodyPr>
            <a:normAutofit fontScale="92500" lnSpcReduction="20000"/>
          </a:bodyPr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Autoren: Ingo </a:t>
            </a:r>
            <a:r>
              <a:rPr lang="de-DE" sz="2000" b="1" dirty="0" err="1" smtClean="0">
                <a:solidFill>
                  <a:schemeClr val="tx1"/>
                </a:solidFill>
              </a:rPr>
              <a:t>Paenke</a:t>
            </a:r>
            <a:r>
              <a:rPr lang="de-DE" sz="2000" b="1" dirty="0" smtClean="0">
                <a:solidFill>
                  <a:schemeClr val="tx1"/>
                </a:solidFill>
              </a:rPr>
              <a:t>, </a:t>
            </a:r>
            <a:r>
              <a:rPr lang="de-DE" sz="2000" b="1" dirty="0">
                <a:solidFill>
                  <a:schemeClr val="tx1"/>
                </a:solidFill>
              </a:rPr>
              <a:t>Bernhard </a:t>
            </a:r>
            <a:r>
              <a:rPr lang="de-DE" sz="2000" b="1" dirty="0" err="1" smtClean="0">
                <a:solidFill>
                  <a:schemeClr val="tx1"/>
                </a:solidFill>
              </a:rPr>
              <a:t>Sendhoff</a:t>
            </a:r>
            <a:r>
              <a:rPr lang="de-DE" sz="2000" b="1" dirty="0" smtClean="0">
                <a:solidFill>
                  <a:schemeClr val="tx1"/>
                </a:solidFill>
              </a:rPr>
              <a:t>, </a:t>
            </a:r>
            <a:r>
              <a:rPr lang="de-DE" sz="2000" b="1" dirty="0">
                <a:solidFill>
                  <a:schemeClr val="tx1"/>
                </a:solidFill>
              </a:rPr>
              <a:t>Jon </a:t>
            </a:r>
            <a:r>
              <a:rPr lang="de-DE" sz="2000" b="1" dirty="0" smtClean="0">
                <a:solidFill>
                  <a:schemeClr val="tx1"/>
                </a:solidFill>
              </a:rPr>
              <a:t>Rowe, </a:t>
            </a:r>
          </a:p>
          <a:p>
            <a:r>
              <a:rPr lang="de-DE" sz="2000" b="1" dirty="0">
                <a:solidFill>
                  <a:schemeClr val="tx1"/>
                </a:solidFill>
              </a:rPr>
              <a:t>u</a:t>
            </a:r>
            <a:r>
              <a:rPr lang="de-DE" sz="2000" b="1" dirty="0" smtClean="0">
                <a:solidFill>
                  <a:schemeClr val="tx1"/>
                </a:solidFill>
              </a:rPr>
              <a:t>nd </a:t>
            </a:r>
            <a:r>
              <a:rPr lang="de-DE" sz="2000" b="1" dirty="0" err="1">
                <a:solidFill>
                  <a:schemeClr val="tx1"/>
                </a:solidFill>
              </a:rPr>
              <a:t>Chrisantha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smtClean="0">
                <a:solidFill>
                  <a:schemeClr val="tx1"/>
                </a:solidFill>
              </a:rPr>
              <a:t>Fernando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91880" y="4727148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Sommersemester 2012</a:t>
            </a:r>
          </a:p>
          <a:p>
            <a:pPr algn="ctr"/>
            <a:r>
              <a:rPr lang="de-DE" b="1" dirty="0" smtClean="0"/>
              <a:t>Luise </a:t>
            </a:r>
            <a:r>
              <a:rPr lang="de-DE" b="1" dirty="0" err="1" smtClean="0"/>
              <a:t>Hogrefe</a:t>
            </a:r>
            <a:endParaRPr lang="de-DE" b="1" dirty="0" smtClean="0"/>
          </a:p>
          <a:p>
            <a:pPr algn="ctr"/>
            <a:r>
              <a:rPr lang="de-DE" b="1" dirty="0" smtClean="0"/>
              <a:t>11001881</a:t>
            </a:r>
          </a:p>
        </p:txBody>
      </p:sp>
      <p:pic>
        <p:nvPicPr>
          <p:cNvPr id="5" name="Grafik 4" descr="C:\Users\Luise\AppData\Local\Temp\Logo_Uni_Goett_1200dpi_cmyk.JPG"/>
          <p:cNvPicPr/>
          <p:nvPr/>
        </p:nvPicPr>
        <p:blipFill>
          <a:blip r:embed="rId4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0" y="116632"/>
            <a:ext cx="3904938" cy="764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23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Ergebnisse (3/5)</a:t>
            </a:r>
            <a:endParaRPr lang="de-DE" sz="3200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9673"/>
          <a:stretch/>
        </p:blipFill>
        <p:spPr>
          <a:xfrm>
            <a:off x="2843808" y="908720"/>
            <a:ext cx="4322707" cy="3024336"/>
          </a:xfrm>
        </p:spPr>
      </p:pic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755576" y="76470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Experiment 2:</a:t>
            </a:r>
            <a:endParaRPr lang="de-DE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10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539552" y="4149080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Überprüfung, ob sich der optimale </a:t>
            </a:r>
            <a:r>
              <a:rPr lang="de-DE" sz="2400" dirty="0" err="1" smtClean="0"/>
              <a:t>Lamarckismusparameter</a:t>
            </a:r>
            <a:r>
              <a:rPr lang="de-DE" sz="2400" dirty="0" smtClean="0"/>
              <a:t>  entwickelt, wenn jedes Individuum </a:t>
            </a:r>
            <a:r>
              <a:rPr lang="el-GR" sz="2400" dirty="0" smtClean="0"/>
              <a:t>λ</a:t>
            </a:r>
            <a:r>
              <a:rPr lang="de-DE" sz="2400" dirty="0" smtClean="0"/>
              <a:t> im Genotypen codiert. </a:t>
            </a:r>
          </a:p>
          <a:p>
            <a:endParaRPr lang="de-DE" sz="2400" dirty="0"/>
          </a:p>
          <a:p>
            <a:r>
              <a:rPr lang="de-DE" sz="2400" dirty="0" smtClean="0"/>
              <a:t>Mutation </a:t>
            </a:r>
            <a:r>
              <a:rPr lang="el-GR" sz="2400" i="1" dirty="0" smtClean="0"/>
              <a:t>σ</a:t>
            </a:r>
            <a:r>
              <a:rPr lang="de-DE" sz="2400" i="1" dirty="0" smtClean="0"/>
              <a:t> </a:t>
            </a:r>
            <a:r>
              <a:rPr lang="de-DE" sz="2400" dirty="0" smtClean="0"/>
              <a:t>= 0.0001 </a:t>
            </a:r>
          </a:p>
          <a:p>
            <a:r>
              <a:rPr lang="de-DE" sz="2400" dirty="0" smtClean="0"/>
              <a:t>L = 0.5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626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Ergebnisse (4/5)</a:t>
            </a:r>
            <a:endParaRPr lang="de-DE" sz="32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800715" y="76470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Experiment 3:</a:t>
            </a:r>
            <a:endParaRPr lang="de-DE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11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1089519" y="4908068"/>
            <a:ext cx="6948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Überprüfung, ob Lamarckismus die Evolution der Lernfähigkeit L beeinflusst. </a:t>
            </a:r>
            <a:endParaRPr lang="de-DE" sz="2400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491" y="1226368"/>
            <a:ext cx="5373017" cy="32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Ergebnisse (5/5)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544616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Lamarckismus </a:t>
            </a:r>
            <a:r>
              <a:rPr lang="de-DE" b="1" dirty="0" smtClean="0"/>
              <a:t>unterdrückt</a:t>
            </a:r>
            <a:r>
              <a:rPr lang="de-DE" dirty="0" smtClean="0"/>
              <a:t> die Evolution der Lernfähigkeit in </a:t>
            </a:r>
            <a:r>
              <a:rPr lang="de-DE" b="1" dirty="0" smtClean="0"/>
              <a:t>langsam wechselnder Umwelt</a:t>
            </a:r>
          </a:p>
          <a:p>
            <a:r>
              <a:rPr lang="de-DE" dirty="0" smtClean="0"/>
              <a:t>… und </a:t>
            </a:r>
            <a:r>
              <a:rPr lang="de-DE" b="1" dirty="0" smtClean="0"/>
              <a:t>erleichtert</a:t>
            </a:r>
            <a:r>
              <a:rPr lang="de-DE" dirty="0" smtClean="0"/>
              <a:t> sie in </a:t>
            </a:r>
            <a:r>
              <a:rPr lang="de-DE" b="1" dirty="0" smtClean="0"/>
              <a:t>schnell wechselnder Umwelt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dirty="0" smtClean="0"/>
              <a:t>Erklärung: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Großes T </a:t>
            </a:r>
            <a:r>
              <a:rPr lang="de-DE" dirty="0" smtClean="0">
                <a:latin typeface="Calibri"/>
                <a:cs typeface="Calibri"/>
              </a:rPr>
              <a:t>→ geringer Selektionsdruck </a:t>
            </a:r>
          </a:p>
          <a:p>
            <a:r>
              <a:rPr lang="de-DE" dirty="0" smtClean="0">
                <a:latin typeface="Calibri"/>
                <a:cs typeface="Calibri"/>
              </a:rPr>
              <a:t>Kleines T → hoher Selektionsdruck</a:t>
            </a:r>
          </a:p>
          <a:p>
            <a:pPr marL="0" indent="0">
              <a:buNone/>
            </a:pPr>
            <a:endParaRPr lang="de-DE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de-DE" dirty="0" smtClean="0">
                <a:latin typeface="Calibri"/>
                <a:cs typeface="Calibri"/>
              </a:rPr>
              <a:t>→ In langsam wechselnder Umwelt ist Lamarckismus von Vorteil, aber es entwickelt sich eine geringere Lernfähigkeit</a:t>
            </a:r>
          </a:p>
          <a:p>
            <a:pPr marL="0" indent="0">
              <a:buNone/>
            </a:pPr>
            <a:r>
              <a:rPr lang="de-DE" dirty="0" smtClean="0">
                <a:latin typeface="Calibri"/>
                <a:cs typeface="Calibri"/>
              </a:rPr>
              <a:t>→ In schnell wechselnder Umwelt ist Lamarckismus von Nachteil, aber es entwickelt sich ein höhere Lernfähigkeit</a:t>
            </a:r>
            <a:endParaRPr lang="de-DE" dirty="0" smtClean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Fazit und Ausblick</a:t>
            </a:r>
            <a:endParaRPr lang="de-DE" sz="32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13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Lamarckismus ist von Nachteil in sich schnell ändernden Umweltbedingungen</a:t>
            </a:r>
          </a:p>
          <a:p>
            <a:r>
              <a:rPr lang="de-DE" dirty="0" smtClean="0"/>
              <a:t>Der Nachteil ist damit zu erklären, dass in dem Fall Lamarckismus quasi die Entwicklung  des Genotyp behindert</a:t>
            </a:r>
          </a:p>
          <a:p>
            <a:r>
              <a:rPr lang="de-DE" dirty="0"/>
              <a:t>Der Vorteil in langsam wechselnder Umwelt entsteht dadurch, dass der Genotyp schneller </a:t>
            </a:r>
            <a:r>
              <a:rPr lang="de-DE" dirty="0" smtClean="0"/>
              <a:t>an das </a:t>
            </a:r>
            <a:r>
              <a:rPr lang="de-DE" dirty="0"/>
              <a:t>Optimum gelang als bei </a:t>
            </a:r>
            <a:r>
              <a:rPr lang="de-DE" dirty="0" smtClean="0"/>
              <a:t>rein zufälliger </a:t>
            </a:r>
            <a:r>
              <a:rPr lang="de-DE" dirty="0"/>
              <a:t>Mutation</a:t>
            </a:r>
            <a:endParaRPr lang="de-DE" dirty="0" smtClean="0"/>
          </a:p>
          <a:p>
            <a:r>
              <a:rPr lang="de-DE" dirty="0" smtClean="0"/>
              <a:t>Einige Aspekte werden in dem Modell nicht berücksichtigt, deswegen soll das Modell in Zukunft noch erweitert werden.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917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Fazit und Ausblick</a:t>
            </a:r>
            <a:endParaRPr lang="de-DE" sz="32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14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mögliche Erweiterungen des Modells: 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Abhängigkeiten zwischen L und </a:t>
            </a:r>
            <a:r>
              <a:rPr lang="el-GR" dirty="0" smtClean="0"/>
              <a:t>λ</a:t>
            </a:r>
            <a:r>
              <a:rPr lang="de-DE" dirty="0" smtClean="0"/>
              <a:t> modellieren</a:t>
            </a:r>
          </a:p>
          <a:p>
            <a:r>
              <a:rPr lang="de-DE" dirty="0" smtClean="0"/>
              <a:t>Lernkosten berücksichtigen</a:t>
            </a:r>
          </a:p>
          <a:p>
            <a:r>
              <a:rPr lang="de-DE" dirty="0" smtClean="0"/>
              <a:t>Fitnesstal ebnen</a:t>
            </a:r>
          </a:p>
        </p:txBody>
      </p:sp>
    </p:spTree>
    <p:extLst>
      <p:ext uri="{BB962C8B-B14F-4D97-AF65-F5344CB8AC3E}">
        <p14:creationId xmlns:p14="http://schemas.microsoft.com/office/powerpoint/2010/main" val="42402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800" dirty="0" smtClean="0"/>
              <a:t>Vielen Dank für Ihre Aufmerksamkeit!</a:t>
            </a:r>
          </a:p>
          <a:p>
            <a:pPr marL="0" indent="0" algn="ctr">
              <a:buNone/>
            </a:pPr>
            <a:endParaRPr lang="de-DE" sz="4800" dirty="0" smtClean="0"/>
          </a:p>
          <a:p>
            <a:pPr marL="0" indent="0" algn="ctr">
              <a:buNone/>
            </a:pPr>
            <a:r>
              <a:rPr lang="de-DE" sz="4800" dirty="0" smtClean="0"/>
              <a:t>Fragen?</a:t>
            </a:r>
            <a:endParaRPr lang="de-DE" sz="48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Gliederung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345638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Einleitung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Modell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Ergebnisse</a:t>
            </a:r>
          </a:p>
          <a:p>
            <a:pPr>
              <a:lnSpc>
                <a:spcPct val="150000"/>
              </a:lnSpc>
            </a:pPr>
            <a:r>
              <a:rPr lang="de-DE" dirty="0"/>
              <a:t>Fazit und Ausblick</a:t>
            </a:r>
            <a:endParaRPr lang="de-DE" dirty="0" smtClean="0"/>
          </a:p>
          <a:p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76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Einleitung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340768"/>
            <a:ext cx="8229600" cy="431923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1" dirty="0" smtClean="0"/>
              <a:t>Lamarckismus</a:t>
            </a:r>
            <a:r>
              <a:rPr lang="de-DE" sz="2800" dirty="0" smtClean="0"/>
              <a:t>: Die Ergebnisse des lebenslangen Lernens an die Nachkommen weitergeben.</a:t>
            </a:r>
          </a:p>
          <a:p>
            <a:pPr marL="0" indent="0">
              <a:lnSpc>
                <a:spcPct val="150000"/>
              </a:lnSpc>
              <a:buNone/>
            </a:pPr>
            <a:endParaRPr lang="de-DE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 smtClean="0"/>
              <a:t>Ist es unter allen Umständen positiv zu Lernen und Gelerntes an die Nachkommen weiterzugeben?</a:t>
            </a:r>
          </a:p>
          <a:p>
            <a:pPr marL="0" indent="0">
              <a:buNone/>
            </a:pPr>
            <a:endParaRPr lang="de-DE" sz="28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26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Modell (1/4)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Umweltzustände: </a:t>
            </a:r>
            <a:r>
              <a:rPr lang="de-DE" sz="2400" dirty="0"/>
              <a:t>E</a:t>
            </a:r>
            <a:r>
              <a:rPr lang="de-DE" sz="2400" baseline="-25000" dirty="0"/>
              <a:t>0</a:t>
            </a:r>
            <a:r>
              <a:rPr lang="de-DE" sz="2400" dirty="0"/>
              <a:t>, E</a:t>
            </a:r>
            <a:r>
              <a:rPr lang="de-DE" sz="2400" baseline="-25000" dirty="0"/>
              <a:t>1</a:t>
            </a:r>
            <a:endParaRPr lang="de-DE" sz="2400" dirty="0"/>
          </a:p>
          <a:p>
            <a:r>
              <a:rPr lang="de-DE" sz="2400" dirty="0" smtClean="0"/>
              <a:t>Phänotypen: </a:t>
            </a:r>
            <a:r>
              <a:rPr lang="de-DE" sz="2400" dirty="0"/>
              <a:t>P</a:t>
            </a:r>
            <a:r>
              <a:rPr lang="de-DE" sz="2400" baseline="-25000" dirty="0"/>
              <a:t>0</a:t>
            </a:r>
            <a:r>
              <a:rPr lang="de-DE" sz="2400" dirty="0"/>
              <a:t>, </a:t>
            </a:r>
            <a:r>
              <a:rPr lang="de-DE" sz="2400" dirty="0" smtClean="0"/>
              <a:t>P</a:t>
            </a:r>
            <a:r>
              <a:rPr lang="de-DE" sz="2400" baseline="-25000" dirty="0" smtClean="0"/>
              <a:t>1 </a:t>
            </a:r>
            <a:r>
              <a:rPr lang="de-DE" sz="2400" dirty="0" smtClean="0"/>
              <a:t> </a:t>
            </a:r>
            <a:endParaRPr lang="de-DE" sz="2400" baseline="-25000" dirty="0" smtClean="0"/>
          </a:p>
          <a:p>
            <a:r>
              <a:rPr lang="de-DE" sz="2400" dirty="0" smtClean="0"/>
              <a:t>Fitness: f</a:t>
            </a:r>
          </a:p>
          <a:p>
            <a:r>
              <a:rPr lang="de-DE" sz="2400" dirty="0" smtClean="0"/>
              <a:t>Genotyp: </a:t>
            </a:r>
            <a:r>
              <a:rPr lang="de-DE" sz="2400" i="1" dirty="0"/>
              <a:t>x ∈ </a:t>
            </a:r>
            <a:r>
              <a:rPr lang="de-DE" sz="2400" dirty="0"/>
              <a:t>[0; 1</a:t>
            </a:r>
            <a:r>
              <a:rPr lang="de-DE" sz="2400" dirty="0" smtClean="0"/>
              <a:t>]</a:t>
            </a:r>
          </a:p>
          <a:p>
            <a:r>
              <a:rPr lang="de-DE" sz="2400" dirty="0" smtClean="0"/>
              <a:t>Bernoulli-Verteilung (</a:t>
            </a:r>
            <a:r>
              <a:rPr lang="de-DE" sz="2400" dirty="0"/>
              <a:t>Null-Eins-Verteilung</a:t>
            </a:r>
            <a:r>
              <a:rPr lang="de-DE" sz="2400" dirty="0" smtClean="0"/>
              <a:t>): </a:t>
            </a:r>
            <a:r>
              <a:rPr lang="de-DE" sz="2400" dirty="0"/>
              <a:t>p </a:t>
            </a:r>
            <a:endParaRPr lang="de-DE" sz="2400" dirty="0" smtClean="0"/>
          </a:p>
          <a:p>
            <a:r>
              <a:rPr lang="de-DE" sz="2400" dirty="0" smtClean="0"/>
              <a:t>Lernfähigkeit: 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i="1" dirty="0" smtClean="0"/>
              <a:t>	f</a:t>
            </a:r>
            <a:r>
              <a:rPr lang="de-DE" sz="2800" dirty="0" smtClean="0"/>
              <a:t>(P</a:t>
            </a:r>
            <a:r>
              <a:rPr lang="de-DE" sz="2800" baseline="-25000" dirty="0" smtClean="0"/>
              <a:t>0</a:t>
            </a:r>
            <a:r>
              <a:rPr lang="de-DE" sz="2800" dirty="0" smtClean="0"/>
              <a:t>|E</a:t>
            </a:r>
            <a:r>
              <a:rPr lang="de-DE" sz="2800" baseline="-25000" dirty="0" smtClean="0"/>
              <a:t>0</a:t>
            </a:r>
            <a:r>
              <a:rPr lang="de-DE" sz="2800" dirty="0" smtClean="0"/>
              <a:t>) </a:t>
            </a:r>
            <a:r>
              <a:rPr lang="de-DE" sz="2800" i="1" dirty="0"/>
              <a:t>&gt; </a:t>
            </a:r>
            <a:r>
              <a:rPr lang="de-DE" sz="2800" i="1" dirty="0" smtClean="0"/>
              <a:t>f</a:t>
            </a:r>
            <a:r>
              <a:rPr lang="de-DE" sz="2800" dirty="0" smtClean="0"/>
              <a:t>(P</a:t>
            </a:r>
            <a:r>
              <a:rPr lang="de-DE" sz="2800" baseline="-25000" dirty="0" smtClean="0"/>
              <a:t>1</a:t>
            </a:r>
            <a:r>
              <a:rPr lang="de-DE" sz="2800" dirty="0" smtClean="0"/>
              <a:t>|E</a:t>
            </a:r>
            <a:r>
              <a:rPr lang="de-DE" sz="2800" baseline="-25000" dirty="0" smtClean="0"/>
              <a:t>0</a:t>
            </a:r>
            <a:r>
              <a:rPr lang="de-DE" sz="2800" dirty="0" smtClean="0"/>
              <a:t>) </a:t>
            </a:r>
            <a:r>
              <a:rPr lang="de-DE" sz="2800" i="1" dirty="0"/>
              <a:t>, </a:t>
            </a:r>
            <a:r>
              <a:rPr lang="de-DE" sz="2800" i="1" dirty="0" smtClean="0"/>
              <a:t>f</a:t>
            </a:r>
            <a:r>
              <a:rPr lang="de-DE" sz="2800" dirty="0" smtClean="0"/>
              <a:t>(P</a:t>
            </a:r>
            <a:r>
              <a:rPr lang="de-DE" sz="2800" baseline="-25000" dirty="0" smtClean="0"/>
              <a:t>0</a:t>
            </a:r>
            <a:r>
              <a:rPr lang="de-DE" sz="2800" dirty="0" smtClean="0"/>
              <a:t>|E</a:t>
            </a:r>
            <a:r>
              <a:rPr lang="de-DE" sz="2800" baseline="-25000" dirty="0" smtClean="0"/>
              <a:t>1</a:t>
            </a:r>
            <a:r>
              <a:rPr lang="de-DE" sz="2800" dirty="0" smtClean="0"/>
              <a:t>) </a:t>
            </a:r>
            <a:r>
              <a:rPr lang="de-DE" sz="2800" i="1" dirty="0"/>
              <a:t>&lt; </a:t>
            </a:r>
            <a:r>
              <a:rPr lang="de-DE" sz="2800" i="1" dirty="0" smtClean="0"/>
              <a:t>f</a:t>
            </a:r>
            <a:r>
              <a:rPr lang="de-DE" sz="2800" dirty="0" smtClean="0"/>
              <a:t>(P</a:t>
            </a:r>
            <a:r>
              <a:rPr lang="de-DE" sz="2800" baseline="-25000" dirty="0" smtClean="0"/>
              <a:t>1</a:t>
            </a:r>
            <a:r>
              <a:rPr lang="de-DE" sz="2800" dirty="0" smtClean="0"/>
              <a:t>|E</a:t>
            </a:r>
            <a:r>
              <a:rPr lang="de-DE" sz="2800" baseline="-25000" dirty="0" smtClean="0"/>
              <a:t>1</a:t>
            </a:r>
            <a:r>
              <a:rPr lang="de-DE" sz="2800" dirty="0" smtClean="0"/>
              <a:t>)		 (1)</a:t>
            </a: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i="1" dirty="0" smtClean="0"/>
              <a:t>		p</a:t>
            </a:r>
            <a:r>
              <a:rPr lang="de-DE" sz="2800" dirty="0" smtClean="0"/>
              <a:t>(</a:t>
            </a:r>
            <a:r>
              <a:rPr lang="de-DE" sz="2800" dirty="0"/>
              <a:t>P</a:t>
            </a:r>
            <a:r>
              <a:rPr lang="de-DE" sz="2800" baseline="-25000" dirty="0"/>
              <a:t>1</a:t>
            </a:r>
            <a:r>
              <a:rPr lang="de-DE" sz="2800" dirty="0" smtClean="0"/>
              <a:t>) </a:t>
            </a:r>
            <a:r>
              <a:rPr lang="de-DE" sz="2800" dirty="0"/>
              <a:t>= </a:t>
            </a:r>
            <a:r>
              <a:rPr lang="de-DE" sz="2800" i="1" dirty="0"/>
              <a:t>x , </a:t>
            </a:r>
            <a:r>
              <a:rPr lang="de-DE" sz="2800" i="1" dirty="0" smtClean="0"/>
              <a:t>p</a:t>
            </a:r>
            <a:r>
              <a:rPr lang="de-DE" sz="2800" dirty="0" smtClean="0"/>
              <a:t>(</a:t>
            </a:r>
            <a:r>
              <a:rPr lang="de-DE" sz="2800" dirty="0"/>
              <a:t>P</a:t>
            </a:r>
            <a:r>
              <a:rPr lang="de-DE" sz="2800" baseline="-25000" dirty="0"/>
              <a:t>0</a:t>
            </a:r>
            <a:r>
              <a:rPr lang="de-DE" sz="2800" dirty="0" smtClean="0"/>
              <a:t>) </a:t>
            </a:r>
            <a:r>
              <a:rPr lang="de-DE" sz="2800" dirty="0"/>
              <a:t>= 1 </a:t>
            </a:r>
            <a:r>
              <a:rPr lang="de-DE" sz="2800" i="1" dirty="0"/>
              <a:t>− </a:t>
            </a:r>
            <a:r>
              <a:rPr lang="de-DE" sz="2800" i="1" dirty="0" smtClean="0"/>
              <a:t>x			 </a:t>
            </a:r>
            <a:r>
              <a:rPr lang="de-DE" sz="2800" dirty="0" smtClean="0"/>
              <a:t>(2)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i="1" dirty="0" smtClean="0"/>
              <a:t>p</a:t>
            </a:r>
            <a:r>
              <a:rPr lang="de-DE" sz="2800" dirty="0" smtClean="0"/>
              <a:t>(</a:t>
            </a:r>
            <a:r>
              <a:rPr lang="de-DE" sz="2800" dirty="0"/>
              <a:t>P</a:t>
            </a:r>
            <a:r>
              <a:rPr lang="de-DE" sz="2800" baseline="-25000" dirty="0"/>
              <a:t>1</a:t>
            </a:r>
            <a:r>
              <a:rPr lang="de-DE" sz="2800" dirty="0" smtClean="0"/>
              <a:t>|</a:t>
            </a:r>
            <a:r>
              <a:rPr lang="de-DE" sz="2800" i="1" dirty="0" smtClean="0"/>
              <a:t>x,</a:t>
            </a:r>
            <a:r>
              <a:rPr lang="de-DE" sz="2800" dirty="0"/>
              <a:t> </a:t>
            </a:r>
            <a:r>
              <a:rPr lang="de-DE" sz="2800" dirty="0" smtClean="0"/>
              <a:t>E</a:t>
            </a:r>
            <a:r>
              <a:rPr lang="de-DE" sz="2800" baseline="-25000" dirty="0"/>
              <a:t>0</a:t>
            </a:r>
            <a:r>
              <a:rPr lang="de-DE" sz="2800" i="1" dirty="0" smtClean="0"/>
              <a:t>, </a:t>
            </a:r>
            <a:r>
              <a:rPr lang="de-DE" sz="2800" i="1" dirty="0"/>
              <a:t>L</a:t>
            </a:r>
            <a:r>
              <a:rPr lang="de-DE" sz="2800" dirty="0"/>
              <a:t>) = </a:t>
            </a:r>
            <a:r>
              <a:rPr lang="el-GR" sz="2800" dirty="0" smtClean="0"/>
              <a:t>φ(</a:t>
            </a:r>
            <a:r>
              <a:rPr lang="de-DE" sz="2800" i="1" dirty="0" err="1"/>
              <a:t>x,L</a:t>
            </a:r>
            <a:r>
              <a:rPr lang="de-DE" sz="2800" dirty="0"/>
              <a:t>) </a:t>
            </a:r>
            <a:r>
              <a:rPr lang="de-DE" sz="2800" i="1" dirty="0"/>
              <a:t>, </a:t>
            </a:r>
            <a:r>
              <a:rPr lang="de-DE" sz="2800" i="1" dirty="0" smtClean="0"/>
              <a:t>p</a:t>
            </a:r>
            <a:r>
              <a:rPr lang="de-DE" sz="2800" dirty="0" smtClean="0"/>
              <a:t>(</a:t>
            </a:r>
            <a:r>
              <a:rPr lang="de-DE" sz="2800" dirty="0"/>
              <a:t>P</a:t>
            </a:r>
            <a:r>
              <a:rPr lang="de-DE" sz="2800" baseline="-25000" dirty="0"/>
              <a:t>1</a:t>
            </a:r>
            <a:r>
              <a:rPr lang="de-DE" sz="2800" dirty="0" smtClean="0"/>
              <a:t>|</a:t>
            </a:r>
            <a:r>
              <a:rPr lang="de-DE" sz="2800" i="1" dirty="0" smtClean="0"/>
              <a:t>x,</a:t>
            </a:r>
            <a:r>
              <a:rPr lang="de-DE" sz="2800" dirty="0"/>
              <a:t> </a:t>
            </a:r>
            <a:r>
              <a:rPr lang="de-DE" sz="2800" dirty="0" smtClean="0"/>
              <a:t>E</a:t>
            </a:r>
            <a:r>
              <a:rPr lang="de-DE" sz="2800" baseline="-25000" dirty="0"/>
              <a:t>1</a:t>
            </a:r>
            <a:r>
              <a:rPr lang="de-DE" sz="2800" i="1" dirty="0" smtClean="0"/>
              <a:t>, </a:t>
            </a:r>
            <a:r>
              <a:rPr lang="de-DE" sz="2800" i="1" dirty="0"/>
              <a:t>L</a:t>
            </a:r>
            <a:r>
              <a:rPr lang="de-DE" sz="2800" dirty="0"/>
              <a:t>) = 1 </a:t>
            </a:r>
            <a:r>
              <a:rPr lang="de-DE" sz="2800" i="1" dirty="0"/>
              <a:t>− </a:t>
            </a:r>
            <a:r>
              <a:rPr lang="el-GR" sz="2800" dirty="0" smtClean="0"/>
              <a:t>φ(1 </a:t>
            </a:r>
            <a:r>
              <a:rPr lang="el-GR" sz="2800" i="1" dirty="0"/>
              <a:t>− </a:t>
            </a:r>
            <a:r>
              <a:rPr lang="de-DE" sz="2800" i="1" dirty="0" err="1"/>
              <a:t>x,L</a:t>
            </a:r>
            <a:r>
              <a:rPr lang="de-DE" sz="2800" dirty="0" smtClean="0"/>
              <a:t>)  (3)</a:t>
            </a:r>
            <a:endParaRPr lang="de-DE" sz="28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4</a:t>
            </a:fld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2794573" y="570184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φ(</a:t>
            </a:r>
            <a:r>
              <a:rPr lang="de-DE" i="1" dirty="0" err="1"/>
              <a:t>x,L</a:t>
            </a:r>
            <a:r>
              <a:rPr lang="de-DE" dirty="0"/>
              <a:t>) </a:t>
            </a:r>
            <a:r>
              <a:rPr lang="de-DE" dirty="0" smtClean="0"/>
              <a:t>= </a:t>
            </a:r>
            <a:r>
              <a:rPr lang="de-DE" sz="3600" dirty="0" smtClean="0">
                <a:latin typeface="Calibri"/>
                <a:cs typeface="Calibri"/>
              </a:rPr>
              <a:t>{</a:t>
            </a:r>
            <a:endParaRPr lang="de-DE" sz="3600" dirty="0"/>
          </a:p>
        </p:txBody>
      </p:sp>
      <p:sp>
        <p:nvSpPr>
          <p:cNvPr id="11" name="Textfeld 10"/>
          <p:cNvSpPr txBox="1"/>
          <p:nvPr/>
        </p:nvSpPr>
        <p:spPr>
          <a:xfrm>
            <a:off x="3779912" y="572454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= </a:t>
            </a:r>
            <a:r>
              <a:rPr lang="de-DE" dirty="0" smtClean="0"/>
              <a:t>0</a:t>
            </a:r>
            <a:r>
              <a:rPr lang="de-DE" i="1" dirty="0" smtClean="0"/>
              <a:t>, 	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i="1" dirty="0"/>
              <a:t>L </a:t>
            </a:r>
            <a:r>
              <a:rPr lang="de-DE" dirty="0"/>
              <a:t>= 1</a:t>
            </a:r>
          </a:p>
          <a:p>
            <a:r>
              <a:rPr lang="de-DE" dirty="0" smtClean="0"/>
              <a:t>=</a:t>
            </a:r>
            <a:r>
              <a:rPr lang="de-DE" i="1" dirty="0"/>
              <a:t> X</a:t>
            </a:r>
            <a:r>
              <a:rPr lang="de-DE" i="1" baseline="30000" dirty="0"/>
              <a:t>1/(1-L</a:t>
            </a:r>
            <a:r>
              <a:rPr lang="de-DE" i="1" baseline="30000" dirty="0" smtClean="0"/>
              <a:t>)</a:t>
            </a:r>
            <a:r>
              <a:rPr lang="de-DE" i="1" dirty="0" smtClean="0"/>
              <a:t>, 	</a:t>
            </a:r>
            <a:r>
              <a:rPr lang="de-DE" dirty="0" err="1" smtClean="0"/>
              <a:t>else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26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Modell (2/4)</a:t>
            </a:r>
            <a:endParaRPr lang="de-DE" sz="32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228" y="805784"/>
            <a:ext cx="4559495" cy="3066173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3167844" y="3894239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Phänotyp: </a:t>
            </a:r>
            <a:r>
              <a:rPr lang="de-DE" dirty="0"/>
              <a:t>P</a:t>
            </a:r>
            <a:r>
              <a:rPr lang="de-DE" baseline="-25000" dirty="0"/>
              <a:t>1</a:t>
            </a:r>
            <a:r>
              <a:rPr lang="de-DE" dirty="0" smtClean="0"/>
              <a:t> , Umwelt: E</a:t>
            </a:r>
            <a:r>
              <a:rPr lang="de-DE" baseline="-25000" dirty="0"/>
              <a:t>1</a:t>
            </a:r>
            <a:endParaRPr lang="de-DE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5</a:t>
            </a:fld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1104929" y="530120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Lernen (L &gt; 0) </a:t>
            </a:r>
            <a:r>
              <a:rPr lang="de-DE" sz="2000" dirty="0"/>
              <a:t>v</a:t>
            </a:r>
            <a:r>
              <a:rPr lang="de-DE" sz="2000" dirty="0" smtClean="0"/>
              <a:t>erbessert die Erbanlage in Richtung des fitten Phänotypen. Je höher das L, desto größer ist die Verbesserung.</a:t>
            </a:r>
            <a:endParaRPr lang="de-DE" sz="2000" dirty="0"/>
          </a:p>
        </p:txBody>
      </p:sp>
      <p:sp>
        <p:nvSpPr>
          <p:cNvPr id="18" name="Textfeld 17"/>
          <p:cNvSpPr txBox="1"/>
          <p:nvPr/>
        </p:nvSpPr>
        <p:spPr>
          <a:xfrm>
            <a:off x="1475656" y="4505617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i="1" dirty="0"/>
              <a:t>p</a:t>
            </a:r>
            <a:r>
              <a:rPr lang="de-DE" sz="2800" dirty="0"/>
              <a:t>(P</a:t>
            </a:r>
            <a:r>
              <a:rPr lang="de-DE" sz="2800" baseline="-25000" dirty="0"/>
              <a:t>1</a:t>
            </a:r>
            <a:r>
              <a:rPr lang="de-DE" sz="2800" dirty="0"/>
              <a:t>|</a:t>
            </a:r>
            <a:r>
              <a:rPr lang="de-DE" sz="2800" i="1" dirty="0"/>
              <a:t>x,</a:t>
            </a:r>
            <a:r>
              <a:rPr lang="de-DE" sz="2800" dirty="0"/>
              <a:t> </a:t>
            </a:r>
            <a:r>
              <a:rPr lang="de-DE" sz="2800" dirty="0" smtClean="0"/>
              <a:t>E</a:t>
            </a:r>
            <a:r>
              <a:rPr lang="de-DE" sz="2800" baseline="-25000" dirty="0"/>
              <a:t>1</a:t>
            </a:r>
            <a:r>
              <a:rPr lang="de-DE" sz="2800" i="1" dirty="0" smtClean="0"/>
              <a:t>, </a:t>
            </a:r>
            <a:r>
              <a:rPr lang="de-DE" sz="2800" i="1" dirty="0"/>
              <a:t>L</a:t>
            </a:r>
            <a:r>
              <a:rPr lang="de-DE" sz="2800" dirty="0"/>
              <a:t>) = 1 </a:t>
            </a:r>
            <a:r>
              <a:rPr lang="de-DE" sz="2800" i="1" dirty="0"/>
              <a:t>− </a:t>
            </a:r>
            <a:r>
              <a:rPr lang="el-GR" sz="2800" dirty="0"/>
              <a:t>φ(1 </a:t>
            </a:r>
            <a:r>
              <a:rPr lang="el-GR" sz="2800" i="1" dirty="0"/>
              <a:t>− </a:t>
            </a:r>
            <a:r>
              <a:rPr lang="de-DE" sz="2800" i="1" dirty="0" err="1"/>
              <a:t>x,L</a:t>
            </a:r>
            <a:r>
              <a:rPr lang="de-DE" sz="2800" dirty="0" smtClean="0"/>
              <a:t>)=</a:t>
            </a:r>
            <a:r>
              <a:rPr lang="de-DE" sz="3600" dirty="0" smtClean="0">
                <a:latin typeface="Calibri"/>
                <a:cs typeface="Calibri"/>
              </a:rPr>
              <a:t>{</a:t>
            </a:r>
            <a:endParaRPr lang="de-DE" sz="3600" dirty="0"/>
          </a:p>
        </p:txBody>
      </p:sp>
      <p:sp>
        <p:nvSpPr>
          <p:cNvPr id="14" name="Textfeld 13"/>
          <p:cNvSpPr txBox="1"/>
          <p:nvPr/>
        </p:nvSpPr>
        <p:spPr>
          <a:xfrm>
            <a:off x="5868144" y="4505617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= 1</a:t>
            </a:r>
            <a:r>
              <a:rPr lang="de-DE" i="1" dirty="0" smtClean="0"/>
              <a:t>, 	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i="1" dirty="0"/>
              <a:t>L </a:t>
            </a:r>
            <a:r>
              <a:rPr lang="de-DE" dirty="0"/>
              <a:t>= 1</a:t>
            </a:r>
          </a:p>
          <a:p>
            <a:r>
              <a:rPr lang="de-DE" dirty="0" smtClean="0"/>
              <a:t>= (1-</a:t>
            </a:r>
            <a:r>
              <a:rPr lang="de-DE" i="1" dirty="0" smtClean="0"/>
              <a:t>X)</a:t>
            </a:r>
            <a:r>
              <a:rPr lang="de-DE" i="1" baseline="30000" dirty="0" smtClean="0"/>
              <a:t>1</a:t>
            </a:r>
            <a:r>
              <a:rPr lang="de-DE" i="1" baseline="30000" dirty="0"/>
              <a:t>/(1-L</a:t>
            </a:r>
            <a:r>
              <a:rPr lang="de-DE" i="1" baseline="30000" dirty="0" smtClean="0"/>
              <a:t>)</a:t>
            </a:r>
            <a:r>
              <a:rPr lang="de-DE" i="1" dirty="0" smtClean="0"/>
              <a:t>, </a:t>
            </a:r>
            <a:r>
              <a:rPr lang="de-DE" dirty="0" err="1" smtClean="0"/>
              <a:t>else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93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Modell (3/4)</a:t>
            </a:r>
            <a:endParaRPr lang="de-DE" sz="3200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19" y="764704"/>
            <a:ext cx="4186511" cy="2880320"/>
          </a:xfrm>
        </p:spPr>
      </p:pic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12" name="Textfeld 11"/>
          <p:cNvSpPr txBox="1"/>
          <p:nvPr/>
        </p:nvSpPr>
        <p:spPr>
          <a:xfrm>
            <a:off x="3059832" y="3661593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Phänotyp: </a:t>
            </a:r>
            <a:r>
              <a:rPr lang="de-DE" dirty="0"/>
              <a:t>P</a:t>
            </a:r>
            <a:r>
              <a:rPr lang="de-DE" baseline="-25000" dirty="0"/>
              <a:t>1</a:t>
            </a:r>
            <a:r>
              <a:rPr lang="de-DE" dirty="0" smtClean="0"/>
              <a:t> , Umwelt: E</a:t>
            </a:r>
            <a:r>
              <a:rPr lang="de-DE" baseline="-25000" dirty="0" smtClean="0"/>
              <a:t>0</a:t>
            </a:r>
            <a:endParaRPr lang="de-DE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6</a:t>
            </a:fld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104929" y="530120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Das falsche Lernen (L &gt; 0) verschlechtert die Erbanlage. Je höher das L, desto größer ist die Verschlechterung.</a:t>
            </a:r>
            <a:endParaRPr lang="de-DE" sz="20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484784"/>
            <a:ext cx="323810" cy="1190476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980" y="3397873"/>
            <a:ext cx="219164" cy="228692"/>
          </a:xfrm>
          <a:prstGeom prst="rect">
            <a:avLst/>
          </a:prstGeom>
        </p:spPr>
      </p:pic>
      <p:sp>
        <p:nvSpPr>
          <p:cNvPr id="15" name="Textfeld 14"/>
          <p:cNvSpPr txBox="1"/>
          <p:nvPr/>
        </p:nvSpPr>
        <p:spPr>
          <a:xfrm>
            <a:off x="1403648" y="4481391"/>
            <a:ext cx="385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i="1" dirty="0"/>
              <a:t>p</a:t>
            </a:r>
            <a:r>
              <a:rPr lang="de-DE" sz="2800" dirty="0"/>
              <a:t>(P</a:t>
            </a:r>
            <a:r>
              <a:rPr lang="de-DE" sz="2800" baseline="-25000" dirty="0"/>
              <a:t>1</a:t>
            </a:r>
            <a:r>
              <a:rPr lang="de-DE" sz="2800" dirty="0"/>
              <a:t>|</a:t>
            </a:r>
            <a:r>
              <a:rPr lang="de-DE" sz="2800" i="1" dirty="0"/>
              <a:t>x,</a:t>
            </a:r>
            <a:r>
              <a:rPr lang="de-DE" sz="2800" dirty="0"/>
              <a:t> </a:t>
            </a:r>
            <a:r>
              <a:rPr lang="de-DE" sz="2800" dirty="0" smtClean="0"/>
              <a:t>E</a:t>
            </a:r>
            <a:r>
              <a:rPr lang="de-DE" sz="2800" baseline="-25000" dirty="0"/>
              <a:t>0</a:t>
            </a:r>
            <a:r>
              <a:rPr lang="de-DE" sz="2800" i="1" dirty="0" smtClean="0"/>
              <a:t>, </a:t>
            </a:r>
            <a:r>
              <a:rPr lang="de-DE" sz="2800" i="1" dirty="0"/>
              <a:t>L</a:t>
            </a:r>
            <a:r>
              <a:rPr lang="de-DE" sz="2800" dirty="0" smtClean="0"/>
              <a:t>) = </a:t>
            </a:r>
            <a:r>
              <a:rPr lang="el-GR" sz="2800" dirty="0" smtClean="0"/>
              <a:t>φ(</a:t>
            </a:r>
            <a:r>
              <a:rPr lang="de-DE" sz="2800" i="1" dirty="0" err="1"/>
              <a:t>x,L</a:t>
            </a:r>
            <a:r>
              <a:rPr lang="de-DE" sz="2800" dirty="0"/>
              <a:t>) </a:t>
            </a:r>
            <a:r>
              <a:rPr lang="de-DE" sz="2800" dirty="0" smtClean="0"/>
              <a:t>= </a:t>
            </a:r>
            <a:r>
              <a:rPr lang="de-DE" sz="4000" dirty="0" smtClean="0">
                <a:latin typeface="Calibri"/>
                <a:cs typeface="Calibri"/>
              </a:rPr>
              <a:t>{</a:t>
            </a:r>
            <a:endParaRPr lang="de-DE" sz="4000" dirty="0"/>
          </a:p>
        </p:txBody>
      </p:sp>
      <p:sp>
        <p:nvSpPr>
          <p:cNvPr id="17" name="Textfeld 16"/>
          <p:cNvSpPr txBox="1"/>
          <p:nvPr/>
        </p:nvSpPr>
        <p:spPr>
          <a:xfrm>
            <a:off x="5004048" y="449458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= </a:t>
            </a:r>
            <a:r>
              <a:rPr lang="de-DE" dirty="0" smtClean="0"/>
              <a:t>0</a:t>
            </a:r>
            <a:r>
              <a:rPr lang="de-DE" i="1" dirty="0" smtClean="0"/>
              <a:t>, 	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i="1" dirty="0"/>
              <a:t>L </a:t>
            </a:r>
            <a:r>
              <a:rPr lang="de-DE" dirty="0"/>
              <a:t>= 1</a:t>
            </a:r>
          </a:p>
          <a:p>
            <a:r>
              <a:rPr lang="de-DE" dirty="0" smtClean="0"/>
              <a:t>=</a:t>
            </a:r>
            <a:r>
              <a:rPr lang="de-DE" i="1" dirty="0"/>
              <a:t> X</a:t>
            </a:r>
            <a:r>
              <a:rPr lang="de-DE" i="1" baseline="30000" dirty="0"/>
              <a:t>1/(1-L</a:t>
            </a:r>
            <a:r>
              <a:rPr lang="de-DE" i="1" baseline="30000" dirty="0" smtClean="0"/>
              <a:t>)</a:t>
            </a:r>
            <a:r>
              <a:rPr lang="de-DE" i="1" dirty="0" smtClean="0"/>
              <a:t>, 	</a:t>
            </a:r>
            <a:r>
              <a:rPr lang="de-DE" dirty="0" err="1" smtClean="0"/>
              <a:t>else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45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Modell (4/4)</a:t>
            </a:r>
            <a:endParaRPr lang="de-DE" sz="3200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7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16262" y="1196752"/>
            <a:ext cx="8435280" cy="4349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Implementationsdetails (für die nachfolgenden Experimente):</a:t>
            </a:r>
          </a:p>
          <a:p>
            <a:r>
              <a:rPr lang="de-DE" dirty="0" smtClean="0"/>
              <a:t>100 Individuen </a:t>
            </a:r>
          </a:p>
          <a:p>
            <a:r>
              <a:rPr lang="de-DE" dirty="0" smtClean="0"/>
              <a:t>Individuum </a:t>
            </a:r>
            <a:r>
              <a:rPr lang="de-DE" dirty="0"/>
              <a:t>reproduziert f/f‘ Nachkommen </a:t>
            </a:r>
            <a:endParaRPr lang="de-DE" dirty="0" smtClean="0"/>
          </a:p>
          <a:p>
            <a:r>
              <a:rPr lang="de-DE" dirty="0"/>
              <a:t>d</a:t>
            </a:r>
            <a:r>
              <a:rPr lang="de-DE" dirty="0" smtClean="0"/>
              <a:t>.h. Population konstant in </a:t>
            </a:r>
            <a:r>
              <a:rPr lang="de-DE" dirty="0"/>
              <a:t>jeder Generation</a:t>
            </a:r>
          </a:p>
          <a:p>
            <a:r>
              <a:rPr lang="de-DE" i="1" dirty="0"/>
              <a:t>x‘ </a:t>
            </a:r>
            <a:r>
              <a:rPr lang="de-DE" dirty="0"/>
              <a:t>= </a:t>
            </a:r>
            <a:r>
              <a:rPr lang="el-GR" i="1" dirty="0"/>
              <a:t>λ</a:t>
            </a:r>
            <a:r>
              <a:rPr lang="de-DE" i="1" dirty="0"/>
              <a:t>p</a:t>
            </a:r>
            <a:r>
              <a:rPr lang="de-DE" dirty="0"/>
              <a:t>+(1</a:t>
            </a:r>
            <a:r>
              <a:rPr lang="de-DE" i="1" dirty="0"/>
              <a:t>−</a:t>
            </a:r>
            <a:r>
              <a:rPr lang="el-GR" i="1" dirty="0"/>
              <a:t>λ</a:t>
            </a:r>
            <a:r>
              <a:rPr lang="el-GR" dirty="0"/>
              <a:t>)</a:t>
            </a:r>
            <a:r>
              <a:rPr lang="de-DE" i="1" dirty="0"/>
              <a:t>x</a:t>
            </a:r>
            <a:endParaRPr lang="de-DE" dirty="0"/>
          </a:p>
          <a:p>
            <a:r>
              <a:rPr lang="de-DE" dirty="0" smtClean="0"/>
              <a:t>Mutationsrate </a:t>
            </a:r>
            <a:r>
              <a:rPr lang="el-GR" dirty="0"/>
              <a:t>σ = 0.0001 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26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Ergebnisse (1/5)</a:t>
            </a:r>
            <a:endParaRPr lang="de-DE" sz="3200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096"/>
          <a:stretch/>
        </p:blipFill>
        <p:spPr>
          <a:xfrm>
            <a:off x="755576" y="1412776"/>
            <a:ext cx="8107714" cy="2664296"/>
          </a:xfrm>
        </p:spPr>
      </p:pic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76470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Experiment 1:</a:t>
            </a:r>
            <a:endParaRPr lang="de-DE" sz="240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8</a:t>
            </a:fld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787422" y="443711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T: Durchschnittszeit  zwischen zwei Umweltveränderungen</a:t>
            </a:r>
          </a:p>
          <a:p>
            <a:endParaRPr lang="de-DE" sz="2400" dirty="0"/>
          </a:p>
          <a:p>
            <a:r>
              <a:rPr lang="el-GR" sz="2400" dirty="0" smtClean="0"/>
              <a:t>λ</a:t>
            </a:r>
            <a:r>
              <a:rPr lang="de-DE" sz="2400" dirty="0" smtClean="0"/>
              <a:t>: Lamarckismus Parameter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626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Ergebnisse (2/5)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836712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zusammenfassend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Bei </a:t>
            </a:r>
            <a:r>
              <a:rPr lang="de-DE" dirty="0"/>
              <a:t>s</a:t>
            </a:r>
            <a:r>
              <a:rPr lang="de-DE" dirty="0" smtClean="0"/>
              <a:t>chnell wechselnder Umwelt wird die Fitness besser ohne Lamarckismus</a:t>
            </a:r>
          </a:p>
          <a:p>
            <a:r>
              <a:rPr lang="de-DE" dirty="0" smtClean="0"/>
              <a:t>Bei langsam wechselnder Umwelt wird die Fitness besser mit purem Lamarckismus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755576" y="620688"/>
            <a:ext cx="74888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0872"/>
            <a:ext cx="62542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6"/>
          <p:cNvCxnSpPr/>
          <p:nvPr/>
        </p:nvCxnSpPr>
        <p:spPr>
          <a:xfrm>
            <a:off x="395536" y="6381328"/>
            <a:ext cx="82809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23528" y="63852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Luise </a:t>
            </a:r>
            <a:r>
              <a:rPr lang="de-DE" sz="1600" dirty="0" err="1" smtClean="0"/>
              <a:t>Hogrefe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491880" y="63852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Proseminar </a:t>
            </a:r>
            <a:r>
              <a:rPr lang="de-DE" sz="1600" dirty="0" err="1" smtClean="0"/>
              <a:t>Artificial</a:t>
            </a:r>
            <a:r>
              <a:rPr lang="de-DE" sz="1600" dirty="0" smtClean="0"/>
              <a:t> Life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AB43-0278-4715-B096-0A825506CAB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26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599</Words>
  <Application>Microsoft Office PowerPoint</Application>
  <PresentationFormat>Bildschirmpräsentation (4:3)</PresentationFormat>
  <Paragraphs>148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On the Adaptive Disadvantage of Lamarckianism in Rapidly Changing Environments</vt:lpstr>
      <vt:lpstr>Gliederung</vt:lpstr>
      <vt:lpstr>Einleitung</vt:lpstr>
      <vt:lpstr>Modell (1/4)</vt:lpstr>
      <vt:lpstr>Modell (2/4)</vt:lpstr>
      <vt:lpstr>Modell (3/4)</vt:lpstr>
      <vt:lpstr>Modell (4/4)</vt:lpstr>
      <vt:lpstr>Ergebnisse (1/5)</vt:lpstr>
      <vt:lpstr>Ergebnisse (2/5)</vt:lpstr>
      <vt:lpstr>Ergebnisse (3/5)</vt:lpstr>
      <vt:lpstr>Ergebnisse (4/5)</vt:lpstr>
      <vt:lpstr>Ergebnisse (5/5)</vt:lpstr>
      <vt:lpstr>Fazit und Ausblick</vt:lpstr>
      <vt:lpstr>Fazit und Ausblick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Adaptive Disadvantage of Lamarckianism in Rapidly Changing Environments</dc:title>
  <dc:creator>Luise</dc:creator>
  <cp:lastModifiedBy>Luise</cp:lastModifiedBy>
  <cp:revision>78</cp:revision>
  <cp:lastPrinted>2012-07-15T14:25:11Z</cp:lastPrinted>
  <dcterms:created xsi:type="dcterms:W3CDTF">2012-07-05T13:14:30Z</dcterms:created>
  <dcterms:modified xsi:type="dcterms:W3CDTF">2012-09-30T12:20:06Z</dcterms:modified>
</cp:coreProperties>
</file>