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26" r:id="rId5"/>
    <p:sldId id="327" r:id="rId6"/>
    <p:sldId id="328" r:id="rId7"/>
    <p:sldId id="269" r:id="rId8"/>
    <p:sldId id="298" r:id="rId9"/>
    <p:sldId id="299" r:id="rId10"/>
    <p:sldId id="323" r:id="rId11"/>
    <p:sldId id="324" r:id="rId12"/>
    <p:sldId id="307" r:id="rId13"/>
    <p:sldId id="325" r:id="rId14"/>
    <p:sldId id="306" r:id="rId15"/>
    <p:sldId id="274" r:id="rId16"/>
    <p:sldId id="330" r:id="rId17"/>
    <p:sldId id="331" r:id="rId18"/>
    <p:sldId id="315" r:id="rId19"/>
    <p:sldId id="260" r:id="rId20"/>
    <p:sldId id="329" r:id="rId21"/>
    <p:sldId id="311" r:id="rId22"/>
    <p:sldId id="312" r:id="rId23"/>
    <p:sldId id="316" r:id="rId24"/>
    <p:sldId id="317" r:id="rId25"/>
    <p:sldId id="318" r:id="rId26"/>
    <p:sldId id="319" r:id="rId27"/>
    <p:sldId id="283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F0C4C-1406-47C0-87D7-008696B0CF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61BC-AB7A-4F82-A2A2-5421AF8C0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EBDB-200D-416E-BB14-9DE44D8223EF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EBDB-200D-416E-BB14-9DE44D8223EF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EBDB-200D-416E-BB14-9DE44D8223EF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EBDB-200D-416E-BB14-9DE44D8223EF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A61BC-AB7A-4F82-A2A2-5421AF8C03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B6C0-B7A5-4BC5-BE70-35EFB6DBA22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912D-CDA1-410A-AF39-1BEBAEF5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268760"/>
            <a:ext cx="4057650" cy="371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256490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Comparison of pruning regimes for Stone pine (</a:t>
            </a:r>
            <a:r>
              <a:rPr lang="en-US" sz="3200" dirty="0" err="1" smtClean="0"/>
              <a:t>Pinus</a:t>
            </a:r>
            <a:r>
              <a:rPr lang="en-US" sz="3200" dirty="0" smtClean="0"/>
              <a:t> </a:t>
            </a:r>
            <a:r>
              <a:rPr lang="en-US" sz="3200" dirty="0" err="1" smtClean="0"/>
              <a:t>pinea</a:t>
            </a:r>
            <a:r>
              <a:rPr lang="en-US" sz="3200" dirty="0" smtClean="0"/>
              <a:t> L.) using a Functional-Structural Plant Model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dirty="0" smtClean="0"/>
              <a:t>Peter </a:t>
            </a:r>
            <a:r>
              <a:rPr lang="en-US" sz="2000" dirty="0" err="1" smtClean="0"/>
              <a:t>Surovy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Data for individual 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 smtClean="0"/>
              <a:t>increment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4958733" cy="396044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34430" y="5270376"/>
            <a:ext cx="26581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Correlation between diameter and length of shoots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Data for individual 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 smtClean="0"/>
              <a:t>increment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43608" y="4581128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The dependence between branch order and length (left), and between branch distance from 0,0 point and length (right)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Message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b="1" dirty="0" smtClean="0"/>
              <a:t>There are data from 3d space </a:t>
            </a:r>
          </a:p>
          <a:p>
            <a:endParaRPr lang="en-US" b="1" dirty="0" smtClean="0"/>
          </a:p>
          <a:p>
            <a:r>
              <a:rPr lang="en-US" dirty="0" smtClean="0"/>
              <a:t>(possibility to study, important is to understand the source of the data, as it can be also a source of variability)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b="1" dirty="0" smtClean="0"/>
              <a:t>This data may be interpreted as continuous or discrete 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r>
              <a:rPr lang="en-US" dirty="0" smtClean="0"/>
              <a:t>(continuous increment of size, discrete steps in structure change)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 We can model!!! 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r>
              <a:rPr lang="en-US" dirty="0" smtClean="0"/>
              <a:t>But how??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05772" y="936338"/>
            <a:ext cx="7722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- 3d measurement of plant architecture with topology (data)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Forestry models and FSPM models : philosophy, advantages, disadvantages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Stone pine model – important modules and code parts (model)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Optimization possibilities using 3d model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Modeling in forestry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1520" y="548680"/>
            <a:ext cx="8424863" cy="1492250"/>
            <a:chOff x="204" y="2341"/>
            <a:chExt cx="5307" cy="94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" y="2704"/>
              <a:ext cx="5307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An abstract model (or conceptual model) is a </a:t>
              </a:r>
              <a:r>
                <a:rPr lang="en-US" u="sng" dirty="0"/>
                <a:t>theoretical construct</a:t>
              </a:r>
              <a:r>
                <a:rPr lang="en-US" dirty="0"/>
                <a:t> that represents something, with a set of variables and a set of logical and quantitative relationships between them.</a:t>
              </a:r>
              <a:endParaRPr lang="de-DE" dirty="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04" y="2341"/>
              <a:ext cx="1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</a:rPr>
                <a:t>What </a:t>
              </a:r>
              <a:r>
                <a:rPr lang="de-DE" b="1" dirty="0" smtClean="0">
                  <a:solidFill>
                    <a:schemeClr val="accent2"/>
                  </a:solidFill>
                </a:rPr>
                <a:t>is a model??</a:t>
              </a:r>
              <a:endParaRPr lang="de-DE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1916832"/>
            <a:ext cx="7920162" cy="4621677"/>
            <a:chOff x="0" y="1988840"/>
            <a:chExt cx="7920162" cy="4621677"/>
          </a:xfrm>
        </p:grpSpPr>
        <p:pic>
          <p:nvPicPr>
            <p:cNvPr id="7" name="Picture 2" descr="diamete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276872"/>
              <a:ext cx="7236594" cy="433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0" y="1988840"/>
              <a:ext cx="19314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chemeClr val="accent2"/>
                  </a:solidFill>
                </a:rPr>
                <a:t>Forestry models??</a:t>
              </a:r>
              <a:endParaRPr lang="de-DE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Models classification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oup 11"/>
          <p:cNvGrpSpPr/>
          <p:nvPr/>
        </p:nvGrpSpPr>
        <p:grpSpPr>
          <a:xfrm>
            <a:off x="755576" y="1556792"/>
            <a:ext cx="7704856" cy="3312368"/>
            <a:chOff x="1044029" y="1701180"/>
            <a:chExt cx="7127875" cy="286385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699792" y="2348880"/>
              <a:ext cx="2447925" cy="180022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563392" y="3501405"/>
              <a:ext cx="720725" cy="576263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915692" y="1701180"/>
              <a:ext cx="2016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accent2"/>
                  </a:solidFill>
                  <a:latin typeface="Arial" charset="0"/>
                </a:rPr>
                <a:t>statistics</a:t>
              </a:r>
              <a:endParaRPr lang="de-DE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44029" y="4004643"/>
              <a:ext cx="1728788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solidFill>
                    <a:srgbClr val="CC3300"/>
                  </a:solidFill>
                  <a:latin typeface="Arial" charset="0"/>
                </a:rPr>
                <a:t>structural models</a:t>
              </a:r>
            </a:p>
            <a:p>
              <a:pPr algn="ctr">
                <a:spcBef>
                  <a:spcPct val="20000"/>
                </a:spcBef>
              </a:pPr>
              <a:r>
                <a:rPr lang="de-DE" sz="1400">
                  <a:solidFill>
                    <a:schemeClr val="accent2"/>
                  </a:solidFill>
                  <a:latin typeface="Arial" charset="0"/>
                </a:rPr>
                <a:t>morphology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219154" y="4004643"/>
              <a:ext cx="1728788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solidFill>
                    <a:srgbClr val="CC3300"/>
                  </a:solidFill>
                  <a:latin typeface="Arial" charset="0"/>
                </a:rPr>
                <a:t>process models</a:t>
              </a:r>
            </a:p>
            <a:p>
              <a:pPr algn="ctr">
                <a:spcBef>
                  <a:spcPct val="20000"/>
                </a:spcBef>
              </a:pPr>
              <a:r>
                <a:rPr lang="de-DE" sz="1400">
                  <a:solidFill>
                    <a:schemeClr val="accent2"/>
                  </a:solidFill>
                  <a:latin typeface="Arial" charset="0"/>
                </a:rPr>
                <a:t>physiology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227217" y="2277443"/>
              <a:ext cx="1944687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b="1">
                  <a:solidFill>
                    <a:srgbClr val="008000"/>
                  </a:solidFill>
                  <a:latin typeface="Arial" charset="0"/>
                </a:rPr>
                <a:t>functional-structural</a:t>
              </a:r>
            </a:p>
            <a:p>
              <a:pPr algn="ctr">
                <a:spcBef>
                  <a:spcPct val="20000"/>
                </a:spcBef>
              </a:pPr>
              <a:r>
                <a:rPr lang="de-DE" sz="1400" b="1">
                  <a:solidFill>
                    <a:srgbClr val="008000"/>
                  </a:solidFill>
                  <a:latin typeface="Arial" charset="0"/>
                </a:rPr>
                <a:t>models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4211092" y="2493343"/>
              <a:ext cx="2089150" cy="115252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47864" y="908720"/>
            <a:ext cx="294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Dynamics (causality problem)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5013176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Causality (scaling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Optimization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6968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Modeling leads to decision support (impact of decision)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ultimate decision support is: to find </a:t>
            </a:r>
            <a:r>
              <a:rPr lang="en-US" u="sng" dirty="0" smtClean="0"/>
              <a:t>the best solution </a:t>
            </a:r>
            <a:r>
              <a:rPr lang="en-US" dirty="0" smtClean="0"/>
              <a:t>(using model)</a:t>
            </a:r>
          </a:p>
          <a:p>
            <a:endParaRPr lang="en-US" dirty="0" smtClean="0"/>
          </a:p>
          <a:p>
            <a:r>
              <a:rPr lang="en-US" dirty="0" smtClean="0"/>
              <a:t> very good to test model feasibility</a:t>
            </a:r>
          </a:p>
          <a:p>
            <a:r>
              <a:rPr lang="en-US" dirty="0" smtClean="0"/>
              <a:t>	 </a:t>
            </a:r>
            <a:r>
              <a:rPr lang="en-US" dirty="0" err="1" smtClean="0"/>
              <a:t>stochasticity</a:t>
            </a:r>
            <a:r>
              <a:rPr lang="en-US" dirty="0" smtClean="0"/>
              <a:t> and </a:t>
            </a:r>
            <a:r>
              <a:rPr lang="en-US" u="sng" dirty="0" smtClean="0"/>
              <a:t>randomness</a:t>
            </a:r>
            <a:r>
              <a:rPr lang="en-US" dirty="0" smtClean="0"/>
              <a:t> are not </a:t>
            </a:r>
            <a:r>
              <a:rPr lang="en-US" dirty="0" err="1" smtClean="0"/>
              <a:t>acceptible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	extreme cases may become optimal solutions (incorrectly)	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9552" y="3140968"/>
            <a:ext cx="6768152" cy="3054352"/>
            <a:chOff x="539552" y="3140968"/>
            <a:chExt cx="6768152" cy="3054352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140968"/>
              <a:ext cx="5400000" cy="78356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55576" y="3212976"/>
              <a:ext cx="657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PATH</a:t>
              </a:r>
              <a:endParaRPr lang="en-US" dirty="0"/>
            </a:p>
          </p:txBody>
        </p:sp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4005064"/>
              <a:ext cx="5400000" cy="219025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39552" y="4797152"/>
              <a:ext cx="1137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MS - PATH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Optimization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1196752"/>
          <a:ext cx="6192686" cy="3312375"/>
        </p:xfrm>
        <a:graphic>
          <a:graphicData uri="http://schemas.openxmlformats.org/drawingml/2006/table">
            <a:tbl>
              <a:tblPr/>
              <a:tblGrid>
                <a:gridCol w="1728151"/>
                <a:gridCol w="1473908"/>
                <a:gridCol w="1473908"/>
                <a:gridCol w="1516719"/>
              </a:tblGrid>
              <a:tr h="30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MS Mincho"/>
                          <a:cs typeface="Times New Roman"/>
                        </a:rPr>
                        <a:t>Case Study 1 (101)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No constraint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Constraint 70%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Calibri"/>
                          <a:ea typeface="MS Mincho"/>
                          <a:cs typeface="Times New Roman"/>
                        </a:rPr>
                        <a:t>Constraint  50%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Year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tree ha</a:t>
                      </a:r>
                      <a:r>
                        <a:rPr lang="en-US" sz="1000" b="1" baseline="30000">
                          <a:latin typeface="Calibri"/>
                          <a:ea typeface="MS Mincho"/>
                          <a:cs typeface="Times New Roman"/>
                        </a:rPr>
                        <a:t>-1</a:t>
                      </a: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(kg ha</a:t>
                      </a:r>
                      <a:r>
                        <a:rPr lang="en-US" sz="1000" b="1" baseline="30000">
                          <a:latin typeface="Calibri"/>
                          <a:ea typeface="MS Mincho"/>
                          <a:cs typeface="Times New Roman"/>
                        </a:rPr>
                        <a:t>-1</a:t>
                      </a: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(1000.47)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0 (1000.47)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(1000.47)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(1550.42)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(1550.45)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200 (1548.415)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(1449.51)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(1449.58)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180 (1447.55)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320 (8421.99)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320 (8421.99)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140 (4722.22)</a:t>
                      </a:r>
                      <a:endParaRPr lang="pt-PT" sz="12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MS Mincho"/>
                          <a:cs typeface="Times New Roman"/>
                        </a:rPr>
                        <a:t>Case Study 2 (317)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No constraint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MS Mincho"/>
                          <a:cs typeface="Times New Roman"/>
                        </a:rPr>
                        <a:t>Constraint 70%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Calibri"/>
                          <a:ea typeface="MS Mincho"/>
                          <a:cs typeface="Times New Roman"/>
                        </a:rPr>
                        <a:t>Constraint  50%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(1958.348)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(1958.348)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(1958.348)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(2764.25)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160 (2758.88)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(2757.85)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(3167.17)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100 (3161.62)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0 (3161.43)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MS Mincho"/>
                          <a:cs typeface="Times New Roman"/>
                        </a:rPr>
                        <a:t>320 (9959.97)</a:t>
                      </a:r>
                      <a:endParaRPr lang="pt-PT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60 (4611.55)</a:t>
                      </a:r>
                      <a:endParaRPr lang="pt-PT" sz="12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MS Mincho"/>
                          <a:cs typeface="Times New Roman"/>
                        </a:rPr>
                        <a:t>0 (3379.54)</a:t>
                      </a:r>
                      <a:endParaRPr lang="pt-PT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373216"/>
            <a:ext cx="807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Ribeiro</a:t>
            </a:r>
            <a:r>
              <a:rPr lang="en-US" sz="1400" dirty="0" smtClean="0"/>
              <a:t>, NA, </a:t>
            </a:r>
            <a:r>
              <a:rPr lang="en-US" sz="1400" dirty="0" err="1" smtClean="0"/>
              <a:t>Surovy</a:t>
            </a:r>
            <a:r>
              <a:rPr lang="en-US" sz="1400" dirty="0" smtClean="0"/>
              <a:t>, P, Yoshimoto, A (2012) Optimal regeneration regime under continuous crown cover requirements in cork oak woodlands, FORMATH 2011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791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 – maximize cork production, keep crown cover limits (what should I do?)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15616" y="2636912"/>
            <a:ext cx="7056784" cy="1872208"/>
            <a:chOff x="1115616" y="2636912"/>
            <a:chExt cx="7056784" cy="1872208"/>
          </a:xfrm>
        </p:grpSpPr>
        <p:sp>
          <p:nvSpPr>
            <p:cNvPr id="7" name="Rectangle 6"/>
            <p:cNvSpPr/>
            <p:nvPr/>
          </p:nvSpPr>
          <p:spPr>
            <a:xfrm>
              <a:off x="1115616" y="2636912"/>
              <a:ext cx="7056784" cy="3600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4149080"/>
              <a:ext cx="7056784" cy="3600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05772" y="936338"/>
            <a:ext cx="77226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- 3d measurement of plant architecture with topology (data)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Forestry models and FSPM models : philosophy, advantages, disadvantages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Stone pine model – important modules and code parts (model)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Optimization possibilities using 3d model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Stone pine model – important modules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764704"/>
            <a:ext cx="35292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Structure:</a:t>
            </a:r>
          </a:p>
          <a:p>
            <a:endParaRPr lang="en-US" dirty="0" smtClean="0"/>
          </a:p>
          <a:p>
            <a:r>
              <a:rPr lang="en-US" dirty="0" smtClean="0"/>
              <a:t>stem cylinder : dynamic in time</a:t>
            </a:r>
          </a:p>
          <a:p>
            <a:endParaRPr lang="en-US" dirty="0" smtClean="0"/>
          </a:p>
          <a:p>
            <a:r>
              <a:rPr lang="en-US" dirty="0" smtClean="0"/>
              <a:t>branch cylinder : time + order + dist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leaves (after 1 year change to bud)</a:t>
            </a:r>
          </a:p>
          <a:p>
            <a:endParaRPr lang="en-US" dirty="0" smtClean="0"/>
          </a:p>
          <a:p>
            <a:r>
              <a:rPr lang="en-US" dirty="0" smtClean="0"/>
              <a:t>bud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version of pine model: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764704"/>
            <a:ext cx="1464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Functions:</a:t>
            </a:r>
          </a:p>
          <a:p>
            <a:endParaRPr lang="en-US" dirty="0" smtClean="0"/>
          </a:p>
          <a:p>
            <a:r>
              <a:rPr lang="en-US" dirty="0" smtClean="0"/>
              <a:t>Bud mortality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717032"/>
            <a:ext cx="30043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Structure:</a:t>
            </a:r>
          </a:p>
          <a:p>
            <a:endParaRPr lang="en-US" dirty="0" smtClean="0"/>
          </a:p>
          <a:p>
            <a:r>
              <a:rPr lang="en-US" dirty="0" smtClean="0"/>
              <a:t>Branch cylinder (order)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leaves (light measure needed)</a:t>
            </a:r>
          </a:p>
          <a:p>
            <a:endParaRPr lang="en-US" dirty="0" smtClean="0"/>
          </a:p>
          <a:p>
            <a:r>
              <a:rPr lang="en-US" dirty="0" smtClean="0"/>
              <a:t>Bud</a:t>
            </a:r>
          </a:p>
          <a:p>
            <a:endParaRPr lang="en-US" dirty="0" smtClean="0"/>
          </a:p>
          <a:p>
            <a:r>
              <a:rPr lang="en-US" dirty="0" smtClean="0"/>
              <a:t>Bending (rotation)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717032"/>
            <a:ext cx="307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version of pine model: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717032"/>
            <a:ext cx="1464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Functions:</a:t>
            </a:r>
          </a:p>
          <a:p>
            <a:endParaRPr lang="en-US" dirty="0" smtClean="0"/>
          </a:p>
          <a:p>
            <a:r>
              <a:rPr lang="en-US" dirty="0" smtClean="0"/>
              <a:t>Bud mortality</a:t>
            </a:r>
          </a:p>
          <a:p>
            <a:endParaRPr lang="en-US" dirty="0" smtClean="0"/>
          </a:p>
          <a:p>
            <a:r>
              <a:rPr lang="en-US" dirty="0" smtClean="0"/>
              <a:t>Bending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05772" y="936338"/>
            <a:ext cx="7722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- 3d measurement of plant architecture with topology (data)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Forestry models and FSPM models : philosophy, advantages, disadvantages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Stone pine model – important modules and code parts (model)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Optimization possibilities using 3d model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Stone pine model – important modules and code parts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Picture 4" descr="3simulated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336704" cy="49045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99792" y="3573016"/>
            <a:ext cx="1656184" cy="230425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83768" y="3356992"/>
            <a:ext cx="1152128" cy="252028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656" y="5949280"/>
            <a:ext cx="32271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Branch rotation (order, distance)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67744" y="3429000"/>
            <a:ext cx="1080120" cy="244827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branch5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676" y="4797152"/>
            <a:ext cx="2332619" cy="165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outline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305772" y="936338"/>
            <a:ext cx="77226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- 3d measurement of plant architecture with topology (data)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Forestry models and FSPM models : philosophy, advantages, disadvantages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Stone pine model – important modules and code parts (model)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Optimization possibilities using 3d model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Optimalization</a:t>
            </a:r>
            <a:r>
              <a:rPr lang="pt-PT" dirty="0" smtClean="0"/>
              <a:t> </a:t>
            </a:r>
            <a:r>
              <a:rPr lang="pt-PT" dirty="0" err="1" smtClean="0"/>
              <a:t>possibilities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Picture 7" descr="debranch5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655891" cy="2586241"/>
          </a:xfrm>
          <a:prstGeom prst="rect">
            <a:avLst/>
          </a:prstGeom>
        </p:spPr>
      </p:pic>
      <p:pic>
        <p:nvPicPr>
          <p:cNvPr id="9" name="Picture 8" descr="debranch5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20688"/>
            <a:ext cx="3766228" cy="266429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95936" y="191683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ebranch10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3664438" cy="2592288"/>
          </a:xfrm>
          <a:prstGeom prst="rect">
            <a:avLst/>
          </a:prstGeom>
        </p:spPr>
      </p:pic>
      <p:pic>
        <p:nvPicPr>
          <p:cNvPr id="12" name="Picture 11" descr="debranch10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645024"/>
            <a:ext cx="3766229" cy="266429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995936" y="494116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9512" y="3284984"/>
            <a:ext cx="522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best year to remove the most bottom branch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62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3717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264696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661248"/>
            <a:ext cx="680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axis shows the year of removal of branch (Y shows the total biomass)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0871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45224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green to brown branches ratio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Message</a:t>
            </a:r>
            <a:r>
              <a:rPr lang="pt-PT" dirty="0" smtClean="0"/>
              <a:t> : 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this stage the most important is to continue the model development with simultaneous testing of it in optimization processes (Let there be light…)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work optimization is focused on the branching – pruning planning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same model however can be used for initial stand density optimization as well as for thinning optimization (parallel optimization testing is important)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part</a:t>
            </a:r>
            <a:r>
              <a:rPr lang="pt-PT" dirty="0" smtClean="0"/>
              <a:t>: 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8514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Sensitivity analysis: </a:t>
            </a:r>
            <a:r>
              <a:rPr lang="en-US" i="1" dirty="0" smtClean="0"/>
              <a:t>(what to measure, where to focus)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branch elongation makes important difference </a:t>
            </a:r>
          </a:p>
          <a:p>
            <a:r>
              <a:rPr lang="en-US" dirty="0" smtClean="0"/>
              <a:t>	The total biomass of crown and the bottom branch is different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mortality based on Cone’s angle makes important difference</a:t>
            </a:r>
          </a:p>
          <a:p>
            <a:pPr lvl="1"/>
            <a:r>
              <a:rPr lang="en-US" dirty="0" smtClean="0"/>
              <a:t>	Again the total biomass is influenced and also the look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Though: the </a:t>
            </a:r>
            <a:r>
              <a:rPr lang="en-US" u="sng" dirty="0" err="1" smtClean="0"/>
              <a:t>BranchRotation</a:t>
            </a:r>
            <a:r>
              <a:rPr lang="en-US" u="sng" dirty="0" smtClean="0"/>
              <a:t> </a:t>
            </a:r>
            <a:r>
              <a:rPr lang="en-US" dirty="0" smtClean="0"/>
              <a:t>is the most decisive element</a:t>
            </a:r>
          </a:p>
          <a:p>
            <a:r>
              <a:rPr lang="en-US" dirty="0" smtClean="0"/>
              <a:t>	Smaller change in branch bending makes the survival rates of buds far 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Conclusions</a:t>
            </a:r>
            <a:r>
              <a:rPr lang="pt-PT" dirty="0" smtClean="0"/>
              <a:t> :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3d measurement and modeling may bring some new insight into our knowledge on tree growth and structure development 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The functional structural plant models (computer research)  allows combination of </a:t>
            </a:r>
            <a:r>
              <a:rPr lang="en-US" u="sng" dirty="0" smtClean="0"/>
              <a:t>various necessary components</a:t>
            </a:r>
            <a:r>
              <a:rPr lang="en-US" dirty="0" smtClean="0"/>
              <a:t> (rules, mathematical functions, external environment simulation)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It is possible with correct model construction the use these models also in </a:t>
            </a:r>
            <a:r>
              <a:rPr lang="en-US" u="sng" dirty="0" smtClean="0"/>
              <a:t>optimization</a:t>
            </a:r>
            <a:r>
              <a:rPr lang="en-US" dirty="0" smtClean="0"/>
              <a:t> work.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6093296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for your attention…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3d measurement of plant architecture with topology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Picture 3" descr="polhemus_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77072"/>
            <a:ext cx="3100381" cy="2059591"/>
          </a:xfrm>
          <a:prstGeom prst="rect">
            <a:avLst/>
          </a:prstGeom>
        </p:spPr>
      </p:pic>
      <p:pic>
        <p:nvPicPr>
          <p:cNvPr id="5" name="Picture 4" descr="transmitter_offs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934011" cy="2136950"/>
          </a:xfrm>
          <a:prstGeom prst="rect">
            <a:avLst/>
          </a:prstGeom>
        </p:spPr>
      </p:pic>
      <p:pic>
        <p:nvPicPr>
          <p:cNvPr id="6" name="Picture 5" descr="FASTRAK%20pic%20for%20we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786058"/>
            <a:ext cx="2786082" cy="1095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714356"/>
            <a:ext cx="74029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Magnetic motion tracker </a:t>
            </a:r>
            <a:r>
              <a:rPr lang="pt-PT" dirty="0" smtClean="0"/>
              <a:t>	+ cheap (relatively)</a:t>
            </a:r>
          </a:p>
          <a:p>
            <a:r>
              <a:rPr lang="pt-PT" dirty="0" smtClean="0"/>
              <a:t>			+ offers directly relative coordinates</a:t>
            </a:r>
          </a:p>
          <a:p>
            <a:r>
              <a:rPr lang="pt-PT" dirty="0" smtClean="0"/>
              <a:t>			+ magnetic field passes “through” material</a:t>
            </a:r>
          </a:p>
          <a:p>
            <a:r>
              <a:rPr lang="pt-PT" dirty="0" smtClean="0"/>
              <a:t>			</a:t>
            </a:r>
          </a:p>
          <a:p>
            <a:r>
              <a:rPr lang="pt-PT" dirty="0" smtClean="0"/>
              <a:t>			- no metalic object </a:t>
            </a:r>
          </a:p>
          <a:p>
            <a:r>
              <a:rPr lang="pt-PT" dirty="0" smtClean="0"/>
              <a:t>			- weather</a:t>
            </a:r>
          </a:p>
          <a:p>
            <a:r>
              <a:rPr lang="pt-PT" dirty="0" smtClean="0"/>
              <a:t>			- small amount of works (communication+math)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3d measurement of plant architecture with topology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252" y="548680"/>
            <a:ext cx="5898162" cy="60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16" descr="P103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1800225" cy="1352550"/>
          </a:xfrm>
          <a:prstGeom prst="rect">
            <a:avLst/>
          </a:prstGeom>
          <a:noFill/>
        </p:spPr>
      </p:pic>
      <p:pic>
        <p:nvPicPr>
          <p:cNvPr id="1031" name="Picture 17" descr="P103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1800225" cy="1352550"/>
          </a:xfrm>
          <a:prstGeom prst="rect">
            <a:avLst/>
          </a:prstGeom>
          <a:noFill/>
        </p:spPr>
      </p:pic>
      <p:pic>
        <p:nvPicPr>
          <p:cNvPr id="1030" name="Picture 15" descr="P103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8002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3d measurement of plant architecture with topology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667125" cy="2130165"/>
          </a:xfrm>
          <a:prstGeom prst="rect">
            <a:avLst/>
          </a:prstGeom>
          <a:noFill/>
        </p:spPr>
      </p:pic>
      <p:pic>
        <p:nvPicPr>
          <p:cNvPr id="5" name="Picture 4" descr="porjec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2751205" cy="2047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9872" y="4653136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LAI = LA / CA = 2.33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908720"/>
            <a:ext cx="48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destructive measurements of Leaf Area Index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3d measurement of plant architecture with topology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" name="Picture 3" descr="r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764704"/>
            <a:ext cx="5470476" cy="5517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1919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</a:t>
            </a:r>
          </a:p>
          <a:p>
            <a:r>
              <a:rPr lang="en-US" dirty="0" smtClean="0"/>
              <a:t>Above and bellow </a:t>
            </a:r>
          </a:p>
          <a:p>
            <a:r>
              <a:rPr lang="en-US" dirty="0" smtClean="0"/>
              <a:t>Plant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Data </a:t>
            </a:r>
            <a:r>
              <a:rPr lang="pt-PT" dirty="0" err="1" smtClean="0"/>
              <a:t>dynamics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 descr="3dpinhei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8073206" cy="2286016"/>
          </a:xfrm>
          <a:prstGeom prst="rect">
            <a:avLst/>
          </a:prstGeom>
        </p:spPr>
      </p:pic>
      <p:pic>
        <p:nvPicPr>
          <p:cNvPr id="7" name="Picture 6" descr="3dpinheiro_grow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286124"/>
            <a:ext cx="728835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 smtClean="0"/>
              <a:t>Results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measurements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3357586" cy="221457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429024" cy="220504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14686"/>
            <a:ext cx="3286148" cy="214314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143248"/>
            <a:ext cx="3429024" cy="214314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00166" y="5429264"/>
          <a:ext cx="5537200" cy="963930"/>
        </p:xfrm>
        <a:graphic>
          <a:graphicData uri="http://schemas.openxmlformats.org/drawingml/2006/table">
            <a:tbl>
              <a:tblPr/>
              <a:tblGrid>
                <a:gridCol w="923925"/>
                <a:gridCol w="1057275"/>
                <a:gridCol w="1007745"/>
                <a:gridCol w="935990"/>
                <a:gridCol w="847725"/>
                <a:gridCol w="7645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Number of shoots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Total shoots length (m)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Height (m)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100" baseline="-25000"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(cm)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Number of competitors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Tree 1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4377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574.96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3.81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16.0 (16.3)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Tree 2 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4363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759.68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4.16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15.6 (16.0)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72396" y="5786454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+3d growth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Where is forestry?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5138737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4"/>
          <p:cNvGrpSpPr/>
          <p:nvPr/>
        </p:nvGrpSpPr>
        <p:grpSpPr>
          <a:xfrm>
            <a:off x="6429388" y="4143380"/>
            <a:ext cx="1717940" cy="1940968"/>
            <a:chOff x="6429388" y="2000240"/>
            <a:chExt cx="1717940" cy="1940968"/>
          </a:xfrm>
        </p:grpSpPr>
        <p:sp>
          <p:nvSpPr>
            <p:cNvPr id="7" name="Oval 6"/>
            <p:cNvSpPr/>
            <p:nvPr/>
          </p:nvSpPr>
          <p:spPr>
            <a:xfrm>
              <a:off x="6429388" y="2000240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6715140" y="2000240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Oval 8"/>
            <p:cNvSpPr/>
            <p:nvPr/>
          </p:nvSpPr>
          <p:spPr>
            <a:xfrm>
              <a:off x="7000892" y="2000240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Oval 9"/>
            <p:cNvSpPr/>
            <p:nvPr/>
          </p:nvSpPr>
          <p:spPr>
            <a:xfrm>
              <a:off x="7286644" y="2000240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Oval 10"/>
            <p:cNvSpPr/>
            <p:nvPr/>
          </p:nvSpPr>
          <p:spPr>
            <a:xfrm>
              <a:off x="7572396" y="2000240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Oval 11"/>
            <p:cNvSpPr/>
            <p:nvPr/>
          </p:nvSpPr>
          <p:spPr>
            <a:xfrm>
              <a:off x="6528258" y="2285992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Oval 12"/>
            <p:cNvSpPr/>
            <p:nvPr/>
          </p:nvSpPr>
          <p:spPr>
            <a:xfrm>
              <a:off x="6814010" y="228599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Oval 13"/>
            <p:cNvSpPr/>
            <p:nvPr/>
          </p:nvSpPr>
          <p:spPr>
            <a:xfrm>
              <a:off x="7099762" y="2285992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Oval 14"/>
            <p:cNvSpPr/>
            <p:nvPr/>
          </p:nvSpPr>
          <p:spPr>
            <a:xfrm>
              <a:off x="7385514" y="2285992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Oval 15"/>
            <p:cNvSpPr/>
            <p:nvPr/>
          </p:nvSpPr>
          <p:spPr>
            <a:xfrm>
              <a:off x="7671266" y="2285992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Oval 16"/>
            <p:cNvSpPr/>
            <p:nvPr/>
          </p:nvSpPr>
          <p:spPr>
            <a:xfrm>
              <a:off x="6645416" y="2571744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Oval 17"/>
            <p:cNvSpPr/>
            <p:nvPr/>
          </p:nvSpPr>
          <p:spPr>
            <a:xfrm>
              <a:off x="6931168" y="2571744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Oval 18"/>
            <p:cNvSpPr/>
            <p:nvPr/>
          </p:nvSpPr>
          <p:spPr>
            <a:xfrm>
              <a:off x="7216920" y="2571744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Oval 19"/>
            <p:cNvSpPr/>
            <p:nvPr/>
          </p:nvSpPr>
          <p:spPr>
            <a:xfrm>
              <a:off x="7502672" y="2571744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Oval 20"/>
            <p:cNvSpPr/>
            <p:nvPr/>
          </p:nvSpPr>
          <p:spPr>
            <a:xfrm>
              <a:off x="7788424" y="2571744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/>
            <p:cNvSpPr/>
            <p:nvPr/>
          </p:nvSpPr>
          <p:spPr>
            <a:xfrm>
              <a:off x="6753430" y="2857496"/>
              <a:ext cx="142876" cy="14287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7039182" y="2857496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7324934" y="2857496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Oval 24"/>
            <p:cNvSpPr/>
            <p:nvPr/>
          </p:nvSpPr>
          <p:spPr>
            <a:xfrm>
              <a:off x="7610686" y="2857496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Oval 25"/>
            <p:cNvSpPr/>
            <p:nvPr/>
          </p:nvSpPr>
          <p:spPr>
            <a:xfrm>
              <a:off x="7896438" y="2857496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6861444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7147196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7432948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7718700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Oval 30"/>
            <p:cNvSpPr/>
            <p:nvPr/>
          </p:nvSpPr>
          <p:spPr>
            <a:xfrm>
              <a:off x="8004452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72330" y="3571876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Plot +-</a:t>
              </a:r>
              <a:endParaRPr lang="pt-PT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2844" y="642918"/>
            <a:ext cx="269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Orientation towards north</a:t>
            </a:r>
            <a:endParaRPr lang="pt-PT" dirty="0"/>
          </a:p>
        </p:txBody>
      </p:sp>
      <p:pic>
        <p:nvPicPr>
          <p:cNvPr id="34" name="Picture 3" descr="C:\Users\Peter\AppData\Local\Microsoft\Windows\Temporary Internet Files\Content.IE5\QXOZKJPZ\MCNA0145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9"/>
            <a:ext cx="760346" cy="785818"/>
          </a:xfrm>
          <a:prstGeom prst="rect">
            <a:avLst/>
          </a:prstGeom>
          <a:noFill/>
        </p:spPr>
      </p:pic>
      <p:pic>
        <p:nvPicPr>
          <p:cNvPr id="36" name="Picture 35" descr="googlema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9033" y="500043"/>
            <a:ext cx="3488833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986</Words>
  <Application>Microsoft Office PowerPoint</Application>
  <PresentationFormat>On-screen Show (4:3)</PresentationFormat>
  <Paragraphs>283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32</cp:revision>
  <dcterms:created xsi:type="dcterms:W3CDTF">2011-03-13T14:10:06Z</dcterms:created>
  <dcterms:modified xsi:type="dcterms:W3CDTF">2012-02-29T15:34:00Z</dcterms:modified>
</cp:coreProperties>
</file>